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85" r:id="rId3"/>
    <p:sldId id="333" r:id="rId4"/>
    <p:sldId id="325" r:id="rId5"/>
    <p:sldId id="324" r:id="rId6"/>
    <p:sldId id="312" r:id="rId7"/>
    <p:sldId id="300" r:id="rId8"/>
    <p:sldId id="313" r:id="rId9"/>
    <p:sldId id="315" r:id="rId10"/>
    <p:sldId id="316" r:id="rId11"/>
    <p:sldId id="319" r:id="rId12"/>
    <p:sldId id="320" r:id="rId13"/>
    <p:sldId id="323" r:id="rId14"/>
    <p:sldId id="329" r:id="rId15"/>
    <p:sldId id="332" r:id="rId16"/>
    <p:sldId id="326" r:id="rId17"/>
    <p:sldId id="327" r:id="rId18"/>
    <p:sldId id="328" r:id="rId19"/>
    <p:sldId id="330" r:id="rId20"/>
    <p:sldId id="331" r:id="rId21"/>
  </p:sldIdLst>
  <p:sldSz cx="11522075" cy="6480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36">
          <p15:clr>
            <a:srgbClr val="A4A3A4"/>
          </p15:clr>
        </p15:guide>
        <p15:guide id="3" pos="2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0CF"/>
    <a:srgbClr val="BCDDEE"/>
    <a:srgbClr val="17375E"/>
    <a:srgbClr val="287398"/>
    <a:srgbClr val="266E92"/>
    <a:srgbClr val="7B76AC"/>
    <a:srgbClr val="4F81BF"/>
    <a:srgbClr val="1F497D"/>
    <a:srgbClr val="3769A7"/>
    <a:srgbClr val="99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98C36-4666-4A10-A3A7-26BE1A21197F}" v="232" dt="2022-07-11T00:18:57.830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8" autoAdjust="0"/>
    <p:restoredTop sz="95806" autoAdjust="0"/>
  </p:normalViewPr>
  <p:slideViewPr>
    <p:cSldViewPr>
      <p:cViewPr varScale="1">
        <p:scale>
          <a:sx n="83" d="100"/>
          <a:sy n="83" d="100"/>
        </p:scale>
        <p:origin x="1214" y="48"/>
      </p:cViewPr>
      <p:guideLst>
        <p:guide orient="horz"/>
        <p:guide pos="136"/>
        <p:guide pos="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D3D1F-4E3B-46FA-8EDA-F50434E408E6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114D6-2F1B-4C04-A504-877DB3BFC3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1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FA9CC-72E9-45DC-9B80-27A97951961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ABF4B-8271-490A-A819-5C12986DA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4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http://solarisailab.com/archives/1206</a:t>
            </a:r>
          </a:p>
          <a:p>
            <a:pPr marL="180975" lvl="0" indent="-180975" eaLnBrk="0" latinLnBrk="0" hangingPunct="0">
              <a:spcAft>
                <a:spcPts val="400"/>
              </a:spcAft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Input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값과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weight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값을 이용</a:t>
            </a:r>
            <a:endParaRPr lang="en-US" altLang="ko-KR" sz="1200" b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lvl="0" indent="-180975" eaLnBrk="0" latinLnBrk="0" hangingPunct="0">
              <a:spcAft>
                <a:spcPts val="400"/>
              </a:spcAft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보다 크면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1, 0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보다 작으면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-1 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200" b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03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https://www.slideshare.net/dhrim/ai-70388526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27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매컬리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피츠의 신경회로망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신경세포를 모방한 최초의 신경모형</a:t>
            </a: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6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매컬리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피츠의 신경회로망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신경세포를 모방한 최초의 신경모형</a:t>
            </a: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매컬리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피츠의 신경회로망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신경세포를 모방한 최초의 신경모형</a:t>
            </a: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매컬리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피츠의 신경회로망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신경세포를 모방한 최초의 신경모형</a:t>
            </a: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6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매컬리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피츠의 신경회로망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신경세포를 모방한 최초의 신경모형</a:t>
            </a: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0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매컬리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피츠의 신경회로망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신경세포를 모방한 최초의 신경모형</a:t>
            </a: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60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매컬리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피츠의 신경회로망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신경세포를 모방한 최초의 신경모형</a:t>
            </a: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22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매컬리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피츠의 신경회로망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신경세포를 모방한 최초의 신경모형</a:t>
            </a: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6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http://solarisailab.com/archives/1206</a:t>
            </a:r>
          </a:p>
          <a:p>
            <a:pPr marL="180975" lvl="0" indent="-180975" eaLnBrk="0" latinLnBrk="0" hangingPunct="0">
              <a:spcAft>
                <a:spcPts val="400"/>
              </a:spcAft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Input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값과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weight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값을 이용</a:t>
            </a:r>
            <a:endParaRPr lang="en-US" altLang="ko-KR" sz="1200" b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lvl="0" indent="-180975" eaLnBrk="0" latinLnBrk="0" hangingPunct="0">
              <a:spcAft>
                <a:spcPts val="400"/>
              </a:spcAft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보다 크면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1, 0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보다 작으면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-1 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200" b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8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http://solarisailab.com/archives/1206</a:t>
            </a:r>
          </a:p>
          <a:p>
            <a:pPr marL="180975" lvl="0" indent="-180975" eaLnBrk="0" latinLnBrk="0" hangingPunct="0">
              <a:spcAft>
                <a:spcPts val="400"/>
              </a:spcAft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Input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값과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weight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값을 이용</a:t>
            </a:r>
            <a:endParaRPr lang="en-US" altLang="ko-KR" sz="1200" b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lvl="0" indent="-180975" eaLnBrk="0" latinLnBrk="0" hangingPunct="0">
              <a:spcAft>
                <a:spcPts val="400"/>
              </a:spcAft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보다 크면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1, 0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보다 작으면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-1 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200" b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3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http://solarisailab.com/archives/1206</a:t>
            </a:r>
          </a:p>
          <a:p>
            <a:pPr marL="180975" lvl="0" indent="-180975" eaLnBrk="0" latinLnBrk="0" hangingPunct="0">
              <a:spcAft>
                <a:spcPts val="400"/>
              </a:spcAft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Input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값과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weight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값을 이용</a:t>
            </a:r>
            <a:endParaRPr lang="en-US" altLang="ko-KR" sz="1200" b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lvl="0" indent="-180975" eaLnBrk="0" latinLnBrk="0" hangingPunct="0">
              <a:spcAft>
                <a:spcPts val="400"/>
              </a:spcAft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보다 크면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1, 0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보다 작으면 </a:t>
            </a:r>
            <a:r>
              <a:rPr lang="en-US" altLang="ko-KR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-1 </a:t>
            </a:r>
            <a:r>
              <a:rPr lang="ko-KR" altLang="en-US" sz="1200" b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200" b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3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매컬리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피츠의 신경회로망</a:t>
            </a:r>
            <a:r>
              <a:rPr lang="en-US" altLang="ko-KR" sz="12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신경세포를 모방한 최초의 신경모형</a:t>
            </a: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5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https://www.slideshare.net/dhrim/ai-70388526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4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https://www.slideshare.net/dhrim/ai-70388526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7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https://www.slideshare.net/dhrim/ai-70388526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3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https://www.slideshare.net/dhrim/ai-70388526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ABF4B-8271-490A-A819-5C12986DA6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8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들어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리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0"/>
          <p:cNvSpPr>
            <a:spLocks noChangeArrowheads="1"/>
          </p:cNvSpPr>
          <p:nvPr userDrawn="1"/>
        </p:nvSpPr>
        <p:spPr bwMode="auto">
          <a:xfrm>
            <a:off x="8484081" y="143743"/>
            <a:ext cx="1000132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들어가기</a:t>
            </a:r>
          </a:p>
        </p:txBody>
      </p:sp>
      <p:sp>
        <p:nvSpPr>
          <p:cNvPr id="19" name="Rectangle 100"/>
          <p:cNvSpPr>
            <a:spLocks noChangeArrowheads="1"/>
          </p:cNvSpPr>
          <p:nvPr userDrawn="1"/>
        </p:nvSpPr>
        <p:spPr bwMode="auto">
          <a:xfrm>
            <a:off x="9412205" y="143743"/>
            <a:ext cx="928694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학습하기</a:t>
            </a:r>
          </a:p>
        </p:txBody>
      </p:sp>
      <p:sp>
        <p:nvSpPr>
          <p:cNvPr id="22" name="Rectangle 100"/>
          <p:cNvSpPr>
            <a:spLocks noChangeArrowheads="1"/>
          </p:cNvSpPr>
          <p:nvPr userDrawn="1"/>
        </p:nvSpPr>
        <p:spPr bwMode="auto">
          <a:xfrm>
            <a:off x="10448967" y="143743"/>
            <a:ext cx="928694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정리하기</a:t>
            </a:r>
          </a:p>
        </p:txBody>
      </p:sp>
      <p:sp>
        <p:nvSpPr>
          <p:cNvPr id="23" name="타원 22"/>
          <p:cNvSpPr/>
          <p:nvPr userDrawn="1"/>
        </p:nvSpPr>
        <p:spPr>
          <a:xfrm>
            <a:off x="10420317" y="26833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tlCol="0" anchor="ctr"/>
          <a:lstStyle/>
          <a:p>
            <a:pPr marL="180975" indent="-180975" algn="ctr" eaLnBrk="0" latinLnBrk="0" hangingPunct="0">
              <a:lnSpc>
                <a:spcPts val="2700"/>
              </a:lnSpc>
              <a:spcBef>
                <a:spcPct val="20000"/>
              </a:spcBef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</a:pPr>
            <a:endParaRPr lang="ko-KR" altLang="en-US" dirty="0" err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5" name="그림 24" descr="02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43743"/>
            <a:ext cx="377860" cy="372303"/>
          </a:xfrm>
          <a:prstGeom prst="rect">
            <a:avLst/>
          </a:prstGeom>
        </p:spPr>
      </p:pic>
      <p:pic>
        <p:nvPicPr>
          <p:cNvPr id="8" name="Picture 3" descr="D:\03_디자인\2019-1\1.교안템플릿\4.실습&amp;음성용\03.png"/>
          <p:cNvPicPr>
            <a:picLocks noChangeAspect="1" noChangeArrowheads="1"/>
          </p:cNvPicPr>
          <p:nvPr userDrawn="1"/>
        </p:nvPicPr>
        <p:blipFill>
          <a:blip r:embed="rId3" cstate="print"/>
          <a:srcRect r="12387" b="8118"/>
          <a:stretch>
            <a:fillRect/>
          </a:stretch>
        </p:blipFill>
        <p:spPr bwMode="auto">
          <a:xfrm>
            <a:off x="7633245" y="2401837"/>
            <a:ext cx="3888830" cy="40783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시예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03_디자인\2019-1\1.교안템플릿\4.실습&amp;음성용\03.png"/>
          <p:cNvPicPr>
            <a:picLocks noChangeAspect="1" noChangeArrowheads="1"/>
          </p:cNvPicPr>
          <p:nvPr userDrawn="1"/>
        </p:nvPicPr>
        <p:blipFill>
          <a:blip r:embed="rId2" cstate="print"/>
          <a:srcRect r="12387" b="8118"/>
          <a:stretch>
            <a:fillRect/>
          </a:stretch>
        </p:blipFill>
        <p:spPr bwMode="auto">
          <a:xfrm>
            <a:off x="7633245" y="2401837"/>
            <a:ext cx="3888830" cy="4078338"/>
          </a:xfrm>
          <a:prstGeom prst="rect">
            <a:avLst/>
          </a:prstGeom>
          <a:noFill/>
        </p:spPr>
      </p:pic>
      <p:sp>
        <p:nvSpPr>
          <p:cNvPr id="22" name="Rectangle 100"/>
          <p:cNvSpPr>
            <a:spLocks noChangeArrowheads="1"/>
          </p:cNvSpPr>
          <p:nvPr userDrawn="1"/>
        </p:nvSpPr>
        <p:spPr bwMode="auto">
          <a:xfrm>
            <a:off x="8484081" y="143743"/>
            <a:ext cx="1000132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들어가기</a:t>
            </a:r>
          </a:p>
        </p:txBody>
      </p:sp>
      <p:sp>
        <p:nvSpPr>
          <p:cNvPr id="23" name="Rectangle 100"/>
          <p:cNvSpPr>
            <a:spLocks noChangeArrowheads="1"/>
          </p:cNvSpPr>
          <p:nvPr userDrawn="1"/>
        </p:nvSpPr>
        <p:spPr bwMode="auto">
          <a:xfrm>
            <a:off x="9412205" y="143743"/>
            <a:ext cx="928694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학습하기</a:t>
            </a:r>
          </a:p>
        </p:txBody>
      </p:sp>
      <p:sp>
        <p:nvSpPr>
          <p:cNvPr id="24" name="Rectangle 100"/>
          <p:cNvSpPr>
            <a:spLocks noChangeArrowheads="1"/>
          </p:cNvSpPr>
          <p:nvPr userDrawn="1"/>
        </p:nvSpPr>
        <p:spPr bwMode="auto">
          <a:xfrm>
            <a:off x="10448967" y="143743"/>
            <a:ext cx="928694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정리하기</a:t>
            </a:r>
          </a:p>
        </p:txBody>
      </p:sp>
      <p:sp>
        <p:nvSpPr>
          <p:cNvPr id="25" name="타원 24"/>
          <p:cNvSpPr/>
          <p:nvPr userDrawn="1"/>
        </p:nvSpPr>
        <p:spPr>
          <a:xfrm>
            <a:off x="10420317" y="26833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tlCol="0" anchor="ctr"/>
          <a:lstStyle/>
          <a:p>
            <a:pPr marL="180975" indent="-180975" algn="ctr" eaLnBrk="0" latinLnBrk="0" hangingPunct="0">
              <a:lnSpc>
                <a:spcPts val="2700"/>
              </a:lnSpc>
              <a:spcBef>
                <a:spcPct val="20000"/>
              </a:spcBef>
              <a:buClr>
                <a:prstClr val="white">
                  <a:lumMod val="50000"/>
                </a:prstClr>
              </a:buClr>
              <a:buSzPct val="100000"/>
              <a:buFont typeface="Arial" panose="020B0604020202020204" pitchFamily="34" charset="0"/>
              <a:buChar char="•"/>
            </a:pPr>
            <a:endParaRPr lang="ko-KR" altLang="en-US" dirty="0" err="1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7" name="그림 26" descr="02-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7504" y="143743"/>
            <a:ext cx="377860" cy="37230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17501" y="3024063"/>
            <a:ext cx="6357982" cy="2486196"/>
          </a:xfrm>
          <a:prstGeom prst="rect">
            <a:avLst/>
          </a:prstGeom>
          <a:noFill/>
        </p:spPr>
        <p:txBody>
          <a:bodyPr wrap="square" lIns="115191" tIns="57596" rIns="115191" bIns="57596">
            <a:spAutoFit/>
          </a:bodyPr>
          <a:lstStyle/>
          <a:p>
            <a:pPr marL="88900" indent="-88900" algn="l" rtl="0" fontAlgn="base" latinLnBrk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“ </a:t>
            </a:r>
            <a:r>
              <a:rPr kumimoji="1" lang="ko-KR" altLang="en-US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본 수업에 사용된 일부 자료 및 영상물은 강의 내용을 보충하기 위한 교육적 목적으로 활용하였습니다</a:t>
            </a:r>
            <a:r>
              <a:rPr kumimoji="1" lang="en-US" altLang="ko-KR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 </a:t>
            </a:r>
            <a:r>
              <a:rPr kumimoji="1" lang="ko-KR" altLang="en-US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자료 및 영상물의 불법적 이용</a:t>
            </a:r>
            <a:r>
              <a:rPr kumimoji="1" lang="en-US" altLang="ko-KR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1" lang="ko-KR" altLang="en-US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무단 전재</a:t>
            </a:r>
            <a:r>
              <a:rPr kumimoji="1" lang="en-US" altLang="ko-KR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·</a:t>
            </a:r>
            <a:r>
              <a:rPr kumimoji="1" lang="ko-KR" altLang="en-US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배포는 법적으로 금지되어 있으니</a:t>
            </a:r>
            <a:r>
              <a:rPr kumimoji="1" lang="en-US" altLang="ko-KR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1" lang="ko-KR" altLang="en-US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학생 여러분께서는 학습 외 용도의 사용을 삼가 주시길 바라며</a:t>
            </a:r>
            <a:r>
              <a:rPr kumimoji="1" lang="en-US" altLang="ko-KR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1" lang="ko-KR" altLang="en-US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자료 및 영상물 원본 전체를 사용하기 위해서는 별도로 정품을</a:t>
            </a:r>
            <a:r>
              <a:rPr kumimoji="1" lang="en-US" altLang="ko-KR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 </a:t>
            </a:r>
            <a:r>
              <a:rPr kumimoji="1" lang="ko-KR" altLang="en-US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구매하여 사용하시기를 바랍니다</a:t>
            </a:r>
            <a:r>
              <a:rPr kumimoji="1" lang="en-US" altLang="ko-KR" sz="11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.”</a:t>
            </a:r>
          </a:p>
          <a:p>
            <a:pPr marL="88900" marR="0" indent="-88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본 교안에는 </a:t>
            </a:r>
            <a:r>
              <a:rPr lang="ko-KR" altLang="en-US" sz="11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네이버에서</a:t>
            </a:r>
            <a:r>
              <a:rPr lang="ko-KR" altLang="en-US" sz="11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제공한 </a:t>
            </a:r>
            <a:r>
              <a:rPr lang="ko-KR" altLang="en-US" sz="11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나눔글꼴이</a:t>
            </a:r>
            <a:r>
              <a:rPr lang="ko-KR" altLang="en-US" sz="11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적용되어 있습니다</a:t>
            </a:r>
            <a:r>
              <a:rPr lang="en-US" altLang="ko-KR" sz="11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88900" indent="-88900" algn="l" rtl="0" fontAlgn="base" latinLnBrk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ko-KR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431965" indent="-431965" algn="l" rtl="0" fontAlgn="base" latinLnBrk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ko-KR" sz="1100" b="0" kern="1200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algn="l" rtl="0" fontAlgn="base" latinLnBrk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ko-KR" altLang="en-US" sz="1100" b="0" kern="1200" dirty="0">
              <a:solidFill>
                <a:schemeClr val="bg2">
                  <a:lumMod val="50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" y="-1"/>
            <a:ext cx="11522075" cy="647799"/>
          </a:xfrm>
          <a:prstGeom prst="rect">
            <a:avLst/>
          </a:prstGeom>
          <a:solidFill>
            <a:srgbClr val="45A0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12"/>
          <p:cNvSpPr txBox="1">
            <a:spLocks/>
          </p:cNvSpPr>
          <p:nvPr userDrawn="1"/>
        </p:nvSpPr>
        <p:spPr>
          <a:xfrm>
            <a:off x="-503659" y="6144471"/>
            <a:ext cx="1046212" cy="345010"/>
          </a:xfrm>
          <a:prstGeom prst="rect">
            <a:avLst/>
          </a:prstGeom>
        </p:spPr>
        <p:txBody>
          <a:bodyPr vert="horz" lIns="115208" tIns="57605" rIns="115208" bIns="57605" rtlCol="0" anchor="ctr"/>
          <a:lstStyle/>
          <a:p>
            <a:pPr marL="0" marR="0" lvl="0" indent="0" algn="r" defTabSz="11521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C5FF74-31C0-4564-AFBB-8933A55F9613}" type="slidenum">
              <a:rPr kumimoji="0" lang="ko-KR" altLang="en-US" sz="2000" b="1" i="0" u="none" strike="noStrike" kern="1200" cap="none" spc="-15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11521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12253" y="6196536"/>
            <a:ext cx="44846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부성순강사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(bakpak@empas.com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6" r:id="rId4"/>
    <p:sldLayoutId id="2147483663" r:id="rId5"/>
    <p:sldLayoutId id="214748366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B85A-332D-14EA-14D9-CE13785E41DE}"/>
              </a:ext>
            </a:extLst>
          </p:cNvPr>
          <p:cNvSpPr/>
          <p:nvPr/>
        </p:nvSpPr>
        <p:spPr>
          <a:xfrm>
            <a:off x="0" y="0"/>
            <a:ext cx="11522075" cy="54723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EFD0F-BEEC-8DFD-2E22-649A44C0C45F}"/>
              </a:ext>
            </a:extLst>
          </p:cNvPr>
          <p:cNvSpPr txBox="1"/>
          <p:nvPr/>
        </p:nvSpPr>
        <p:spPr bwMode="auto">
          <a:xfrm>
            <a:off x="1368549" y="1367879"/>
            <a:ext cx="6768752" cy="830997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4800" b="1" ker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endParaRPr kumimoji="0" lang="ko-KR" altLang="en-US" sz="2000" b="1" kern="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5B528-8E57-8845-72C3-1DCC853C528D}"/>
              </a:ext>
            </a:extLst>
          </p:cNvPr>
          <p:cNvSpPr txBox="1"/>
          <p:nvPr/>
        </p:nvSpPr>
        <p:spPr bwMode="auto">
          <a:xfrm>
            <a:off x="1628383" y="2386847"/>
            <a:ext cx="7589037" cy="646331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▶git 밑바닥부터 시작하는 딥러닝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https://github.com/youbeebee/deeplearning_from_scratch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80E86-7784-167F-BB41-DF22F068C9CA}"/>
              </a:ext>
            </a:extLst>
          </p:cNvPr>
          <p:cNvSpPr txBox="1"/>
          <p:nvPr/>
        </p:nvSpPr>
        <p:spPr bwMode="auto">
          <a:xfrm>
            <a:off x="1656581" y="3253289"/>
            <a:ext cx="6014620" cy="646331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▶ </a:t>
            </a:r>
            <a:r>
              <a:rPr lang="en-US" altLang="ko-KR">
                <a:solidFill>
                  <a:schemeClr val="bg1"/>
                </a:solidFill>
              </a:rPr>
              <a:t>git </a:t>
            </a:r>
            <a:r>
              <a:rPr lang="ko-KR" altLang="en-US">
                <a:solidFill>
                  <a:schemeClr val="bg1"/>
                </a:solidFill>
              </a:rPr>
              <a:t>딥다딥러닝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 </a:t>
            </a:r>
            <a:r>
              <a:rPr lang="ko-KR" altLang="en-US">
                <a:solidFill>
                  <a:schemeClr val="bg1"/>
                </a:solidFill>
              </a:rPr>
              <a:t>https://github.com/rickiepark/do-it-dl</a:t>
            </a:r>
          </a:p>
        </p:txBody>
      </p:sp>
    </p:spTree>
    <p:extLst>
      <p:ext uri="{BB962C8B-B14F-4D97-AF65-F5344CB8AC3E}">
        <p14:creationId xmlns:p14="http://schemas.microsoft.com/office/powerpoint/2010/main" val="1309566549"/>
      </p:ext>
    </p:extLst>
  </p:cSld>
  <p:clrMapOvr>
    <a:masterClrMapping/>
  </p:clrMapOvr>
  <p:transition advClick="0" advTm="6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0477" y="1435056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▶ 오차수정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-&gt; AND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829740" y="2569245"/>
            <a:ext cx="3198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w0: 0.35+0.05(0-1)*-1 =0.4</a:t>
            </a:r>
          </a:p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w1: 0.35+0.05(0-1)*1 =0.3</a:t>
            </a:r>
          </a:p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w2: 0.1+0.05(0-1)*0 =0.1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825179" y="1781956"/>
            <a:ext cx="3408466" cy="710419"/>
          </a:xfrm>
          <a:prstGeom prst="roundRect">
            <a:avLst>
              <a:gd name="adj" fmla="val 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오차수정</a:t>
            </a:r>
            <a:r>
              <a:rPr lang="en-US" altLang="ko-KR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</a:t>
            </a:r>
            <a:r>
              <a:rPr lang="ko-KR" altLang="en-US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</a:t>
            </a:r>
            <a:r>
              <a:rPr lang="en-US" altLang="ko-KR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=0.05, x1=1, x2=0 </a:t>
            </a:r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40601"/>
              </p:ext>
            </p:extLst>
          </p:nvPr>
        </p:nvGraphicFramePr>
        <p:xfrm>
          <a:off x="776612" y="1804388"/>
          <a:ext cx="6968262" cy="1723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497">
                  <a:extLst>
                    <a:ext uri="{9D8B030D-6E8A-4147-A177-3AD203B41FA5}">
                      <a16:colId xmlns:a16="http://schemas.microsoft.com/office/drawing/2014/main" val="1897522221"/>
                    </a:ext>
                  </a:extLst>
                </a:gridCol>
                <a:gridCol w="513239">
                  <a:extLst>
                    <a:ext uri="{9D8B030D-6E8A-4147-A177-3AD203B41FA5}">
                      <a16:colId xmlns:a16="http://schemas.microsoft.com/office/drawing/2014/main" val="1042424758"/>
                    </a:ext>
                  </a:extLst>
                </a:gridCol>
                <a:gridCol w="1037409">
                  <a:extLst>
                    <a:ext uri="{9D8B030D-6E8A-4147-A177-3AD203B41FA5}">
                      <a16:colId xmlns:a16="http://schemas.microsoft.com/office/drawing/2014/main" val="336157111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6618014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484264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035177808"/>
                    </a:ext>
                  </a:extLst>
                </a:gridCol>
                <a:gridCol w="605621">
                  <a:extLst>
                    <a:ext uri="{9D8B030D-6E8A-4147-A177-3AD203B41FA5}">
                      <a16:colId xmlns:a16="http://schemas.microsoft.com/office/drawing/2014/main" val="2982409637"/>
                    </a:ext>
                  </a:extLst>
                </a:gridCol>
              </a:tblGrid>
              <a:tr h="534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</a:t>
                      </a:r>
                    </a:p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x0=-1,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w0=0.35,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w1=0.35, w2=0.1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미만 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f(net)</a:t>
                      </a:r>
                      <a:endParaRPr lang="en-US" altLang="ko-KR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34790"/>
                  </a:ext>
                </a:extLst>
              </a:tr>
              <a:tr h="297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-1*0.35+0*0.35+0*0.1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-0.35+0+0=-0.35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12231"/>
                  </a:ext>
                </a:extLst>
              </a:tr>
              <a:tr h="297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-1*0.35+0*0.35+1*0.1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-0.35+0+0.1=-0.25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37743"/>
                  </a:ext>
                </a:extLst>
              </a:tr>
              <a:tr h="297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-1*0.35+1*0.35+0*0.1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-0.35+0.35+0=0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57821"/>
                  </a:ext>
                </a:extLst>
              </a:tr>
              <a:tr h="297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-1*0.35+1*0.35+1*0.1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-0.35+0.35+0.1=0.1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3783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20477" y="3882713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▶ 오차수정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-&gt; AND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825179" y="4229613"/>
            <a:ext cx="3408466" cy="1803750"/>
          </a:xfrm>
          <a:prstGeom prst="roundRect">
            <a:avLst>
              <a:gd name="adj" fmla="val 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20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최종</a:t>
            </a:r>
            <a:endParaRPr lang="en-US" altLang="ko-KR" sz="20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=0.05, </a:t>
            </a:r>
          </a:p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w0=0.4, w1=0.3, w2=0.1</a:t>
            </a:r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013184" y="3492575"/>
            <a:ext cx="5043638" cy="625642"/>
          </a:xfrm>
          <a:custGeom>
            <a:avLst/>
            <a:gdLst>
              <a:gd name="connsiteX0" fmla="*/ 5043638 w 5043638"/>
              <a:gd name="connsiteY0" fmla="*/ 0 h 625642"/>
              <a:gd name="connsiteX1" fmla="*/ 5043638 w 5043638"/>
              <a:gd name="connsiteY1" fmla="*/ 221381 h 625642"/>
              <a:gd name="connsiteX2" fmla="*/ 0 w 5043638"/>
              <a:gd name="connsiteY2" fmla="*/ 221381 h 625642"/>
              <a:gd name="connsiteX3" fmla="*/ 0 w 5043638"/>
              <a:gd name="connsiteY3" fmla="*/ 625642 h 6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638" h="625642">
                <a:moveTo>
                  <a:pt x="5043638" y="0"/>
                </a:moveTo>
                <a:lnTo>
                  <a:pt x="5043638" y="221381"/>
                </a:lnTo>
                <a:lnTo>
                  <a:pt x="0" y="221381"/>
                </a:lnTo>
                <a:lnTo>
                  <a:pt x="0" y="625642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00636"/>
              </p:ext>
            </p:extLst>
          </p:nvPr>
        </p:nvGraphicFramePr>
        <p:xfrm>
          <a:off x="776612" y="4267441"/>
          <a:ext cx="6968262" cy="1765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497">
                  <a:extLst>
                    <a:ext uri="{9D8B030D-6E8A-4147-A177-3AD203B41FA5}">
                      <a16:colId xmlns:a16="http://schemas.microsoft.com/office/drawing/2014/main" val="1897522221"/>
                    </a:ext>
                  </a:extLst>
                </a:gridCol>
                <a:gridCol w="513239">
                  <a:extLst>
                    <a:ext uri="{9D8B030D-6E8A-4147-A177-3AD203B41FA5}">
                      <a16:colId xmlns:a16="http://schemas.microsoft.com/office/drawing/2014/main" val="1042424758"/>
                    </a:ext>
                  </a:extLst>
                </a:gridCol>
                <a:gridCol w="1037409">
                  <a:extLst>
                    <a:ext uri="{9D8B030D-6E8A-4147-A177-3AD203B41FA5}">
                      <a16:colId xmlns:a16="http://schemas.microsoft.com/office/drawing/2014/main" val="336157111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6618014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484264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035177808"/>
                    </a:ext>
                  </a:extLst>
                </a:gridCol>
                <a:gridCol w="605621">
                  <a:extLst>
                    <a:ext uri="{9D8B030D-6E8A-4147-A177-3AD203B41FA5}">
                      <a16:colId xmlns:a16="http://schemas.microsoft.com/office/drawing/2014/main" val="2982409637"/>
                    </a:ext>
                  </a:extLst>
                </a:gridCol>
              </a:tblGrid>
              <a:tr h="534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</a:t>
                      </a:r>
                    </a:p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x0=-1,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w0=0.4,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w1=0.3, w2=0.1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미만 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f(net)</a:t>
                      </a:r>
                      <a:endParaRPr lang="en-US" altLang="ko-KR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34790"/>
                  </a:ext>
                </a:extLst>
              </a:tr>
              <a:tr h="307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-1*0.4+0*0.3+0*0.1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-0.4+0+0=-0.4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12231"/>
                  </a:ext>
                </a:extLst>
              </a:tr>
              <a:tr h="307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-1*0.4+0*0.3+1*0.1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-0.4+0+0.1=-0.3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37743"/>
                  </a:ext>
                </a:extLst>
              </a:tr>
              <a:tr h="307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-1*0.4+1*0.3+0*0.1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-0.4+0.3+0=-0.1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957821"/>
                  </a:ext>
                </a:extLst>
              </a:tr>
              <a:tr h="307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-1*0.4+1*0.3+1*0.1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-0.4+0.3+0.1=0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37832"/>
                  </a:ext>
                </a:extLst>
              </a:tr>
            </a:tbl>
          </a:graphicData>
        </a:graphic>
      </p:graphicFrame>
      <p:sp>
        <p:nvSpPr>
          <p:cNvPr id="19" name="Text Box 7">
            <a:extLst>
              <a:ext uri="{FF2B5EF4-FFF2-40B4-BE49-F238E27FC236}">
                <a16:creationId xmlns:a16="http://schemas.microsoft.com/office/drawing/2014/main" id="{A480EF95-CA46-589D-0AA3-B5535BCEF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29" y="882650"/>
            <a:ext cx="7272808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단층퍼셉트론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논리게이트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매컬리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피츠의 신경회로망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9D7CC0-099E-5EE2-9ADC-666DA304294D}"/>
              </a:ext>
            </a:extLst>
          </p:cNvPr>
          <p:cNvGrpSpPr/>
          <p:nvPr/>
        </p:nvGrpSpPr>
        <p:grpSpPr>
          <a:xfrm>
            <a:off x="3785937" y="1045465"/>
            <a:ext cx="7550600" cy="693437"/>
            <a:chOff x="3709552" y="799436"/>
            <a:chExt cx="6556351" cy="693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F38354D-3B3D-317C-3406-1715E28D565B}"/>
                    </a:ext>
                  </a:extLst>
                </p:cNvPr>
                <p:cNvSpPr txBox="1"/>
                <p:nvPr/>
              </p:nvSpPr>
              <p:spPr>
                <a:xfrm>
                  <a:off x="5935820" y="1156761"/>
                  <a:ext cx="574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또</m:t>
                      </m:r>
                    </m:oMath>
                  </a14:m>
                  <a:r>
                    <a:rPr lang="ko-KR" altLang="en-US" sz="2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는</a:t>
                  </a: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820" y="1156761"/>
                  <a:ext cx="5742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3761" t="-26000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461F9C-6AF0-97E9-2ED7-535D27A57BC6}"/>
                </a:ext>
              </a:extLst>
            </p:cNvPr>
            <p:cNvGrpSpPr/>
            <p:nvPr/>
          </p:nvGrpSpPr>
          <p:grpSpPr>
            <a:xfrm>
              <a:off x="3709552" y="799436"/>
              <a:ext cx="6556351" cy="693437"/>
              <a:chOff x="3709552" y="799436"/>
              <a:chExt cx="6556351" cy="6934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1216D4D-E327-7D05-1BD1-B9322CA682CA}"/>
                      </a:ext>
                    </a:extLst>
                  </p:cNvPr>
                  <p:cNvSpPr txBox="1"/>
                  <p:nvPr/>
                </p:nvSpPr>
                <p:spPr>
                  <a:xfrm>
                    <a:off x="3709552" y="1128585"/>
                    <a:ext cx="22750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   </a:t>
                    </a: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9552" y="1128585"/>
                    <a:ext cx="227509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58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BA7E1A8-433B-6794-E9C6-4C5B3917C7B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826" y="1177979"/>
                    <a:ext cx="3778595" cy="3148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학</m:t>
                          </m:r>
                          <m:r>
                            <m:rPr>
                              <m:nor/>
                            </m:rPr>
                            <a:rPr lang="ko-KR" altLang="en-US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습률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target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net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)) 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xi</m:t>
                          </m:r>
                        </m:oMath>
                      </m:oMathPara>
                    </a14:m>
                    <a:endParaRPr lang="ko-KR" altLang="en-US" sz="200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BA7E1A8-433B-6794-E9C6-4C5B3917C7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826" y="1177979"/>
                    <a:ext cx="3778595" cy="314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76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60DFA7A-05B7-4B26-8E5B-E32F1F985655}"/>
                  </a:ext>
                </a:extLst>
              </p:cNvPr>
              <p:cNvSpPr/>
              <p:nvPr/>
            </p:nvSpPr>
            <p:spPr>
              <a:xfrm>
                <a:off x="8079435" y="799436"/>
                <a:ext cx="21864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2000" b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오차수정학습식</a:t>
                </a:r>
                <a:r>
                  <a:rPr lang="en-US" altLang="ko-KR" sz="200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24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88429" y="882650"/>
            <a:ext cx="6912768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4)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단층퍼셉트론 정리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145350" y="1412302"/>
            <a:ext cx="4036002" cy="4565179"/>
            <a:chOff x="409389" y="864586"/>
            <a:chExt cx="4536630" cy="56167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417529" y="864586"/>
              <a:ext cx="2376330" cy="43206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학습준비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389" y="1440666"/>
              <a:ext cx="4536630" cy="72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학습표본 </a:t>
              </a:r>
              <a:r>
                <a:rPr lang="en-US" altLang="ko-KR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Xi</a:t>
              </a:r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정답신호 </a:t>
              </a:r>
              <a:r>
                <a:rPr lang="en-US" altLang="ko-KR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Ri</a:t>
              </a:r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</a:t>
              </a:r>
              <a:r>
                <a:rPr lang="en-US" altLang="ko-KR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 준비</a:t>
              </a:r>
              <a:endParaRPr lang="en-US" altLang="ko-KR" sz="1600" b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파라미터 </a:t>
              </a:r>
              <a:r>
                <a:rPr lang="en-US" altLang="ko-KR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Wi</a:t>
              </a:r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en-US" altLang="ko-KR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</a:t>
              </a:r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초기화</a:t>
              </a:r>
              <a:endParaRPr lang="en-US" altLang="ko-KR" sz="1600" b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9389" y="2304786"/>
              <a:ext cx="4536630" cy="576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오차가 </a:t>
              </a:r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 </a:t>
              </a:r>
              <a:r>
                <a:rPr lang="ko-KR" altLang="en-US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혹은 지정된 값보다 작을때까지 반복</a:t>
              </a:r>
              <a:endParaRPr lang="en-US" altLang="ko-KR" sz="1400" b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1241" y="3060890"/>
              <a:ext cx="3672510" cy="576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학습표본을 하나씩 입력하여 출력값을 얻음</a:t>
              </a:r>
              <a:endParaRPr lang="en-US" altLang="ko-KR" sz="1600" b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41241" y="3636717"/>
              <a:ext cx="3672510" cy="2680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  <a:latin typeface="나눔 고딕"/>
                </a:rPr>
                <a:t>.</a:t>
              </a:r>
              <a:r>
                <a:rPr lang="ko-KR" altLang="en-US" sz="1400">
                  <a:solidFill>
                    <a:sysClr val="windowText" lastClr="000000"/>
                  </a:solidFill>
                  <a:latin typeface="나눔 고딕"/>
                </a:rPr>
                <a:t> </a:t>
              </a:r>
              <a:endParaRPr lang="en-US" altLang="ko-KR" sz="1400">
                <a:solidFill>
                  <a:sysClr val="windowText" lastClr="000000"/>
                </a:solidFill>
                <a:latin typeface="나눔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9389" y="2878400"/>
              <a:ext cx="4536630" cy="3602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>
                  <a:solidFill>
                    <a:sysClr val="windowText" lastClr="000000"/>
                  </a:solidFill>
                  <a:latin typeface="나눔 고딕"/>
                </a:rPr>
                <a:t>.</a:t>
              </a:r>
              <a:r>
                <a:rPr lang="ko-KR" altLang="en-US" sz="1400">
                  <a:solidFill>
                    <a:sysClr val="windowText" lastClr="000000"/>
                  </a:solidFill>
                  <a:latin typeface="나눔 고딕"/>
                </a:rPr>
                <a:t> </a:t>
              </a:r>
              <a:endParaRPr lang="en-US" altLang="ko-KR" sz="1400">
                <a:solidFill>
                  <a:sysClr val="windowText" lastClr="000000"/>
                </a:solidFill>
                <a:latin typeface="나눔 고딕"/>
              </a:endParaRPr>
            </a:p>
          </p:txBody>
        </p:sp>
        <p:sp>
          <p:nvSpPr>
            <p:cNvPr id="13" name="다이아몬드 12"/>
            <p:cNvSpPr/>
            <p:nvPr/>
          </p:nvSpPr>
          <p:spPr>
            <a:xfrm>
              <a:off x="1570709" y="3792114"/>
              <a:ext cx="2232310" cy="115216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출력값</a:t>
              </a:r>
              <a:r>
                <a:rPr lang="en-US" altLang="ko-KR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</a:t>
              </a:r>
            </a:p>
            <a:p>
              <a:pPr algn="ctr"/>
              <a:r>
                <a:rPr lang="ko-KR" altLang="en-US" sz="16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정답신호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5279" y="4771128"/>
              <a:ext cx="553598" cy="416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Yes</a:t>
              </a:r>
              <a:endPara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28446" y="4771128"/>
              <a:ext cx="508480" cy="416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No</a:t>
              </a:r>
              <a:endPara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31637" y="5241701"/>
              <a:ext cx="1562734" cy="83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파라미터값</a:t>
              </a:r>
              <a:endParaRPr lang="en-US" altLang="ko-KR" sz="1400" b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유지</a:t>
              </a:r>
              <a:endParaRPr lang="en-US" altLang="ko-KR" sz="1400" b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84558" y="5241701"/>
              <a:ext cx="1562734" cy="83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파라미터값</a:t>
              </a:r>
              <a:endParaRPr lang="en-US" altLang="ko-KR" sz="1400" b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업데이트</a:t>
              </a:r>
              <a:endParaRPr lang="en-US" altLang="ko-KR" sz="1400" b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오차수정학습</a:t>
              </a:r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417528" y="4393076"/>
              <a:ext cx="2656189" cy="378052"/>
              <a:chOff x="2843760" y="4581160"/>
              <a:chExt cx="2528834" cy="702040"/>
            </a:xfrm>
          </p:grpSpPr>
          <p:sp>
            <p:nvSpPr>
              <p:cNvPr id="19" name="자유형 18"/>
              <p:cNvSpPr/>
              <p:nvPr/>
            </p:nvSpPr>
            <p:spPr>
              <a:xfrm>
                <a:off x="2843760" y="4581160"/>
                <a:ext cx="140740" cy="702040"/>
              </a:xfrm>
              <a:custGeom>
                <a:avLst/>
                <a:gdLst>
                  <a:gd name="connsiteX0" fmla="*/ 393700 w 393700"/>
                  <a:gd name="connsiteY0" fmla="*/ 0 h 558800"/>
                  <a:gd name="connsiteX1" fmla="*/ 12700 w 393700"/>
                  <a:gd name="connsiteY1" fmla="*/ 38100 h 558800"/>
                  <a:gd name="connsiteX2" fmla="*/ 0 w 393700"/>
                  <a:gd name="connsiteY2" fmla="*/ 558800 h 558800"/>
                  <a:gd name="connsiteX0" fmla="*/ 393700 w 393700"/>
                  <a:gd name="connsiteY0" fmla="*/ 0 h 558800"/>
                  <a:gd name="connsiteX1" fmla="*/ 12700 w 393700"/>
                  <a:gd name="connsiteY1" fmla="*/ 0 h 558800"/>
                  <a:gd name="connsiteX2" fmla="*/ 0 w 393700"/>
                  <a:gd name="connsiteY2" fmla="*/ 558800 h 5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3700" h="558800">
                    <a:moveTo>
                      <a:pt x="393700" y="0"/>
                    </a:moveTo>
                    <a:lnTo>
                      <a:pt x="12700" y="0"/>
                    </a:lnTo>
                    <a:lnTo>
                      <a:pt x="0" y="558800"/>
                    </a:ln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나눔 고딕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 flipH="1">
                <a:off x="5106154" y="4581160"/>
                <a:ext cx="266440" cy="702040"/>
              </a:xfrm>
              <a:custGeom>
                <a:avLst/>
                <a:gdLst>
                  <a:gd name="connsiteX0" fmla="*/ 393700 w 393700"/>
                  <a:gd name="connsiteY0" fmla="*/ 0 h 558800"/>
                  <a:gd name="connsiteX1" fmla="*/ 12700 w 393700"/>
                  <a:gd name="connsiteY1" fmla="*/ 38100 h 558800"/>
                  <a:gd name="connsiteX2" fmla="*/ 0 w 393700"/>
                  <a:gd name="connsiteY2" fmla="*/ 558800 h 558800"/>
                  <a:gd name="connsiteX0" fmla="*/ 393700 w 393700"/>
                  <a:gd name="connsiteY0" fmla="*/ 0 h 558800"/>
                  <a:gd name="connsiteX1" fmla="*/ 12700 w 393700"/>
                  <a:gd name="connsiteY1" fmla="*/ 0 h 558800"/>
                  <a:gd name="connsiteX2" fmla="*/ 0 w 393700"/>
                  <a:gd name="connsiteY2" fmla="*/ 558800 h 5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3700" h="558800">
                    <a:moveTo>
                      <a:pt x="393700" y="0"/>
                    </a:moveTo>
                    <a:lnTo>
                      <a:pt x="12700" y="0"/>
                    </a:lnTo>
                    <a:lnTo>
                      <a:pt x="0" y="558800"/>
                    </a:ln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나눔 고딕"/>
                </a:endParaRPr>
              </a:p>
            </p:txBody>
          </p:sp>
        </p:grpSp>
      </p:grpSp>
      <p:sp>
        <p:nvSpPr>
          <p:cNvPr id="25" name="직사각형 24"/>
          <p:cNvSpPr/>
          <p:nvPr/>
        </p:nvSpPr>
        <p:spPr>
          <a:xfrm>
            <a:off x="648469" y="1412302"/>
            <a:ext cx="597666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각 노드의 가중치와 입력치를 곱한것을 모두 합한 값이 </a:t>
            </a:r>
            <a:b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활성함수에 의해 판단되고 그 값이 </a:t>
            </a:r>
            <a:b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임계치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보통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0)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보다 크면</a:t>
            </a:r>
            <a:b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뉴런이 활성화되고 결과값으로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을 출력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뉴런이 활성화되지 않으면 결과값으로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출력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7065" y="3299043"/>
            <a:ext cx="1184495" cy="1214446"/>
          </a:xfrm>
          <a:prstGeom prst="rect">
            <a:avLst/>
          </a:prstGeom>
          <a:solidFill>
            <a:srgbClr val="2873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FontTx/>
              <a:buNone/>
              <a:defRPr/>
            </a:pPr>
            <a:r>
              <a:rPr lang="ko-KR" altLang="en-US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장점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7065" y="4627790"/>
            <a:ext cx="1184495" cy="1216567"/>
          </a:xfrm>
          <a:prstGeom prst="rect">
            <a:avLst/>
          </a:prstGeom>
          <a:solidFill>
            <a:srgbClr val="45A0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FontTx/>
              <a:buNone/>
              <a:defRPr/>
            </a:pPr>
            <a:r>
              <a:rPr lang="ko-KR" altLang="en-US" sz="16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단점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55960" y="3299043"/>
            <a:ext cx="4405298" cy="1216800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tlCol="0" anchor="ctr"/>
          <a:lstStyle/>
          <a:p>
            <a:pPr marL="180975" indent="-180975" eaLnBrk="0" latinLnBrk="0" hangingPunct="0"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오차 수정 학습을 사용</a:t>
            </a:r>
            <a:endParaRPr lang="en-US" altLang="ko-KR" sz="16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 eaLnBrk="0" latinLnBrk="0" hangingPunct="0"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자동으로 파라미터 값을 얻음</a:t>
            </a:r>
            <a:endParaRPr lang="en-US" altLang="ko-KR" sz="16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 eaLnBrk="0" latinLnBrk="0" hangingPunct="0"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퍼셉트론이 가져온 가장 큰 변화</a:t>
            </a:r>
            <a:endParaRPr lang="en-US" altLang="ko-KR" sz="16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55960" y="4627790"/>
            <a:ext cx="4405298" cy="1216800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tlCol="0" anchor="ctr"/>
          <a:lstStyle/>
          <a:p>
            <a:pPr marL="180975" indent="-180975" eaLnBrk="0" latinLnBrk="0" hangingPunct="0"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선형 분리</a:t>
            </a:r>
            <a:r>
              <a:rPr lang="en-US" altLang="ko-KR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직선한개로만 나누어야함</a:t>
            </a:r>
            <a:r>
              <a:rPr lang="en-US" altLang="ko-KR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가능한 문제만 해결가능</a:t>
            </a:r>
            <a:endParaRPr lang="en-US" altLang="ko-KR" sz="16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 eaLnBrk="0" latinLnBrk="0" hangingPunct="0"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XOR</a:t>
            </a: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과같은비선형 불가능</a:t>
            </a:r>
            <a:endParaRPr lang="en-US" altLang="ko-KR" sz="16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0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93203" y="1469792"/>
            <a:ext cx="10552410" cy="64889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975" indent="-180975" fontAlgn="auto" latinLnBrk="0">
              <a:spcBef>
                <a:spcPts val="48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단층 퍼셉트론은 델타규칙을 이용해 </a:t>
            </a:r>
            <a:r>
              <a:rPr lang="en-US" altLang="ko-KR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w1, w2</a:t>
            </a:r>
            <a:r>
              <a:rPr lang="ko-KR" altLang="en-US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값을 학습하고 결정</a:t>
            </a:r>
            <a:endParaRPr lang="en-US" altLang="ko-KR" sz="1600" ker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-180975" fontAlgn="auto" latinLnBrk="0">
              <a:spcBef>
                <a:spcPts val="48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델타규칙은 </a:t>
            </a:r>
            <a:r>
              <a:rPr lang="en-US" altLang="ko-KR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Gradient Descent </a:t>
            </a:r>
            <a:r>
              <a:rPr lang="ko-KR" altLang="en-US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원리를 이용해 손실함수</a:t>
            </a:r>
            <a:r>
              <a:rPr lang="en-US" altLang="ko-KR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(Mean Square Error)</a:t>
            </a:r>
            <a:r>
              <a:rPr lang="ko-KR" altLang="en-US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를 최소화하는 </a:t>
            </a:r>
            <a:r>
              <a:rPr lang="en-US" altLang="ko-KR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w1, w2 </a:t>
            </a:r>
            <a:r>
              <a:rPr lang="ko-KR" altLang="en-US" sz="1600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값을 찾는 학습임</a:t>
            </a:r>
            <a:endParaRPr lang="ko-KR" altLang="en-US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20224" y="2145983"/>
            <a:ext cx="9857275" cy="58734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975" indent="-180975" fontAlgn="auto" latinLnBrk="0">
              <a:spcBef>
                <a:spcPts val="48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나눔고딕 ExtraBold" panose="020D0904000000000000" pitchFamily="50" charset="-127"/>
              <a:buChar char="-"/>
              <a:defRPr/>
            </a:pPr>
            <a:r>
              <a:rPr kumimoji="0" lang="en-US" altLang="ko-KR" sz="14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w</a:t>
            </a:r>
            <a:r>
              <a:rPr kumimoji="0" lang="ko-KR" altLang="en-US" sz="14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의 변화량의 정도를 결정하는 것은 </a:t>
            </a:r>
            <a:r>
              <a:rPr lang="ko-KR" altLang="en-US" sz="14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학습률임</a:t>
            </a:r>
            <a:r>
              <a:rPr lang="en-US" altLang="ko-KR" sz="14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(Learning rate)</a:t>
            </a:r>
          </a:p>
          <a:p>
            <a:pPr marL="180975" indent="-180975" fontAlgn="auto" latinLnBrk="0">
              <a:spcBef>
                <a:spcPts val="48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나눔고딕 ExtraBold" panose="020D0904000000000000" pitchFamily="50" charset="-127"/>
              <a:buChar char="-"/>
              <a:defRPr/>
            </a:pPr>
            <a:r>
              <a:rPr kumimoji="0" lang="en-US" altLang="ko-KR" sz="14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학습률 값이 작을수록 </a:t>
            </a:r>
            <a:r>
              <a:rPr lang="en-US" altLang="ko-KR" sz="14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w</a:t>
            </a:r>
            <a:r>
              <a:rPr lang="ko-KR" altLang="en-US" sz="14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의 변화량이 작아지므로 더 정확한 결과값 도출 가능</a:t>
            </a:r>
            <a:endParaRPr kumimoji="0" lang="en-US" altLang="ko-KR" sz="1400" b="1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245" y="3078351"/>
            <a:ext cx="1295368" cy="1214446"/>
          </a:xfrm>
          <a:prstGeom prst="rect">
            <a:avLst/>
          </a:prstGeom>
          <a:solidFill>
            <a:srgbClr val="2873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FontTx/>
              <a:buNone/>
              <a:defRPr/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순입력</a:t>
            </a:r>
            <a:endParaRPr lang="en-US" altLang="ko-KR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buFontTx/>
              <a:buNone/>
              <a:defRPr/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245" y="4407098"/>
            <a:ext cx="1295368" cy="1216567"/>
          </a:xfrm>
          <a:prstGeom prst="rect">
            <a:avLst/>
          </a:prstGeom>
          <a:solidFill>
            <a:srgbClr val="45A0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FontTx/>
              <a:buNone/>
              <a:defRPr/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활성</a:t>
            </a:r>
            <a:endParaRPr lang="en-US" altLang="ko-KR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buFontTx/>
              <a:buNone/>
              <a:defRPr/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44613" y="3078351"/>
            <a:ext cx="8856983" cy="1216800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tlCol="0" anchor="ctr"/>
          <a:lstStyle/>
          <a:p>
            <a:pPr marL="180975" indent="-180975" eaLnBrk="0" latinLnBrk="0" hangingPunct="0">
              <a:spcAft>
                <a:spcPts val="4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w0*x0+w1*x1+w2+x2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944613" y="4407098"/>
                <a:ext cx="8856983" cy="1216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000" rtlCol="0" anchor="ctr"/>
              <a:lstStyle/>
              <a:p>
                <a:pPr marL="180975" indent="-180975" eaLnBrk="0" latinLnBrk="0" hangingPunct="0"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itchFamily="50" charset="-127"/>
                      </a:rPr>
                      <m:t>𝑤𝑖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itchFamily="50" charset="-127"/>
                      </a:rPr>
                      <m:t>=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itchFamily="50" charset="-127"/>
                      </a:rPr>
                      <m:t>𝑤𝑖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itchFamily="50" charset="-127"/>
                      </a:rPr>
                      <m:t>+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itchFamily="50" charset="-127"/>
                      </a:rPr>
                      <m:t>학</m:t>
                    </m:r>
                  </m:oMath>
                </a14:m>
                <a:r>
                  <a:rPr lang="ko-KR" altLang="en-US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습률</a:t>
                </a:r>
                <a:r>
                  <a:rPr lang="en-US" altLang="ko-KR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*xi(target-f(net))</a:t>
                </a:r>
              </a:p>
              <a:p>
                <a:pPr marL="180975" indent="-180975" eaLnBrk="0" latinLnBrk="0" hangingPunct="0"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  <m:t>&lt;−</m:t>
                        </m:r>
                        <m:r>
                          <a:rPr lang="ko-KR" alt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  <m:t>𝑤</m:t>
                        </m:r>
                      </m:e>
                      <m:sub>
                        <m:r>
                          <a:rPr lang="ko-KR" alt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itchFamily="50" charset="-127"/>
                      </a:rPr>
                      <m:t>+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itchFamily="50" charset="-127"/>
                      </a:rPr>
                      <m:t>𝛼</m:t>
                    </m:r>
                    <m:d>
                      <m:dPr>
                        <m:ctrlPr>
                          <a:rPr lang="ko-KR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  <m:t>𝑟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ko-KR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</m:ctrlPr>
                      </m:sSubPr>
                      <m:e>
                        <m:r>
                          <a:rPr lang="ko-KR" alt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13" y="4407098"/>
                <a:ext cx="8856983" cy="121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160637" y="5218758"/>
            <a:ext cx="2620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0D56663-9EEB-B715-A802-8F55DCB21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29" y="882650"/>
            <a:ext cx="6912768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4)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단층퍼셉트론 정리</a:t>
            </a:r>
          </a:p>
        </p:txBody>
      </p:sp>
    </p:spTree>
    <p:extLst>
      <p:ext uri="{BB962C8B-B14F-4D97-AF65-F5344CB8AC3E}">
        <p14:creationId xmlns:p14="http://schemas.microsoft.com/office/powerpoint/2010/main" val="365953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88429" y="882650"/>
            <a:ext cx="925830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5)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단층퍼셉트론의 한계</a:t>
            </a:r>
            <a:endParaRPr lang="ko-KR" altLang="en-US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E60482-0AE3-9A3F-4F39-530F1A44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3" y="1823180"/>
            <a:ext cx="5903262" cy="301899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4841BA-84E5-1DBE-C82A-E3B3DEF07C8E}"/>
              </a:ext>
            </a:extLst>
          </p:cNvPr>
          <p:cNvSpPr/>
          <p:nvPr/>
        </p:nvSpPr>
        <p:spPr>
          <a:xfrm>
            <a:off x="661128" y="5706269"/>
            <a:ext cx="4881304" cy="315839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파이썬을 활용한 데이터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.AI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건강보험심사평가원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20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p115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487D8F-159E-4F6B-E339-DB4E25D2FC77}"/>
              </a:ext>
            </a:extLst>
          </p:cNvPr>
          <p:cNvSpPr/>
          <p:nvPr/>
        </p:nvSpPr>
        <p:spPr>
          <a:xfrm>
            <a:off x="576461" y="1367879"/>
            <a:ext cx="10585176" cy="46805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74A9EA6-AE9E-B812-BD48-B8369EF9A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919" y="2236530"/>
            <a:ext cx="3788188" cy="111307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8843914-011F-C72C-6011-445C17904AB1}"/>
              </a:ext>
            </a:extLst>
          </p:cNvPr>
          <p:cNvCxnSpPr>
            <a:cxnSpLocks/>
          </p:cNvCxnSpPr>
          <p:nvPr/>
        </p:nvCxnSpPr>
        <p:spPr>
          <a:xfrm>
            <a:off x="6563414" y="1439886"/>
            <a:ext cx="0" cy="442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1F5660-F15D-B1B7-F3FA-1D2D754CDCFF}"/>
              </a:ext>
            </a:extLst>
          </p:cNvPr>
          <p:cNvGrpSpPr/>
          <p:nvPr/>
        </p:nvGrpSpPr>
        <p:grpSpPr>
          <a:xfrm>
            <a:off x="6924448" y="4426515"/>
            <a:ext cx="4032448" cy="901911"/>
            <a:chOff x="947986" y="4104183"/>
            <a:chExt cx="6397227" cy="144016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DAACA1-0AB4-B32C-5F58-BCECAF77493D}"/>
                </a:ext>
              </a:extLst>
            </p:cNvPr>
            <p:cNvSpPr/>
            <p:nvPr/>
          </p:nvSpPr>
          <p:spPr>
            <a:xfrm>
              <a:off x="5336257" y="4104183"/>
              <a:ext cx="2008956" cy="144016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다층</a:t>
              </a:r>
              <a:endPara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 latinLnBrk="0"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퍼셉트론</a:t>
              </a:r>
              <a:r>
                <a:rPr lang="en-US" altLang="ko-KR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(MLP)</a:t>
              </a:r>
            </a:p>
            <a:p>
              <a:pPr algn="ctr" latinLnBrk="0"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(1986</a:t>
              </a:r>
              <a:r>
                <a:rPr lang="ko-KR" altLang="en-US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년</a:t>
              </a:r>
              <a:r>
                <a:rPr lang="en-US" altLang="ko-KR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오른쪽 화살표 9">
              <a:extLst>
                <a:ext uri="{FF2B5EF4-FFF2-40B4-BE49-F238E27FC236}">
                  <a16:creationId xmlns:a16="http://schemas.microsoft.com/office/drawing/2014/main" id="{7F492716-7625-3BA6-194D-D663349E9363}"/>
                </a:ext>
              </a:extLst>
            </p:cNvPr>
            <p:cNvSpPr/>
            <p:nvPr/>
          </p:nvSpPr>
          <p:spPr>
            <a:xfrm>
              <a:off x="4991894" y="4464223"/>
              <a:ext cx="438153" cy="678661"/>
            </a:xfrm>
            <a:prstGeom prst="rightArrow">
              <a:avLst/>
            </a:prstGeom>
            <a:solidFill>
              <a:srgbClr val="266E9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1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CE1053D-110D-3C12-396F-A31484F3AF65}"/>
                </a:ext>
              </a:extLst>
            </p:cNvPr>
            <p:cNvSpPr/>
            <p:nvPr/>
          </p:nvSpPr>
          <p:spPr>
            <a:xfrm>
              <a:off x="3132386" y="4104183"/>
              <a:ext cx="1864940" cy="144016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퍼셉트론</a:t>
              </a:r>
              <a:endPara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 latinLnBrk="0"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한계증명</a:t>
              </a:r>
              <a:endPara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 latinLnBrk="0"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(1969</a:t>
              </a:r>
              <a:r>
                <a:rPr lang="ko-KR" altLang="en-US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년</a:t>
              </a:r>
              <a:r>
                <a:rPr lang="en-US" altLang="ko-KR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sp>
          <p:nvSpPr>
            <p:cNvPr id="32" name="오른쪽 화살표 8">
              <a:extLst>
                <a:ext uri="{FF2B5EF4-FFF2-40B4-BE49-F238E27FC236}">
                  <a16:creationId xmlns:a16="http://schemas.microsoft.com/office/drawing/2014/main" id="{0D3D1665-054B-1983-BFEE-BA2F632B5038}"/>
                </a:ext>
              </a:extLst>
            </p:cNvPr>
            <p:cNvSpPr/>
            <p:nvPr/>
          </p:nvSpPr>
          <p:spPr>
            <a:xfrm>
              <a:off x="2766241" y="4464223"/>
              <a:ext cx="438153" cy="678661"/>
            </a:xfrm>
            <a:prstGeom prst="rightArrow">
              <a:avLst/>
            </a:prstGeom>
            <a:solidFill>
              <a:srgbClr val="266E9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1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0782A19-27BE-3198-3069-481487866FDE}"/>
                </a:ext>
              </a:extLst>
            </p:cNvPr>
            <p:cNvSpPr/>
            <p:nvPr/>
          </p:nvSpPr>
          <p:spPr>
            <a:xfrm>
              <a:off x="947986" y="4104183"/>
              <a:ext cx="1864940" cy="144016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퍼셉트론</a:t>
              </a:r>
              <a:endPara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 latinLnBrk="0">
                <a:defRPr/>
              </a:pPr>
              <a:r>
                <a:rPr lang="ko-KR" altLang="en-US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등장</a:t>
              </a:r>
              <a:endPara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 latinLnBrk="0"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(1958</a:t>
              </a:r>
              <a:r>
                <a:rPr lang="ko-KR" altLang="en-US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년</a:t>
              </a:r>
              <a:r>
                <a:rPr lang="en-US" altLang="ko-KR" sz="1200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TextBox 4">
            <a:extLst>
              <a:ext uri="{FF2B5EF4-FFF2-40B4-BE49-F238E27FC236}">
                <a16:creationId xmlns:a16="http://schemas.microsoft.com/office/drawing/2014/main" id="{58514788-97D8-F234-3B12-473BF035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20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88429" y="882650"/>
            <a:ext cx="925830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6)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아달라인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(Adaline)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와 경사하강법 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- 1960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년에 발표된 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Adaptive Linear Neuron </a:t>
            </a:r>
            <a:endParaRPr lang="ko-KR" altLang="en-US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58514788-97D8-F234-3B12-473BF035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083C2D-3F47-257C-7A77-45E08CA17C6B}"/>
              </a:ext>
            </a:extLst>
          </p:cNvPr>
          <p:cNvSpPr txBox="1"/>
          <p:nvPr/>
        </p:nvSpPr>
        <p:spPr bwMode="auto">
          <a:xfrm>
            <a:off x="743568" y="1374959"/>
            <a:ext cx="601462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/>
              <a:t>출처</a:t>
            </a:r>
            <a:r>
              <a:rPr lang="en-US" altLang="ko-KR"/>
              <a:t>: </a:t>
            </a:r>
            <a:r>
              <a:rPr lang="ko-KR" altLang="en-US"/>
              <a:t>https://m.blog.naver.com/samsjang/220959562205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7B52D1-23E9-D4A1-F70B-3F11EA77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7" y="1871935"/>
            <a:ext cx="6230644" cy="30987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82A30C-CE3F-1508-97FC-15D86B0D2AD2}"/>
              </a:ext>
            </a:extLst>
          </p:cNvPr>
          <p:cNvSpPr txBox="1"/>
          <p:nvPr/>
        </p:nvSpPr>
        <p:spPr bwMode="auto">
          <a:xfrm>
            <a:off x="769219" y="5595289"/>
            <a:ext cx="601462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/>
              <a:t>https://brunch.co.kr/@hvnpoet/64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C405DA-5E07-F8B1-F475-E35C0B37D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174" y="1871935"/>
            <a:ext cx="4371975" cy="1933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25A914-9256-F1AD-59AC-72D96E05F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164" y="4375032"/>
            <a:ext cx="4373491" cy="186043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1A874B-5C66-8375-B72D-46E3B96CBAD5}"/>
              </a:ext>
            </a:extLst>
          </p:cNvPr>
          <p:cNvSpPr/>
          <p:nvPr/>
        </p:nvSpPr>
        <p:spPr>
          <a:xfrm>
            <a:off x="7345213" y="1504560"/>
            <a:ext cx="3456384" cy="315839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기존의 퍼셉트론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92031E-B0B9-B998-D138-7F3A7675B630}"/>
              </a:ext>
            </a:extLst>
          </p:cNvPr>
          <p:cNvSpPr/>
          <p:nvPr/>
        </p:nvSpPr>
        <p:spPr>
          <a:xfrm>
            <a:off x="7345213" y="3946263"/>
            <a:ext cx="3456384" cy="315839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아달라인</a:t>
            </a:r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74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4">
            <a:extLst>
              <a:ext uri="{FF2B5EF4-FFF2-40B4-BE49-F238E27FC236}">
                <a16:creationId xmlns:a16="http://schemas.microsoft.com/office/drawing/2014/main" id="{58514788-97D8-F234-3B12-473BF035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B8C75-6F4D-772B-F662-8C3E9E52F214}"/>
              </a:ext>
            </a:extLst>
          </p:cNvPr>
          <p:cNvSpPr txBox="1"/>
          <p:nvPr/>
        </p:nvSpPr>
        <p:spPr bwMode="auto">
          <a:xfrm>
            <a:off x="504453" y="2525394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600"/>
              <a:t>https://blog.naver.com/samsjang/220956787180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89585-6A40-39EE-24DE-6D1CDACA4E98}"/>
              </a:ext>
            </a:extLst>
          </p:cNvPr>
          <p:cNvSpPr txBox="1"/>
          <p:nvPr/>
        </p:nvSpPr>
        <p:spPr bwMode="auto">
          <a:xfrm>
            <a:off x="504453" y="1439887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600"/>
              <a:t>https://blog.naver.com/samsjang/220955881668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8A6121-256B-9EEF-5C15-A4464A98E2A0}"/>
              </a:ext>
            </a:extLst>
          </p:cNvPr>
          <p:cNvSpPr/>
          <p:nvPr/>
        </p:nvSpPr>
        <p:spPr>
          <a:xfrm>
            <a:off x="576461" y="1050128"/>
            <a:ext cx="5040560" cy="36933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파이썬 구현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퍼셉트론</a:t>
            </a:r>
            <a:endParaRPr lang="en-US" altLang="ko-KR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DDC917-5DF5-714E-786C-30DBC8A2F065}"/>
              </a:ext>
            </a:extLst>
          </p:cNvPr>
          <p:cNvSpPr/>
          <p:nvPr/>
        </p:nvSpPr>
        <p:spPr>
          <a:xfrm>
            <a:off x="576461" y="2180453"/>
            <a:ext cx="5040560" cy="36933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퍼셉트론을 이용한 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iris 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데이터 머신러닝 </a:t>
            </a:r>
            <a:endParaRPr lang="en-US" altLang="ko-KR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9DA37-1DD0-6D80-7CF6-43CD390F01D4}"/>
              </a:ext>
            </a:extLst>
          </p:cNvPr>
          <p:cNvSpPr txBox="1"/>
          <p:nvPr/>
        </p:nvSpPr>
        <p:spPr bwMode="auto">
          <a:xfrm>
            <a:off x="504453" y="3738395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/>
              <a:t>https://blog.naver.com/samsjang/220959562205</a:t>
            </a:r>
            <a:endParaRPr lang="ko-KR" altLang="en-US" sz="16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32C760-2772-6683-DDC7-1A9188F1DE1F}"/>
              </a:ext>
            </a:extLst>
          </p:cNvPr>
          <p:cNvSpPr/>
          <p:nvPr/>
        </p:nvSpPr>
        <p:spPr>
          <a:xfrm>
            <a:off x="576461" y="3393454"/>
            <a:ext cx="5040560" cy="36933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아달라인을 이용한 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iris 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데이터 머신러닝</a:t>
            </a:r>
            <a:endParaRPr lang="en-US" altLang="ko-KR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8860F0-7B25-53CC-0AEB-B01E378FA7B8}"/>
              </a:ext>
            </a:extLst>
          </p:cNvPr>
          <p:cNvSpPr/>
          <p:nvPr/>
        </p:nvSpPr>
        <p:spPr>
          <a:xfrm>
            <a:off x="576461" y="4799106"/>
            <a:ext cx="5040560" cy="36933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아달라인과 학습률</a:t>
            </a:r>
            <a:endParaRPr lang="en-US" altLang="ko-KR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9A1BB5-5847-D735-9E59-13CC9187DAEA}"/>
              </a:ext>
            </a:extLst>
          </p:cNvPr>
          <p:cNvSpPr txBox="1"/>
          <p:nvPr/>
        </p:nvSpPr>
        <p:spPr bwMode="auto">
          <a:xfrm>
            <a:off x="504453" y="5207274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/>
              <a:t>https://blog.naver.com/samsjang/220960393669</a:t>
            </a:r>
            <a:endParaRPr lang="ko-KR" altLang="en-US" sz="16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3CED1E-5A46-78F2-B0EB-76FA80B03801}"/>
              </a:ext>
            </a:extLst>
          </p:cNvPr>
          <p:cNvSpPr/>
          <p:nvPr/>
        </p:nvSpPr>
        <p:spPr>
          <a:xfrm>
            <a:off x="576461" y="1037875"/>
            <a:ext cx="50405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92F6F8-3466-CB2C-10F6-63B702BCE9C8}"/>
              </a:ext>
            </a:extLst>
          </p:cNvPr>
          <p:cNvSpPr/>
          <p:nvPr/>
        </p:nvSpPr>
        <p:spPr>
          <a:xfrm>
            <a:off x="576461" y="2148004"/>
            <a:ext cx="50405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1DA7B6-E9F5-1CA3-294D-2F47081D3653}"/>
              </a:ext>
            </a:extLst>
          </p:cNvPr>
          <p:cNvSpPr/>
          <p:nvPr/>
        </p:nvSpPr>
        <p:spPr>
          <a:xfrm>
            <a:off x="576461" y="3371981"/>
            <a:ext cx="50405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95AC0D-E19C-8088-9D7C-1BCABF8270F4}"/>
              </a:ext>
            </a:extLst>
          </p:cNvPr>
          <p:cNvSpPr/>
          <p:nvPr/>
        </p:nvSpPr>
        <p:spPr>
          <a:xfrm>
            <a:off x="576461" y="4783535"/>
            <a:ext cx="50405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7234D-49AE-232D-2922-750FCE894E03}"/>
              </a:ext>
            </a:extLst>
          </p:cNvPr>
          <p:cNvSpPr txBox="1"/>
          <p:nvPr/>
        </p:nvSpPr>
        <p:spPr bwMode="auto">
          <a:xfrm>
            <a:off x="6265093" y="2525394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/>
              <a:t>https://blog.naver.com/samsjang/220963580290</a:t>
            </a:r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CC1CE5-54D9-EA01-03BE-8B6B6C177685}"/>
              </a:ext>
            </a:extLst>
          </p:cNvPr>
          <p:cNvSpPr txBox="1"/>
          <p:nvPr/>
        </p:nvSpPr>
        <p:spPr bwMode="auto">
          <a:xfrm>
            <a:off x="6265093" y="1439887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/>
              <a:t>https://blog.naver.com/samsjang/220962195250</a:t>
            </a:r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38B177-D9AD-1D7D-52FC-8BCB0A52B886}"/>
              </a:ext>
            </a:extLst>
          </p:cNvPr>
          <p:cNvSpPr/>
          <p:nvPr/>
        </p:nvSpPr>
        <p:spPr>
          <a:xfrm>
            <a:off x="6337101" y="1050128"/>
            <a:ext cx="5040560" cy="36933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표준화 적용후 아달라인</a:t>
            </a:r>
            <a:endParaRPr lang="en-US" altLang="ko-KR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9C865D-9477-BDAF-608B-6502767116CE}"/>
              </a:ext>
            </a:extLst>
          </p:cNvPr>
          <p:cNvSpPr/>
          <p:nvPr/>
        </p:nvSpPr>
        <p:spPr>
          <a:xfrm>
            <a:off x="6337101" y="2180453"/>
            <a:ext cx="5040560" cy="36933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확률적 경사하강법을 적용한 아달라인</a:t>
            </a:r>
            <a:endParaRPr lang="en-US" altLang="ko-KR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29A98-F651-8D7E-994B-32623B80EA8C}"/>
              </a:ext>
            </a:extLst>
          </p:cNvPr>
          <p:cNvSpPr/>
          <p:nvPr/>
        </p:nvSpPr>
        <p:spPr>
          <a:xfrm>
            <a:off x="6337101" y="1037875"/>
            <a:ext cx="50405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E43395-22BB-1DBA-1A83-C3353D0F1364}"/>
              </a:ext>
            </a:extLst>
          </p:cNvPr>
          <p:cNvSpPr/>
          <p:nvPr/>
        </p:nvSpPr>
        <p:spPr>
          <a:xfrm>
            <a:off x="6337101" y="2148004"/>
            <a:ext cx="50405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22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4">
            <a:extLst>
              <a:ext uri="{FF2B5EF4-FFF2-40B4-BE49-F238E27FC236}">
                <a16:creationId xmlns:a16="http://schemas.microsoft.com/office/drawing/2014/main" id="{58514788-97D8-F234-3B12-473BF035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다층퍼셉트론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64228-EF5C-BE07-6F2B-3E780A80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29" y="791815"/>
            <a:ext cx="7186115" cy="5353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BBB5A8-BB7F-4C22-3D3A-4EB105BC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213" y="1007839"/>
            <a:ext cx="4099125" cy="17773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3335F3-BA30-6B50-82DE-0F75E31E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261" y="2880047"/>
            <a:ext cx="2585799" cy="22519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898C93-0698-507E-432E-6853D6C91F2B}"/>
              </a:ext>
            </a:extLst>
          </p:cNvPr>
          <p:cNvSpPr txBox="1"/>
          <p:nvPr/>
        </p:nvSpPr>
        <p:spPr bwMode="auto">
          <a:xfrm>
            <a:off x="7474544" y="5131965"/>
            <a:ext cx="3831109" cy="1200329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900"/>
              <a:t>https://leedakyeong.tistory.com/entry/%EB%B0%91%EB%B0%94%EB%8B%A5%EB%B6%80%ED%84%B0-%EC%8B%9C%EC%9E%91%ED%95%98%EB%8A%94-%EB%94%A5%EB%9F%AC%EB%8B%9D-%ED%8D%BC%EC%85%89%ED%8A%B8%EB%A1%A0%EC%9C%BC%EB%A1%9C-XOR-%EA%B2%8C%EC%9D%B4%ED%8A%B8-%EA%B5%AC%ED%98%84%ED%95%98%EA%B8%B0-in-python-%ED%8C%8C%EC%9D%B4%EC%8D%AC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17F90A-48BA-DA3A-0659-B52D1382D950}"/>
              </a:ext>
            </a:extLst>
          </p:cNvPr>
          <p:cNvSpPr/>
          <p:nvPr/>
        </p:nvSpPr>
        <p:spPr>
          <a:xfrm>
            <a:off x="253330" y="791815"/>
            <a:ext cx="7091883" cy="53536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0E1B5F-CA6C-568E-AD21-7FFDBC5435B7}"/>
              </a:ext>
            </a:extLst>
          </p:cNvPr>
          <p:cNvSpPr/>
          <p:nvPr/>
        </p:nvSpPr>
        <p:spPr>
          <a:xfrm>
            <a:off x="288429" y="5804568"/>
            <a:ext cx="4881304" cy="315839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파이썬을 활용한 데이터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.AI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건강보험심사평가원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20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p115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80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4">
            <a:extLst>
              <a:ext uri="{FF2B5EF4-FFF2-40B4-BE49-F238E27FC236}">
                <a16:creationId xmlns:a16="http://schemas.microsoft.com/office/drawing/2014/main" id="{58514788-97D8-F234-3B12-473BF035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다층퍼셉트론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24FA81-4145-E1ED-C647-AA3D6F53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5" y="918314"/>
            <a:ext cx="6241113" cy="26642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B25C66-DCEA-D19C-E8C4-2330D51A4E8F}"/>
              </a:ext>
            </a:extLst>
          </p:cNvPr>
          <p:cNvSpPr/>
          <p:nvPr/>
        </p:nvSpPr>
        <p:spPr>
          <a:xfrm>
            <a:off x="253330" y="791815"/>
            <a:ext cx="10980315" cy="53285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063222-644D-7F30-A7B1-D07393848D92}"/>
              </a:ext>
            </a:extLst>
          </p:cNvPr>
          <p:cNvSpPr/>
          <p:nvPr/>
        </p:nvSpPr>
        <p:spPr>
          <a:xfrm>
            <a:off x="288429" y="5804568"/>
            <a:ext cx="4881304" cy="315839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파이썬을 활용한 데이터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.AI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건강보험심사평가원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20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p116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FF5338-4BAA-3685-5532-68CF6FCB0D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858"/>
          <a:stretch/>
        </p:blipFill>
        <p:spPr>
          <a:xfrm>
            <a:off x="7129189" y="1079847"/>
            <a:ext cx="2880320" cy="31685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03ABEF-01EF-68C5-BAD3-D30919711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15" b="54167"/>
          <a:stretch/>
        </p:blipFill>
        <p:spPr>
          <a:xfrm>
            <a:off x="600163" y="3468675"/>
            <a:ext cx="4669325" cy="20920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744890F-9CFC-FBE0-6668-AD0D3ECEBD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15" t="45832" b="2513"/>
          <a:stretch/>
        </p:blipFill>
        <p:spPr>
          <a:xfrm>
            <a:off x="5334917" y="3583948"/>
            <a:ext cx="4669325" cy="23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0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4">
            <a:extLst>
              <a:ext uri="{FF2B5EF4-FFF2-40B4-BE49-F238E27FC236}">
                <a16:creationId xmlns:a16="http://schemas.microsoft.com/office/drawing/2014/main" id="{58514788-97D8-F234-3B12-473BF035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활성화 함수 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손실함수 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오차역전파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97949-39B0-435F-02E4-F61CB9851ABE}"/>
              </a:ext>
            </a:extLst>
          </p:cNvPr>
          <p:cNvSpPr txBox="1"/>
          <p:nvPr/>
        </p:nvSpPr>
        <p:spPr bwMode="auto">
          <a:xfrm>
            <a:off x="504453" y="719807"/>
            <a:ext cx="5680081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marL="180000" indent="-180000"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ko-KR" altLang="en-US" sz="20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선형함수와 비선형함수  개념이해 및 활성화 함수 </a:t>
            </a:r>
            <a:endParaRPr kumimoji="0" lang="ko-KR" altLang="en-US" sz="2000" b="1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9FA07-6BBC-755E-FEC5-43775EC0B053}"/>
              </a:ext>
            </a:extLst>
          </p:cNvPr>
          <p:cNvSpPr txBox="1"/>
          <p:nvPr/>
        </p:nvSpPr>
        <p:spPr bwMode="auto">
          <a:xfrm>
            <a:off x="792485" y="1182633"/>
            <a:ext cx="601462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/>
              <a:t>https://wikidocs.net/24987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DD4E70-E81A-433D-FCF3-989FCC6E184F}"/>
              </a:ext>
            </a:extLst>
          </p:cNvPr>
          <p:cNvSpPr txBox="1"/>
          <p:nvPr/>
        </p:nvSpPr>
        <p:spPr bwMode="auto">
          <a:xfrm>
            <a:off x="504453" y="1643021"/>
            <a:ext cx="1327928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marL="180000" indent="-180000"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ko-KR" altLang="en-US" sz="20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손실함수</a:t>
            </a:r>
            <a:endParaRPr kumimoji="0" lang="ko-KR" altLang="en-US" sz="2000" b="1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6F0601-F188-40B8-9155-2397EC28F5E5}"/>
              </a:ext>
            </a:extLst>
          </p:cNvPr>
          <p:cNvSpPr txBox="1"/>
          <p:nvPr/>
        </p:nvSpPr>
        <p:spPr bwMode="auto">
          <a:xfrm>
            <a:off x="504453" y="2102356"/>
            <a:ext cx="1568378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marL="180000" indent="-180000"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ko-KR" altLang="en-US" sz="20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오차역전파</a:t>
            </a:r>
            <a:endParaRPr kumimoji="0" lang="ko-KR" altLang="en-US" sz="2000" b="1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42373-B6BC-EB10-C001-CEFF64131A32}"/>
              </a:ext>
            </a:extLst>
          </p:cNvPr>
          <p:cNvSpPr txBox="1"/>
          <p:nvPr/>
        </p:nvSpPr>
        <p:spPr bwMode="auto">
          <a:xfrm>
            <a:off x="771193" y="2416809"/>
            <a:ext cx="601462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/>
              <a:t>https://ksm2853305.tistory.com/46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20C014-CC86-11A8-2C84-C2B1B8082F93}"/>
              </a:ext>
            </a:extLst>
          </p:cNvPr>
          <p:cNvSpPr txBox="1"/>
          <p:nvPr/>
        </p:nvSpPr>
        <p:spPr bwMode="auto">
          <a:xfrm>
            <a:off x="504453" y="2907975"/>
            <a:ext cx="8924559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marL="180000" indent="-180000"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ko-KR" altLang="en-US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미분</a:t>
            </a:r>
            <a:r>
              <a:rPr kumimoji="0" lang="en-US" altLang="ko-KR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역전파</a:t>
            </a:r>
            <a:r>
              <a:rPr kumimoji="0" lang="en-US" altLang="ko-KR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및 실습 </a:t>
            </a:r>
            <a:r>
              <a:rPr kumimoji="0" lang="en-US" altLang="ko-KR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chain</a:t>
            </a:r>
            <a:r>
              <a:rPr lang="ko-KR" altLang="en-US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rule:</a:t>
            </a:r>
            <a:r>
              <a:rPr lang="ko-KR" altLang="en-US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연쇄법칙에 간단히 개념잡고 아래 내용을 살펴봅니다</a:t>
            </a:r>
            <a:r>
              <a:rPr lang="en-US" altLang="ko-KR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.)</a:t>
            </a:r>
            <a:endParaRPr kumimoji="0" lang="ko-KR" altLang="en-US" b="1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32E41A-4FE7-E6CA-3B02-D6E00490946A}"/>
              </a:ext>
            </a:extLst>
          </p:cNvPr>
          <p:cNvSpPr txBox="1"/>
          <p:nvPr/>
        </p:nvSpPr>
        <p:spPr bwMode="auto">
          <a:xfrm>
            <a:off x="2952725" y="3533473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/>
              <a:t>https://www.youtube.com/watch?v=vS51prw_yfw</a:t>
            </a:r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ACE75-CFFD-8E7D-A645-9D29DFA4F13C}"/>
              </a:ext>
            </a:extLst>
          </p:cNvPr>
          <p:cNvSpPr txBox="1"/>
          <p:nvPr/>
        </p:nvSpPr>
        <p:spPr bwMode="auto">
          <a:xfrm>
            <a:off x="2952725" y="4001814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/>
              <a:t>https://www.youtube.com/watch?v=GEdLNvPIbiM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54111F9-FBDF-D1A9-C48A-4F16A47FCBA3}"/>
              </a:ext>
            </a:extLst>
          </p:cNvPr>
          <p:cNvSpPr/>
          <p:nvPr/>
        </p:nvSpPr>
        <p:spPr>
          <a:xfrm>
            <a:off x="736369" y="3407094"/>
            <a:ext cx="2000332" cy="443095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미분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988C9F3-86CB-0963-1B7D-D6D5FF10869B}"/>
              </a:ext>
            </a:extLst>
          </p:cNvPr>
          <p:cNvSpPr/>
          <p:nvPr/>
        </p:nvSpPr>
        <p:spPr>
          <a:xfrm>
            <a:off x="736369" y="3959055"/>
            <a:ext cx="2000332" cy="443095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경사하강</a:t>
            </a:r>
            <a:endParaRPr lang="en-US" altLang="ko-KR" sz="12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분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35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부터 봐도됨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AD6553-B285-447E-3B55-A54123353B44}"/>
              </a:ext>
            </a:extLst>
          </p:cNvPr>
          <p:cNvSpPr/>
          <p:nvPr/>
        </p:nvSpPr>
        <p:spPr>
          <a:xfrm>
            <a:off x="736369" y="4475504"/>
            <a:ext cx="2000332" cy="443095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오차역전파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27092-13FB-A182-F011-F1F1F4DB9CC5}"/>
              </a:ext>
            </a:extLst>
          </p:cNvPr>
          <p:cNvSpPr txBox="1"/>
          <p:nvPr/>
        </p:nvSpPr>
        <p:spPr bwMode="auto">
          <a:xfrm>
            <a:off x="2952725" y="4581900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600"/>
              <a:t>https://www.youtube.com/watch?v=1Q_etC_GHHk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2DA966-37CB-6842-EF52-80A6816D9FB1}"/>
              </a:ext>
            </a:extLst>
          </p:cNvPr>
          <p:cNvSpPr txBox="1"/>
          <p:nvPr/>
        </p:nvSpPr>
        <p:spPr bwMode="auto">
          <a:xfrm>
            <a:off x="2952725" y="5042830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/>
              <a:t>https://www.youtube.com/watch?v=-oBmMED_5rI</a:t>
            </a:r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46F0C59-67F9-6E67-7CAA-86F7DBE69577}"/>
              </a:ext>
            </a:extLst>
          </p:cNvPr>
          <p:cNvSpPr/>
          <p:nvPr/>
        </p:nvSpPr>
        <p:spPr>
          <a:xfrm>
            <a:off x="736369" y="4945476"/>
            <a:ext cx="2000332" cy="443095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OLS(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최소제곱법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미분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25E5CB-C371-919D-F637-4436FC3055F3}"/>
              </a:ext>
            </a:extLst>
          </p:cNvPr>
          <p:cNvSpPr txBox="1"/>
          <p:nvPr/>
        </p:nvSpPr>
        <p:spPr bwMode="auto">
          <a:xfrm>
            <a:off x="2952725" y="5503760"/>
            <a:ext cx="6014620" cy="307777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400"/>
              <a:t>https://nbviewer.org/github/rickiepark/do-it-dl/blob/master/Ch03.ipynb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912508C-1FE2-EBE1-59A1-9052DAF25AEF}"/>
              </a:ext>
            </a:extLst>
          </p:cNvPr>
          <p:cNvSpPr/>
          <p:nvPr/>
        </p:nvSpPr>
        <p:spPr>
          <a:xfrm>
            <a:off x="736369" y="5436100"/>
            <a:ext cx="2000332" cy="443095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코드실습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0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4">
            <a:extLst>
              <a:ext uri="{FF2B5EF4-FFF2-40B4-BE49-F238E27FC236}">
                <a16:creationId xmlns:a16="http://schemas.microsoft.com/office/drawing/2014/main" id="{58514788-97D8-F234-3B12-473BF035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활성화 함수 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손실함수 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오차역전파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9437F-F340-7031-99C7-8E6D5E38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0" y="935831"/>
            <a:ext cx="6192687" cy="36173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2EE8AF-F59D-CB19-8CD6-6A65C6224363}"/>
              </a:ext>
            </a:extLst>
          </p:cNvPr>
          <p:cNvSpPr/>
          <p:nvPr/>
        </p:nvSpPr>
        <p:spPr>
          <a:xfrm>
            <a:off x="253330" y="791815"/>
            <a:ext cx="10980315" cy="53285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1D7E27-69D1-A143-1158-E878BE475238}"/>
              </a:ext>
            </a:extLst>
          </p:cNvPr>
          <p:cNvSpPr/>
          <p:nvPr/>
        </p:nvSpPr>
        <p:spPr>
          <a:xfrm>
            <a:off x="288429" y="5804568"/>
            <a:ext cx="4881304" cy="315839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파이썬을 활용한 데이터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.AI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건강보험심사평가원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20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p118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4099CA-0741-4D2D-B73B-9F5C784C4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537" y="1079847"/>
            <a:ext cx="4220813" cy="448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F1EAA8-E1BA-18D0-F241-27F8C05F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" y="813904"/>
            <a:ext cx="11009906" cy="48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4">
            <a:extLst>
              <a:ext uri="{FF2B5EF4-FFF2-40B4-BE49-F238E27FC236}">
                <a16:creationId xmlns:a16="http://schemas.microsoft.com/office/drawing/2014/main" id="{58514788-97D8-F234-3B12-473BF035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심층신경망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2EE8AF-F59D-CB19-8CD6-6A65C6224363}"/>
              </a:ext>
            </a:extLst>
          </p:cNvPr>
          <p:cNvSpPr/>
          <p:nvPr/>
        </p:nvSpPr>
        <p:spPr>
          <a:xfrm>
            <a:off x="253330" y="791815"/>
            <a:ext cx="10980315" cy="53285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1D7E27-69D1-A143-1158-E878BE475238}"/>
              </a:ext>
            </a:extLst>
          </p:cNvPr>
          <p:cNvSpPr/>
          <p:nvPr/>
        </p:nvSpPr>
        <p:spPr>
          <a:xfrm>
            <a:off x="288429" y="5804568"/>
            <a:ext cx="4881304" cy="315839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파이썬을 활용한 데이터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.AI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건강보험심사평가원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20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p121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B7984D-DEF0-FE6D-4AF3-28EA7B0E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5" y="935831"/>
            <a:ext cx="6061596" cy="3528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CB6335-37F6-2B68-1586-F02B40B3B7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3" r="2459"/>
          <a:stretch/>
        </p:blipFill>
        <p:spPr>
          <a:xfrm>
            <a:off x="5938030" y="2232893"/>
            <a:ext cx="5184577" cy="33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A126C5-8BE1-454D-68B5-8F82C6C23C15}"/>
              </a:ext>
            </a:extLst>
          </p:cNvPr>
          <p:cNvSpPr/>
          <p:nvPr/>
        </p:nvSpPr>
        <p:spPr>
          <a:xfrm>
            <a:off x="576461" y="3117848"/>
            <a:ext cx="10585176" cy="300255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7327" y="1693158"/>
            <a:ext cx="9616238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180000" indent="-180000"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나눔고딕 ExtraBold" panose="020D0904000000000000" pitchFamily="50" charset="-127"/>
              <a:buChar char="-"/>
              <a:defRPr sz="20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600"/>
              <a:t>1943</a:t>
            </a:r>
            <a:r>
              <a:rPr lang="ko-KR" altLang="en-US" sz="1600"/>
              <a:t>년</a:t>
            </a:r>
            <a:r>
              <a:rPr lang="en-US" altLang="ko-KR" sz="1600"/>
              <a:t>, “A logical calculus of the ideas immanent in nervous activity"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8429" y="882650"/>
            <a:ext cx="925830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ANN(Artificial Neural Networks)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개념 </a:t>
            </a:r>
            <a:r>
              <a:rPr lang="en-US" altLang="ko-KR" sz="14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(https://needjarvis.tistory.com/178?category=933540)</a:t>
            </a:r>
            <a:endParaRPr lang="ko-KR" altLang="en-US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908255" y="2009446"/>
            <a:ext cx="10325389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180000" indent="-180000"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나눔고딕 ExtraBold" panose="020D0904000000000000" pitchFamily="50" charset="-127"/>
              <a:buChar char="-"/>
              <a:defRPr sz="20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600"/>
              <a:t>1958</a:t>
            </a:r>
            <a:r>
              <a:rPr lang="ko-KR" altLang="en-US" sz="1600"/>
              <a:t>년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"The perceptron: A probabilistic model for information storage and organization in the brain"</a:t>
            </a:r>
            <a:endParaRPr lang="en-US" altLang="ko-KR" sz="1600" dirty="0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00285" y="1298440"/>
            <a:ext cx="9924463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180000" indent="-180000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000" b="1" ker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600"/>
              <a:t>인간의 신경구조를 복잡한 스위치들이 연결된 네트워크로 표현가능할수 있음에 기초함</a:t>
            </a:r>
            <a:r>
              <a:rPr lang="en-US" altLang="ko-KR" sz="1600"/>
              <a:t>.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177209A-74E1-470E-B782-790303E65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98" y="2323056"/>
            <a:ext cx="6202214" cy="7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19075" indent="-219075" latinLnBrk="0">
              <a:spcAft>
                <a:spcPts val="600"/>
              </a:spcAft>
              <a:buClr>
                <a:schemeClr val="accent1"/>
              </a:buClr>
              <a:buSzPct val="90000"/>
              <a:buBlip>
                <a:blip r:embed="rId3"/>
              </a:buBlip>
              <a:defRPr/>
            </a:pP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선형분류 가능한 퍼셉트론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(Perceptron)</a:t>
            </a:r>
          </a:p>
          <a:p>
            <a:pPr marL="219075" indent="-219075" latinLnBrk="0">
              <a:spcAft>
                <a:spcPts val="600"/>
              </a:spcAft>
              <a:buClr>
                <a:schemeClr val="accent1"/>
              </a:buClr>
              <a:buSzPct val="90000"/>
              <a:buBlip>
                <a:blip r:embed="rId3"/>
              </a:buBlip>
              <a:defRPr/>
            </a:pP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feed-forword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 뉴럴네트워크</a:t>
            </a:r>
            <a:endParaRPr kumimoji="1" lang="en-US" altLang="ko-KR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DFFEE6-E32F-A65E-E769-5F70C8FA2238}"/>
              </a:ext>
            </a:extLst>
          </p:cNvPr>
          <p:cNvSpPr/>
          <p:nvPr/>
        </p:nvSpPr>
        <p:spPr>
          <a:xfrm>
            <a:off x="6337101" y="2404164"/>
            <a:ext cx="4680520" cy="58635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tlCol="0" anchor="ctr"/>
          <a:lstStyle/>
          <a:p>
            <a:pPr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defRPr/>
            </a:pPr>
            <a:r>
              <a:rPr lang="en-US" altLang="ko-KR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input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weight</a:t>
            </a:r>
            <a:r>
              <a:rPr lang="ko-KR" altLang="en-US" sz="12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들의 곱을 모두 더한뒤 활성함수를 적용</a:t>
            </a:r>
            <a:endParaRPr lang="en-US" altLang="ko-KR" sz="1200" b="1" ker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243764-E8B9-2E9E-286C-A5D74D0C62C9}"/>
              </a:ext>
            </a:extLst>
          </p:cNvPr>
          <p:cNvSpPr/>
          <p:nvPr/>
        </p:nvSpPr>
        <p:spPr>
          <a:xfrm>
            <a:off x="5157235" y="2403958"/>
            <a:ext cx="1184495" cy="586240"/>
          </a:xfrm>
          <a:prstGeom prst="rect">
            <a:avLst/>
          </a:prstGeom>
          <a:solidFill>
            <a:srgbClr val="266E9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FontTx/>
              <a:buNone/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퍼셉트론</a:t>
            </a:r>
            <a:endParaRPr lang="en-US" altLang="ko-KR" sz="12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280B29-1204-0DAF-3C73-B705B3E82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9" y="3319872"/>
            <a:ext cx="5688632" cy="2726877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4EDD0D-C726-125F-B461-1021E1333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15" y="3314170"/>
            <a:ext cx="5009802" cy="1694262"/>
          </a:xfrm>
          <a:prstGeom prst="rect">
            <a:avLst/>
          </a:prstGeom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D90270-F108-59D4-461E-231942CB9C99}"/>
              </a:ext>
            </a:extLst>
          </p:cNvPr>
          <p:cNvSpPr/>
          <p:nvPr/>
        </p:nvSpPr>
        <p:spPr>
          <a:xfrm>
            <a:off x="6272713" y="5778279"/>
            <a:ext cx="4881304" cy="315839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파이썬을 활용한 데이터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.AI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건강보험심사평가원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20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p114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69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8429" y="882650"/>
            <a:ext cx="925830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ANN(Artificial Neural Networks)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개념</a:t>
            </a:r>
            <a:endParaRPr lang="ko-KR" altLang="en-US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33AA05-9717-D999-DC30-1B1B97AFBD47}"/>
              </a:ext>
            </a:extLst>
          </p:cNvPr>
          <p:cNvGrpSpPr/>
          <p:nvPr/>
        </p:nvGrpSpPr>
        <p:grpSpPr>
          <a:xfrm>
            <a:off x="720477" y="1558841"/>
            <a:ext cx="6887983" cy="4054056"/>
            <a:chOff x="619892" y="1562295"/>
            <a:chExt cx="6887983" cy="248516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E8059A-7343-ED57-6D4B-139D7C9E50D0}"/>
                </a:ext>
              </a:extLst>
            </p:cNvPr>
            <p:cNvGrpSpPr/>
            <p:nvPr/>
          </p:nvGrpSpPr>
          <p:grpSpPr>
            <a:xfrm>
              <a:off x="619892" y="1562295"/>
              <a:ext cx="6869337" cy="1204921"/>
              <a:chOff x="619892" y="1562295"/>
              <a:chExt cx="6869337" cy="120492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5C9B96-41DD-38B8-73C0-DD14C2EBD0DE}"/>
                  </a:ext>
                </a:extLst>
              </p:cNvPr>
              <p:cNvSpPr/>
              <p:nvPr/>
            </p:nvSpPr>
            <p:spPr>
              <a:xfrm>
                <a:off x="619892" y="1562295"/>
                <a:ext cx="6869337" cy="12049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sz="220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E631E753-D7D5-140A-5CA5-B3DCDB053E8E}"/>
                  </a:ext>
                </a:extLst>
              </p:cNvPr>
              <p:cNvCxnSpPr/>
              <p:nvPr/>
            </p:nvCxnSpPr>
            <p:spPr>
              <a:xfrm rot="5400000">
                <a:off x="1173141" y="2161580"/>
                <a:ext cx="999338" cy="79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35A4041-DC7C-69F2-2F16-955F7D34303A}"/>
                  </a:ext>
                </a:extLst>
              </p:cNvPr>
              <p:cNvSpPr/>
              <p:nvPr/>
            </p:nvSpPr>
            <p:spPr>
              <a:xfrm>
                <a:off x="619892" y="1823588"/>
                <a:ext cx="1052521" cy="63953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latinLnBrk="0">
                  <a:buFontTx/>
                  <a:buNone/>
                </a:pPr>
                <a:r>
                  <a:rPr lang="en-US" altLang="ko-KR" sz="2000" b="1">
                    <a:solidFill>
                      <a:srgbClr val="266E92"/>
                    </a:solidFill>
                    <a:latin typeface="나눔고딕" pitchFamily="50" charset="-127"/>
                    <a:ea typeface="나눔고딕" pitchFamily="50" charset="-127"/>
                    <a:cs typeface="Arial" charset="0"/>
                  </a:rPr>
                  <a:t>1</a:t>
                </a:r>
                <a:r>
                  <a:rPr lang="ko-KR" altLang="en-US" sz="2000" b="1">
                    <a:solidFill>
                      <a:srgbClr val="266E92"/>
                    </a:solidFill>
                    <a:latin typeface="나눔고딕" pitchFamily="50" charset="-127"/>
                    <a:ea typeface="나눔고딕" pitchFamily="50" charset="-127"/>
                    <a:cs typeface="Arial" charset="0"/>
                  </a:rPr>
                  <a:t>세대</a:t>
                </a:r>
                <a:endParaRPr lang="en-US" altLang="ko-KR" sz="2000" b="1">
                  <a:solidFill>
                    <a:srgbClr val="266E92"/>
                  </a:solidFill>
                  <a:latin typeface="나눔고딕" pitchFamily="50" charset="-127"/>
                  <a:ea typeface="나눔고딕" pitchFamily="50" charset="-127"/>
                  <a:cs typeface="Arial" charset="0"/>
                </a:endParaRPr>
              </a:p>
              <a:p>
                <a:pPr algn="ctr" latinLnBrk="0">
                  <a:buFontTx/>
                  <a:buNone/>
                </a:pPr>
                <a:r>
                  <a:rPr lang="en-US" altLang="ko-KR" sz="2000" b="1">
                    <a:solidFill>
                      <a:srgbClr val="266E92"/>
                    </a:solidFill>
                    <a:latin typeface="나눔고딕" pitchFamily="50" charset="-127"/>
                    <a:ea typeface="나눔고딕" pitchFamily="50" charset="-127"/>
                    <a:cs typeface="Arial" charset="0"/>
                  </a:rPr>
                  <a:t>(1943</a:t>
                </a:r>
              </a:p>
              <a:p>
                <a:pPr algn="ctr" latinLnBrk="0">
                  <a:buFontTx/>
                  <a:buNone/>
                </a:pPr>
                <a:r>
                  <a:rPr lang="en-US" altLang="ko-KR" sz="2000" b="1">
                    <a:solidFill>
                      <a:srgbClr val="266E92"/>
                    </a:solidFill>
                    <a:latin typeface="나눔고딕" pitchFamily="50" charset="-127"/>
                    <a:ea typeface="나눔고딕" pitchFamily="50" charset="-127"/>
                    <a:cs typeface="Arial" charset="0"/>
                  </a:rPr>
                  <a:t>~1986)</a:t>
                </a:r>
              </a:p>
            </p:txBody>
          </p:sp>
          <p:sp>
            <p:nvSpPr>
              <p:cNvPr id="30" name="Rectangle 6">
                <a:extLst>
                  <a:ext uri="{FF2B5EF4-FFF2-40B4-BE49-F238E27FC236}">
                    <a16:creationId xmlns:a16="http://schemas.microsoft.com/office/drawing/2014/main" id="{579EA9AF-0ADB-A32A-D3B2-A63599E81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589" y="1668658"/>
                <a:ext cx="5563262" cy="1000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fontAlgn="auto" latinLnBrk="0"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100000"/>
                  <a:defRPr/>
                </a:pPr>
                <a:endParaRPr lang="en-US" altLang="ko-KR" sz="2000" b="1" kern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6F0C01A-64A8-660E-8B86-DAF089FD2344}"/>
                </a:ext>
              </a:extLst>
            </p:cNvPr>
            <p:cNvGrpSpPr/>
            <p:nvPr/>
          </p:nvGrpSpPr>
          <p:grpSpPr>
            <a:xfrm>
              <a:off x="619892" y="1668658"/>
              <a:ext cx="6887983" cy="2378806"/>
              <a:chOff x="619892" y="1668658"/>
              <a:chExt cx="6887983" cy="237880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B6E3E8D-9577-A080-08E4-55F78B22AD64}"/>
                  </a:ext>
                </a:extLst>
              </p:cNvPr>
              <p:cNvSpPr/>
              <p:nvPr/>
            </p:nvSpPr>
            <p:spPr>
              <a:xfrm>
                <a:off x="619892" y="2842543"/>
                <a:ext cx="6869337" cy="12049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sz="220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70F3897-75DC-B69B-3B76-0E1DBD15BFC9}"/>
                  </a:ext>
                </a:extLst>
              </p:cNvPr>
              <p:cNvCxnSpPr/>
              <p:nvPr/>
            </p:nvCxnSpPr>
            <p:spPr>
              <a:xfrm rot="5400000">
                <a:off x="1173141" y="3441828"/>
                <a:ext cx="999338" cy="79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3ED7933-055D-CFB0-6C2B-54F2E8C6B361}"/>
                  </a:ext>
                </a:extLst>
              </p:cNvPr>
              <p:cNvSpPr/>
              <p:nvPr/>
            </p:nvSpPr>
            <p:spPr>
              <a:xfrm>
                <a:off x="619892" y="3103835"/>
                <a:ext cx="1052521" cy="63953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latinLnBrk="0">
                  <a:buFontTx/>
                  <a:buNone/>
                </a:pPr>
                <a:r>
                  <a:rPr lang="en-US" altLang="ko-KR" sz="2000" b="1">
                    <a:solidFill>
                      <a:srgbClr val="266E92"/>
                    </a:solidFill>
                    <a:latin typeface="나눔고딕" pitchFamily="50" charset="-127"/>
                    <a:ea typeface="나눔고딕" pitchFamily="50" charset="-127"/>
                    <a:cs typeface="Arial" charset="0"/>
                  </a:rPr>
                  <a:t>2</a:t>
                </a:r>
                <a:r>
                  <a:rPr lang="ko-KR" altLang="en-US" sz="2000" b="1">
                    <a:solidFill>
                      <a:srgbClr val="266E92"/>
                    </a:solidFill>
                    <a:latin typeface="나눔고딕" pitchFamily="50" charset="-127"/>
                    <a:ea typeface="나눔고딕" pitchFamily="50" charset="-127"/>
                    <a:cs typeface="Arial" charset="0"/>
                  </a:rPr>
                  <a:t>세대</a:t>
                </a:r>
                <a:endParaRPr lang="en-US" altLang="ko-KR" sz="2000" b="1">
                  <a:solidFill>
                    <a:srgbClr val="266E92"/>
                  </a:solidFill>
                  <a:latin typeface="나눔고딕" pitchFamily="50" charset="-127"/>
                  <a:ea typeface="나눔고딕" pitchFamily="50" charset="-127"/>
                  <a:cs typeface="Arial" charset="0"/>
                </a:endParaRPr>
              </a:p>
              <a:p>
                <a:pPr algn="ctr" latinLnBrk="0">
                  <a:buFontTx/>
                  <a:buNone/>
                </a:pPr>
                <a:r>
                  <a:rPr lang="en-US" altLang="ko-KR" sz="2000" b="1">
                    <a:solidFill>
                      <a:srgbClr val="266E92"/>
                    </a:solidFill>
                    <a:latin typeface="나눔고딕" pitchFamily="50" charset="-127"/>
                    <a:ea typeface="나눔고딕" pitchFamily="50" charset="-127"/>
                    <a:cs typeface="Arial" charset="0"/>
                  </a:rPr>
                  <a:t>(1986</a:t>
                </a:r>
              </a:p>
              <a:p>
                <a:pPr algn="ctr" latinLnBrk="0">
                  <a:buFontTx/>
                  <a:buNone/>
                </a:pPr>
                <a:r>
                  <a:rPr lang="en-US" altLang="ko-KR" sz="2000" b="1">
                    <a:solidFill>
                      <a:srgbClr val="266E92"/>
                    </a:solidFill>
                    <a:latin typeface="나눔고딕" pitchFamily="50" charset="-127"/>
                    <a:ea typeface="나눔고딕" pitchFamily="50" charset="-127"/>
                    <a:cs typeface="Arial" charset="0"/>
                  </a:rPr>
                  <a:t>~2006)</a:t>
                </a:r>
                <a:endParaRPr lang="ko-KR" altLang="en-US" sz="2000" b="1" dirty="0">
                  <a:solidFill>
                    <a:srgbClr val="266E92"/>
                  </a:solidFill>
                  <a:latin typeface="나눔고딕" pitchFamily="50" charset="-127"/>
                  <a:ea typeface="나눔고딕" pitchFamily="50" charset="-127"/>
                  <a:cs typeface="Arial" charset="0"/>
                </a:endParaRPr>
              </a:p>
            </p:txBody>
          </p:sp>
          <p:sp>
            <p:nvSpPr>
              <p:cNvPr id="22" name="Rectangle 6">
                <a:extLst>
                  <a:ext uri="{FF2B5EF4-FFF2-40B4-BE49-F238E27FC236}">
                    <a16:creationId xmlns:a16="http://schemas.microsoft.com/office/drawing/2014/main" id="{E8A6A965-84E2-8B5F-6EA9-A43E8EF73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589" y="2936206"/>
                <a:ext cx="5779286" cy="1000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180975" indent="-180975" eaLnBrk="0" latinLnBrk="0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  <a:t>MLP</a:t>
                </a:r>
                <a:r>
                  <a:rPr lang="ko-KR" altLang="en-US" sz="2000" b="1">
                    <a:latin typeface="나눔고딕" pitchFamily="50" charset="-127"/>
                    <a:ea typeface="나눔고딕" pitchFamily="50" charset="-127"/>
                  </a:rPr>
                  <a:t>와 </a:t>
                </a:r>
                <a: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  <a:t>Backpropagation </a:t>
                </a:r>
                <a:b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</a:br>
                <a: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  <a:t>Algorithm</a:t>
                </a:r>
              </a:p>
              <a:p>
                <a:pPr marL="180975" indent="-180975" eaLnBrk="0" latinLnBrk="0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000" b="1">
                    <a:latin typeface="나눔고딕" pitchFamily="50" charset="-127"/>
                    <a:ea typeface="나눔고딕" pitchFamily="50" charset="-127"/>
                  </a:rPr>
                  <a:t>사람의 신경세포구조를 </a:t>
                </a:r>
                <a:b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</a:br>
                <a:r>
                  <a:rPr lang="ko-KR" altLang="en-US" sz="2000" b="1">
                    <a:latin typeface="나눔고딕" pitchFamily="50" charset="-127"/>
                    <a:ea typeface="나눔고딕" pitchFamily="50" charset="-127"/>
                  </a:rPr>
                  <a:t>본떠 만든 뉴럴렛</a:t>
                </a:r>
                <a:b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</a:br>
                <a: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sz="2000" b="1">
                    <a:latin typeface="나눔고딕" pitchFamily="50" charset="-127"/>
                    <a:ea typeface="나눔고딕" pitchFamily="50" charset="-127"/>
                  </a:rPr>
                  <a:t>인공신경망</a:t>
                </a:r>
                <a: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  <a:t>)</a:t>
                </a:r>
                <a:endParaRPr lang="en-US" altLang="ko-KR" sz="20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6E440FC9-1C72-CDE2-2F71-73B0574A3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589" y="1668658"/>
                <a:ext cx="5779286" cy="1000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180975" indent="-180975" eaLnBrk="0" latinLnBrk="0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000" b="1">
                    <a:latin typeface="나눔고딕" pitchFamily="50" charset="-127"/>
                    <a:ea typeface="나눔고딕" pitchFamily="50" charset="-127"/>
                  </a:rPr>
                  <a:t>인공신경망의 개념과 </a:t>
                </a:r>
                <a:b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</a:br>
                <a:r>
                  <a:rPr lang="ko-KR" altLang="en-US" sz="2000" b="1">
                    <a:latin typeface="나눔고딕" pitchFamily="50" charset="-127"/>
                    <a:ea typeface="나눔고딕" pitchFamily="50" charset="-127"/>
                  </a:rPr>
                  <a:t>퍼셉트론등장</a:t>
                </a:r>
                <a:endParaRPr lang="en-US" altLang="ko-KR" sz="2000" b="1">
                  <a:latin typeface="나눔고딕" pitchFamily="50" charset="-127"/>
                  <a:ea typeface="나눔고딕" pitchFamily="50" charset="-127"/>
                </a:endParaRPr>
              </a:p>
              <a:p>
                <a:pPr marL="180975" indent="-180975" eaLnBrk="0" latinLnBrk="0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000" b="1">
                    <a:latin typeface="나눔고딕" pitchFamily="50" charset="-127"/>
                    <a:ea typeface="나눔고딕" pitchFamily="50" charset="-127"/>
                  </a:rPr>
                  <a:t>논리와 규칙 기반의</a:t>
                </a:r>
                <a:br>
                  <a:rPr lang="en-US" altLang="ko-KR" sz="2000" b="1">
                    <a:latin typeface="나눔고딕" pitchFamily="50" charset="-127"/>
                    <a:ea typeface="나눔고딕" pitchFamily="50" charset="-127"/>
                  </a:rPr>
                </a:br>
                <a:r>
                  <a:rPr lang="ko-KR" altLang="en-US" sz="2000" b="1">
                    <a:latin typeface="나눔고딕" pitchFamily="50" charset="-127"/>
                    <a:ea typeface="나눔고딕" pitchFamily="50" charset="-127"/>
                  </a:rPr>
                  <a:t>전문가 시스템</a:t>
                </a:r>
                <a:endParaRPr lang="en-US" altLang="ko-KR" sz="20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18AE9F8-AF9B-1F89-46F5-637A8A34F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4279" y="1662308"/>
              <a:ext cx="2754950" cy="96323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17C0074-CE91-EB61-66A6-6F97B5ED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8591" y="2900973"/>
              <a:ext cx="2658629" cy="1080761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170ACA-FF69-6B3C-F120-9086C941B9EC}"/>
              </a:ext>
            </a:extLst>
          </p:cNvPr>
          <p:cNvSpPr txBox="1"/>
          <p:nvPr/>
        </p:nvSpPr>
        <p:spPr bwMode="auto">
          <a:xfrm>
            <a:off x="720477" y="1223863"/>
            <a:ext cx="6014620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2012</a:t>
            </a:r>
            <a:r>
              <a:rPr lang="ko-KR" altLang="en-US" sz="16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년 딥러닝 기술의 적용으로 심층신경망 발전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8A9B4-AF93-E9A4-68C3-7C964623EBD3}"/>
              </a:ext>
            </a:extLst>
          </p:cNvPr>
          <p:cNvSpPr txBox="1"/>
          <p:nvPr/>
        </p:nvSpPr>
        <p:spPr bwMode="auto">
          <a:xfrm>
            <a:off x="8033254" y="1457436"/>
            <a:ext cx="2661306" cy="78483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marL="180000" indent="-180000"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ko-KR" altLang="en-US" sz="20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구글검색</a:t>
            </a:r>
            <a:endParaRPr kumimoji="0" lang="en-US" altLang="ko-KR" sz="2000" b="1" ker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fontAlgn="auto" latinLnBrk="0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kumimoji="0" lang="en-US" altLang="ko-KR" sz="20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＇</a:t>
            </a:r>
            <a:r>
              <a:rPr kumimoji="0" lang="ko-KR" altLang="en-US" sz="20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이미지넷 프로젝트</a:t>
            </a:r>
            <a:r>
              <a:rPr kumimoji="0" lang="en-US" altLang="ko-KR" sz="2000" b="1" ker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＇</a:t>
            </a:r>
            <a:endParaRPr kumimoji="0" lang="ko-KR" altLang="en-US" sz="2000" b="1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111F4-8331-C96D-8950-636069259BE5}"/>
              </a:ext>
            </a:extLst>
          </p:cNvPr>
          <p:cNvSpPr txBox="1"/>
          <p:nvPr/>
        </p:nvSpPr>
        <p:spPr bwMode="auto">
          <a:xfrm>
            <a:off x="7921277" y="2779090"/>
            <a:ext cx="3128383" cy="954107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400" b="0" i="0">
                <a:solidFill>
                  <a:srgbClr val="555555"/>
                </a:solidFill>
                <a:effectLst/>
                <a:latin typeface="Spoqa Han Sans"/>
              </a:rPr>
              <a:t>1969</a:t>
            </a:r>
            <a:r>
              <a:rPr lang="ko-KR" altLang="en-US" sz="1400" b="0" i="0">
                <a:solidFill>
                  <a:srgbClr val="555555"/>
                </a:solidFill>
                <a:effectLst/>
                <a:latin typeface="Spoqa Han Sans"/>
              </a:rPr>
              <a:t>년 </a:t>
            </a:r>
            <a:r>
              <a:rPr lang="en-US" altLang="ko-KR" sz="1400" b="0" i="0">
                <a:solidFill>
                  <a:srgbClr val="555555"/>
                </a:solidFill>
                <a:effectLst/>
                <a:latin typeface="Spoqa Han Sans"/>
              </a:rPr>
              <a:t>Minsky</a:t>
            </a:r>
            <a:r>
              <a:rPr lang="ko-KR" altLang="en-US" sz="1400" b="0" i="0">
                <a:solidFill>
                  <a:srgbClr val="555555"/>
                </a:solidFill>
                <a:effectLst/>
                <a:latin typeface="Spoqa Han Sans"/>
              </a:rPr>
              <a:t>의 </a:t>
            </a:r>
            <a:r>
              <a:rPr lang="en-US" altLang="ko-KR" sz="1400" b="0" i="0">
                <a:solidFill>
                  <a:srgbClr val="424242"/>
                </a:solidFill>
                <a:effectLst/>
                <a:latin typeface="Spoqa Han Sans"/>
              </a:rPr>
              <a:t>『Perceptrons』</a:t>
            </a:r>
            <a:r>
              <a:rPr lang="ko-KR" altLang="en-US" sz="1400" b="0" i="0">
                <a:solidFill>
                  <a:srgbClr val="424242"/>
                </a:solidFill>
                <a:effectLst/>
                <a:latin typeface="Spoqa Han Sans"/>
              </a:rPr>
              <a:t>에 의해 단층 퍼셉트론 모델의 한계점이 분석되며</a:t>
            </a:r>
            <a:r>
              <a:rPr lang="en-US" altLang="ko-KR" sz="1400" b="0" i="0">
                <a:solidFill>
                  <a:srgbClr val="424242"/>
                </a:solidFill>
                <a:effectLst/>
                <a:latin typeface="Spoqa Han Sans"/>
              </a:rPr>
              <a:t>,   </a:t>
            </a:r>
            <a:r>
              <a:rPr lang="ko-KR" altLang="en-US" sz="1400" b="0" i="0">
                <a:solidFill>
                  <a:srgbClr val="424242"/>
                </a:solidFill>
                <a:effectLst/>
                <a:latin typeface="Spoqa Han Sans"/>
              </a:rPr>
              <a:t>신경망 관련 연구는 </a:t>
            </a:r>
            <a:r>
              <a:rPr lang="en-US" altLang="ko-KR" sz="1400" b="0" i="0">
                <a:solidFill>
                  <a:srgbClr val="424242"/>
                </a:solidFill>
                <a:effectLst/>
                <a:latin typeface="Spoqa Han Sans"/>
              </a:rPr>
              <a:t>15</a:t>
            </a:r>
            <a:r>
              <a:rPr lang="ko-KR" altLang="en-US" sz="1400" b="0" i="0">
                <a:solidFill>
                  <a:srgbClr val="424242"/>
                </a:solidFill>
                <a:effectLst/>
                <a:latin typeface="Spoqa Han Sans"/>
              </a:rPr>
              <a:t>년 동안 침체기를 맞이했다</a:t>
            </a:r>
            <a:r>
              <a:rPr lang="en-US" altLang="ko-KR" sz="1400" b="0" i="0">
                <a:solidFill>
                  <a:srgbClr val="424242"/>
                </a:solidFill>
                <a:effectLst/>
                <a:latin typeface="Spoqa Han Sans"/>
              </a:rPr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7445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8428" y="882650"/>
            <a:ext cx="10966343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퍼셉트론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퍼셉트론은 인공지능의 초반 기계학습 방법  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출처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: https://wikidocs.net/24958)</a:t>
            </a:r>
            <a:endParaRPr lang="ko-KR" altLang="en-US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02DA3-9878-1E92-05CE-D380D99826DC}"/>
              </a:ext>
            </a:extLst>
          </p:cNvPr>
          <p:cNvSpPr txBox="1"/>
          <p:nvPr/>
        </p:nvSpPr>
        <p:spPr bwMode="auto">
          <a:xfrm>
            <a:off x="504453" y="1272431"/>
            <a:ext cx="10729192" cy="107721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400"/>
              <a:t>퍼셉트론</a:t>
            </a:r>
            <a:r>
              <a:rPr lang="en-US" altLang="ko-KR" sz="1400"/>
              <a:t>(Perceptron)</a:t>
            </a:r>
            <a:r>
              <a:rPr lang="ko-KR" altLang="en-US" sz="1400"/>
              <a:t>은 프랑크 로젠블라트</a:t>
            </a:r>
            <a:r>
              <a:rPr lang="en-US" altLang="ko-KR" sz="1400"/>
              <a:t>(Frank Rosenblatt)</a:t>
            </a:r>
            <a:r>
              <a:rPr lang="ko-KR" altLang="en-US" sz="1400"/>
              <a:t>가 </a:t>
            </a:r>
            <a:r>
              <a:rPr lang="en-US" altLang="ko-KR" sz="1400"/>
              <a:t>1957</a:t>
            </a:r>
            <a:r>
              <a:rPr lang="ko-KR" altLang="en-US" sz="1400"/>
              <a:t>년에 제안한 초기 형태의 인공 신경망으로 다수의 입력으로부터 하나의 결과를 내보내는 알고리즘으로 </a:t>
            </a:r>
            <a:r>
              <a:rPr lang="ko-KR" altLang="en-US" sz="1400" kern="12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퍼셉트론은 </a:t>
            </a:r>
            <a:r>
              <a:rPr lang="en-US" altLang="ko-KR" sz="1400" kern="12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w0,</a:t>
            </a:r>
            <a:r>
              <a:rPr lang="en-US" altLang="ko-KR" sz="1400" kern="1200" baseline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x0 </a:t>
            </a:r>
            <a:r>
              <a:rPr lang="ko-KR" altLang="en-US" sz="1400" kern="1200" baseline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바이어스와 </a:t>
            </a:r>
            <a:r>
              <a:rPr lang="en-US" altLang="ko-KR" sz="1400" kern="1200" baseline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w1,w2</a:t>
            </a:r>
            <a:r>
              <a:rPr lang="ko-KR" altLang="en-US" sz="1400" kern="1200" baseline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의 가중치를 계속 변경하는 심층신경망의 기본이 됨</a:t>
            </a:r>
            <a:r>
              <a:rPr lang="en-US" altLang="ko-KR" sz="1400" kern="1200" baseline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endParaRPr lang="ko-KR" altLang="en-US" sz="700" b="1" kern="12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r>
              <a:rPr lang="en-US" altLang="ko-KR" sz="1400"/>
              <a:t> </a:t>
            </a:r>
            <a:r>
              <a:rPr lang="ko-KR" altLang="en-US" sz="1400"/>
              <a:t>퍼셉트론은 실제 뇌를 구성하는 신경 세포 뉴런의 동작과 유사한데</a:t>
            </a:r>
            <a:r>
              <a:rPr lang="en-US" altLang="ko-KR" sz="1400"/>
              <a:t>, </a:t>
            </a:r>
            <a:r>
              <a:rPr lang="ko-KR" altLang="en-US" sz="1400"/>
              <a:t>신경 세포 뉴런의 그림을 먼저 보도록 하겠습니다</a:t>
            </a:r>
            <a:r>
              <a:rPr lang="en-US" altLang="ko-KR" sz="1400"/>
              <a:t>. </a:t>
            </a:r>
            <a:r>
              <a:rPr lang="ko-KR" altLang="en-US" sz="1400"/>
              <a:t>뉴런은 가지돌기에서 신호를 받아들이고</a:t>
            </a:r>
            <a:r>
              <a:rPr lang="en-US" altLang="ko-KR" sz="1400"/>
              <a:t>, </a:t>
            </a:r>
            <a:r>
              <a:rPr lang="ko-KR" altLang="en-US" sz="1400"/>
              <a:t>이 신호가 일정치 이상의 크기를 가지면 축삭돌기를 통해서 신호를 전달합니다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0A8CB0-9911-7F0F-160D-F38AC2075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9" y="2664023"/>
            <a:ext cx="2552700" cy="22288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CC1F7F-182E-6BD8-00D4-27A7E64CF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813" y="2382632"/>
            <a:ext cx="7986959" cy="20535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CD612B-171B-181D-4C1A-8DD3627AC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662" y="4502894"/>
            <a:ext cx="2733675" cy="14097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432540-D630-B915-EC0A-C31AF8E7BF62}"/>
              </a:ext>
            </a:extLst>
          </p:cNvPr>
          <p:cNvSpPr txBox="1"/>
          <p:nvPr/>
        </p:nvSpPr>
        <p:spPr bwMode="auto">
          <a:xfrm>
            <a:off x="3312765" y="4668013"/>
            <a:ext cx="4752528" cy="73866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-apple-system"/>
              </a:rPr>
              <a:t>이때 계단 함수에 사용된 이 임계치값을 수식으로 표현할 때는 보통 세타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(Θ)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-apple-system"/>
              </a:rPr>
              <a:t>로 표현합니다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-apple-system"/>
              </a:rPr>
              <a:t>식으로 표현하면 다음과 같습니다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1FEEC2-D848-3FEB-AEA1-028E135D5220}"/>
              </a:ext>
            </a:extLst>
          </p:cNvPr>
          <p:cNvSpPr txBox="1"/>
          <p:nvPr/>
        </p:nvSpPr>
        <p:spPr bwMode="auto">
          <a:xfrm>
            <a:off x="3267813" y="5519326"/>
            <a:ext cx="3861376" cy="33855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600" b="1" i="0">
                <a:solidFill>
                  <a:srgbClr val="000000"/>
                </a:solidFill>
                <a:effectLst/>
                <a:latin typeface="-apple-system"/>
              </a:rPr>
              <a:t>퍼셉트론의 활성화 함수는 계단 함수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99289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88429" y="882650"/>
            <a:ext cx="925830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단층퍼셉트론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논리게이트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18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매컬리</a:t>
            </a:r>
            <a:r>
              <a:rPr lang="en-US" altLang="ko-KR" sz="18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8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피츠의 신경회로망</a:t>
            </a:r>
            <a:endParaRPr lang="ko-KR" altLang="en-US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E1574-359B-A5AE-ED9C-57FE41CBB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36" y="3482359"/>
            <a:ext cx="5110655" cy="22684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878AD6-44C7-2A06-A570-CE5FFC59DCF2}"/>
              </a:ext>
            </a:extLst>
          </p:cNvPr>
          <p:cNvSpPr txBox="1"/>
          <p:nvPr/>
        </p:nvSpPr>
        <p:spPr bwMode="auto">
          <a:xfrm>
            <a:off x="578118" y="1872342"/>
            <a:ext cx="8932457" cy="276999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논리연산 </a:t>
            </a:r>
            <a:r>
              <a:rPr lang="en-US" altLang="ko-KR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거짓과 참이라는 두 상태를 지닌 </a:t>
            </a:r>
            <a:r>
              <a:rPr lang="en-US" altLang="ko-KR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x1</a:t>
            </a:r>
            <a:r>
              <a:rPr lang="ko-KR" altLang="en-US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</a:t>
            </a:r>
            <a:r>
              <a:rPr lang="en-US" altLang="ko-KR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x2</a:t>
            </a:r>
            <a:r>
              <a:rPr lang="ko-KR" altLang="en-US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주어지면</a:t>
            </a:r>
            <a:r>
              <a:rPr lang="en-US" altLang="ko-KR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둘의 상태에 따라 출력값이 결정되는 것</a:t>
            </a:r>
            <a:r>
              <a:rPr lang="en-US" altLang="ko-KR" sz="12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DA0FE-A2F5-E502-4E2D-F261FEE503A7}"/>
              </a:ext>
            </a:extLst>
          </p:cNvPr>
          <p:cNvSpPr txBox="1"/>
          <p:nvPr/>
        </p:nvSpPr>
        <p:spPr bwMode="auto">
          <a:xfrm>
            <a:off x="618368" y="2385654"/>
            <a:ext cx="1368152" cy="81560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AND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게이트는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x1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x2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모두 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True(1)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이어야 결과값 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y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이됨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100" b="0" i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98099-F154-3E90-5AEB-527E02E04479}"/>
              </a:ext>
            </a:extLst>
          </p:cNvPr>
          <p:cNvSpPr txBox="1"/>
          <p:nvPr/>
        </p:nvSpPr>
        <p:spPr bwMode="auto">
          <a:xfrm>
            <a:off x="2201587" y="2385654"/>
            <a:ext cx="1368152" cy="81560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OR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게이트는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pPr algn="l"/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x1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x2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중 한개라도 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True(1)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이면 결과값 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y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이됨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100" b="0" i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B688D-E9D6-65C3-F949-1B41DAC4DE11}"/>
              </a:ext>
            </a:extLst>
          </p:cNvPr>
          <p:cNvSpPr txBox="1"/>
          <p:nvPr/>
        </p:nvSpPr>
        <p:spPr bwMode="auto">
          <a:xfrm>
            <a:off x="3815642" y="2385654"/>
            <a:ext cx="1555254" cy="81560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Not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y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결과의 반대</a:t>
            </a:r>
            <a:endParaRPr lang="en-US" altLang="ko-KR" sz="1100" b="0" i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NAND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AND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반대값출력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(0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1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sz="1100" b="0" i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2705EC-D1AF-716A-989F-7E85BFFFD469}"/>
              </a:ext>
            </a:extLst>
          </p:cNvPr>
          <p:cNvCxnSpPr/>
          <p:nvPr/>
        </p:nvCxnSpPr>
        <p:spPr>
          <a:xfrm>
            <a:off x="2058528" y="248831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8183BB-F7B4-E7CF-6D91-BFFCD3032B04}"/>
              </a:ext>
            </a:extLst>
          </p:cNvPr>
          <p:cNvCxnSpPr/>
          <p:nvPr/>
        </p:nvCxnSpPr>
        <p:spPr>
          <a:xfrm>
            <a:off x="3714712" y="248831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6383E2-9B44-F2BE-E5C9-11D885DA758D}"/>
              </a:ext>
            </a:extLst>
          </p:cNvPr>
          <p:cNvCxnSpPr/>
          <p:nvPr/>
        </p:nvCxnSpPr>
        <p:spPr>
          <a:xfrm>
            <a:off x="5440991" y="2488316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26EB39E-352C-2F2F-BA7C-9BAE5B0BFD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795"/>
          <a:stretch/>
        </p:blipFill>
        <p:spPr>
          <a:xfrm>
            <a:off x="5561852" y="3903383"/>
            <a:ext cx="2070283" cy="14754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6379E89-B5AF-8B49-3C06-5A95BB9978CD}"/>
              </a:ext>
            </a:extLst>
          </p:cNvPr>
          <p:cNvSpPr txBox="1"/>
          <p:nvPr/>
        </p:nvSpPr>
        <p:spPr bwMode="auto">
          <a:xfrm>
            <a:off x="5789588" y="2385654"/>
            <a:ext cx="1555254" cy="646331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두값이 서로 다르면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(0,1 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또는 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1,0) 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일때 </a:t>
            </a:r>
            <a:r>
              <a:rPr lang="en-US" altLang="ko-KR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y</a:t>
            </a:r>
            <a:r>
              <a:rPr lang="ko-KR" altLang="en-US" sz="1100" b="0" i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출력값이</a:t>
            </a:r>
            <a:r>
              <a:rPr lang="en-US" altLang="ko-KR" sz="110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1</a:t>
            </a:r>
            <a:endParaRPr lang="en-US" altLang="ko-KR" sz="1100" b="0" i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33776C4-251D-09E8-82F4-C3CBDC91AB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546"/>
          <a:stretch/>
        </p:blipFill>
        <p:spPr>
          <a:xfrm>
            <a:off x="5561853" y="3486374"/>
            <a:ext cx="2070283" cy="508875"/>
          </a:xfrm>
          <a:prstGeom prst="rect">
            <a:avLst/>
          </a:prstGeom>
        </p:spPr>
      </p:pic>
      <p:sp>
        <p:nvSpPr>
          <p:cNvPr id="36" name="TextBox 4">
            <a:extLst>
              <a:ext uri="{FF2B5EF4-FFF2-40B4-BE49-F238E27FC236}">
                <a16:creationId xmlns:a16="http://schemas.microsoft.com/office/drawing/2014/main" id="{DC8BEA9B-ACCC-5555-5C95-039A2EF45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C69D45-FEE5-085C-4C47-4257EFDBF898}"/>
              </a:ext>
            </a:extLst>
          </p:cNvPr>
          <p:cNvSpPr txBox="1"/>
          <p:nvPr/>
        </p:nvSpPr>
        <p:spPr bwMode="auto">
          <a:xfrm>
            <a:off x="623971" y="1367879"/>
            <a:ext cx="10331235" cy="461665"/>
          </a:xfrm>
          <a:prstGeom prst="rect">
            <a:avLst/>
          </a:prstGeom>
          <a:solidFill>
            <a:schemeClr val="bg2"/>
          </a:solidFill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200"/>
              <a:t>단층 퍼셉트론은 값을 보내는 단계과 값을 받아서 출력하는 두 단계로만 이루어집니다</a:t>
            </a:r>
            <a:r>
              <a:rPr lang="en-US" altLang="ko-KR" sz="1200"/>
              <a:t>. </a:t>
            </a:r>
            <a:r>
              <a:rPr lang="ko-KR" altLang="en-US" sz="1200"/>
              <a:t>이때 이 각 단계를 보통 층</a:t>
            </a:r>
            <a:r>
              <a:rPr lang="en-US" altLang="ko-KR" sz="1200"/>
              <a:t>(layer)</a:t>
            </a:r>
            <a:r>
              <a:rPr lang="ko-KR" altLang="en-US" sz="1200"/>
              <a:t>이라고 부르며</a:t>
            </a:r>
            <a:r>
              <a:rPr lang="en-US" altLang="ko-KR" sz="1200"/>
              <a:t>, </a:t>
            </a:r>
            <a:r>
              <a:rPr lang="ko-KR" altLang="en-US" sz="1200"/>
              <a:t>이 두 개의 층을 입력층</a:t>
            </a:r>
            <a:r>
              <a:rPr lang="en-US" altLang="ko-KR" sz="1200"/>
              <a:t>(input layer)</a:t>
            </a:r>
            <a:r>
              <a:rPr lang="ko-KR" altLang="en-US" sz="1200"/>
              <a:t>과 출력층</a:t>
            </a:r>
            <a:r>
              <a:rPr lang="en-US" altLang="ko-KR" sz="1200"/>
              <a:t>(output layer)</a:t>
            </a:r>
            <a:r>
              <a:rPr lang="ko-KR" altLang="en-US" sz="1200"/>
              <a:t>이라고 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5E398FB-0566-55DD-BB60-46773302A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841" y="2470891"/>
            <a:ext cx="3324196" cy="31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8429" y="882650"/>
            <a:ext cx="925830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단층퍼셉트론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논리게이트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매컬리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피츠의 신경회로망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60364" y="1369581"/>
            <a:ext cx="6564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신경세포를 모방한 최초의 신경모형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사람이 미리 파라미터 정함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08509" y="1717128"/>
            <a:ext cx="6408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여러개의 입력에 대해 하나의 값을 출력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결합 가중치 </a:t>
            </a: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곱한 값의 합을 출력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로 정함</a:t>
            </a:r>
            <a:b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이 합이 임계치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) h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보다 크면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작으면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 And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와 같은 논리 연산 표현 가능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개에 출력</a:t>
            </a: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혹은 입력 </a:t>
            </a: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개에 출력 </a:t>
            </a: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개가 되는 모형</a:t>
            </a:r>
            <a:endParaRPr lang="en-US" altLang="ko-KR" sz="16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80985" y="3706875"/>
                <a:ext cx="2114766" cy="79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85" y="3706875"/>
                <a:ext cx="2114766" cy="792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/>
          <p:cNvGrpSpPr/>
          <p:nvPr/>
        </p:nvGrpSpPr>
        <p:grpSpPr>
          <a:xfrm>
            <a:off x="7573127" y="1388612"/>
            <a:ext cx="3228470" cy="1542332"/>
            <a:chOff x="7849269" y="1550357"/>
            <a:chExt cx="3306841" cy="1881593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7849269" y="1550357"/>
              <a:ext cx="3306841" cy="1881593"/>
            </a:xfrm>
            <a:prstGeom prst="roundRect">
              <a:avLst>
                <a:gd name="adj" fmla="val 5568"/>
              </a:avLst>
            </a:prstGeom>
            <a:solidFill>
              <a:srgbClr val="E4E4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indent="-177800" algn="ctr" latinLnBrk="0">
                <a:spcBef>
                  <a:spcPts val="480"/>
                </a:spcBef>
                <a:buClr>
                  <a:schemeClr val="bg1">
                    <a:lumMod val="50000"/>
                  </a:schemeClr>
                </a:buClr>
                <a:buSzPct val="100000"/>
                <a:buFont typeface="Arial" pitchFamily="34" charset="0"/>
                <a:buChar char="•"/>
              </a:pPr>
              <a:endParaRPr lang="ko-KR" altLang="en-US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286802" y="1676108"/>
              <a:ext cx="2214716" cy="1474601"/>
              <a:chOff x="1030146" y="3909230"/>
              <a:chExt cx="2726382" cy="1754251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964418" y="4344821"/>
                <a:ext cx="792110" cy="7921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y</a:t>
                </a:r>
                <a:endParaRPr lang="ko-KR" altLang="en-US" sz="20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8" name="직선 화살표 연결선 27"/>
              <p:cNvCxnSpPr/>
              <p:nvPr/>
            </p:nvCxnSpPr>
            <p:spPr>
              <a:xfrm>
                <a:off x="1577065" y="4159128"/>
                <a:ext cx="1358834" cy="5121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33" idx="3"/>
                <a:endCxn id="27" idx="2"/>
              </p:cNvCxnSpPr>
              <p:nvPr/>
            </p:nvCxnSpPr>
            <p:spPr>
              <a:xfrm flipV="1">
                <a:off x="1712435" y="4740876"/>
                <a:ext cx="1251983" cy="8004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/>
              <p:cNvSpPr/>
              <p:nvPr/>
            </p:nvSpPr>
            <p:spPr>
              <a:xfrm>
                <a:off x="1030146" y="3909230"/>
                <a:ext cx="646959" cy="366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X1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065475" y="4637851"/>
                <a:ext cx="646959" cy="366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X2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052837" y="4102911"/>
                <a:ext cx="403852" cy="3661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altLang="ko-KR" sz="14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w1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065475" y="5297334"/>
                <a:ext cx="646959" cy="366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</a:t>
                </a:r>
              </a:p>
            </p:txBody>
          </p:sp>
          <p:cxnSp>
            <p:nvCxnSpPr>
              <p:cNvPr id="61" name="직선 화살표 연결선 60"/>
              <p:cNvCxnSpPr/>
              <p:nvPr/>
            </p:nvCxnSpPr>
            <p:spPr>
              <a:xfrm flipV="1">
                <a:off x="1577065" y="4820925"/>
                <a:ext cx="1344027" cy="57812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직사각형 62"/>
              <p:cNvSpPr/>
              <p:nvPr/>
            </p:nvSpPr>
            <p:spPr>
              <a:xfrm>
                <a:off x="2007375" y="4660958"/>
                <a:ext cx="403852" cy="3661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altLang="ko-KR" sz="14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w2</a:t>
                </a:r>
              </a:p>
            </p:txBody>
          </p:sp>
        </p:grp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22276"/>
              </p:ext>
            </p:extLst>
          </p:nvPr>
        </p:nvGraphicFramePr>
        <p:xfrm>
          <a:off x="1125029" y="3959028"/>
          <a:ext cx="2423516" cy="1837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79">
                  <a:extLst>
                    <a:ext uri="{9D8B030D-6E8A-4147-A177-3AD203B41FA5}">
                      <a16:colId xmlns:a16="http://schemas.microsoft.com/office/drawing/2014/main" val="1897522221"/>
                    </a:ext>
                  </a:extLst>
                </a:gridCol>
                <a:gridCol w="605879">
                  <a:extLst>
                    <a:ext uri="{9D8B030D-6E8A-4147-A177-3AD203B41FA5}">
                      <a16:colId xmlns:a16="http://schemas.microsoft.com/office/drawing/2014/main" val="1042424758"/>
                    </a:ext>
                  </a:extLst>
                </a:gridCol>
                <a:gridCol w="605879">
                  <a:extLst>
                    <a:ext uri="{9D8B030D-6E8A-4147-A177-3AD203B41FA5}">
                      <a16:colId xmlns:a16="http://schemas.microsoft.com/office/drawing/2014/main" val="3361571112"/>
                    </a:ext>
                  </a:extLst>
                </a:gridCol>
                <a:gridCol w="605879">
                  <a:extLst>
                    <a:ext uri="{9D8B030D-6E8A-4147-A177-3AD203B41FA5}">
                      <a16:colId xmlns:a16="http://schemas.microsoft.com/office/drawing/2014/main" val="2251433216"/>
                    </a:ext>
                  </a:extLst>
                </a:gridCol>
              </a:tblGrid>
              <a:tr h="539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</a:t>
                      </a:r>
                      <a:endParaRPr lang="en-US" altLang="ko-KR" sz="1600" b="1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</a:t>
                      </a:r>
                      <a:endParaRPr lang="en-US" altLang="ko-KR" sz="1600" b="1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</a:t>
                      </a:r>
                    </a:p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734790"/>
                  </a:ext>
                </a:extLst>
              </a:tr>
              <a:tr h="32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12231"/>
                  </a:ext>
                </a:extLst>
              </a:tr>
              <a:tr h="32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37743"/>
                  </a:ext>
                </a:extLst>
              </a:tr>
              <a:tr h="32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57821"/>
                  </a:ext>
                </a:extLst>
              </a:tr>
              <a:tr h="32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3783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974462" y="325227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AND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25029" y="3574852"/>
            <a:ext cx="2555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w1=1, w2=1,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h=1.5</a:t>
            </a:r>
            <a:endParaRPr lang="en-US" altLang="ko-KR" b="1"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60244"/>
              </p:ext>
            </p:extLst>
          </p:nvPr>
        </p:nvGraphicFramePr>
        <p:xfrm>
          <a:off x="6449831" y="3959028"/>
          <a:ext cx="2423516" cy="1837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79">
                  <a:extLst>
                    <a:ext uri="{9D8B030D-6E8A-4147-A177-3AD203B41FA5}">
                      <a16:colId xmlns:a16="http://schemas.microsoft.com/office/drawing/2014/main" val="1897522221"/>
                    </a:ext>
                  </a:extLst>
                </a:gridCol>
                <a:gridCol w="605879">
                  <a:extLst>
                    <a:ext uri="{9D8B030D-6E8A-4147-A177-3AD203B41FA5}">
                      <a16:colId xmlns:a16="http://schemas.microsoft.com/office/drawing/2014/main" val="1042424758"/>
                    </a:ext>
                  </a:extLst>
                </a:gridCol>
                <a:gridCol w="605879">
                  <a:extLst>
                    <a:ext uri="{9D8B030D-6E8A-4147-A177-3AD203B41FA5}">
                      <a16:colId xmlns:a16="http://schemas.microsoft.com/office/drawing/2014/main" val="3361571112"/>
                    </a:ext>
                  </a:extLst>
                </a:gridCol>
                <a:gridCol w="605879">
                  <a:extLst>
                    <a:ext uri="{9D8B030D-6E8A-4147-A177-3AD203B41FA5}">
                      <a16:colId xmlns:a16="http://schemas.microsoft.com/office/drawing/2014/main" val="2251433216"/>
                    </a:ext>
                  </a:extLst>
                </a:gridCol>
              </a:tblGrid>
              <a:tr h="539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</a:t>
                      </a:r>
                      <a:endParaRPr lang="en-US" altLang="ko-KR" sz="1600" b="1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</a:t>
                      </a:r>
                      <a:endParaRPr lang="en-US" altLang="ko-KR" sz="1600" b="1" u="none" strike="noStrike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</a:t>
                      </a:r>
                    </a:p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734790"/>
                  </a:ext>
                </a:extLst>
              </a:tr>
              <a:tr h="32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12231"/>
                  </a:ext>
                </a:extLst>
              </a:tr>
              <a:tr h="32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37743"/>
                  </a:ext>
                </a:extLst>
              </a:tr>
              <a:tr h="32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57821"/>
                  </a:ext>
                </a:extLst>
              </a:tr>
              <a:tr h="32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3783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299264" y="325227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449831" y="3574852"/>
            <a:ext cx="2555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w1=1, w2=1,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h=0.5</a:t>
            </a:r>
            <a:endParaRPr lang="en-US" altLang="ko-KR" b="1"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21573" y="4472865"/>
            <a:ext cx="2555620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(0*1+0*1)-1.5=-1.5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(0*1+1*1)-1.5=-0.5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(1*1+0*1)-1.5=-0.5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(1*1+1*1)-1.5=0.5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73347" y="4472865"/>
            <a:ext cx="2555620" cy="134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(0*1+0*1) &gt; h(0.5) False</a:t>
            </a:r>
          </a:p>
          <a:p>
            <a:pPr>
              <a:lnSpc>
                <a:spcPts val="25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(0*1+1*1) &gt; h(0.5) True</a:t>
            </a:r>
          </a:p>
          <a:p>
            <a:pPr>
              <a:lnSpc>
                <a:spcPts val="25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(1*1+0*1) &gt; h(0.5) True</a:t>
            </a:r>
          </a:p>
          <a:p>
            <a:pPr>
              <a:lnSpc>
                <a:spcPts val="25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(1*1+1*1) &gt; h(0.5)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90842" y="3706875"/>
                <a:ext cx="2348615" cy="79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42" y="3706875"/>
                <a:ext cx="2348615" cy="792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DC45072A-9112-5472-F317-BBA5AB208D39}"/>
              </a:ext>
            </a:extLst>
          </p:cNvPr>
          <p:cNvSpPr/>
          <p:nvPr/>
        </p:nvSpPr>
        <p:spPr>
          <a:xfrm>
            <a:off x="8352405" y="2574270"/>
            <a:ext cx="1810114" cy="266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14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</a:t>
            </a:r>
            <a:r>
              <a:rPr lang="ko-KR" altLang="en-US" sz="14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는  뉴런 활성화값</a:t>
            </a:r>
            <a:endParaRPr lang="ko-KR" altLang="en-US" sz="14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16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0C483D1-0D58-6FAE-2BD9-20806058019B}"/>
              </a:ext>
            </a:extLst>
          </p:cNvPr>
          <p:cNvGrpSpPr/>
          <p:nvPr/>
        </p:nvGrpSpPr>
        <p:grpSpPr>
          <a:xfrm>
            <a:off x="7521828" y="1048621"/>
            <a:ext cx="3135753" cy="1965891"/>
            <a:chOff x="7521828" y="1048621"/>
            <a:chExt cx="3495793" cy="2191610"/>
          </a:xfrm>
        </p:grpSpPr>
        <p:grpSp>
          <p:nvGrpSpPr>
            <p:cNvPr id="75" name="그룹 74"/>
            <p:cNvGrpSpPr/>
            <p:nvPr/>
          </p:nvGrpSpPr>
          <p:grpSpPr>
            <a:xfrm>
              <a:off x="7521828" y="1048621"/>
              <a:ext cx="3495793" cy="2191610"/>
              <a:chOff x="7849269" y="1092588"/>
              <a:chExt cx="3495793" cy="2191610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7849269" y="1092588"/>
                <a:ext cx="3495793" cy="2191610"/>
              </a:xfrm>
              <a:prstGeom prst="roundRect">
                <a:avLst>
                  <a:gd name="adj" fmla="val 5568"/>
                </a:avLst>
              </a:prstGeom>
              <a:solidFill>
                <a:srgbClr val="E4E4E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indent="-177800" algn="ctr" latinLnBrk="0">
                  <a:spcBef>
                    <a:spcPts val="480"/>
                  </a:spcBef>
                  <a:buClr>
                    <a:schemeClr val="bg1">
                      <a:lumMod val="50000"/>
                    </a:schemeClr>
                  </a:buClr>
                  <a:buSzPct val="100000"/>
                  <a:buFont typeface="Arial" pitchFamily="34" charset="0"/>
                  <a:buChar char="•"/>
                </a:pPr>
                <a:endParaRPr lang="ko-KR" altLang="en-US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8357369" y="1195259"/>
                <a:ext cx="2312339" cy="1512832"/>
                <a:chOff x="1117016" y="3337196"/>
                <a:chExt cx="2846559" cy="1799735"/>
              </a:xfrm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2989895" y="4344821"/>
                  <a:ext cx="792110" cy="79211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y</a:t>
                  </a:r>
                  <a:endParaRPr lang="ko-KR" altLang="en-US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79" name="직선 화살표 연결선 78"/>
                <p:cNvCxnSpPr/>
                <p:nvPr/>
              </p:nvCxnSpPr>
              <p:spPr>
                <a:xfrm>
                  <a:off x="1845820" y="4178347"/>
                  <a:ext cx="1090080" cy="49296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/>
                <p:nvPr/>
              </p:nvCxnSpPr>
              <p:spPr>
                <a:xfrm flipV="1">
                  <a:off x="1763975" y="4875507"/>
                  <a:ext cx="1157117" cy="7174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직사각형 80"/>
                <p:cNvSpPr/>
                <p:nvPr/>
              </p:nvSpPr>
              <p:spPr>
                <a:xfrm>
                  <a:off x="1117016" y="3893276"/>
                  <a:ext cx="646959" cy="3661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X1</a:t>
                  </a: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1117017" y="4724361"/>
                  <a:ext cx="646959" cy="3661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X2</a:t>
                  </a: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921093" y="3435129"/>
                  <a:ext cx="1042482" cy="62244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ko-KR" altLang="en-US" sz="12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가중치 </a:t>
                  </a:r>
                  <a:endParaRPr lang="en-US" altLang="ko-KR" sz="1200" b="1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12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수정</a:t>
                  </a:r>
                  <a:endParaRPr lang="en-US" altLang="ko-KR" sz="1200" b="1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1117016" y="3337196"/>
                  <a:ext cx="646959" cy="3661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X0</a:t>
                  </a:r>
                </a:p>
              </p:txBody>
            </p:sp>
            <p:cxnSp>
              <p:nvCxnSpPr>
                <p:cNvPr id="104" name="직선 화살표 연결선 103"/>
                <p:cNvCxnSpPr/>
                <p:nvPr/>
              </p:nvCxnSpPr>
              <p:spPr>
                <a:xfrm>
                  <a:off x="1725541" y="3623339"/>
                  <a:ext cx="1264354" cy="63490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직사각형 87"/>
            <p:cNvSpPr/>
            <p:nvPr/>
          </p:nvSpPr>
          <p:spPr>
            <a:xfrm>
              <a:off x="8841420" y="1934545"/>
              <a:ext cx="32806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ko-KR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w1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785045" y="2317488"/>
              <a:ext cx="32806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ko-KR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w2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32944" y="2831496"/>
              <a:ext cx="7403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학습률</a:t>
              </a:r>
              <a:endPara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8673255" y="2617818"/>
              <a:ext cx="929364" cy="420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8829944" y="1458081"/>
              <a:ext cx="32806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ko-KR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w0</a:t>
              </a:r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 flipH="1" flipV="1">
              <a:off x="9313910" y="1601201"/>
              <a:ext cx="444615" cy="29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 flipH="1" flipV="1">
              <a:off x="9103078" y="1888118"/>
              <a:ext cx="444615" cy="29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9168995" y="2298077"/>
              <a:ext cx="345555" cy="192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8429" y="882650"/>
            <a:ext cx="9258300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단층퍼셉트론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논리게이트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매컬리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피츠의 신경회로망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60364" y="1363694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 학습을 통해 결정함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08509" y="1733026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학습 표본과 그에 대한 정답 신호를 세트로 하여 학습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지도학습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출력값과 정답 신호 사이의 오차를 수정해 나가는 학습방법</a:t>
            </a:r>
            <a:br>
              <a:rPr lang="en-US" altLang="ko-KR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(</a:t>
            </a:r>
            <a:r>
              <a:rPr lang="ko-KR" altLang="en-US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오차 수정학습</a:t>
            </a:r>
            <a:r>
              <a:rPr lang="en-US" altLang="ko-KR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취함</a:t>
            </a:r>
            <a:endParaRPr lang="en-US" altLang="ko-KR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45422" y="2765255"/>
                <a:ext cx="211941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6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22" y="2765255"/>
                <a:ext cx="2119414" cy="246221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/>
          <p:cNvSpPr/>
          <p:nvPr/>
        </p:nvSpPr>
        <p:spPr>
          <a:xfrm>
            <a:off x="1142461" y="2726327"/>
            <a:ext cx="2186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오차수정학습식</a:t>
            </a:r>
            <a:r>
              <a:rPr lang="en-US" altLang="ko-KR" sz="16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19608" y="3391340"/>
                <a:ext cx="97980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업데이트를 결정하는 파라미터</a:t>
                </a:r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학습률</a:t>
                </a:r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크게설정하면 오차가 크게 반영되고 작게 설정하면 오차의  반영값이 작아짐</a:t>
                </a:r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  </a:t>
                </a:r>
              </a:p>
              <a:p>
                <a:r>
                  <a:rPr lang="ko-KR" altLang="en-US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 </a:t>
                </a:r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y</a:t>
                </a:r>
                <a:r>
                  <a:rPr lang="ko-KR" altLang="en-US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정답신호 </a:t>
                </a:r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</a:t>
                </a:r>
                <a:r>
                  <a:rPr lang="ko-KR" altLang="en-US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일치하지 않는 경우에는 </a:t>
                </a:r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값과 </a:t>
                </a:r>
                <a:r>
                  <a:rPr lang="en-US" altLang="ko-KR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</a:t>
                </a:r>
                <a:r>
                  <a:rPr lang="ko-KR" altLang="en-US" sz="14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수정</a:t>
                </a:r>
                <a:endPara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08" y="3391340"/>
                <a:ext cx="9798014" cy="430887"/>
              </a:xfrm>
              <a:prstGeom prst="rect">
                <a:avLst/>
              </a:prstGeom>
              <a:blipFill>
                <a:blip r:embed="rId4"/>
                <a:stretch>
                  <a:fillRect l="-1120" t="-12676" b="-23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78474"/>
              </p:ext>
            </p:extLst>
          </p:nvPr>
        </p:nvGraphicFramePr>
        <p:xfrm>
          <a:off x="1198596" y="4262532"/>
          <a:ext cx="6866696" cy="175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32">
                  <a:extLst>
                    <a:ext uri="{9D8B030D-6E8A-4147-A177-3AD203B41FA5}">
                      <a16:colId xmlns:a16="http://schemas.microsoft.com/office/drawing/2014/main" val="1897522221"/>
                    </a:ext>
                  </a:extLst>
                </a:gridCol>
                <a:gridCol w="505758">
                  <a:extLst>
                    <a:ext uri="{9D8B030D-6E8A-4147-A177-3AD203B41FA5}">
                      <a16:colId xmlns:a16="http://schemas.microsoft.com/office/drawing/2014/main" val="1042424758"/>
                    </a:ext>
                  </a:extLst>
                </a:gridCol>
                <a:gridCol w="505758">
                  <a:extLst>
                    <a:ext uri="{9D8B030D-6E8A-4147-A177-3AD203B41FA5}">
                      <a16:colId xmlns:a16="http://schemas.microsoft.com/office/drawing/2014/main" val="3361571112"/>
                    </a:ext>
                  </a:extLst>
                </a:gridCol>
                <a:gridCol w="2776445">
                  <a:extLst>
                    <a:ext uri="{9D8B030D-6E8A-4147-A177-3AD203B41FA5}">
                      <a16:colId xmlns:a16="http://schemas.microsoft.com/office/drawing/2014/main" val="1661801485"/>
                    </a:ext>
                  </a:extLst>
                </a:gridCol>
                <a:gridCol w="1600969">
                  <a:extLst>
                    <a:ext uri="{9D8B030D-6E8A-4147-A177-3AD203B41FA5}">
                      <a16:colId xmlns:a16="http://schemas.microsoft.com/office/drawing/2014/main" val="1948426470"/>
                    </a:ext>
                  </a:extLst>
                </a:gridCol>
                <a:gridCol w="354792">
                  <a:extLst>
                    <a:ext uri="{9D8B030D-6E8A-4147-A177-3AD203B41FA5}">
                      <a16:colId xmlns:a16="http://schemas.microsoft.com/office/drawing/2014/main" val="3035177808"/>
                    </a:ext>
                  </a:extLst>
                </a:gridCol>
                <a:gridCol w="780542">
                  <a:extLst>
                    <a:ext uri="{9D8B030D-6E8A-4147-A177-3AD203B41FA5}">
                      <a16:colId xmlns:a16="http://schemas.microsoft.com/office/drawing/2014/main" val="2982409637"/>
                    </a:ext>
                  </a:extLst>
                </a:gridCol>
              </a:tblGrid>
              <a:tr h="534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</a:t>
                      </a:r>
                    </a:p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(r)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x0=-1, w0=0.3, w1=0.4, w2=0.1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 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초과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3479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-1*0.3+0*0.4+0*0.1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-0.3+0+0=-0.3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122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-1*0.3+0*0.4+1*0.1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-0.3+0+0.1=-0.2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3774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-1*0.3+1*0.4+0*0.1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-0.3+0.4+0=0.1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5782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-1*0.3+1*0.4+1*0.1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-0.3+0.4+0.1=0.2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37832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142461" y="3899308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▶ 오차수정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-&gt;AND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8131923" y="5098032"/>
            <a:ext cx="30155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w0: 0.3+0.05(0-1)*-1 =0.35</a:t>
            </a:r>
          </a:p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w1: 0.4+0.05(0-1)*1 =0.35</a:t>
            </a:r>
          </a:p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w2: 0.1+0.05(0-1)*0 =0.1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8173312" y="4234498"/>
            <a:ext cx="2974180" cy="821949"/>
          </a:xfrm>
          <a:prstGeom prst="roundRect">
            <a:avLst>
              <a:gd name="adj" fmla="val 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y</a:t>
            </a: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값이 맞지않는 오차가 생긴 </a:t>
            </a:r>
            <a:r>
              <a:rPr lang="en-US" altLang="ko-KR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x1=1, x2=0</a:t>
            </a: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값으로 </a:t>
            </a:r>
            <a:r>
              <a:rPr lang="en-US" altLang="ko-KR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</a:t>
            </a:r>
            <a:r>
              <a:rPr lang="ko-KR" altLang="en-US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값 재계산</a:t>
            </a:r>
            <a:r>
              <a:rPr lang="en-US" altLang="ko-KR" sz="16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en-US" altLang="ko-KR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=0.05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정했을때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E36B50-6971-BBFE-A290-6A73E12910E6}"/>
                  </a:ext>
                </a:extLst>
              </p:cNvPr>
              <p:cNvSpPr txBox="1"/>
              <p:nvPr/>
            </p:nvSpPr>
            <p:spPr>
              <a:xfrm>
                <a:off x="2839365" y="2989697"/>
                <a:ext cx="4351606" cy="251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또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학</m:t>
                    </m:r>
                  </m:oMath>
                </a14:m>
                <a:r>
                  <a:rPr lang="ko-KR" altLang="en-US" sz="16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습률</a:t>
                </a:r>
                <a:r>
                  <a:rPr lang="en-US" altLang="ko-KR" sz="16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(target-f(net)) xi</a:t>
                </a:r>
                <a:endPara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E36B50-6971-BBFE-A290-6A73E129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65" y="2989697"/>
                <a:ext cx="4351606" cy="251864"/>
              </a:xfrm>
              <a:prstGeom prst="rect">
                <a:avLst/>
              </a:prstGeom>
              <a:blipFill>
                <a:blip r:embed="rId5"/>
                <a:stretch>
                  <a:fillRect l="-840" t="-21429" b="-4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7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72405" y="90016"/>
            <a:ext cx="8280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191" tIns="57596" rIns="115191" bIns="57596">
            <a:spAutoFit/>
          </a:bodyPr>
          <a:lstStyle/>
          <a:p>
            <a:pPr latinLnBrk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(ANN)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퍼셉트론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8429" y="882650"/>
            <a:ext cx="7272808" cy="36933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단층퍼셉트론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논리게이트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매컬리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피츠의 신경회로망</a:t>
            </a: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48970"/>
              </p:ext>
            </p:extLst>
          </p:nvPr>
        </p:nvGraphicFramePr>
        <p:xfrm>
          <a:off x="776612" y="1798279"/>
          <a:ext cx="6968262" cy="1724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497">
                  <a:extLst>
                    <a:ext uri="{9D8B030D-6E8A-4147-A177-3AD203B41FA5}">
                      <a16:colId xmlns:a16="http://schemas.microsoft.com/office/drawing/2014/main" val="1897522221"/>
                    </a:ext>
                  </a:extLst>
                </a:gridCol>
                <a:gridCol w="513239">
                  <a:extLst>
                    <a:ext uri="{9D8B030D-6E8A-4147-A177-3AD203B41FA5}">
                      <a16:colId xmlns:a16="http://schemas.microsoft.com/office/drawing/2014/main" val="1042424758"/>
                    </a:ext>
                  </a:extLst>
                </a:gridCol>
                <a:gridCol w="1037409">
                  <a:extLst>
                    <a:ext uri="{9D8B030D-6E8A-4147-A177-3AD203B41FA5}">
                      <a16:colId xmlns:a16="http://schemas.microsoft.com/office/drawing/2014/main" val="336157111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6618014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484264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035177808"/>
                    </a:ext>
                  </a:extLst>
                </a:gridCol>
                <a:gridCol w="605621">
                  <a:extLst>
                    <a:ext uri="{9D8B030D-6E8A-4147-A177-3AD203B41FA5}">
                      <a16:colId xmlns:a16="http://schemas.microsoft.com/office/drawing/2014/main" val="2982409637"/>
                    </a:ext>
                  </a:extLst>
                </a:gridCol>
              </a:tblGrid>
              <a:tr h="608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</a:t>
                      </a:r>
                    </a:p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x0=-1, w0=0.3,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w1=0.4, w2=0.1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미만 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f(net)</a:t>
                      </a:r>
                      <a:endParaRPr lang="en-US" altLang="ko-KR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34790"/>
                  </a:ext>
                </a:extLst>
              </a:tr>
              <a:tr h="27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-1*0.3+0*0.4+0*0.1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-0.3+0+0=-0.3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12231"/>
                  </a:ext>
                </a:extLst>
              </a:tr>
              <a:tr h="27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-1*0.3+0*0.4+1*0.1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-0.3+0+0.1=-0.2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37743"/>
                  </a:ext>
                </a:extLst>
              </a:tr>
              <a:tr h="27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-1*0.3+1*0.4+0*0.1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-0.3+0.4+0=0.1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57821"/>
                  </a:ext>
                </a:extLst>
              </a:tr>
              <a:tr h="27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-1*0.3+1*0.4+1*0.1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-0.3+0.4+0.1=0.2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37832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720477" y="1435056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▶ 오차수정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-&gt;AND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21277" y="2592748"/>
            <a:ext cx="3198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w0: 0.3+0.05(0-1)*-1 =0.35</a:t>
            </a:r>
          </a:p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w1: 0.4+0.05(0-1)*1 =0.35</a:t>
            </a:r>
          </a:p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w2: 0.1+0.05(0-1)*0 =0.1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825179" y="1781957"/>
            <a:ext cx="3408466" cy="777454"/>
          </a:xfrm>
          <a:prstGeom prst="roundRect">
            <a:avLst>
              <a:gd name="adj" fmla="val 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y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값이 맞지않는 오차가 생긴 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x1=1, x2=0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값으로 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</a:t>
            </a:r>
            <a:r>
              <a:rPr lang="ko-KR" altLang="en-US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값 재계산</a:t>
            </a:r>
            <a:r>
              <a:rPr lang="en-US" altLang="ko-KR" sz="12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=0.05 </a:t>
            </a: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정했을때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41292"/>
              </p:ext>
            </p:extLst>
          </p:nvPr>
        </p:nvGraphicFramePr>
        <p:xfrm>
          <a:off x="776612" y="4178806"/>
          <a:ext cx="6968262" cy="1799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497">
                  <a:extLst>
                    <a:ext uri="{9D8B030D-6E8A-4147-A177-3AD203B41FA5}">
                      <a16:colId xmlns:a16="http://schemas.microsoft.com/office/drawing/2014/main" val="1897522221"/>
                    </a:ext>
                  </a:extLst>
                </a:gridCol>
                <a:gridCol w="513239">
                  <a:extLst>
                    <a:ext uri="{9D8B030D-6E8A-4147-A177-3AD203B41FA5}">
                      <a16:colId xmlns:a16="http://schemas.microsoft.com/office/drawing/2014/main" val="1042424758"/>
                    </a:ext>
                  </a:extLst>
                </a:gridCol>
                <a:gridCol w="1037409">
                  <a:extLst>
                    <a:ext uri="{9D8B030D-6E8A-4147-A177-3AD203B41FA5}">
                      <a16:colId xmlns:a16="http://schemas.microsoft.com/office/drawing/2014/main" val="336157111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6618014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484264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035177808"/>
                    </a:ext>
                  </a:extLst>
                </a:gridCol>
                <a:gridCol w="605621">
                  <a:extLst>
                    <a:ext uri="{9D8B030D-6E8A-4147-A177-3AD203B41FA5}">
                      <a16:colId xmlns:a16="http://schemas.microsoft.com/office/drawing/2014/main" val="2982409637"/>
                    </a:ext>
                  </a:extLst>
                </a:gridCol>
              </a:tblGrid>
              <a:tr h="611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</a:t>
                      </a:r>
                    </a:p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x0=-1,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w0=0.35,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w1=0.35, w2=0.1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미만 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0, 0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f(net)</a:t>
                      </a:r>
                      <a:endParaRPr lang="en-US" altLang="ko-KR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34790"/>
                  </a:ext>
                </a:extLst>
              </a:tr>
              <a:tr h="2802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-1*0.35+0*0.35+0*0.1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-0.35+0+0=-0.35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12231"/>
                  </a:ext>
                </a:extLst>
              </a:tr>
              <a:tr h="2802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-1*0.35+0*0.35+1*0.1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-0.35+0+0.1=-0.25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37743"/>
                  </a:ext>
                </a:extLst>
              </a:tr>
              <a:tr h="2802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-1*0.35+1*0.35+0*0.1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-0.35+0.35+0=0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57821"/>
                  </a:ext>
                </a:extLst>
              </a:tr>
              <a:tr h="347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-1*0.35+1*0.35+1*0.1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-0.35+0.35+0.1=0.1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3783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20477" y="381558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▶ 오차수정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AND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921277" y="5040309"/>
            <a:ext cx="3198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w0: 0.35+0.05(0-1)*-1 =0.4</a:t>
            </a:r>
          </a:p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w1: 0.35+0.05(0-1)*1 =0.3</a:t>
            </a:r>
          </a:p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w2: 0.1+0.05(0-1)*0 =0.1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825179" y="4162483"/>
            <a:ext cx="3408466" cy="777454"/>
          </a:xfrm>
          <a:prstGeom prst="roundRect">
            <a:avLst>
              <a:gd name="adj" fmla="val 0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오차수정</a:t>
            </a:r>
            <a:r>
              <a:rPr lang="en-US" altLang="ko-KR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</a:t>
            </a:r>
            <a:r>
              <a:rPr lang="ko-KR" altLang="en-US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</a:t>
            </a:r>
            <a:r>
              <a:rPr lang="en-US" altLang="ko-KR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algn="ctr" latinLnBrk="0">
              <a:spcBef>
                <a:spcPts val="480"/>
              </a:spcBef>
              <a:buClr>
                <a:schemeClr val="bg1">
                  <a:lumMod val="50000"/>
                </a:schemeClr>
              </a:buClr>
              <a:buSzPct val="100000"/>
            </a:pP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=0.05, x1=1, x2=0 </a:t>
            </a:r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002669" y="3549809"/>
            <a:ext cx="5043638" cy="468632"/>
          </a:xfrm>
          <a:custGeom>
            <a:avLst/>
            <a:gdLst>
              <a:gd name="connsiteX0" fmla="*/ 5043638 w 5043638"/>
              <a:gd name="connsiteY0" fmla="*/ 0 h 625642"/>
              <a:gd name="connsiteX1" fmla="*/ 5043638 w 5043638"/>
              <a:gd name="connsiteY1" fmla="*/ 221381 h 625642"/>
              <a:gd name="connsiteX2" fmla="*/ 0 w 5043638"/>
              <a:gd name="connsiteY2" fmla="*/ 221381 h 625642"/>
              <a:gd name="connsiteX3" fmla="*/ 0 w 5043638"/>
              <a:gd name="connsiteY3" fmla="*/ 625642 h 6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638" h="625642">
                <a:moveTo>
                  <a:pt x="5043638" y="0"/>
                </a:moveTo>
                <a:lnTo>
                  <a:pt x="5043638" y="221381"/>
                </a:lnTo>
                <a:lnTo>
                  <a:pt x="0" y="221381"/>
                </a:lnTo>
                <a:lnTo>
                  <a:pt x="0" y="625642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85937" y="1045465"/>
            <a:ext cx="7550600" cy="693437"/>
            <a:chOff x="3709552" y="799436"/>
            <a:chExt cx="6556351" cy="693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35820" y="1156761"/>
                  <a:ext cx="57426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또</m:t>
                      </m:r>
                    </m:oMath>
                  </a14:m>
                  <a:r>
                    <a:rPr lang="ko-KR" altLang="en-US" sz="2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는</a:t>
                  </a: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820" y="1156761"/>
                  <a:ext cx="5742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3761" t="-26000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그룹 50"/>
            <p:cNvGrpSpPr/>
            <p:nvPr/>
          </p:nvGrpSpPr>
          <p:grpSpPr>
            <a:xfrm>
              <a:off x="3709552" y="799436"/>
              <a:ext cx="6556351" cy="693437"/>
              <a:chOff x="3709552" y="799436"/>
              <a:chExt cx="6556351" cy="6934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709552" y="1128585"/>
                    <a:ext cx="22750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   </a:t>
                    </a: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9552" y="1128585"/>
                    <a:ext cx="227509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58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457826" y="1177979"/>
                    <a:ext cx="3778595" cy="3148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학</m:t>
                          </m:r>
                          <m:r>
                            <m:rPr>
                              <m:nor/>
                            </m:rPr>
                            <a:rPr lang="ko-KR" altLang="en-US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습률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target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net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)) 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xi</m:t>
                          </m:r>
                        </m:oMath>
                      </m:oMathPara>
                    </a14:m>
                    <a:endParaRPr lang="ko-KR" altLang="en-US" sz="200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826" y="1177979"/>
                    <a:ext cx="3778595" cy="314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76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직사각형 53"/>
              <p:cNvSpPr/>
              <p:nvPr/>
            </p:nvSpPr>
            <p:spPr>
              <a:xfrm>
                <a:off x="8079435" y="799436"/>
                <a:ext cx="21864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2000" b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오차수정학습식</a:t>
                </a:r>
                <a:r>
                  <a:rPr lang="en-US" altLang="ko-KR" sz="200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27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E4E4"/>
        </a:solidFill>
        <a:ln>
          <a:noFill/>
        </a:ln>
        <a:effectLst/>
      </a:spPr>
      <a:bodyPr rtlCol="0" anchor="ctr"/>
      <a:lstStyle>
        <a:defPPr marL="177800" indent="-177800" latinLnBrk="0">
          <a:spcBef>
            <a:spcPts val="480"/>
          </a:spcBef>
          <a:buClr>
            <a:schemeClr val="bg1">
              <a:lumMod val="50000"/>
            </a:schemeClr>
          </a:buClr>
          <a:buSzPct val="100000"/>
          <a:buFont typeface="Arial" pitchFamily="34" charset="0"/>
          <a:buChar char="•"/>
          <a:defRPr sz="2000" b="1" dirty="0" smtClean="0">
            <a:solidFill>
              <a:schemeClr val="tx1"/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 algn="ctr">
          <a:noFill/>
          <a:prstDash val="sysDot"/>
          <a:miter lim="800000"/>
          <a:headEnd/>
          <a:tailEnd/>
        </a:ln>
        <a:effectLst/>
      </a:spPr>
      <a:bodyPr wrap="square">
        <a:spAutoFit/>
      </a:bodyPr>
      <a:lstStyle>
        <a:defPPr marL="180000" indent="-180000" fontAlgn="auto" latinLnBrk="0">
          <a:spcAft>
            <a:spcPts val="600"/>
          </a:spcAft>
          <a:buClr>
            <a:schemeClr val="bg1">
              <a:lumMod val="50000"/>
            </a:schemeClr>
          </a:buClr>
          <a:buSzPct val="100000"/>
          <a:buFont typeface="Wingdings" panose="05000000000000000000" pitchFamily="2" charset="2"/>
          <a:buChar char="§"/>
          <a:defRPr kumimoji="0" sz="2000" b="1" kern="0" dirty="0" smtClean="0">
            <a:solidFill>
              <a:srgbClr val="000000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7964</TotalTime>
  <Words>2530</Words>
  <Application>Microsoft Office PowerPoint</Application>
  <PresentationFormat>사용자 지정</PresentationFormat>
  <Paragraphs>519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-apple-system</vt:lpstr>
      <vt:lpstr>Spoqa Han Sans</vt:lpstr>
      <vt:lpstr>나눔 고딕</vt:lpstr>
      <vt:lpstr>나눔고딕</vt:lpstr>
      <vt:lpstr>나눔고딕 ExtraBold</vt:lpstr>
      <vt:lpstr>맑은 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SDU 교안</dc:title>
  <dc:creator>서울디지털대학교</dc:creator>
  <cp:lastModifiedBy>bu tjdtns</cp:lastModifiedBy>
  <cp:revision>531</cp:revision>
  <dcterms:created xsi:type="dcterms:W3CDTF">2015-12-09T02:05:31Z</dcterms:created>
  <dcterms:modified xsi:type="dcterms:W3CDTF">2022-07-11T00:35:21Z</dcterms:modified>
</cp:coreProperties>
</file>