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3" r:id="rId4"/>
    <p:sldId id="275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884" autoAdjust="0"/>
  </p:normalViewPr>
  <p:slideViewPr>
    <p:cSldViewPr snapToGrid="0">
      <p:cViewPr varScale="1">
        <p:scale>
          <a:sx n="82" d="100"/>
          <a:sy n="82" d="100"/>
        </p:scale>
        <p:origin x="4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C1D1EFB-E0A0-4651-9C36-D5B370321A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671CC7-1862-446C-B6C6-0C942EBF334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1FFBB-A645-499B-967D-0B11E4210124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95E53847-31A9-496B-93F9-E99CB0C7A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F62B8729-AEA5-4046-A10F-3D976C617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A8DC7C-5535-4FC2-BF7A-B2F1041A89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47276-0722-414C-A617-DFF270035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6989-78C6-4685-953A-8BA222E3D21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AC46C-1843-49DA-8661-4BB6551E2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153DA1-AA99-43EA-9A80-5952AE927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60911-D695-4CA9-9DD8-4617A5F6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7D9A5-1346-4FE8-B9E9-149D81D8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72F36-EF3E-4612-B9F1-514139EA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7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AB354-6A20-42A0-A818-094882FB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CC6A67-25AF-48CE-95FE-69B41C0AB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50C64-4FD5-4135-9C43-A262B629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AF9DB-A1AE-4367-8AE1-41458FD2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D5B0C-56DC-4FD0-9F0F-36CC05E0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3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5DB852-E1A2-4CB4-B190-7A8595F59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8549DF-4132-488A-8CBF-A8721312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FD0FA-C8E6-48FA-B333-59224216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9F759-C766-4716-9ADD-C6B3AC47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03C34-1124-4147-8D1B-3D55A4AD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8E80B-34BF-439A-82F2-4C447A07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9A3FD-87DB-486C-866A-B89548C65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126B-2FCE-4CF7-9704-2C4E07A3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08790-8F3B-4BF7-B85B-68E0BCA6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3A4FE-3C59-498C-B92E-CB995739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6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ABA22-5618-407B-AE98-254C9F09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E1199-7F8B-427D-9208-1412A4306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3805B-0A22-4175-B60F-6EF794E8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B0444-D0A5-4F1F-B3CE-03D4EDA1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5A16B-FCCB-4C7C-A6B1-4A1250F1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4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192F7-1A2C-4DAE-92A1-34D19BEA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75F51-6B7D-448F-B04A-D9B6AE0CA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09916-4F29-4B43-A69A-C5C50C44D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6E550-CBDE-4AF6-82A7-552E4527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E1D12E-26B0-4F2C-BE07-174E1F88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D7537-E2CE-4FF9-92B1-5527251E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3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3EBAB-AAB1-4064-BAED-94EEC025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63C02-7C02-4070-81FE-75C66CDD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3AE62-9CC4-4DBF-A2A4-3EB4982D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91D2A2-B07B-4614-925A-C9944D255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75655F-94C3-4020-A845-CF4D7AAAD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5A4D56-5201-4436-880B-16A6CBC0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33A8A7-303F-4BEE-8E27-5A38C2E0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BE5CC5-6B0B-4FB2-8818-38CF3CA8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8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BE616-BB9A-4426-BF79-31B8E6DC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C5E186-58A5-4E9D-8729-94456FE0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24ED02-3BCE-4CB2-B3FD-F4DEDEE3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06FAA-139B-42AF-AB70-C3792BF8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82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D96B75-D88A-4BDD-BD4F-B9204EAA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D737AE-F2FB-4845-923A-05C1EF34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68653C-9099-4053-8F99-72409A66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10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06C9B-80EC-48BE-8870-7862F463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22470-93FD-4946-BB35-0E0C8190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3E77C-3080-4278-8271-9F28C32C2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5EAFF9-A2F7-4CD4-BBC1-8CE5C9B5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704836-5544-4977-9023-4953141A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43E56-E416-48AC-96D4-50090409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9C2DB-CD6F-4E10-80B9-0189C6C1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CA6AA2-6EA4-46D0-BAD5-21020BC7C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732C40-54E2-430B-B757-07F3B1269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26688-2150-41E1-9D14-4CEB4AC2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93B34-3988-4665-B8EA-0F222E9D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11C5D-90EF-417C-90EC-2A9F98CA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4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2C3325-2AFC-458F-94BD-52C72CC1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740DD9-0CDF-40B0-85A9-B5A7288A3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EA9C7-AD82-4B8A-93AA-960586D3B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ECD5F-04E6-425B-83B9-C5BFF9384262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7D3B9-4A2C-4471-B491-64A95E4B3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41F57-D88E-4E68-97FA-C30F02D11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72CD-A82C-4647-A71B-D108F8203F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1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urcalc.com/natural-log-calculator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>
                <a:latin typeface="+mj-lt"/>
              </a:rPr>
              <a:t>활성화함수란</a:t>
            </a:r>
            <a:r>
              <a:rPr lang="en-US" altLang="ko-KR" sz="2000" b="1">
                <a:latin typeface="+mj-lt"/>
              </a:rPr>
              <a:t>?</a:t>
            </a:r>
            <a:endParaRPr lang="ko-KR" altLang="en-US" sz="2000" b="1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E4E78-3D9D-422F-9737-E2810BAEFAA5}"/>
              </a:ext>
            </a:extLst>
          </p:cNvPr>
          <p:cNvSpPr txBox="1"/>
          <p:nvPr/>
        </p:nvSpPr>
        <p:spPr>
          <a:xfrm>
            <a:off x="271780" y="1024096"/>
            <a:ext cx="11648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딥러닝 네트워크에서 노드에 입력된 값들을   어떠한 계산식으로 결과를 내서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e-nanumgothic"/>
              </a:rPr>
              <a:t>(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활성화함수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e-nanumgothic"/>
              </a:rPr>
              <a:t>)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 그 값을 다음 레이어로  전달하는데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이 때 사용하는 함수를 활성화 함수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e-nanumgothic"/>
              </a:rPr>
              <a:t>(Activation Function)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se-nanumgothic"/>
              </a:rPr>
              <a:t>라고 한다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se-nanumgothic"/>
              </a:rPr>
              <a:t>.</a:t>
            </a:r>
            <a:r>
              <a:rPr lang="ko-KR" altLang="en-US" sz="1400">
                <a:solidFill>
                  <a:srgbClr val="000000"/>
                </a:solidFill>
                <a:latin typeface="se-nanumgothic"/>
              </a:rPr>
              <a:t> </a:t>
            </a:r>
            <a:endParaRPr lang="en-US" altLang="ko-KR" sz="1400" b="0" i="0">
              <a:solidFill>
                <a:srgbClr val="000000"/>
              </a:solidFill>
              <a:effectLst/>
              <a:latin typeface="se-nanumgothic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10852F-E4C7-4985-B1D1-9E1C5324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94" y="2015953"/>
            <a:ext cx="7986452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9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2B4D98-C5E9-4355-BC1E-FC44257989AA}"/>
              </a:ext>
            </a:extLst>
          </p:cNvPr>
          <p:cNvSpPr/>
          <p:nvPr/>
        </p:nvSpPr>
        <p:spPr>
          <a:xfrm>
            <a:off x="370840" y="3840480"/>
            <a:ext cx="113538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237BCA-859F-46F3-B599-6B0141C75E8B}"/>
              </a:ext>
            </a:extLst>
          </p:cNvPr>
          <p:cNvSpPr/>
          <p:nvPr/>
        </p:nvSpPr>
        <p:spPr>
          <a:xfrm>
            <a:off x="1996751" y="4011246"/>
            <a:ext cx="9526631" cy="1875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latin typeface="+mj-lt"/>
              </a:rPr>
              <a:t>sigmoid </a:t>
            </a:r>
            <a:r>
              <a:rPr lang="ko-KR" altLang="en-US" sz="2000" b="1">
                <a:latin typeface="+mj-lt"/>
              </a:rPr>
              <a:t>활성화 함수식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64436-3B8B-4D62-B9B5-80FA19E41494}"/>
              </a:ext>
            </a:extLst>
          </p:cNvPr>
          <p:cNvSpPr txBox="1"/>
          <p:nvPr/>
        </p:nvSpPr>
        <p:spPr>
          <a:xfrm>
            <a:off x="299720" y="731520"/>
            <a:ext cx="11592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y</a:t>
            </a:r>
            <a:r>
              <a:rPr lang="ko-KR" altLang="en-US" sz="1600"/>
              <a:t>값이  </a:t>
            </a:r>
            <a:r>
              <a:rPr lang="en-US" altLang="ko-KR" sz="1600"/>
              <a:t>0</a:t>
            </a:r>
            <a:r>
              <a:rPr lang="ko-KR" altLang="en-US" sz="1600"/>
              <a:t>또는 </a:t>
            </a:r>
            <a:r>
              <a:rPr lang="en-US" altLang="ko-KR" sz="1600"/>
              <a:t>1 </a:t>
            </a:r>
            <a:r>
              <a:rPr lang="ko-KR" altLang="en-US" sz="1600"/>
              <a:t>두수중 </a:t>
            </a:r>
            <a:r>
              <a:rPr lang="en-US" altLang="ko-KR" sz="1600"/>
              <a:t>1</a:t>
            </a:r>
            <a:r>
              <a:rPr lang="ko-KR" altLang="en-US" sz="1600"/>
              <a:t>개에 해당하는 값이 출력될수 있게 하려면 </a:t>
            </a:r>
            <a:r>
              <a:rPr lang="en-US" altLang="ko-KR" sz="1600"/>
              <a:t>y</a:t>
            </a:r>
            <a:r>
              <a:rPr lang="ko-KR" altLang="en-US" sz="1600"/>
              <a:t>값의 출력범위를 </a:t>
            </a:r>
            <a:r>
              <a:rPr lang="en-US" altLang="ko-KR" sz="1600"/>
              <a:t>0~1</a:t>
            </a:r>
            <a:r>
              <a:rPr lang="ko-KR" altLang="en-US" sz="1600"/>
              <a:t>사이의 숫자한개가</a:t>
            </a:r>
            <a:endParaRPr lang="en-US" altLang="ko-KR" sz="1600"/>
          </a:p>
          <a:p>
            <a:r>
              <a:rPr lang="ko-KR" altLang="en-US" sz="1600"/>
              <a:t>나올수 있도록 계산되는 수식이 필요함</a:t>
            </a:r>
            <a:r>
              <a:rPr lang="en-US" altLang="ko-KR" sz="1600"/>
              <a:t>(</a:t>
            </a:r>
            <a:r>
              <a:rPr lang="ko-KR" altLang="en-US" sz="2000" b="1"/>
              <a:t>이항분류</a:t>
            </a:r>
            <a:r>
              <a:rPr lang="en-US" altLang="ko-KR" sz="1600"/>
              <a:t>).  </a:t>
            </a:r>
            <a:r>
              <a:rPr lang="ko-KR" altLang="en-US" sz="1600"/>
              <a:t>이 수식을 제공하는 함수가 </a:t>
            </a:r>
            <a:r>
              <a:rPr lang="en-US" altLang="ko-KR" sz="1600"/>
              <a:t>sigmoid</a:t>
            </a:r>
            <a:r>
              <a:rPr lang="ko-KR" altLang="en-US" sz="1600"/>
              <a:t>임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400"/>
              <a:t>▶출력</a:t>
            </a:r>
            <a:r>
              <a:rPr lang="en-US" altLang="ko-KR" sz="1400"/>
              <a:t>y</a:t>
            </a:r>
            <a:r>
              <a:rPr lang="ko-KR" altLang="en-US" sz="1400"/>
              <a:t>예</a:t>
            </a:r>
            <a:r>
              <a:rPr lang="en-US" altLang="ko-KR" sz="1400"/>
              <a:t>) 0.7 / 0.234 / 0.8         =&gt; </a:t>
            </a:r>
            <a:r>
              <a:rPr lang="ko-KR" altLang="en-US" sz="1400"/>
              <a:t>프로그래머가  임계값</a:t>
            </a:r>
            <a:r>
              <a:rPr lang="en-US" altLang="ko-KR" sz="1400"/>
              <a:t>(</a:t>
            </a:r>
            <a:r>
              <a:rPr lang="ko-KR" altLang="en-US" sz="1400"/>
              <a:t>예를들면 </a:t>
            </a:r>
            <a:r>
              <a:rPr lang="en-US" altLang="ko-KR" sz="1400"/>
              <a:t>0.5)</a:t>
            </a:r>
            <a:r>
              <a:rPr lang="ko-KR" altLang="en-US" sz="1400"/>
              <a:t>을 기준으로 그보다 크면 </a:t>
            </a:r>
            <a:r>
              <a:rPr lang="en-US" altLang="ko-KR" sz="1400"/>
              <a:t>1, </a:t>
            </a:r>
            <a:r>
              <a:rPr lang="ko-KR" altLang="en-US" sz="1400"/>
              <a:t>작으면 </a:t>
            </a:r>
            <a:r>
              <a:rPr lang="en-US" altLang="ko-KR" sz="1400"/>
              <a:t>0</a:t>
            </a:r>
            <a:r>
              <a:rPr lang="ko-KR" altLang="en-US" sz="1400"/>
              <a:t>으로 코딩해야함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56DF2-7871-44A1-96CE-96F396B4C14F}"/>
              </a:ext>
            </a:extLst>
          </p:cNvPr>
          <p:cNvSpPr txBox="1"/>
          <p:nvPr/>
        </p:nvSpPr>
        <p:spPr>
          <a:xfrm>
            <a:off x="370840" y="2298620"/>
            <a:ext cx="99009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+mj-lt"/>
              </a:rPr>
              <a:t>#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+mj-lt"/>
              </a:rPr>
              <a:t>시그모이드함수식을 제공해주는 모듈</a:t>
            </a:r>
            <a:endParaRPr lang="en-US" altLang="ko-KR" sz="1600" b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altLang="ko-KR" sz="1600" b="0">
                <a:solidFill>
                  <a:srgbClr val="AF00DB"/>
                </a:solidFill>
                <a:effectLst/>
                <a:latin typeface="+mj-lt"/>
              </a:rPr>
              <a:t>from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+mj-lt"/>
              </a:rPr>
              <a:t> scipy.special 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+mj-lt"/>
              </a:rPr>
              <a:t>import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+mj-lt"/>
              </a:rPr>
              <a:t> expit   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+mj-lt"/>
              </a:rPr>
              <a:t>xList = [0.25,7,9,20]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+mj-lt"/>
              </a:rPr>
              <a:t>for x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+mj-lt"/>
              </a:rPr>
              <a:t>값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+mj-lt"/>
              </a:rPr>
              <a:t>in xList: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+mj-lt"/>
              </a:rPr>
              <a:t>  print(x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+mj-lt"/>
              </a:rPr>
              <a:t>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+mj-lt"/>
              </a:rPr>
              <a:t>,'input x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+mj-lt"/>
              </a:rPr>
              <a:t>값을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+mj-lt"/>
              </a:rPr>
              <a:t>sigmoid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+mj-lt"/>
              </a:rPr>
              <a:t>로 계산한결과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+mj-lt"/>
              </a:rPr>
              <a:t>--&gt;',expit(x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+mj-lt"/>
              </a:rPr>
              <a:t>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+mj-lt"/>
              </a:rPr>
              <a:t>))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274D1D-C0F6-40C8-BC3A-4F192D78C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30" y="4353160"/>
            <a:ext cx="2493483" cy="14099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696036-7E96-479B-97C7-CBD260552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875" y="2619288"/>
            <a:ext cx="5349704" cy="9678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FF9DE6-B67B-41A4-8784-D8DC5528E71C}"/>
              </a:ext>
            </a:extLst>
          </p:cNvPr>
          <p:cNvSpPr txBox="1"/>
          <p:nvPr/>
        </p:nvSpPr>
        <p:spPr>
          <a:xfrm>
            <a:off x="5493799" y="4210245"/>
            <a:ext cx="34449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#</a:t>
            </a:r>
            <a:r>
              <a:rPr lang="ko-KR" altLang="en-US"/>
              <a:t>자연상수</a:t>
            </a:r>
            <a:r>
              <a:rPr lang="en-US" altLang="ko-KR"/>
              <a:t>e</a:t>
            </a:r>
          </a:p>
          <a:p>
            <a:r>
              <a:rPr lang="en-US" altLang="ko-KR"/>
              <a:t>e=2.718281828459045</a:t>
            </a:r>
          </a:p>
          <a:p>
            <a:r>
              <a:rPr lang="en-US" altLang="ko-KR"/>
              <a:t>xList = [0.25,7,9,20]</a:t>
            </a:r>
          </a:p>
          <a:p>
            <a:r>
              <a:rPr lang="en-US" altLang="ko-KR"/>
              <a:t>for x</a:t>
            </a:r>
            <a:r>
              <a:rPr lang="ko-KR" altLang="en-US"/>
              <a:t>값 </a:t>
            </a:r>
            <a:r>
              <a:rPr lang="en-US" altLang="ko-KR"/>
              <a:t>in xList:</a:t>
            </a:r>
          </a:p>
          <a:p>
            <a:r>
              <a:rPr lang="en-US" altLang="ko-KR"/>
              <a:t>  print(1/ (1 + e** - x</a:t>
            </a:r>
            <a:r>
              <a:rPr lang="ko-KR" altLang="en-US"/>
              <a:t>값</a:t>
            </a:r>
            <a:r>
              <a:rPr lang="en-US" altLang="ko-KR"/>
              <a:t>))</a:t>
            </a:r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00A580D-157F-4B2E-AC98-E27AA2F4D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516" y="4389548"/>
            <a:ext cx="2597074" cy="12003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F5631B-7CAF-4081-B133-85780BC99ABB}"/>
              </a:ext>
            </a:extLst>
          </p:cNvPr>
          <p:cNvSpPr txBox="1"/>
          <p:nvPr/>
        </p:nvSpPr>
        <p:spPr>
          <a:xfrm>
            <a:off x="483115" y="4159966"/>
            <a:ext cx="1261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직접</a:t>
            </a:r>
            <a:endParaRPr lang="en-US" altLang="ko-KR" sz="2800" b="1">
              <a:solidFill>
                <a:schemeClr val="bg1"/>
              </a:solidFill>
            </a:endParaRPr>
          </a:p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계산식</a:t>
            </a:r>
            <a:endParaRPr lang="en-US" altLang="ko-KR" sz="2800" b="1">
              <a:solidFill>
                <a:schemeClr val="bg1"/>
              </a:solidFill>
            </a:endParaRPr>
          </a:p>
          <a:p>
            <a:pPr algn="ctr"/>
            <a:r>
              <a:rPr lang="ko-KR" altLang="en-US" sz="2800" b="1">
                <a:solidFill>
                  <a:schemeClr val="bg1"/>
                </a:solidFill>
              </a:rPr>
              <a:t>작성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7A6917-6B66-4A5E-95B5-6DA483BC6617}"/>
              </a:ext>
            </a:extLst>
          </p:cNvPr>
          <p:cNvSpPr/>
          <p:nvPr/>
        </p:nvSpPr>
        <p:spPr>
          <a:xfrm>
            <a:off x="370840" y="2190017"/>
            <a:ext cx="11353800" cy="167325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01AD4FE-7440-488A-902F-31E40D54E8D9}"/>
              </a:ext>
            </a:extLst>
          </p:cNvPr>
          <p:cNvCxnSpPr>
            <a:endCxn id="21" idx="2"/>
          </p:cNvCxnSpPr>
          <p:nvPr/>
        </p:nvCxnSpPr>
        <p:spPr>
          <a:xfrm>
            <a:off x="6096000" y="2349898"/>
            <a:ext cx="0" cy="142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C110288-7D2B-4759-B1D6-3D7A6FFB9165}"/>
              </a:ext>
            </a:extLst>
          </p:cNvPr>
          <p:cNvSpPr txBox="1"/>
          <p:nvPr/>
        </p:nvSpPr>
        <p:spPr>
          <a:xfrm>
            <a:off x="299720" y="6228486"/>
            <a:ext cx="10770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자연로그</a:t>
            </a:r>
            <a:r>
              <a:rPr lang="en-US" altLang="ko-KR" sz="1400"/>
              <a:t>,</a:t>
            </a:r>
            <a:r>
              <a:rPr lang="ko-KR" altLang="en-US" sz="1400"/>
              <a:t>자연상수 이해하기 </a:t>
            </a:r>
            <a:endParaRPr lang="en-US" altLang="ko-KR" sz="1400"/>
          </a:p>
          <a:p>
            <a:r>
              <a:rPr lang="en-US" altLang="ko-KR" sz="1400">
                <a:hlinkClick r:id="rId5"/>
              </a:rPr>
              <a:t>https://ourcalc.com/natural-log-calculator/ -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9686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latin typeface="+mj-lt"/>
              </a:rPr>
              <a:t>sigmoid </a:t>
            </a:r>
            <a:r>
              <a:rPr lang="ko-KR" altLang="en-US" sz="2000" b="1">
                <a:latin typeface="+mj-lt"/>
              </a:rPr>
              <a:t>활성화 함수식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9CA0B6-EC33-4DF1-9F05-377557FF2BDF}"/>
              </a:ext>
            </a:extLst>
          </p:cNvPr>
          <p:cNvSpPr txBox="1"/>
          <p:nvPr/>
        </p:nvSpPr>
        <p:spPr>
          <a:xfrm>
            <a:off x="741785" y="1233234"/>
            <a:ext cx="35036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import numpy as np</a:t>
            </a:r>
          </a:p>
          <a:p>
            <a:r>
              <a:rPr lang="en-US" altLang="ko-KR" sz="1400"/>
              <a:t>xList = [0.25,7,9,20]</a:t>
            </a:r>
          </a:p>
          <a:p>
            <a:r>
              <a:rPr lang="en-US" altLang="ko-KR" sz="1400"/>
              <a:t>yList=[]</a:t>
            </a:r>
          </a:p>
          <a:p>
            <a:r>
              <a:rPr lang="en-US" altLang="ko-KR" sz="1400"/>
              <a:t>for x</a:t>
            </a:r>
            <a:r>
              <a:rPr lang="ko-KR" altLang="en-US" sz="1400"/>
              <a:t>값 </a:t>
            </a:r>
            <a:r>
              <a:rPr lang="en-US" altLang="ko-KR" sz="1400"/>
              <a:t>in xList:</a:t>
            </a:r>
          </a:p>
          <a:p>
            <a:r>
              <a:rPr lang="en-US" altLang="ko-KR" sz="1400"/>
              <a:t>  yList.append(1/ (1+</a:t>
            </a:r>
            <a:r>
              <a:rPr lang="en-US" altLang="ko-KR" sz="1400">
                <a:solidFill>
                  <a:srgbClr val="FF0000"/>
                </a:solidFill>
              </a:rPr>
              <a:t>np.exp</a:t>
            </a:r>
            <a:r>
              <a:rPr lang="en-US" altLang="ko-KR" sz="1400"/>
              <a:t>(-x</a:t>
            </a:r>
            <a:r>
              <a:rPr lang="ko-KR" altLang="en-US" sz="1400"/>
              <a:t>값</a:t>
            </a:r>
            <a:r>
              <a:rPr lang="en-US" altLang="ko-KR" sz="1400"/>
              <a:t>)))</a:t>
            </a:r>
          </a:p>
          <a:p>
            <a:r>
              <a:rPr lang="en-US" altLang="ko-KR" sz="1400"/>
              <a:t>print(yList)</a:t>
            </a:r>
          </a:p>
          <a:p>
            <a:endParaRPr lang="en-US" altLang="ko-KR" sz="1400"/>
          </a:p>
          <a:p>
            <a:r>
              <a:rPr lang="en-US" altLang="ko-KR" sz="1400"/>
              <a:t>import matplotlib.pyplot as plt</a:t>
            </a:r>
          </a:p>
          <a:p>
            <a:r>
              <a:rPr lang="en-US" altLang="ko-KR" sz="1400"/>
              <a:t>plt.plot(xList,yList)</a:t>
            </a:r>
            <a:endParaRPr lang="ko-KR" altLang="en-US" sz="140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6338B6A-733A-4319-9507-14A1C8FB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323" y="1233234"/>
            <a:ext cx="5262465" cy="24657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41A2C2A-3158-48F3-917E-23FD521A4AB3}"/>
              </a:ext>
            </a:extLst>
          </p:cNvPr>
          <p:cNvSpPr txBox="1"/>
          <p:nvPr/>
        </p:nvSpPr>
        <p:spPr>
          <a:xfrm>
            <a:off x="396552" y="669086"/>
            <a:ext cx="7569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1600" b="1"/>
              <a:t>넘파이함수의 </a:t>
            </a:r>
            <a:r>
              <a:rPr lang="en-US" altLang="ko-KR" sz="1600" b="1"/>
              <a:t>np.exp</a:t>
            </a:r>
            <a:r>
              <a:rPr lang="ko-KR" altLang="en-US" sz="1600" b="1"/>
              <a:t>를 이용하여서 자연상수와 자연로그를 계산할수도 있음</a:t>
            </a:r>
            <a:r>
              <a:rPr lang="en-US" altLang="ko-KR" sz="1600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92091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latin typeface="+mj-lt"/>
              </a:rPr>
              <a:t> </a:t>
            </a:r>
            <a:r>
              <a:rPr lang="ko-KR" altLang="en-US" sz="2000" b="1">
                <a:latin typeface="+mj-lt"/>
              </a:rPr>
              <a:t>텐서플로우의 </a:t>
            </a:r>
            <a:r>
              <a:rPr lang="en-US" altLang="ko-KR" sz="2000" b="1">
                <a:latin typeface="+mj-lt"/>
              </a:rPr>
              <a:t>sigmoid</a:t>
            </a:r>
            <a:r>
              <a:rPr lang="ko-KR" altLang="en-US" sz="2000" b="1">
                <a:latin typeface="+mj-lt"/>
              </a:rPr>
              <a:t>함수에 대하여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2576D-651D-44D1-8FC1-9740B8F09ADB}"/>
              </a:ext>
            </a:extLst>
          </p:cNvPr>
          <p:cNvSpPr txBox="1"/>
          <p:nvPr/>
        </p:nvSpPr>
        <p:spPr>
          <a:xfrm>
            <a:off x="210979" y="709031"/>
            <a:ext cx="62725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### </a:t>
            </a:r>
            <a:r>
              <a:rPr lang="ko-KR" altLang="en-US" sz="1200"/>
              <a:t>샘플</a:t>
            </a:r>
          </a:p>
          <a:p>
            <a:endParaRPr lang="ko-KR" altLang="en-US" sz="1200"/>
          </a:p>
          <a:p>
            <a:r>
              <a:rPr lang="en-US" altLang="ko-KR" sz="1200"/>
              <a:t>import pandas as  pd</a:t>
            </a:r>
          </a:p>
          <a:p>
            <a:r>
              <a:rPr lang="en-US" altLang="ko-KR" sz="1200"/>
              <a:t>roomCnt=[1,2,1,1,2,1,3,4]  # </a:t>
            </a:r>
            <a:r>
              <a:rPr lang="ko-KR" altLang="en-US" sz="1200"/>
              <a:t>방갯수</a:t>
            </a:r>
          </a:p>
          <a:p>
            <a:r>
              <a:rPr lang="en-US" altLang="ko-KR" sz="1200"/>
              <a:t>year=[2001,1997,1998,2020,1994,1999,2000,2010] #</a:t>
            </a:r>
            <a:r>
              <a:rPr lang="ko-KR" altLang="en-US" sz="1200"/>
              <a:t>건축년도</a:t>
            </a:r>
          </a:p>
          <a:p>
            <a:r>
              <a:rPr lang="ko-KR" altLang="en-US" sz="1200"/>
              <a:t>재건축여부</a:t>
            </a:r>
            <a:r>
              <a:rPr lang="en-US" altLang="ko-KR" sz="1200"/>
              <a:t>=[1,0,0,1,1,1,1,0]</a:t>
            </a:r>
          </a:p>
          <a:p>
            <a:endParaRPr lang="en-US" altLang="ko-KR" sz="1200"/>
          </a:p>
          <a:p>
            <a:r>
              <a:rPr lang="en-US" altLang="ko-KR" sz="1200"/>
              <a:t>df=pd.DataFrame({'</a:t>
            </a:r>
            <a:r>
              <a:rPr lang="ko-KR" altLang="en-US" sz="1200"/>
              <a:t>방갯수</a:t>
            </a:r>
            <a:r>
              <a:rPr lang="en-US" altLang="ko-KR" sz="1200"/>
              <a:t>':roomCnt,'</a:t>
            </a:r>
            <a:r>
              <a:rPr lang="ko-KR" altLang="en-US" sz="1200"/>
              <a:t>건축년도</a:t>
            </a:r>
            <a:r>
              <a:rPr lang="en-US" altLang="ko-KR" sz="1200"/>
              <a:t>':year,'</a:t>
            </a:r>
            <a:r>
              <a:rPr lang="ko-KR" altLang="en-US" sz="1200"/>
              <a:t>재건축여부</a:t>
            </a:r>
            <a:r>
              <a:rPr lang="en-US" altLang="ko-KR" sz="1200"/>
              <a:t>':</a:t>
            </a:r>
            <a:r>
              <a:rPr lang="ko-KR" altLang="en-US" sz="1200"/>
              <a:t>재건축여부</a:t>
            </a:r>
            <a:r>
              <a:rPr lang="en-US" altLang="ko-KR" sz="1200"/>
              <a:t>})</a:t>
            </a:r>
          </a:p>
          <a:p>
            <a:endParaRPr lang="en-US" altLang="ko-KR" sz="1200"/>
          </a:p>
          <a:p>
            <a:r>
              <a:rPr lang="en-US" altLang="ko-KR" sz="1200"/>
              <a:t>df['</a:t>
            </a:r>
            <a:r>
              <a:rPr lang="ko-KR" altLang="en-US" sz="1200"/>
              <a:t>건축년도</a:t>
            </a:r>
            <a:r>
              <a:rPr lang="en-US" altLang="ko-KR" sz="1200"/>
              <a:t>']=df['</a:t>
            </a:r>
            <a:r>
              <a:rPr lang="ko-KR" altLang="en-US" sz="1200"/>
              <a:t>건축년도</a:t>
            </a:r>
            <a:r>
              <a:rPr lang="en-US" altLang="ko-KR" sz="1200"/>
              <a:t>']/2000      #</a:t>
            </a:r>
            <a:r>
              <a:rPr lang="ko-KR" altLang="en-US" sz="1200"/>
              <a:t>스케일링</a:t>
            </a:r>
            <a:r>
              <a:rPr lang="en-US" altLang="ko-KR" sz="1200"/>
              <a:t>,</a:t>
            </a:r>
            <a:r>
              <a:rPr lang="ko-KR" altLang="en-US" sz="1200"/>
              <a:t>표준화</a:t>
            </a:r>
            <a:r>
              <a:rPr lang="en-US" altLang="ko-KR" sz="1200"/>
              <a:t>,</a:t>
            </a:r>
            <a:r>
              <a:rPr lang="ko-KR" altLang="en-US" sz="1200"/>
              <a:t>정규화</a:t>
            </a:r>
          </a:p>
          <a:p>
            <a:r>
              <a:rPr lang="en-US" altLang="ko-KR" sz="1200"/>
              <a:t>df['</a:t>
            </a:r>
            <a:r>
              <a:rPr lang="ko-KR" altLang="en-US" sz="1200"/>
              <a:t>건축년도</a:t>
            </a:r>
            <a:r>
              <a:rPr lang="en-US" altLang="ko-KR" sz="1200"/>
              <a:t>']=df['</a:t>
            </a:r>
            <a:r>
              <a:rPr lang="ko-KR" altLang="en-US" sz="1200"/>
              <a:t>건축년도</a:t>
            </a:r>
            <a:r>
              <a:rPr lang="en-US" altLang="ko-KR" sz="1200"/>
              <a:t>'].astype('int32')    # </a:t>
            </a:r>
            <a:r>
              <a:rPr lang="ko-KR" altLang="en-US" sz="1200"/>
              <a:t>정수값으로 변환</a:t>
            </a:r>
          </a:p>
          <a:p>
            <a:endParaRPr lang="ko-KR" altLang="en-US" sz="1200"/>
          </a:p>
          <a:p>
            <a:r>
              <a:rPr lang="en-US" altLang="ko-KR" sz="1200"/>
              <a:t>x=df[['</a:t>
            </a:r>
            <a:r>
              <a:rPr lang="ko-KR" altLang="en-US" sz="1200"/>
              <a:t>방갯수</a:t>
            </a:r>
            <a:r>
              <a:rPr lang="en-US" altLang="ko-KR" sz="1200"/>
              <a:t>','</a:t>
            </a:r>
            <a:r>
              <a:rPr lang="ko-KR" altLang="en-US" sz="1200"/>
              <a:t>건축년도</a:t>
            </a:r>
            <a:r>
              <a:rPr lang="en-US" altLang="ko-KR" sz="1200"/>
              <a:t>']].values</a:t>
            </a:r>
          </a:p>
          <a:p>
            <a:r>
              <a:rPr lang="en-US" altLang="ko-KR" sz="1200"/>
              <a:t>y=df['</a:t>
            </a:r>
            <a:r>
              <a:rPr lang="ko-KR" altLang="en-US" sz="1200"/>
              <a:t>재건축여부</a:t>
            </a:r>
            <a:r>
              <a:rPr lang="en-US" altLang="ko-KR" sz="1200"/>
              <a:t>'].values</a:t>
            </a:r>
          </a:p>
          <a:p>
            <a:r>
              <a:rPr lang="en-US" altLang="ko-KR" sz="1200"/>
              <a:t>df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6A8E026-BC55-4FCE-BAFD-C316AB6B6596}"/>
              </a:ext>
            </a:extLst>
          </p:cNvPr>
          <p:cNvGrpSpPr/>
          <p:nvPr/>
        </p:nvGrpSpPr>
        <p:grpSpPr>
          <a:xfrm>
            <a:off x="6779451" y="868263"/>
            <a:ext cx="1814043" cy="2975950"/>
            <a:chOff x="6779451" y="868262"/>
            <a:chExt cx="2373880" cy="375404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FE25299-A4D0-4CBB-BFC9-D333AFAE0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6252" y="1224484"/>
              <a:ext cx="2297079" cy="333784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2A20A1-A508-4CB3-B5A4-E9D628D62A6B}"/>
                </a:ext>
              </a:extLst>
            </p:cNvPr>
            <p:cNvSpPr/>
            <p:nvPr/>
          </p:nvSpPr>
          <p:spPr>
            <a:xfrm>
              <a:off x="6779452" y="1232157"/>
              <a:ext cx="1524793" cy="33901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2086BBF-3A90-4F10-8AA2-824F0F8F1E72}"/>
                </a:ext>
              </a:extLst>
            </p:cNvPr>
            <p:cNvSpPr/>
            <p:nvPr/>
          </p:nvSpPr>
          <p:spPr>
            <a:xfrm>
              <a:off x="6779451" y="868262"/>
              <a:ext cx="1522461" cy="36389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x</a:t>
              </a:r>
              <a:r>
                <a:rPr lang="ko-KR" altLang="en-US" sz="1400" b="1"/>
                <a:t>데이터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BD7AA34-635F-46E3-B536-854F22D48A8C}"/>
                </a:ext>
              </a:extLst>
            </p:cNvPr>
            <p:cNvSpPr/>
            <p:nvPr/>
          </p:nvSpPr>
          <p:spPr>
            <a:xfrm>
              <a:off x="8301913" y="868262"/>
              <a:ext cx="674898" cy="36389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/>
                <a:t>y</a:t>
              </a:r>
              <a:r>
                <a:rPr lang="ko-KR" altLang="en-US" sz="1400" b="1"/>
                <a:t>값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68ABBE-D8AD-4DA3-9A67-7FB869559838}"/>
              </a:ext>
            </a:extLst>
          </p:cNvPr>
          <p:cNvSpPr txBox="1"/>
          <p:nvPr/>
        </p:nvSpPr>
        <p:spPr>
          <a:xfrm>
            <a:off x="8652182" y="868262"/>
            <a:ext cx="332883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x</a:t>
            </a:r>
            <a:r>
              <a:rPr lang="ko-KR" altLang="en-US" sz="1200"/>
              <a:t>변수가 </a:t>
            </a:r>
            <a:r>
              <a:rPr lang="en-US" altLang="ko-KR" sz="1200"/>
              <a:t>2</a:t>
            </a:r>
            <a:r>
              <a:rPr lang="ko-KR" altLang="en-US" sz="1200"/>
              <a:t>개임으로</a:t>
            </a:r>
            <a:endParaRPr lang="en-US" altLang="ko-KR" sz="1200"/>
          </a:p>
          <a:p>
            <a:r>
              <a:rPr lang="en-US" altLang="ko-KR" sz="1200"/>
              <a:t>w</a:t>
            </a:r>
            <a:r>
              <a:rPr lang="ko-KR" altLang="en-US" sz="1200"/>
              <a:t>값은 </a:t>
            </a:r>
            <a:r>
              <a:rPr lang="en-US" altLang="ko-KR" sz="1200"/>
              <a:t>2</a:t>
            </a:r>
            <a:r>
              <a:rPr lang="ko-KR" altLang="en-US" sz="1200"/>
              <a:t>개필요</a:t>
            </a:r>
            <a:r>
              <a:rPr lang="en-US" altLang="ko-KR" sz="1200"/>
              <a:t>,</a:t>
            </a:r>
          </a:p>
          <a:p>
            <a:r>
              <a:rPr lang="en-US" altLang="ko-KR" sz="1200"/>
              <a:t>b</a:t>
            </a:r>
            <a:r>
              <a:rPr lang="ko-KR" altLang="en-US" sz="1200"/>
              <a:t>는 한개필요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선형회귀식이라면</a:t>
            </a:r>
            <a:endParaRPr lang="en-US" altLang="ko-KR" sz="1200"/>
          </a:p>
          <a:p>
            <a:r>
              <a:rPr lang="en-US" altLang="ko-KR" sz="1200"/>
              <a:t>   </a:t>
            </a:r>
            <a:r>
              <a:rPr lang="ko-KR" altLang="en-US" sz="1200"/>
              <a:t>방갯수</a:t>
            </a:r>
            <a:r>
              <a:rPr lang="en-US" altLang="ko-KR" sz="1200"/>
              <a:t>*w1+</a:t>
            </a:r>
            <a:r>
              <a:rPr lang="ko-KR" altLang="en-US" sz="1200"/>
              <a:t>건축년도</a:t>
            </a:r>
            <a:r>
              <a:rPr lang="en-US" altLang="ko-KR" sz="1200"/>
              <a:t>*w2+b</a:t>
            </a:r>
            <a:r>
              <a:rPr lang="ko-KR" altLang="en-US" sz="1200"/>
              <a:t>임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선형</a:t>
            </a:r>
            <a:r>
              <a:rPr lang="en-US" altLang="ko-KR" sz="1200"/>
              <a:t>,</a:t>
            </a:r>
            <a:r>
              <a:rPr lang="ko-KR" altLang="en-US" sz="1200"/>
              <a:t>시그모이드</a:t>
            </a:r>
            <a:r>
              <a:rPr lang="en-US" altLang="ko-KR" sz="1200"/>
              <a:t>,</a:t>
            </a:r>
            <a:r>
              <a:rPr lang="ko-KR" altLang="en-US" sz="1200"/>
              <a:t>소프트맥스의 계산공식은 달라도 필요한 </a:t>
            </a:r>
            <a:r>
              <a:rPr lang="en-US" altLang="ko-KR" sz="1200"/>
              <a:t>w</a:t>
            </a:r>
            <a:r>
              <a:rPr lang="ko-KR" altLang="en-US" sz="1200"/>
              <a:t>와</a:t>
            </a:r>
            <a:r>
              <a:rPr lang="en-US" altLang="ko-KR" sz="1200"/>
              <a:t>b</a:t>
            </a:r>
            <a:r>
              <a:rPr lang="ko-KR" altLang="en-US" sz="1200"/>
              <a:t>의 갯수는 같음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유닛</a:t>
            </a:r>
            <a:r>
              <a:rPr lang="en-US" altLang="ko-KR" sz="1200"/>
              <a:t>1</a:t>
            </a:r>
            <a:r>
              <a:rPr lang="ko-KR" altLang="en-US" sz="1200"/>
              <a:t>개에 필요한 파라미터갯수는 </a:t>
            </a:r>
            <a:r>
              <a:rPr lang="en-US" altLang="ko-KR"/>
              <a:t>3    </a:t>
            </a:r>
            <a:r>
              <a:rPr lang="ko-KR" altLang="en-US" sz="1200"/>
              <a:t>개임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2C776B-A9D0-433F-8BBF-1E936C08B652}"/>
              </a:ext>
            </a:extLst>
          </p:cNvPr>
          <p:cNvSpPr txBox="1"/>
          <p:nvPr/>
        </p:nvSpPr>
        <p:spPr>
          <a:xfrm>
            <a:off x="298454" y="3902207"/>
            <a:ext cx="609755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import tensorflow as tf</a:t>
            </a:r>
          </a:p>
          <a:p>
            <a:r>
              <a:rPr lang="en-US" altLang="ko-KR" sz="1200"/>
              <a:t>from tensorflow import keras</a:t>
            </a:r>
          </a:p>
          <a:p>
            <a:r>
              <a:rPr lang="en-US" altLang="ko-KR" sz="1200"/>
              <a:t>from tensorflow.keras import layers</a:t>
            </a:r>
          </a:p>
          <a:p>
            <a:r>
              <a:rPr lang="en-US" altLang="ko-KR" sz="1200"/>
              <a:t>tf.random.set_seed(1234)  # w</a:t>
            </a:r>
            <a:r>
              <a:rPr lang="ko-KR" altLang="en-US" sz="1200"/>
              <a:t>값 바꾸지 않기 위해 사용함</a:t>
            </a:r>
          </a:p>
          <a:p>
            <a:r>
              <a:rPr lang="en-US" altLang="ko-KR" sz="1200"/>
              <a:t>input_layer = tf.keras.layers.InputLayer(input_shape=(2,))</a:t>
            </a:r>
          </a:p>
          <a:p>
            <a:r>
              <a:rPr lang="en-US" altLang="ko-KR" sz="1200"/>
              <a:t>output_layer= tf.keras.layers.Dense(units=1,activation='sigmoid')</a:t>
            </a:r>
            <a:endParaRPr lang="ko-KR" altLang="en-US" sz="1200"/>
          </a:p>
          <a:p>
            <a:endParaRPr lang="ko-KR" altLang="en-US" sz="1200"/>
          </a:p>
          <a:p>
            <a:r>
              <a:rPr lang="en-US" altLang="ko-KR" sz="1200"/>
              <a:t>model = keras.Sequential([input_layer,output_layer])</a:t>
            </a:r>
          </a:p>
          <a:p>
            <a:r>
              <a:rPr lang="en-US" altLang="ko-KR" sz="1200"/>
              <a:t>model.compile(loss='binary_crossentropy', metrics=['accuracy'])</a:t>
            </a:r>
          </a:p>
          <a:p>
            <a:r>
              <a:rPr lang="en-US" altLang="ko-KR" sz="1200"/>
              <a:t>print(model.fit(x, y))</a:t>
            </a:r>
          </a:p>
          <a:p>
            <a:r>
              <a:rPr lang="en-US" altLang="ko-KR" sz="1200"/>
              <a:t>model.summary()  # </a:t>
            </a:r>
            <a:r>
              <a:rPr lang="ko-KR" altLang="en-US" sz="1200"/>
              <a:t>구축된 레이처층을 보여줌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19900EC-7EAE-40DC-8B75-684C48A24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449" y="4236402"/>
            <a:ext cx="5930089" cy="191256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D456BC-B9DE-4B74-B7BD-4D5C4F68D522}"/>
              </a:ext>
            </a:extLst>
          </p:cNvPr>
          <p:cNvSpPr/>
          <p:nvPr/>
        </p:nvSpPr>
        <p:spPr>
          <a:xfrm>
            <a:off x="8948151" y="5038531"/>
            <a:ext cx="606396" cy="578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8C4937E9-006A-4196-9BDC-8C019FD00CC9}"/>
              </a:ext>
            </a:extLst>
          </p:cNvPr>
          <p:cNvSpPr/>
          <p:nvPr/>
        </p:nvSpPr>
        <p:spPr>
          <a:xfrm>
            <a:off x="9722498" y="3116424"/>
            <a:ext cx="1436914" cy="2258009"/>
          </a:xfrm>
          <a:custGeom>
            <a:avLst/>
            <a:gdLst>
              <a:gd name="connsiteX0" fmla="*/ 1436914 w 1436914"/>
              <a:gd name="connsiteY0" fmla="*/ 0 h 2258009"/>
              <a:gd name="connsiteX1" fmla="*/ 1436914 w 1436914"/>
              <a:gd name="connsiteY1" fmla="*/ 2258009 h 2258009"/>
              <a:gd name="connsiteX2" fmla="*/ 0 w 1436914"/>
              <a:gd name="connsiteY2" fmla="*/ 2258009 h 225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6914" h="2258009">
                <a:moveTo>
                  <a:pt x="1436914" y="0"/>
                </a:moveTo>
                <a:lnTo>
                  <a:pt x="1436914" y="2258009"/>
                </a:lnTo>
                <a:lnTo>
                  <a:pt x="0" y="2258009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5690A9A-7ED4-4532-B71B-8A6970914985}"/>
              </a:ext>
            </a:extLst>
          </p:cNvPr>
          <p:cNvSpPr/>
          <p:nvPr/>
        </p:nvSpPr>
        <p:spPr>
          <a:xfrm>
            <a:off x="11019452" y="2659224"/>
            <a:ext cx="4572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8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latin typeface="+mj-lt"/>
              </a:rPr>
              <a:t> </a:t>
            </a:r>
            <a:r>
              <a:rPr lang="ko-KR" altLang="en-US" sz="2000" b="1">
                <a:latin typeface="+mj-lt"/>
              </a:rPr>
              <a:t>텐서플로우의 </a:t>
            </a:r>
            <a:r>
              <a:rPr lang="en-US" altLang="ko-KR" sz="2000" b="1">
                <a:latin typeface="+mj-lt"/>
              </a:rPr>
              <a:t>sigmoid</a:t>
            </a:r>
            <a:r>
              <a:rPr lang="ko-KR" altLang="en-US" sz="2000" b="1">
                <a:latin typeface="+mj-lt"/>
              </a:rPr>
              <a:t>함수에 대하여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E939D1-2B41-4B50-B750-C12D1C34309F}"/>
              </a:ext>
            </a:extLst>
          </p:cNvPr>
          <p:cNvSpPr txBox="1"/>
          <p:nvPr/>
        </p:nvSpPr>
        <p:spPr>
          <a:xfrm>
            <a:off x="706794" y="1091884"/>
            <a:ext cx="564735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tmp=tf.keras.Model(inputs=model.input, </a:t>
            </a:r>
          </a:p>
          <a:p>
            <a:r>
              <a:rPr lang="en-US" altLang="ko-KR" sz="1600"/>
              <a:t>                   outputs=model.layers[0].output)(x)</a:t>
            </a:r>
          </a:p>
          <a:p>
            <a:r>
              <a:rPr lang="en-US" altLang="ko-KR" sz="1600"/>
              <a:t>tmp </a:t>
            </a:r>
            <a:endParaRPr lang="ko-KR" altLang="en-US" sz="16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F4EF05-0E93-4410-8607-CEDE910C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318" y="1091884"/>
            <a:ext cx="3921775" cy="16939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292D78-4AE0-4DDA-B8FA-BDFA3E8D3B39}"/>
              </a:ext>
            </a:extLst>
          </p:cNvPr>
          <p:cNvSpPr txBox="1"/>
          <p:nvPr/>
        </p:nvSpPr>
        <p:spPr>
          <a:xfrm>
            <a:off x="706794" y="3539524"/>
            <a:ext cx="2914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model.get_weights()</a:t>
            </a:r>
            <a:endParaRPr lang="ko-KR" altLang="en-US" sz="16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A7F509-81D5-4B42-84B7-CA3D9A273CCA}"/>
              </a:ext>
            </a:extLst>
          </p:cNvPr>
          <p:cNvSpPr txBox="1"/>
          <p:nvPr/>
        </p:nvSpPr>
        <p:spPr>
          <a:xfrm>
            <a:off x="396552" y="669086"/>
            <a:ext cx="1115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b="1"/>
              <a:t>layer(0)</a:t>
            </a:r>
            <a:r>
              <a:rPr lang="ko-KR" altLang="en-US" b="1"/>
              <a:t>번 </a:t>
            </a:r>
            <a:r>
              <a:rPr lang="en-US" altLang="ko-KR" b="1"/>
              <a:t>input </a:t>
            </a:r>
            <a:r>
              <a:rPr lang="ko-KR" altLang="en-US" b="1"/>
              <a:t>레이어에 입력된 </a:t>
            </a:r>
            <a:r>
              <a:rPr lang="en-US" altLang="ko-KR" b="1"/>
              <a:t>x</a:t>
            </a:r>
            <a:r>
              <a:rPr lang="ko-KR" altLang="en-US" b="1"/>
              <a:t>값에 </a:t>
            </a:r>
            <a:r>
              <a:rPr lang="en-US" altLang="ko-KR" b="1"/>
              <a:t>w,b</a:t>
            </a:r>
            <a:r>
              <a:rPr lang="ko-KR" altLang="en-US" b="1"/>
              <a:t>가 계산된</a:t>
            </a:r>
            <a:r>
              <a:rPr lang="en-US" altLang="ko-KR" b="1"/>
              <a:t>(</a:t>
            </a:r>
            <a:r>
              <a:rPr lang="ko-KR" altLang="en-US" b="1"/>
              <a:t>시그모이드로</a:t>
            </a:r>
            <a:r>
              <a:rPr lang="en-US" altLang="ko-KR" b="1"/>
              <a:t>)</a:t>
            </a:r>
            <a:r>
              <a:rPr lang="ko-KR" altLang="en-US" b="1"/>
              <a:t> </a:t>
            </a:r>
            <a:r>
              <a:rPr lang="en-US" altLang="ko-KR" b="1"/>
              <a:t>output </a:t>
            </a:r>
            <a:r>
              <a:rPr lang="ko-KR" altLang="en-US" b="1"/>
              <a:t>값을 확인하기 위한 작업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FBCC1D-84C2-4FC3-BD7E-CE76A66E4EEC}"/>
              </a:ext>
            </a:extLst>
          </p:cNvPr>
          <p:cNvSpPr txBox="1"/>
          <p:nvPr/>
        </p:nvSpPr>
        <p:spPr>
          <a:xfrm>
            <a:off x="396552" y="2954749"/>
            <a:ext cx="10068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b="1"/>
              <a:t>어떠한 </a:t>
            </a:r>
            <a:r>
              <a:rPr lang="en-US" altLang="ko-KR" b="1"/>
              <a:t>w </a:t>
            </a:r>
            <a:r>
              <a:rPr lang="ko-KR" altLang="en-US" b="1"/>
              <a:t>와 </a:t>
            </a:r>
            <a:r>
              <a:rPr lang="en-US" altLang="ko-KR" b="1"/>
              <a:t>b</a:t>
            </a:r>
            <a:r>
              <a:rPr lang="ko-KR" altLang="en-US" b="1"/>
              <a:t>가 생성되었는지를 확인해서 직접 계산해 보려함</a:t>
            </a:r>
            <a:r>
              <a:rPr lang="en-US" altLang="ko-KR" b="1"/>
              <a:t>.</a:t>
            </a:r>
          </a:p>
          <a:p>
            <a:pPr>
              <a:buClr>
                <a:srgbClr val="FF0000"/>
              </a:buClr>
            </a:pPr>
            <a:r>
              <a:rPr lang="ko-KR" altLang="en-US" sz="1400"/>
              <a:t>  </a:t>
            </a:r>
            <a:r>
              <a:rPr lang="en-US" altLang="ko-KR" sz="1400"/>
              <a:t>- </a:t>
            </a:r>
            <a:r>
              <a:rPr lang="ko-KR" altLang="en-US" sz="1400"/>
              <a:t>아래결과로는 </a:t>
            </a:r>
            <a:r>
              <a:rPr lang="en-US" altLang="ko-KR" sz="1400"/>
              <a:t>x1(</a:t>
            </a:r>
            <a:r>
              <a:rPr lang="ko-KR" altLang="en-US" sz="1400"/>
              <a:t>방갯수</a:t>
            </a:r>
            <a:r>
              <a:rPr lang="en-US" altLang="ko-KR" sz="1400"/>
              <a:t>)</a:t>
            </a:r>
            <a:r>
              <a:rPr lang="ko-KR" altLang="en-US" sz="1400"/>
              <a:t>의 </a:t>
            </a:r>
            <a:r>
              <a:rPr lang="en-US" altLang="ko-KR" sz="1400"/>
              <a:t>w1</a:t>
            </a:r>
            <a:r>
              <a:rPr lang="ko-KR" altLang="en-US" sz="1400"/>
              <a:t>은 </a:t>
            </a:r>
            <a:r>
              <a:rPr lang="en-US" altLang="ko-KR" sz="1400"/>
              <a:t>0.11075377</a:t>
            </a:r>
            <a:r>
              <a:rPr lang="ko-KR" altLang="en-US" sz="1400"/>
              <a:t>이고 </a:t>
            </a:r>
            <a:r>
              <a:rPr lang="en-US" altLang="ko-KR" sz="1400"/>
              <a:t>x2(</a:t>
            </a:r>
            <a:r>
              <a:rPr lang="ko-KR" altLang="en-US" sz="1400"/>
              <a:t>건축년도</a:t>
            </a:r>
            <a:r>
              <a:rPr lang="en-US" altLang="ko-KR" sz="1400"/>
              <a:t>)</a:t>
            </a:r>
            <a:r>
              <a:rPr lang="ko-KR" altLang="en-US" sz="1400"/>
              <a:t>의 </a:t>
            </a:r>
            <a:r>
              <a:rPr lang="en-US" altLang="ko-KR" sz="1400"/>
              <a:t>w2</a:t>
            </a:r>
            <a:r>
              <a:rPr lang="ko-KR" altLang="en-US" sz="1400"/>
              <a:t>는 </a:t>
            </a:r>
            <a:r>
              <a:rPr lang="en-US" altLang="ko-KR" sz="1400"/>
              <a:t>-0.37975395</a:t>
            </a:r>
            <a:r>
              <a:rPr lang="ko-KR" altLang="en-US" sz="1400"/>
              <a:t>이며 </a:t>
            </a:r>
            <a:r>
              <a:rPr lang="en-US" altLang="ko-KR" sz="1400"/>
              <a:t>b(</a:t>
            </a:r>
            <a:r>
              <a:rPr lang="ko-KR" altLang="en-US" sz="1400"/>
              <a:t>바이어스</a:t>
            </a:r>
            <a:r>
              <a:rPr lang="en-US" altLang="ko-KR" sz="1400"/>
              <a:t>)</a:t>
            </a:r>
            <a:r>
              <a:rPr lang="ko-KR" altLang="en-US" sz="1400"/>
              <a:t>는</a:t>
            </a:r>
            <a:r>
              <a:rPr lang="en-US" altLang="ko-KR" sz="1400"/>
              <a:t> 0.00316227</a:t>
            </a:r>
            <a:r>
              <a:rPr lang="ko-KR" altLang="en-US" sz="1400"/>
              <a:t>임</a:t>
            </a:r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1B55147-44A9-4476-88C5-69D149440682}"/>
              </a:ext>
            </a:extLst>
          </p:cNvPr>
          <p:cNvCxnSpPr/>
          <p:nvPr/>
        </p:nvCxnSpPr>
        <p:spPr>
          <a:xfrm>
            <a:off x="93306" y="2832482"/>
            <a:ext cx="12098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E647EA7B-987C-455D-AFD4-EB78BDB4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159" y="3542386"/>
            <a:ext cx="7305116" cy="558251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EFDD4B-38E3-4150-88C7-38F594EA2DDC}"/>
              </a:ext>
            </a:extLst>
          </p:cNvPr>
          <p:cNvCxnSpPr/>
          <p:nvPr/>
        </p:nvCxnSpPr>
        <p:spPr>
          <a:xfrm>
            <a:off x="93306" y="4325380"/>
            <a:ext cx="12098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DF94AA-EF6B-4F74-AA72-A1354792C1D2}"/>
              </a:ext>
            </a:extLst>
          </p:cNvPr>
          <p:cNvSpPr txBox="1"/>
          <p:nvPr/>
        </p:nvSpPr>
        <p:spPr>
          <a:xfrm>
            <a:off x="396552" y="4447646"/>
            <a:ext cx="4842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1600" b="1"/>
              <a:t>w</a:t>
            </a:r>
            <a:r>
              <a:rPr lang="ko-KR" altLang="en-US" sz="1600" b="1"/>
              <a:t>와 </a:t>
            </a:r>
            <a:r>
              <a:rPr lang="en-US" altLang="ko-KR" sz="1600" b="1"/>
              <a:t>b</a:t>
            </a:r>
            <a:r>
              <a:rPr lang="ko-KR" altLang="en-US" sz="1600" b="1"/>
              <a:t>값을 할당받고 시그모이드함수를 계산해봄</a:t>
            </a:r>
            <a:endParaRPr lang="ko-KR" altLang="en-US" sz="20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F9A6E5-B326-4229-89F1-A2D4418999B9}"/>
              </a:ext>
            </a:extLst>
          </p:cNvPr>
          <p:cNvSpPr txBox="1"/>
          <p:nvPr/>
        </p:nvSpPr>
        <p:spPr>
          <a:xfrm>
            <a:off x="706794" y="4786200"/>
            <a:ext cx="30441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#model.get_config()</a:t>
            </a:r>
          </a:p>
          <a:p>
            <a:r>
              <a:rPr lang="en-US" altLang="ko-KR" sz="1600"/>
              <a:t>w=model.get_weights()[0]</a:t>
            </a:r>
          </a:p>
          <a:p>
            <a:r>
              <a:rPr lang="en-US" altLang="ko-KR" sz="1600"/>
              <a:t>b=model.get_weights()[1]</a:t>
            </a:r>
          </a:p>
          <a:p>
            <a:endParaRPr lang="en-US" altLang="ko-KR" sz="1600"/>
          </a:p>
          <a:p>
            <a:r>
              <a:rPr lang="ko-KR" altLang="en-US" sz="1600"/>
              <a:t>선형회귀식</a:t>
            </a:r>
            <a:r>
              <a:rPr lang="en-US" altLang="ko-KR" sz="1600"/>
              <a:t>=np.dot(x,w)+b</a:t>
            </a:r>
          </a:p>
          <a:p>
            <a:r>
              <a:rPr lang="en-US" altLang="ko-KR" sz="1600"/>
              <a:t>1/(1+np.exp(-</a:t>
            </a:r>
            <a:r>
              <a:rPr lang="ko-KR" altLang="en-US" sz="1600"/>
              <a:t>선형회귀식</a:t>
            </a:r>
            <a:r>
              <a:rPr lang="en-US" altLang="ko-KR" sz="1600"/>
              <a:t>))</a:t>
            </a:r>
            <a:endParaRPr lang="ko-KR" altLang="en-US" sz="160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B1D572A-AF97-4A3E-80BF-8A8A4F3BA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972" y="4447646"/>
            <a:ext cx="4504310" cy="2313024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11D23B-BFC1-40F3-815F-80122C6C97CF}"/>
              </a:ext>
            </a:extLst>
          </p:cNvPr>
          <p:cNvSpPr/>
          <p:nvPr/>
        </p:nvSpPr>
        <p:spPr>
          <a:xfrm>
            <a:off x="8748212" y="5374433"/>
            <a:ext cx="1569070" cy="1268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093895D7-4A2D-4756-9B79-FF3FAF92C935}"/>
              </a:ext>
            </a:extLst>
          </p:cNvPr>
          <p:cNvSpPr/>
          <p:nvPr/>
        </p:nvSpPr>
        <p:spPr>
          <a:xfrm>
            <a:off x="7427167" y="1931437"/>
            <a:ext cx="3918857" cy="3844212"/>
          </a:xfrm>
          <a:custGeom>
            <a:avLst/>
            <a:gdLst>
              <a:gd name="connsiteX0" fmla="*/ 0 w 3918857"/>
              <a:gd name="connsiteY0" fmla="*/ 0 h 3844212"/>
              <a:gd name="connsiteX1" fmla="*/ 3918857 w 3918857"/>
              <a:gd name="connsiteY1" fmla="*/ 0 h 3844212"/>
              <a:gd name="connsiteX2" fmla="*/ 3918857 w 3918857"/>
              <a:gd name="connsiteY2" fmla="*/ 3844212 h 3844212"/>
              <a:gd name="connsiteX3" fmla="*/ 3060441 w 3918857"/>
              <a:gd name="connsiteY3" fmla="*/ 3844212 h 384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857" h="3844212">
                <a:moveTo>
                  <a:pt x="0" y="0"/>
                </a:moveTo>
                <a:lnTo>
                  <a:pt x="3918857" y="0"/>
                </a:lnTo>
                <a:lnTo>
                  <a:pt x="3918857" y="3844212"/>
                </a:lnTo>
                <a:lnTo>
                  <a:pt x="3060441" y="3844212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FF7FAE-EB5D-4EC1-BC17-0FFD46F07C86}"/>
              </a:ext>
            </a:extLst>
          </p:cNvPr>
          <p:cNvSpPr/>
          <p:nvPr/>
        </p:nvSpPr>
        <p:spPr>
          <a:xfrm>
            <a:off x="10608906" y="3420122"/>
            <a:ext cx="1352939" cy="3492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결과동일함</a:t>
            </a:r>
          </a:p>
        </p:txBody>
      </p:sp>
    </p:spTree>
    <p:extLst>
      <p:ext uri="{BB962C8B-B14F-4D97-AF65-F5344CB8AC3E}">
        <p14:creationId xmlns:p14="http://schemas.microsoft.com/office/powerpoint/2010/main" val="387337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+mj-lt"/>
              </a:rPr>
              <a:t>참고</a:t>
            </a:r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+mj-lt"/>
              </a:rPr>
              <a:t>: </a:t>
            </a: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+mj-lt"/>
              </a:rPr>
              <a:t>히든레이어와가 있을때 파라미터 개수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EB1BD3-E9E0-4F0D-9A94-48BA5EA1C1F0}"/>
              </a:ext>
            </a:extLst>
          </p:cNvPr>
          <p:cNvSpPr txBox="1"/>
          <p:nvPr/>
        </p:nvSpPr>
        <p:spPr>
          <a:xfrm>
            <a:off x="417545" y="812279"/>
            <a:ext cx="6039240" cy="3928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import tensorflow as tf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from tensorflow import keras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from tensorflow.keras import layers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tf.random.set_seed(1234)  # w</a:t>
            </a:r>
            <a:r>
              <a:rPr lang="ko-KR" altLang="en-US" sz="1400"/>
              <a:t>값 바꾸지 않기 위해 사용함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input_layer = tf.keras.layers.InputLayer(input_shape=(2,))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FF0000"/>
                </a:solidFill>
              </a:rPr>
              <a:t>hi=tf.keras.layers.Dense(units=1,activation='relu')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output_layer= tf.keras.layers.Dense(units=1,activation='sigmoid’) </a:t>
            </a:r>
            <a:endParaRPr lang="ko-KR" altLang="en-US" sz="1400"/>
          </a:p>
          <a:p>
            <a:pPr>
              <a:lnSpc>
                <a:spcPct val="150000"/>
              </a:lnSpc>
            </a:pPr>
            <a:endParaRPr lang="ko-KR" altLang="en-US" sz="1400"/>
          </a:p>
          <a:p>
            <a:pPr>
              <a:lnSpc>
                <a:spcPct val="150000"/>
              </a:lnSpc>
            </a:pPr>
            <a:r>
              <a:rPr lang="en-US" altLang="ko-KR" sz="1400"/>
              <a:t>model = keras.Sequential([input_layer,</a:t>
            </a:r>
            <a:r>
              <a:rPr lang="en-US" altLang="ko-KR" sz="1400">
                <a:solidFill>
                  <a:srgbClr val="FF0000"/>
                </a:solidFill>
              </a:rPr>
              <a:t>hi</a:t>
            </a:r>
            <a:r>
              <a:rPr lang="en-US" altLang="ko-KR" sz="1400"/>
              <a:t>,output_layer])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model.compile(loss='binary_crossentropy', metrics=['accuracy'])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print(model.fit(x, y))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model.summary()  # </a:t>
            </a:r>
            <a:r>
              <a:rPr lang="ko-KR" altLang="en-US" sz="1400"/>
              <a:t>구축된 레이처층을 보여줌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44307E-935A-48F9-A8C4-4865CF1DD00D}"/>
              </a:ext>
            </a:extLst>
          </p:cNvPr>
          <p:cNvSpPr/>
          <p:nvPr/>
        </p:nvSpPr>
        <p:spPr>
          <a:xfrm>
            <a:off x="6923314" y="794134"/>
            <a:ext cx="1987421" cy="555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input</a:t>
            </a:r>
            <a:r>
              <a:rPr lang="ko-KR" altLang="en-US" sz="1400"/>
              <a:t>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27A06B-C5BE-42CF-9B69-589725567C9D}"/>
              </a:ext>
            </a:extLst>
          </p:cNvPr>
          <p:cNvSpPr/>
          <p:nvPr/>
        </p:nvSpPr>
        <p:spPr>
          <a:xfrm>
            <a:off x="6923314" y="1624559"/>
            <a:ext cx="1987421" cy="78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히든레이어 </a:t>
            </a:r>
            <a:endParaRPr lang="en-US" altLang="ko-KR" sz="1400"/>
          </a:p>
          <a:p>
            <a:pPr algn="ctr"/>
            <a:r>
              <a:rPr lang="ko-KR" altLang="en-US" sz="1400"/>
              <a:t>유닛</a:t>
            </a:r>
            <a:r>
              <a:rPr lang="en-US" altLang="ko-KR" sz="1400"/>
              <a:t>1</a:t>
            </a:r>
            <a:r>
              <a:rPr lang="ko-KR" altLang="en-US" sz="1400"/>
              <a:t>로 설정됨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B026EE-1842-4258-B978-5E80580484DE}"/>
              </a:ext>
            </a:extLst>
          </p:cNvPr>
          <p:cNvSpPr/>
          <p:nvPr/>
        </p:nvSpPr>
        <p:spPr>
          <a:xfrm>
            <a:off x="6923314" y="2642363"/>
            <a:ext cx="1987421" cy="94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output </a:t>
            </a:r>
          </a:p>
          <a:p>
            <a:pPr algn="ctr"/>
            <a:r>
              <a:rPr lang="ko-KR" altLang="en-US" sz="1400"/>
              <a:t>유닛</a:t>
            </a:r>
            <a:r>
              <a:rPr lang="en-US" altLang="ko-KR" sz="1400"/>
              <a:t>1</a:t>
            </a:r>
            <a:r>
              <a:rPr lang="ko-KR" altLang="en-US" sz="1400"/>
              <a:t>로 설정됨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FFFEB-319C-4F4D-8E5F-3F59F1465F52}"/>
              </a:ext>
            </a:extLst>
          </p:cNvPr>
          <p:cNvSpPr txBox="1"/>
          <p:nvPr/>
        </p:nvSpPr>
        <p:spPr>
          <a:xfrm flipH="1">
            <a:off x="9055357" y="794134"/>
            <a:ext cx="271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x</a:t>
            </a:r>
            <a:r>
              <a:rPr lang="ko-KR" altLang="en-US" sz="1400"/>
              <a:t>변수</a:t>
            </a:r>
            <a:r>
              <a:rPr lang="en-US" altLang="ko-KR" sz="1400"/>
              <a:t>2</a:t>
            </a:r>
            <a:r>
              <a:rPr lang="ko-KR" altLang="en-US" sz="1400"/>
              <a:t>개</a:t>
            </a:r>
            <a:r>
              <a:rPr lang="en-US" altLang="ko-KR" sz="1400"/>
              <a:t>,  w1,w2,b  </a:t>
            </a:r>
          </a:p>
          <a:p>
            <a:r>
              <a:rPr lang="ko-KR" altLang="en-US" sz="1400"/>
              <a:t>총 </a:t>
            </a:r>
            <a:r>
              <a:rPr lang="en-US" altLang="ko-KR" sz="1400"/>
              <a:t>3</a:t>
            </a:r>
            <a:r>
              <a:rPr lang="ko-KR" altLang="en-US" sz="1400"/>
              <a:t>개의 파라미터 필요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A58D3E-BD4C-4BDE-A9F9-614B761CF690}"/>
              </a:ext>
            </a:extLst>
          </p:cNvPr>
          <p:cNvSpPr txBox="1"/>
          <p:nvPr/>
        </p:nvSpPr>
        <p:spPr>
          <a:xfrm flipH="1">
            <a:off x="9055356" y="1574174"/>
            <a:ext cx="29344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input</a:t>
            </a:r>
            <a:r>
              <a:rPr lang="ko-KR" altLang="en-US" sz="1200"/>
              <a:t>값을 거처갈 </a:t>
            </a:r>
            <a:r>
              <a:rPr lang="en-US" altLang="ko-KR" sz="1200"/>
              <a:t>unit1</a:t>
            </a:r>
            <a:r>
              <a:rPr lang="ko-KR" altLang="en-US" sz="1200"/>
              <a:t>개 준비됨</a:t>
            </a:r>
            <a:endParaRPr lang="en-US" altLang="ko-KR" sz="1200"/>
          </a:p>
          <a:p>
            <a:r>
              <a:rPr lang="en-US" altLang="ko-KR" sz="1200"/>
              <a:t>3</a:t>
            </a:r>
            <a:r>
              <a:rPr lang="ko-KR" altLang="en-US" sz="1200"/>
              <a:t>개파라미터 </a:t>
            </a:r>
            <a:r>
              <a:rPr lang="en-US" altLang="ko-KR" sz="1200"/>
              <a:t>* 1</a:t>
            </a:r>
            <a:r>
              <a:rPr lang="ko-KR" altLang="en-US" sz="1200"/>
              <a:t>개유닛 </a:t>
            </a:r>
            <a:r>
              <a:rPr lang="en-US" altLang="ko-KR" sz="1200"/>
              <a:t>=</a:t>
            </a:r>
            <a:r>
              <a:rPr lang="en-US" altLang="ko-KR" sz="1600">
                <a:solidFill>
                  <a:srgbClr val="FF0000"/>
                </a:solidFill>
              </a:rPr>
              <a:t>3</a:t>
            </a:r>
            <a:r>
              <a:rPr lang="ko-KR" altLang="en-US" sz="1200"/>
              <a:t>개파라미터</a:t>
            </a:r>
            <a:endParaRPr lang="en-US" altLang="ko-KR" sz="1200"/>
          </a:p>
          <a:p>
            <a:r>
              <a:rPr lang="ko-KR" altLang="en-US" sz="1200"/>
              <a:t>여기서 유닛갯수는 다음레이어로 넘어가는 </a:t>
            </a:r>
            <a:r>
              <a:rPr lang="en-US" altLang="ko-KR" sz="1200"/>
              <a:t>x</a:t>
            </a:r>
            <a:r>
              <a:rPr lang="ko-KR" altLang="en-US" sz="1200"/>
              <a:t>값의 갯수와 같음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838224-9A29-4014-9186-6376093CB3C9}"/>
              </a:ext>
            </a:extLst>
          </p:cNvPr>
          <p:cNvSpPr txBox="1"/>
          <p:nvPr/>
        </p:nvSpPr>
        <p:spPr>
          <a:xfrm flipH="1">
            <a:off x="9055356" y="2660508"/>
            <a:ext cx="29344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히든레이어유닛이 </a:t>
            </a:r>
            <a:r>
              <a:rPr lang="en-US" altLang="ko-KR" sz="1200"/>
              <a:t>1</a:t>
            </a:r>
            <a:r>
              <a:rPr lang="ko-KR" altLang="en-US" sz="1200"/>
              <a:t>개</a:t>
            </a:r>
            <a:endParaRPr lang="en-US" altLang="ko-KR" sz="1200"/>
          </a:p>
          <a:p>
            <a:r>
              <a:rPr lang="ko-KR" altLang="en-US" sz="1200"/>
              <a:t>즉 </a:t>
            </a:r>
            <a:r>
              <a:rPr lang="en-US" altLang="ko-KR" sz="1200"/>
              <a:t>x</a:t>
            </a:r>
            <a:r>
              <a:rPr lang="ko-KR" altLang="en-US" sz="1200"/>
              <a:t>값으로 생각하는 변수가 </a:t>
            </a:r>
            <a:r>
              <a:rPr lang="en-US" altLang="ko-KR" sz="1200"/>
              <a:t>1</a:t>
            </a:r>
            <a:r>
              <a:rPr lang="ko-KR" altLang="en-US" sz="1200"/>
              <a:t>개임으로</a:t>
            </a:r>
            <a:endParaRPr lang="en-US" altLang="ko-KR" sz="1200"/>
          </a:p>
          <a:p>
            <a:r>
              <a:rPr lang="en-US" altLang="ko-KR" sz="1200"/>
              <a:t>w1</a:t>
            </a:r>
            <a:r>
              <a:rPr lang="ko-KR" altLang="en-US" sz="1200"/>
              <a:t>개</a:t>
            </a:r>
            <a:r>
              <a:rPr lang="en-US" altLang="ko-KR" sz="1200"/>
              <a:t>, b1</a:t>
            </a:r>
            <a:r>
              <a:rPr lang="ko-KR" altLang="en-US" sz="1200"/>
              <a:t>개 해서 총 </a:t>
            </a:r>
            <a:r>
              <a:rPr lang="en-US" altLang="ko-KR" sz="1200"/>
              <a:t>2</a:t>
            </a:r>
            <a:r>
              <a:rPr lang="ko-KR" altLang="en-US" sz="1200"/>
              <a:t>개의 파라미터필요하며 이러한 유닛이 </a:t>
            </a:r>
            <a:r>
              <a:rPr lang="en-US" altLang="ko-KR" sz="1200"/>
              <a:t>1</a:t>
            </a:r>
            <a:r>
              <a:rPr lang="ko-KR" altLang="en-US" sz="1200"/>
              <a:t>개임으로</a:t>
            </a:r>
            <a:endParaRPr lang="en-US" altLang="ko-KR" sz="1200"/>
          </a:p>
          <a:p>
            <a:r>
              <a:rPr lang="ko-KR" altLang="en-US" sz="1200"/>
              <a:t>총 </a:t>
            </a:r>
            <a:r>
              <a:rPr lang="en-US" altLang="ko-KR" sz="1600" b="1">
                <a:solidFill>
                  <a:srgbClr val="FF0000"/>
                </a:solidFill>
              </a:rPr>
              <a:t>2</a:t>
            </a:r>
            <a:r>
              <a:rPr lang="ko-KR" altLang="en-US" sz="1200"/>
              <a:t>개의 파라미터 임</a:t>
            </a:r>
            <a:endParaRPr lang="en-US" altLang="ko-KR" sz="1200"/>
          </a:p>
          <a:p>
            <a:endParaRPr lang="en-US" altLang="ko-KR" sz="1200"/>
          </a:p>
          <a:p>
            <a:endParaRPr lang="ko-KR" altLang="en-US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3830BD-2B1F-488D-A11E-EA0DB727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01" y="3845301"/>
            <a:ext cx="4588254" cy="12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4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+mj-lt"/>
              </a:rPr>
              <a:t>참고</a:t>
            </a:r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+mj-lt"/>
              </a:rPr>
              <a:t>: </a:t>
            </a: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+mj-lt"/>
              </a:rPr>
              <a:t>히든레이어와 </a:t>
            </a:r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+mj-lt"/>
              </a:rPr>
              <a:t>‘relu’</a:t>
            </a: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+mj-lt"/>
              </a:rPr>
              <a:t> 활성화 함수에서 출력값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BA3F13-1182-40B3-8070-DD299E1B56B7}"/>
              </a:ext>
            </a:extLst>
          </p:cNvPr>
          <p:cNvSpPr txBox="1"/>
          <p:nvPr/>
        </p:nvSpPr>
        <p:spPr>
          <a:xfrm>
            <a:off x="417544" y="993120"/>
            <a:ext cx="60975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tmp=tf.keras.Model(inputs=model.input, </a:t>
            </a:r>
          </a:p>
          <a:p>
            <a:r>
              <a:rPr lang="en-US" altLang="ko-KR" sz="1400"/>
              <a:t>                   outputs=model.layers[0].output)(x)</a:t>
            </a:r>
          </a:p>
          <a:p>
            <a:r>
              <a:rPr lang="en-US" altLang="ko-KR" sz="1400"/>
              <a:t>tmp </a:t>
            </a:r>
            <a:endParaRPr lang="ko-KR" altLang="en-US" sz="1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9925620-C61A-4BCD-AB0F-4265D5C8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45" y="1879258"/>
            <a:ext cx="4259949" cy="19051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BB7B1E-744B-4531-A592-3AF093170D47}"/>
              </a:ext>
            </a:extLst>
          </p:cNvPr>
          <p:cNvSpPr txBox="1"/>
          <p:nvPr/>
        </p:nvSpPr>
        <p:spPr>
          <a:xfrm>
            <a:off x="417544" y="407475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model.get_weights()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2B4B5E-3CD8-4957-8F55-1F159E5E8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45" y="4550857"/>
            <a:ext cx="3375953" cy="115072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FE60F1-1683-4676-9AED-96FB3C1C1D6E}"/>
              </a:ext>
            </a:extLst>
          </p:cNvPr>
          <p:cNvSpPr/>
          <p:nvPr/>
        </p:nvSpPr>
        <p:spPr>
          <a:xfrm>
            <a:off x="4382577" y="4627894"/>
            <a:ext cx="1523701" cy="369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1"/>
                </a:solidFill>
              </a:rPr>
              <a:t>input-&gt;</a:t>
            </a:r>
            <a:r>
              <a:rPr lang="ko-KR" altLang="en-US" sz="1600" b="1">
                <a:solidFill>
                  <a:schemeClr val="bg1"/>
                </a:solidFill>
              </a:rPr>
              <a:t>히든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7CFBF8-BEF2-4F3F-9547-9A41E55A23AF}"/>
              </a:ext>
            </a:extLst>
          </p:cNvPr>
          <p:cNvSpPr/>
          <p:nvPr/>
        </p:nvSpPr>
        <p:spPr>
          <a:xfrm>
            <a:off x="4382577" y="5332246"/>
            <a:ext cx="1523701" cy="369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</a:rPr>
              <a:t>히든</a:t>
            </a: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</a:rPr>
              <a:t>-&gt;output</a:t>
            </a:r>
            <a:endParaRPr lang="ko-KR" altLang="en-US" sz="12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C2F9EB-84AD-448D-82F4-D0D468EDCB9E}"/>
              </a:ext>
            </a:extLst>
          </p:cNvPr>
          <p:cNvCxnSpPr>
            <a:cxnSpLocks/>
          </p:cNvCxnSpPr>
          <p:nvPr/>
        </p:nvCxnSpPr>
        <p:spPr>
          <a:xfrm>
            <a:off x="345233" y="5206392"/>
            <a:ext cx="646611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21A2E88-3FCF-455B-B5AA-C67765011BC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4012163" y="4812559"/>
            <a:ext cx="37041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C1AD9B3-079B-49B3-BC5D-894819C3EE60}"/>
              </a:ext>
            </a:extLst>
          </p:cNvPr>
          <p:cNvCxnSpPr/>
          <p:nvPr/>
        </p:nvCxnSpPr>
        <p:spPr>
          <a:xfrm flipH="1" flipV="1">
            <a:off x="4012163" y="5468094"/>
            <a:ext cx="37041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73172D63-FC1B-47F0-8C2F-B5B04113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188" y="1210994"/>
            <a:ext cx="6142252" cy="287298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84B0F7-7430-4F6E-AB23-7149C4688EE2}"/>
              </a:ext>
            </a:extLst>
          </p:cNvPr>
          <p:cNvSpPr/>
          <p:nvPr/>
        </p:nvSpPr>
        <p:spPr>
          <a:xfrm>
            <a:off x="9298718" y="2246443"/>
            <a:ext cx="2175024" cy="182831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577323-37CF-4D31-8A2E-86BF85E3529C}"/>
              </a:ext>
            </a:extLst>
          </p:cNvPr>
          <p:cNvSpPr/>
          <p:nvPr/>
        </p:nvSpPr>
        <p:spPr>
          <a:xfrm>
            <a:off x="727270" y="2022120"/>
            <a:ext cx="2175024" cy="182831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727054-584B-4DC3-86F9-3AC03D4C96CD}"/>
              </a:ext>
            </a:extLst>
          </p:cNvPr>
          <p:cNvSpPr txBox="1"/>
          <p:nvPr/>
        </p:nvSpPr>
        <p:spPr>
          <a:xfrm>
            <a:off x="6096000" y="89526"/>
            <a:ext cx="6005804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solidFill>
                  <a:schemeClr val="bg1"/>
                </a:solidFill>
              </a:rPr>
              <a:t>hi=tf.keras.layers.Dense(units=1,activation='relu')</a:t>
            </a:r>
          </a:p>
        </p:txBody>
      </p:sp>
    </p:spTree>
    <p:extLst>
      <p:ext uri="{BB962C8B-B14F-4D97-AF65-F5344CB8AC3E}">
        <p14:creationId xmlns:p14="http://schemas.microsoft.com/office/powerpoint/2010/main" val="364074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+mj-lt"/>
              </a:rPr>
              <a:t>참고</a:t>
            </a:r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+mj-lt"/>
              </a:rPr>
              <a:t>: </a:t>
            </a: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+mj-lt"/>
              </a:rPr>
              <a:t>히든레이어와 </a:t>
            </a:r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+mj-lt"/>
              </a:rPr>
              <a:t>‘relu’</a:t>
            </a: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+mj-lt"/>
              </a:rPr>
              <a:t> 활성화 함수에서 출력값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727054-584B-4DC3-86F9-3AC03D4C96CD}"/>
              </a:ext>
            </a:extLst>
          </p:cNvPr>
          <p:cNvSpPr txBox="1"/>
          <p:nvPr/>
        </p:nvSpPr>
        <p:spPr>
          <a:xfrm>
            <a:off x="6096000" y="89526"/>
            <a:ext cx="6005804" cy="30777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output_layer= tf.keras.layers.Dense(units=1,activation='sigmoid’)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9BEC69-DD3F-4C27-AD3B-7AE476F5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2" y="995824"/>
            <a:ext cx="7232713" cy="243317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84B0F7-7430-4F6E-AB23-7149C4688EE2}"/>
              </a:ext>
            </a:extLst>
          </p:cNvPr>
          <p:cNvSpPr/>
          <p:nvPr/>
        </p:nvSpPr>
        <p:spPr>
          <a:xfrm>
            <a:off x="6096000" y="2041049"/>
            <a:ext cx="1322995" cy="1387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E2C7EE-4C0C-4612-A935-E9CE429FD4F6}"/>
              </a:ext>
            </a:extLst>
          </p:cNvPr>
          <p:cNvSpPr txBox="1"/>
          <p:nvPr/>
        </p:nvSpPr>
        <p:spPr>
          <a:xfrm>
            <a:off x="464198" y="4012560"/>
            <a:ext cx="60975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tmp=tf.keras.Model(inputs=model.input, </a:t>
            </a:r>
          </a:p>
          <a:p>
            <a:r>
              <a:rPr lang="en-US" altLang="ko-KR"/>
              <a:t>                   outputs=model.layers[</a:t>
            </a:r>
            <a:r>
              <a:rPr lang="en-US" altLang="ko-KR" sz="2800">
                <a:solidFill>
                  <a:srgbClr val="FF0000"/>
                </a:solidFill>
              </a:rPr>
              <a:t>1</a:t>
            </a:r>
            <a:r>
              <a:rPr lang="en-US" altLang="ko-KR"/>
              <a:t>].output)(x)</a:t>
            </a:r>
          </a:p>
          <a:p>
            <a:r>
              <a:rPr lang="en-US" altLang="ko-KR"/>
              <a:t>tmp 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CDBC2D-2837-4B7B-8525-1B2784B03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32" y="4080502"/>
            <a:ext cx="4587638" cy="19813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BBA7F0-0543-4E7B-9AB6-A3A2876FDA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221"/>
          <a:stretch/>
        </p:blipFill>
        <p:spPr>
          <a:xfrm>
            <a:off x="7746463" y="1284169"/>
            <a:ext cx="4445538" cy="15137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C81003A-73E3-4C23-9991-100854149847}"/>
              </a:ext>
            </a:extLst>
          </p:cNvPr>
          <p:cNvSpPr txBox="1"/>
          <p:nvPr/>
        </p:nvSpPr>
        <p:spPr>
          <a:xfrm>
            <a:off x="378836" y="5206486"/>
            <a:ext cx="60975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마지막레이어임으로 아래와 같이 해도 결과나옴</a:t>
            </a:r>
            <a:endParaRPr lang="en-US" altLang="ko-KR" sz="1600"/>
          </a:p>
          <a:p>
            <a:r>
              <a:rPr lang="en-US" altLang="ko-KR" sz="1600"/>
              <a:t>model.predict(x)   #x</a:t>
            </a:r>
            <a:r>
              <a:rPr lang="ko-KR" altLang="en-US" sz="1600"/>
              <a:t>값에 대한 최종 </a:t>
            </a:r>
            <a:r>
              <a:rPr lang="en-US" altLang="ko-KR" sz="1600"/>
              <a:t>output</a:t>
            </a:r>
            <a:r>
              <a:rPr lang="ko-KR" altLang="en-US" sz="1600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136848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656B4C-0B6E-4127-915A-1B21B70918B4}"/>
              </a:ext>
            </a:extLst>
          </p:cNvPr>
          <p:cNvSpPr/>
          <p:nvPr/>
        </p:nvSpPr>
        <p:spPr>
          <a:xfrm>
            <a:off x="0" y="1"/>
            <a:ext cx="12192000" cy="555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>
                <a:latin typeface="+mj-lt"/>
              </a:rPr>
              <a:t> </a:t>
            </a:r>
            <a:r>
              <a:rPr lang="ko-KR" altLang="en-US" sz="2000" b="1">
                <a:latin typeface="+mj-lt"/>
              </a:rPr>
              <a:t>텐서플로우의 </a:t>
            </a:r>
            <a:r>
              <a:rPr lang="en-US" altLang="ko-KR" sz="2000" b="1">
                <a:latin typeface="+mj-lt"/>
              </a:rPr>
              <a:t>sigmoid</a:t>
            </a:r>
            <a:r>
              <a:rPr lang="ko-KR" altLang="en-US" sz="2000" b="1">
                <a:latin typeface="+mj-lt"/>
              </a:rPr>
              <a:t>함수의 오차함수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13B0DF-B625-4EC6-864D-FB8D610BF1BD}"/>
              </a:ext>
            </a:extLst>
          </p:cNvPr>
          <p:cNvSpPr txBox="1"/>
          <p:nvPr/>
        </p:nvSpPr>
        <p:spPr>
          <a:xfrm>
            <a:off x="333570" y="956303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# </a:t>
            </a:r>
            <a:r>
              <a:rPr lang="ko-KR" altLang="en-US"/>
              <a:t>최총 </a:t>
            </a:r>
            <a:r>
              <a:rPr lang="en-US" altLang="ko-KR"/>
              <a:t>output</a:t>
            </a:r>
            <a:r>
              <a:rPr lang="ko-KR" altLang="en-US"/>
              <a:t>값계산</a:t>
            </a:r>
          </a:p>
          <a:p>
            <a:r>
              <a:rPr lang="en-US" altLang="ko-KR"/>
              <a:t>print(model.predict(x))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# binary_crossentropy </a:t>
            </a:r>
            <a:r>
              <a:rPr lang="ko-KR" altLang="en-US"/>
              <a:t>값 출력</a:t>
            </a:r>
          </a:p>
          <a:p>
            <a:r>
              <a:rPr lang="en-US" altLang="ko-KR"/>
              <a:t>print('-'*300)</a:t>
            </a:r>
          </a:p>
          <a:p>
            <a:r>
              <a:rPr lang="en-US" altLang="ko-KR"/>
              <a:t>model.evaluate(x, y)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15B3C6-1468-400F-BD0B-15EB528ED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223" y="1005630"/>
            <a:ext cx="2690093" cy="242337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CD7DF19-30D2-49F6-8298-246189A7B139}"/>
              </a:ext>
            </a:extLst>
          </p:cNvPr>
          <p:cNvSpPr txBox="1"/>
          <p:nvPr/>
        </p:nvSpPr>
        <p:spPr>
          <a:xfrm>
            <a:off x="5243804" y="108453"/>
            <a:ext cx="667138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</a:rPr>
              <a:t>model.compile(loss='binary_crossentropy', metrics=['accuracy'])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F5A13F-F3A5-4842-9268-6DFD28C492EE}"/>
              </a:ext>
            </a:extLst>
          </p:cNvPr>
          <p:cNvSpPr txBox="1"/>
          <p:nvPr/>
        </p:nvSpPr>
        <p:spPr>
          <a:xfrm>
            <a:off x="419762" y="4649765"/>
            <a:ext cx="6615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### binary-crossentropy(</a:t>
            </a:r>
            <a:r>
              <a:rPr lang="ko-KR" altLang="en-US"/>
              <a:t>직접계산한값</a:t>
            </a:r>
            <a:r>
              <a:rPr lang="en-US" altLang="ko-KR"/>
              <a:t>)</a:t>
            </a:r>
          </a:p>
          <a:p>
            <a:r>
              <a:rPr lang="en-US" altLang="ko-KR"/>
              <a:t>yhat=model.predict(x)</a:t>
            </a:r>
          </a:p>
          <a:p>
            <a:r>
              <a:rPr lang="en-US" altLang="ko-KR"/>
              <a:t>y=y.reshape(8,1)</a:t>
            </a:r>
          </a:p>
          <a:p>
            <a:r>
              <a:rPr lang="en-US" altLang="ko-KR"/>
              <a:t>err=y * np.log(yhat) + (1 - y) * np.log(1 - yhat)</a:t>
            </a:r>
          </a:p>
          <a:p>
            <a:r>
              <a:rPr lang="en-US" altLang="ko-KR"/>
              <a:t>-np.mean(err)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F4A5E61-D392-4DB8-8CCA-75265A50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28" y="4881842"/>
            <a:ext cx="4459537" cy="555458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A4D0B525-A9EB-47D6-B45F-292AC5BBBF22}"/>
              </a:ext>
            </a:extLst>
          </p:cNvPr>
          <p:cNvSpPr/>
          <p:nvPr/>
        </p:nvSpPr>
        <p:spPr>
          <a:xfrm>
            <a:off x="3923141" y="3145775"/>
            <a:ext cx="2690093" cy="395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556F7FF-176B-4F91-8BF4-7974D5CF0ACC}"/>
              </a:ext>
            </a:extLst>
          </p:cNvPr>
          <p:cNvSpPr/>
          <p:nvPr/>
        </p:nvSpPr>
        <p:spPr>
          <a:xfrm>
            <a:off x="5268187" y="5018781"/>
            <a:ext cx="3829160" cy="418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74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1132</Words>
  <Application>Microsoft Office PowerPoint</Application>
  <PresentationFormat>와이드스크린</PresentationFormat>
  <Paragraphs>147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se-nanumgothic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bu tjdtns</cp:lastModifiedBy>
  <cp:revision>46</cp:revision>
  <dcterms:created xsi:type="dcterms:W3CDTF">2022-04-18T01:25:46Z</dcterms:created>
  <dcterms:modified xsi:type="dcterms:W3CDTF">2022-04-26T19:41:13Z</dcterms:modified>
</cp:coreProperties>
</file>