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bd92f6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bd92f6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bd92f6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bd92f6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bd92f63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ebd92f63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e4572ca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e4572ca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ebd92f63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ebd92f63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ebd92f63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ebd92f63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4572ca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e4572ca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ebd92f63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ebd92f63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ebd92f63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ebd92f63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ebd92f63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ebd92f63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ebd92f6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ebd92f6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ebd92f6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ebd92f6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ebd92f63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ebd92f63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ebd92f6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ebd92f6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f88cf6e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f88cf6e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88cf6e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f88cf6e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f88cf6e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f88cf6e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bd92f63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bd92f6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ab830f4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ab830f4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bd92f6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bd92f6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bd92f6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bd92f6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bd92f6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ebd92f6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bd92f6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ebd92f6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bd92f6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ebd92f6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bd92f63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bd92f63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pencv.org/4.x/" TargetMode="External"/><Relationship Id="rId4" Type="http://schemas.openxmlformats.org/officeDocument/2006/relationships/hyperlink" Target="https://docs.opencv.org/master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opencv.org/4.x/d8/d6a/group__imgcodecs__flags.html#ga61d9b0126a3e57d9277ac48327799c80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pencv.org/4.x/d8/d6a/group__imgcodecs__flags.html#ga292d81be8d76901bff7988d18d2b42ac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opencv.org/4.x/d0/d90/group__highgui__window__flags.html#gabf7d2c5625bc59ac130287f925557ac3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opencv.org/4.x/d8/d01/group__imgproc__color__conversions.html#ga4e0972be5de079fed4e3a10e24ef5ef0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컴퓨터 비전과 분야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주요 함수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34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OpenCV </a:t>
            </a:r>
            <a:r>
              <a:rPr b="1" lang="ko"/>
              <a:t>문서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Google에서 opencv documentation 검색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상단의 </a:t>
            </a:r>
            <a:r>
              <a:rPr lang="ko" u="sng">
                <a:solidFill>
                  <a:schemeClr val="hlink"/>
                </a:solidFill>
                <a:hlinkClick r:id="rId3"/>
              </a:rPr>
              <a:t>OpenCV modules</a:t>
            </a:r>
            <a:r>
              <a:rPr lang="ko"/>
              <a:t> 클릭(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https://docs.opencv.org/master/</a:t>
            </a:r>
            <a:r>
              <a:rPr lang="ko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튜토리얼과 주요 모듈 확인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813" y="912450"/>
            <a:ext cx="5185975" cy="3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58" name="Google Shape;158;p23"/>
          <p:cNvPicPr preferRelativeResize="0"/>
          <p:nvPr/>
        </p:nvPicPr>
        <p:blipFill rotWithShape="1">
          <a:blip r:embed="rId6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영상 파일 불러오기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imread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flags</a:t>
            </a:r>
            <a:r>
              <a:rPr lang="ko"/>
              <a:t>=cv2.IMREAD_COLOR) -&gt; retval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영상 파일 저장하기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imwrite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params</a:t>
            </a:r>
            <a:r>
              <a:rPr lang="ko">
                <a:solidFill>
                  <a:schemeClr val="dk1"/>
                </a:solidFill>
              </a:rPr>
              <a:t>=None</a:t>
            </a:r>
            <a:r>
              <a:rPr lang="ko"/>
              <a:t>) -&gt; retval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창 띄우기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namedWindow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flags</a:t>
            </a:r>
            <a:r>
              <a:rPr lang="ko"/>
              <a:t>=cv2.WINDOW_AUTOSIZE) -&gt; None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창 닫기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destroyWindow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) -&gt; None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destroyAllWindows</a:t>
            </a:r>
            <a:r>
              <a:rPr lang="ko"/>
              <a:t>() -&gt; None</a:t>
            </a:r>
            <a:endParaRPr/>
          </a:p>
        </p:txBody>
      </p:sp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창 이동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moveWindow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x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y</a:t>
            </a:r>
            <a:r>
              <a:rPr lang="ko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창 크기 변경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resizeWindow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width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height</a:t>
            </a:r>
            <a:r>
              <a:rPr lang="ko"/>
              <a:t>) -&gt; None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영상 출력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imshow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mat</a:t>
            </a:r>
            <a:r>
              <a:rPr lang="ko"/>
              <a:t>) -&gt; None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 sz="1400"/>
              <a:t>키 </a:t>
            </a:r>
            <a:r>
              <a:rPr b="1" lang="ko"/>
              <a:t>입력 대기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waitKey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delay</a:t>
            </a:r>
            <a:r>
              <a:rPr lang="ko"/>
              <a:t>=0) -&gt; retval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71" name="Google Shape;171;p2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</a:t>
            </a:r>
            <a:r>
              <a:rPr b="1" lang="ko"/>
              <a:t> 파일 불러오기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imread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flags</a:t>
            </a:r>
            <a:r>
              <a:rPr lang="ko"/>
              <a:t>=cv2.IMREAD_COLOR</a:t>
            </a:r>
            <a:r>
              <a:rPr lang="ko"/>
              <a:t>) -&gt; retval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filename: 	파일이름 또는 경로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flags: 	불러올 모드(</a:t>
            </a:r>
            <a:r>
              <a:rPr lang="ko" u="sng">
                <a:solidFill>
                  <a:schemeClr val="hlink"/>
                </a:solidFill>
                <a:hlinkClick r:id="rId3"/>
              </a:rPr>
              <a:t>ImreadModes</a:t>
            </a:r>
            <a:r>
              <a:rPr lang="ko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 	영상 데이터(type: numpy.ndarray)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83" name="Google Shape;183;p25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</a:t>
            </a:r>
            <a:r>
              <a:rPr b="1" lang="ko"/>
              <a:t> 파일 저장하기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imwrite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params</a:t>
            </a:r>
            <a:r>
              <a:rPr lang="ko">
                <a:solidFill>
                  <a:schemeClr val="dk1"/>
                </a:solidFill>
              </a:rPr>
              <a:t>=None</a:t>
            </a:r>
            <a:r>
              <a:rPr lang="ko"/>
              <a:t>) -&gt; retval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filename: 	파일이름 또는 경로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img: 		영상 데이터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params: 	저장 옵션(</a:t>
            </a:r>
            <a:r>
              <a:rPr lang="ko" u="sng">
                <a:solidFill>
                  <a:schemeClr val="hlink"/>
                </a:solidFill>
                <a:hlinkClick r:id="rId3"/>
              </a:rPr>
              <a:t>ImwriteFlags</a:t>
            </a:r>
            <a:r>
              <a:rPr lang="ko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 	오류 없으면 True, 오류나면 False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95" name="Google Shape;195;p26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창 띄우기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namedWindow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flags</a:t>
            </a:r>
            <a:r>
              <a:rPr lang="ko"/>
              <a:t>=cv2.WINDOW_AUTOSIZE) -&gt; None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winname: 	창 이름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flags: 	창 속성(</a:t>
            </a:r>
            <a:r>
              <a:rPr lang="ko" u="sng">
                <a:solidFill>
                  <a:schemeClr val="hlink"/>
                </a:solidFill>
                <a:hlinkClick r:id="rId3"/>
              </a:rPr>
              <a:t>WindowFlags</a:t>
            </a:r>
            <a:r>
              <a:rPr lang="ko"/>
              <a:t>)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07" name="Google Shape;207;p27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창 닫기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destroyWindow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) -&gt; None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winname:	닫을 창의 이름</a:t>
            </a:r>
            <a:endParaRPr/>
          </a:p>
        </p:txBody>
      </p:sp>
      <p:sp>
        <p:nvSpPr>
          <p:cNvPr id="218" name="Google Shape;218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모든 창 닫기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cv2.</a:t>
            </a:r>
            <a:r>
              <a:rPr b="1" lang="ko"/>
              <a:t>destroyAllWindows</a:t>
            </a:r>
            <a:r>
              <a:rPr lang="ko"/>
              <a:t>() -&gt; None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20" name="Google Shape;220;p2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창 이동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moveWindow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x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y</a:t>
            </a:r>
            <a:r>
              <a:rPr lang="ko"/>
              <a:t>) -&gt;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winname:	대상이 될 창 이름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x:		이동할 x좌표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y:		이동할 y좌표</a:t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32" name="Google Shape;232;p2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창 크기 변경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ko"/>
              <a:t>cv2.</a:t>
            </a:r>
            <a:r>
              <a:rPr b="1" lang="ko"/>
              <a:t>resizeWindow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width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height</a:t>
            </a:r>
            <a:r>
              <a:rPr lang="ko"/>
              <a:t>) -&gt;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winname:	대상이 될 창 이름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width:	변경할 가로 크기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height:	변경할 세로 크기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44" name="Google Shape;244;p3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</a:t>
            </a:r>
            <a:r>
              <a:rPr b="1" lang="ko"/>
              <a:t> 출력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ko"/>
              <a:t>cv2.</a:t>
            </a:r>
            <a:r>
              <a:rPr b="1" lang="ko"/>
              <a:t>imshow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mat</a:t>
            </a:r>
            <a:r>
              <a:rPr lang="ko"/>
              <a:t>) -&gt;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winname:	대상이 될 창 이름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mat:		영상 데이터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참고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winname에 해당하는 창이 존재하지 않으면 자동으로 창을 새로 만듬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cv.waitKey() 함수를 호출하지 않으면 이미지가 나오지 않음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56" name="Google Shape;256;p31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20"/>
              <a:t>컴퓨터 비전</a:t>
            </a:r>
            <a:endParaRPr b="1" sz="21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 sz="1800"/>
              <a:t>컴퓨터 비전(Computer vision)</a:t>
            </a:r>
            <a:br>
              <a:rPr b="1" lang="ko" sz="1800"/>
            </a:br>
            <a:endParaRPr b="1" sz="18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컴퓨터를 이용하여 사진 또는 동영상으로 부터 의미있는 정보를 추출하는 방법을 연구하는 학문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사람의 눈으로 사물을 보고 인식하는 것을 컴퓨터가 사람과 유사하게 수행하도록 만드는 학문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7" name="Google Shape;67;p1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함수</a:t>
            </a:r>
            <a:endParaRPr b="1"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키 입력 대기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ko"/>
              <a:t>cv2.</a:t>
            </a:r>
            <a:r>
              <a:rPr b="1" lang="ko"/>
              <a:t>waitKey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delay</a:t>
            </a:r>
            <a:r>
              <a:rPr lang="ko"/>
              <a:t>=0) -&gt; retval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delay:	밀리세컨드(milliseconds) 단위. 0=무한. 1000=1초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누른 키의 ASCII 값 가짐(구글에 ASCII 코드표 참조)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68" name="Google Shape;268;p3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>
            <p:ph type="title"/>
          </p:nvPr>
        </p:nvSpPr>
        <p:spPr>
          <a:xfrm>
            <a:off x="14803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lt1"/>
                </a:solidFill>
              </a:rPr>
              <a:t>Matplotlib로 </a:t>
            </a:r>
            <a:r>
              <a:rPr b="1" lang="ko" sz="3100">
                <a:solidFill>
                  <a:schemeClr val="lt1"/>
                </a:solidFill>
              </a:rPr>
              <a:t>영상</a:t>
            </a:r>
            <a:r>
              <a:rPr b="1" lang="ko" sz="3100">
                <a:solidFill>
                  <a:schemeClr val="lt1"/>
                </a:solidFill>
              </a:rPr>
              <a:t> 출력</a:t>
            </a:r>
            <a:endParaRPr b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Matplotlib 사용하여 </a:t>
            </a:r>
            <a:r>
              <a:rPr b="1" lang="ko"/>
              <a:t>영상</a:t>
            </a:r>
            <a:r>
              <a:rPr b="1" lang="ko"/>
              <a:t> 출력하기</a:t>
            </a:r>
            <a:endParaRPr b="1"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기본 색상에 문제 발생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색상 변환 필요</a:t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86" name="Google Shape;286;p3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4">
            <a:alphaModFix/>
          </a:blip>
          <a:srcRect b="0" l="0" r="36045" t="0"/>
          <a:stretch/>
        </p:blipFill>
        <p:spPr>
          <a:xfrm>
            <a:off x="4958975" y="1251700"/>
            <a:ext cx="3334924" cy="32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Matplotlib 사용하여 </a:t>
            </a:r>
            <a:r>
              <a:rPr b="1" lang="ko"/>
              <a:t>영상</a:t>
            </a:r>
            <a:r>
              <a:rPr b="1" lang="ko"/>
              <a:t> 출력하기</a:t>
            </a:r>
            <a:endParaRPr b="1"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 sz="1800"/>
              <a:t>색상 변환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cv.</a:t>
            </a:r>
            <a:r>
              <a:rPr b="1" lang="ko" sz="1400"/>
              <a:t>cvtColor</a:t>
            </a:r>
            <a:r>
              <a:rPr lang="ko" sz="1400"/>
              <a:t>(</a:t>
            </a:r>
            <a:r>
              <a:rPr lang="ko" sz="1400">
                <a:solidFill>
                  <a:srgbClr val="FF9900"/>
                </a:solidFill>
              </a:rPr>
              <a:t>src</a:t>
            </a:r>
            <a:r>
              <a:rPr lang="ko" sz="1400"/>
              <a:t>, </a:t>
            </a:r>
            <a:r>
              <a:rPr lang="ko" sz="1400">
                <a:solidFill>
                  <a:srgbClr val="FF9900"/>
                </a:solidFill>
              </a:rPr>
              <a:t>code</a:t>
            </a:r>
            <a:r>
              <a:rPr lang="ko" sz="1400"/>
              <a:t>) -</a:t>
            </a:r>
            <a:r>
              <a:rPr lang="ko" sz="1400"/>
              <a:t>&gt; </a:t>
            </a:r>
            <a:r>
              <a:rPr lang="ko" sz="1400"/>
              <a:t>dst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src:	대상 이미지 데이터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code:	색상변환코드( </a:t>
            </a:r>
            <a:r>
              <a:rPr lang="ko" sz="1400" u="sng">
                <a:solidFill>
                  <a:schemeClr val="hlink"/>
                </a:solidFill>
                <a:hlinkClick r:id="rId3"/>
              </a:rPr>
              <a:t>ColorConversionCodes</a:t>
            </a:r>
            <a:r>
              <a:rPr lang="ko" sz="1400"/>
              <a:t>)</a:t>
            </a:r>
            <a:endParaRPr sz="1400"/>
          </a:p>
        </p:txBody>
      </p:sp>
      <p:sp>
        <p:nvSpPr>
          <p:cNvPr id="298" name="Google Shape;298;p3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99" name="Google Shape;299;p35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536" y="1251700"/>
            <a:ext cx="3112051" cy="32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Matplotlib 사용하여 </a:t>
            </a:r>
            <a:r>
              <a:rPr b="1" lang="ko"/>
              <a:t>영상</a:t>
            </a:r>
            <a:r>
              <a:rPr b="1" lang="ko"/>
              <a:t> 두 개 출력하기</a:t>
            </a:r>
            <a:endParaRPr b="1"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 sz="1800"/>
              <a:t>subplot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plt.subplot(121)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(행 개수, 열 개수, 순서)</a:t>
            </a:r>
            <a:endParaRPr sz="1400"/>
          </a:p>
        </p:txBody>
      </p:sp>
      <p:sp>
        <p:nvSpPr>
          <p:cNvPr id="311" name="Google Shape;311;p3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12" name="Google Shape;312;p3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925" y="1065200"/>
            <a:ext cx="3285322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끝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120"/>
              <a:t>컴퓨터 비전 분야</a:t>
            </a:r>
            <a:endParaRPr b="1" sz="212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 sz="1800"/>
              <a:t>컴퓨터 비전 연구</a:t>
            </a:r>
            <a:endParaRPr b="1"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화</a:t>
            </a:r>
            <a:r>
              <a:rPr lang="ko" sz="1400"/>
              <a:t>질 개선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객체 검출</a:t>
            </a:r>
            <a:endParaRPr sz="1400"/>
          </a:p>
          <a:p>
            <a:pPr indent="-3238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ko" sz="1400"/>
              <a:t>객체 인식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79" name="Google Shape;79;p1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 sz="1800"/>
              <a:t>컴퓨터 비전 응용</a:t>
            </a:r>
            <a:endParaRPr b="1"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머신 비전</a:t>
            </a:r>
            <a:r>
              <a:rPr lang="ko"/>
              <a:t>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-  </a:t>
            </a:r>
            <a:r>
              <a:rPr lang="ko" sz="1400"/>
              <a:t>공장: 불량품 검사</a:t>
            </a:r>
            <a:br>
              <a:rPr lang="ko" sz="1400"/>
            </a:br>
            <a:br>
              <a:rPr lang="ko" sz="1400"/>
            </a:b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AI 서비스</a:t>
            </a:r>
            <a:endParaRPr sz="1400"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배경과 객체를 인식</a:t>
            </a:r>
            <a:endParaRPr sz="1400"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화상채팅의 배경 blur 처리</a:t>
            </a:r>
            <a:endParaRPr sz="1400"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 sz="1400"/>
              <a:t>자율주행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영상</a:t>
            </a:r>
            <a:r>
              <a:rPr b="1" lang="ko">
                <a:solidFill>
                  <a:schemeClr val="lt1"/>
                </a:solidFill>
              </a:rPr>
              <a:t> 표현 방법과 형식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</a:t>
            </a:r>
            <a:r>
              <a:rPr b="1" lang="ko"/>
              <a:t> 표현 방법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영상이란</a:t>
            </a:r>
            <a:br>
              <a:rPr b="1" lang="ko"/>
            </a:b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pixel을 격자에 2차원 행렬로 나열하여 만든 형태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pixel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영상을 구성하는 최소 단위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picture + element 합성어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우리말로 ‘화소’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94" name="Google Shape;94;p1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</a:t>
            </a:r>
            <a:r>
              <a:rPr b="1" lang="ko"/>
              <a:t> 파일 형식</a:t>
            </a:r>
            <a:endParaRPr b="1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JPG</a:t>
            </a:r>
            <a:br>
              <a:rPr b="1" lang="ko"/>
            </a:b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JPEG(Joint Photographic Experts Group)은 사진 이미지를 위해 개발된 형식으로 손실 압축 기법을 사용.</a:t>
            </a:r>
            <a:br>
              <a:rPr lang="ko"/>
            </a:b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GIF</a:t>
            </a:r>
            <a:br>
              <a:rPr b="1" lang="ko"/>
            </a:b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미국의 컴퓨서브사가 개발한 온라인 전송을 위해 만든 그래픽 포맷으로, 색상의 무손실 압축 기술을 사용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06" name="Google Shape;106;p1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PNG</a:t>
            </a:r>
            <a:br>
              <a:rPr b="1" lang="ko"/>
            </a:b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GIF를 대체하기 위해 만들어진 자유, 오픈소스 파일 포맷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BMP</a:t>
            </a:r>
            <a:br>
              <a:rPr b="1" lang="ko"/>
            </a:b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/>
              <a:t>마이크로소프트 사가 개발한 파일 형식.  압축하지 않은 비트맵 이미지를 저장하는 윈도 OS의 그래픽 파일 형식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영상</a:t>
            </a:r>
            <a:r>
              <a:rPr b="1" lang="ko">
                <a:solidFill>
                  <a:schemeClr val="lt1"/>
                </a:solidFill>
              </a:rPr>
              <a:t> 불러오기 및 출력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</a:t>
            </a:r>
            <a:r>
              <a:rPr b="1" lang="ko"/>
              <a:t> 불러오기</a:t>
            </a:r>
            <a:endParaRPr b="1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jpg 파일을 출력하는 코드 입력 </a:t>
            </a:r>
            <a:endParaRPr b="1"/>
          </a:p>
        </p:txBody>
      </p:sp>
      <p:sp>
        <p:nvSpPr>
          <p:cNvPr id="124" name="Google Shape;124;p2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25" name="Google Shape;125;p2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14" y="1608025"/>
            <a:ext cx="620797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</a:t>
            </a:r>
            <a:r>
              <a:rPr b="1" lang="ko"/>
              <a:t> 불러오기</a:t>
            </a:r>
            <a:endParaRPr b="1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코드 실행 화면</a:t>
            </a:r>
            <a:endParaRPr b="1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26" y="1611850"/>
            <a:ext cx="6358548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39" name="Google Shape;139;p21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