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A61135-D15E-4E86-8008-79416EDAFBAD}">
  <a:tblStyle styleId="{4DA61135-D15E-4E86-8008-79416EDAFB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f9147b9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f9147b9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fad605cd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fad605cd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fad605cd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fad605cd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fad605cd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fad605cd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fad605cd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fad605cd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f9147b9b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f9147b9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fad605cd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fad605cd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dbd1a9a7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dbd1a9a7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dbd1a9a7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dbd1a9a7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dbd1a9a7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dbd1a9a7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dbd1a9a7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dbd1a9a7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fad605cd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fad605cd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dbd1a9a7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dbd1a9a7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dbd1a9a7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dbd1a9a7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401682ff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401682ff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401682ff2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401682ff2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01682ff2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401682ff2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401682ff2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401682ff2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01682ff2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401682ff2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401682ff2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401682ff2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01682ff2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401682ff2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3f9147b9b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3f9147b9b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f9147b9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f9147b9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401682ff2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401682ff2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401682ff2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401682ff2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401682ff2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401682ff2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401682ff2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401682ff2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fdcccabb3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fdcccabb3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fad605cd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fad605cd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fad605cd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fad605cd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fad605cd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fad605cd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fad605c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fad605c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fad605cd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fad605cd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fad605cd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fad605cd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opencv.org/4.x/d6/d6e/group__imgproc__draw.html#gaf076ef45de481ac96e0ab3dc2c29a777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opencv.org/4.x/d6/d6e/group__imgproc__draw.html#gaf076ef45de481ac96e0ab3dc2c29a777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opencv.org/4.x/d6/d6e/group__imgproc__draw.html#gaf076ef45de481ac96e0ab3dc2c29a777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opencv.org/4.x/d6/d6e/group__imgproc__draw.html#ga0f9314ea6e35f99bb23f29567fc16e11" TargetMode="External"/><Relationship Id="rId4" Type="http://schemas.openxmlformats.org/officeDocument/2006/relationships/hyperlink" Target="https://docs.opencv.org/4.x/d6/d6e/group__imgproc__draw.html#gaf076ef45de481ac96e0ab3dc2c29a777" TargetMode="External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hyperlink" Target="https://docs.opencv.org/4.x/d4/d15/group__videoio__flags__base.html#gga023786be1ee68a9105bf2e48c700294da77ab1fe260fd182f8ec7655fab27a31d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hyperlink" Target="https://docs.opencv.org/4.x/d4/d15/group__videoio__flags__base.html#gga023786be1ee68a9105bf2e48c700294da77ab1fe260fd182f8ec7655fab27a31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hyperlink" Target="https://docs.opencv.org/4.x/d4/d15/group__videoio__flags__base.html#gaeb8dd9c89c10a5c63c139bf7c4f5704d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hyperlink" Target="https://docs.opencv.org/4.x/d4/d15/group__videoio__flags__base.html#gaeb8dd9c89c10a5c63c139bf7c4f5704d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google.com/search?q=ASCII+%EC%BD%94%EB%93%9C%ED%91%9C&amp;ei=CInnYo3vEcLV2roPg9CN-AY&amp;ved=0ahUKEwiNk8uVl6X5AhXCqlYBHQNoA28Q4dUDCA4&amp;uact=5&amp;oq=ASCII+%EC%BD%94%EB%93%9C%ED%91%9C&amp;gs_lcp=Cgdnd3Mtd2l6EAMyCAgAEIAEELEDMgUIABCABDIFCAAQgAQyBQgAEIAEMgUIABCABDIFCAAQgAQyBAgAEB4yBAgAEB4yBAgAEB4yBAgAEB5KBAhBGABKBAhGGABQAFgAYP8EaABwAXgAgAGOAYgBjgGSAQMwLjGYAQCgAQKgAQHAAQE&amp;sclient=gws-wiz" TargetMode="External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hyperlink" Target="https://docs.opencv.org/3.4/d7/dfc/group__highgui.html#gab7aed186e151d5222ef97192912127a4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hyperlink" Target="https://docs.opencv.org/3.4/d0/d90/group__highgui__window__flags.html#ga927593befdddc7e7013602bca9b079b0" TargetMode="External"/><Relationship Id="rId5" Type="http://schemas.openxmlformats.org/officeDocument/2006/relationships/hyperlink" Target="https://docs.opencv.org/3.4/d0/d90/group__highgui__window__flags.html#gaab4dc057947f70058c80626c9f1c25c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opencv.org/4.x/index.html" TargetMode="External"/><Relationship Id="rId4" Type="http://schemas.openxmlformats.org/officeDocument/2006/relationships/hyperlink" Target="https://docs.opencv.org/4.x/d7/dbd/group__imgproc.html" TargetMode="External"/><Relationship Id="rId5" Type="http://schemas.openxmlformats.org/officeDocument/2006/relationships/hyperlink" Target="https://docs.opencv.org/4.x/d6/d6e/group__imgproc__draw.html" TargetMode="External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opencv.org/4.x/d6/d6e/group__imgproc__draw.html#gaf076ef45de481ac96e0ab3dc2c29a777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title"/>
          </p:nvPr>
        </p:nvSpPr>
        <p:spPr>
          <a:xfrm>
            <a:off x="1018775" y="17231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영상</a:t>
            </a:r>
            <a:r>
              <a:rPr b="1" lang="ko">
                <a:solidFill>
                  <a:schemeClr val="lt1"/>
                </a:solidFill>
              </a:rPr>
              <a:t> 속성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그리기 함수</a:t>
            </a:r>
            <a:endParaRPr b="1"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사각형 그리기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rectangle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img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pt1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pt2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color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thickness</a:t>
            </a:r>
            <a:r>
              <a:rPr lang="ko"/>
              <a:t>=1, </a:t>
            </a:r>
            <a:r>
              <a:rPr lang="ko">
                <a:solidFill>
                  <a:srgbClr val="FF9900"/>
                </a:solidFill>
              </a:rPr>
              <a:t>lineType</a:t>
            </a:r>
            <a:r>
              <a:rPr lang="ko"/>
              <a:t>=cv2.LINE_8, </a:t>
            </a:r>
            <a:r>
              <a:rPr lang="ko">
                <a:solidFill>
                  <a:srgbClr val="FF9900"/>
                </a:solidFill>
              </a:rPr>
              <a:t>shift</a:t>
            </a:r>
            <a:r>
              <a:rPr lang="ko"/>
              <a:t>=0) -&gt; img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rectangle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img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rec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color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thickness</a:t>
            </a:r>
            <a:r>
              <a:rPr lang="ko"/>
              <a:t>=1, </a:t>
            </a:r>
            <a:r>
              <a:rPr lang="ko">
                <a:solidFill>
                  <a:srgbClr val="FF9900"/>
                </a:solidFill>
              </a:rPr>
              <a:t>lineType</a:t>
            </a:r>
            <a:r>
              <a:rPr lang="ko"/>
              <a:t>=cv2.LINE_8, </a:t>
            </a:r>
            <a:r>
              <a:rPr lang="ko">
                <a:solidFill>
                  <a:srgbClr val="FF9900"/>
                </a:solidFill>
              </a:rPr>
              <a:t>shift</a:t>
            </a:r>
            <a:r>
              <a:rPr lang="ko"/>
              <a:t>=0) -&gt; img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img:		그릴 대상 이미지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pt1:		선을 그릴 시작점(x, 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pt2:		선을 그릴 종착점(x, 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rec:		사각형 위치(x, y, w, 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color:		선 색(R,G,B) 또는 정수값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thickness:	선 두께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lineType:	</a:t>
            </a:r>
            <a:r>
              <a:rPr lang="ko" u="sng">
                <a:solidFill>
                  <a:schemeClr val="hlink"/>
                </a:solidFill>
                <a:hlinkClick r:id="rId3"/>
              </a:rPr>
              <a:t>Line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shift:		그리기 좌표값의 축소 비율</a:t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51" name="Google Shape;151;p22"/>
          <p:cNvPicPr preferRelativeResize="0"/>
          <p:nvPr/>
        </p:nvPicPr>
        <p:blipFill rotWithShape="1">
          <a:blip r:embed="rId4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그리기 함수</a:t>
            </a:r>
            <a:endParaRPr b="1"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원 </a:t>
            </a:r>
            <a:r>
              <a:rPr b="1" lang="ko"/>
              <a:t>그리기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circle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img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center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radius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color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thickness</a:t>
            </a:r>
            <a:r>
              <a:rPr lang="ko"/>
              <a:t>=1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lineType</a:t>
            </a:r>
            <a:r>
              <a:rPr lang="ko"/>
              <a:t>=cv2.LINE_8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shift</a:t>
            </a:r>
            <a:r>
              <a:rPr lang="ko"/>
              <a:t>=0</a:t>
            </a:r>
            <a:r>
              <a:rPr lang="ko"/>
              <a:t>) -&gt; img</a:t>
            </a:r>
            <a:br>
              <a:rPr lang="ko"/>
            </a:b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img:		그릴 대상 이미지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center:	원의 중심 좌표(x, 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radius:	원의 반지름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color:		선 색(R,G,B) 또는 정수값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thickness:	선 두께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lineType:	</a:t>
            </a:r>
            <a:r>
              <a:rPr lang="ko" u="sng">
                <a:solidFill>
                  <a:schemeClr val="hlink"/>
                </a:solidFill>
                <a:hlinkClick r:id="rId3"/>
              </a:rPr>
              <a:t>Line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shift:		그리기 좌표값의 축소 비율</a:t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63" name="Google Shape;163;p23"/>
          <p:cNvPicPr preferRelativeResize="0"/>
          <p:nvPr/>
        </p:nvPicPr>
        <p:blipFill rotWithShape="1">
          <a:blip r:embed="rId4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그리기 함수</a:t>
            </a:r>
            <a:endParaRPr b="1"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다각형</a:t>
            </a:r>
            <a:r>
              <a:rPr b="1" lang="ko"/>
              <a:t> 그리기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ploylines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img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pts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isClosed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color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thickness</a:t>
            </a:r>
            <a:r>
              <a:rPr lang="ko"/>
              <a:t>=1, </a:t>
            </a:r>
            <a:r>
              <a:rPr lang="ko">
                <a:solidFill>
                  <a:srgbClr val="FF9900"/>
                </a:solidFill>
              </a:rPr>
              <a:t>lineType</a:t>
            </a:r>
            <a:r>
              <a:rPr lang="ko"/>
              <a:t>=cv2.LINE_8, </a:t>
            </a:r>
            <a:r>
              <a:rPr lang="ko">
                <a:solidFill>
                  <a:srgbClr val="FF9900"/>
                </a:solidFill>
              </a:rPr>
              <a:t>shift</a:t>
            </a:r>
            <a:r>
              <a:rPr lang="ko"/>
              <a:t>=0) -&gt; img</a:t>
            </a:r>
            <a:br>
              <a:rPr lang="ko"/>
            </a:b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img:		그릴 대상 이미지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pts:		다각형 좌표 배열.</a:t>
            </a:r>
            <a:br>
              <a:rPr lang="ko"/>
            </a:br>
            <a:r>
              <a:rPr lang="ko"/>
              <a:t>		np.array([[0,0], [4,4], [3,3], [1,2]] dtype=int32)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isClosed:	폐곡선 여부. True 또는 False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color:		선 색(R,G,B) 또는 정수값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thickness:	선 두께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lineType:	</a:t>
            </a:r>
            <a:r>
              <a:rPr lang="ko" u="sng">
                <a:solidFill>
                  <a:schemeClr val="hlink"/>
                </a:solidFill>
                <a:hlinkClick r:id="rId3"/>
              </a:rPr>
              <a:t>Line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shift:		그리기 좌표값의 축소 비율</a:t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75" name="Google Shape;175;p24"/>
          <p:cNvPicPr preferRelativeResize="0"/>
          <p:nvPr/>
        </p:nvPicPr>
        <p:blipFill rotWithShape="1">
          <a:blip r:embed="rId4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그리기 함수</a:t>
            </a:r>
            <a:endParaRPr b="1"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문자열 출력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putText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img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text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org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fontFace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fontScale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color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thickness</a:t>
            </a:r>
            <a:r>
              <a:rPr lang="ko"/>
              <a:t>=1, </a:t>
            </a:r>
            <a:r>
              <a:rPr lang="ko">
                <a:solidFill>
                  <a:srgbClr val="FF9900"/>
                </a:solidFill>
              </a:rPr>
              <a:t>lineType</a:t>
            </a:r>
            <a:r>
              <a:rPr lang="ko"/>
              <a:t>=cv2.LINE_8, </a:t>
            </a:r>
            <a:r>
              <a:rPr lang="ko">
                <a:solidFill>
                  <a:srgbClr val="FF9900"/>
                </a:solidFill>
              </a:rPr>
              <a:t>bottomLeftOrigin</a:t>
            </a:r>
            <a:r>
              <a:rPr lang="ko"/>
              <a:t>=false) -&gt; img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img:		그릴 대상 이미지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text:		출력할 문자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org:		텍스트 좌표(x, y). 텍스트의 Bottom-Left가 중심점.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fontFace:	폰트 유형. </a:t>
            </a:r>
            <a:r>
              <a:rPr lang="ko" u="sng">
                <a:solidFill>
                  <a:schemeClr val="hlink"/>
                </a:solidFill>
                <a:hlinkClick r:id="rId3"/>
              </a:rPr>
              <a:t>HersheyFonts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fontScale:	폰트 크기 비율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color:		선 색(R,G,B) 또는 정수값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thickness:	선 두께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lineType:	</a:t>
            </a:r>
            <a:r>
              <a:rPr lang="ko" u="sng">
                <a:solidFill>
                  <a:schemeClr val="hlink"/>
                </a:solidFill>
                <a:hlinkClick r:id="rId4"/>
              </a:rPr>
              <a:t>Line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bottomLeftOrigin:		True값이면 이미지의 Bottom-Left가 원점</a:t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87" name="Google Shape;187;p25"/>
          <p:cNvPicPr preferRelativeResize="0"/>
          <p:nvPr/>
        </p:nvPicPr>
        <p:blipFill rotWithShape="1">
          <a:blip r:embed="rId5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196" name="Google Shape;1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>
            <p:ph type="title"/>
          </p:nvPr>
        </p:nvSpPr>
        <p:spPr>
          <a:xfrm>
            <a:off x="1018775" y="17231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동영상 읽기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동영상 처리</a:t>
            </a:r>
            <a:endParaRPr b="1"/>
          </a:p>
        </p:txBody>
      </p:sp>
      <p:sp>
        <p:nvSpPr>
          <p:cNvPr id="203" name="Google Shape;203;p27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04" name="Google Shape;204;p27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카메라 열기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VideoCapture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index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apiPreference</a:t>
            </a:r>
            <a:r>
              <a:rPr lang="ko"/>
              <a:t>=cv2.CAP_ANY</a:t>
            </a:r>
            <a:r>
              <a:rPr lang="ko"/>
              <a:t>) -&gt; retval</a:t>
            </a:r>
            <a:br>
              <a:rPr lang="ko"/>
            </a:br>
            <a:br>
              <a:rPr lang="ko"/>
            </a:br>
            <a:r>
              <a:rPr lang="ko"/>
              <a:t>index:		열려있는 Video capture 장치의 id. 0을 지정하면 시스템 기본 카메라를 사용</a:t>
            </a:r>
            <a:br>
              <a:rPr lang="ko"/>
            </a:br>
            <a:r>
              <a:rPr lang="ko"/>
              <a:t>apiPreference:	captureAPI 백엔드 지정. </a:t>
            </a:r>
            <a:r>
              <a:rPr lang="ko" u="sng">
                <a:solidFill>
                  <a:schemeClr val="hlink"/>
                </a:solidFill>
                <a:hlinkClick r:id="rId4"/>
              </a:rPr>
              <a:t>CAP_ANY</a:t>
            </a:r>
            <a:br>
              <a:rPr lang="ko"/>
            </a:br>
            <a:r>
              <a:rPr lang="ko"/>
              <a:t>retval:		cv.VideoCapture 반환</a:t>
            </a:r>
            <a:br>
              <a:rPr lang="ko"/>
            </a:b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cv2.VideoCapture</a:t>
            </a:r>
            <a:r>
              <a:rPr b="1" lang="ko"/>
              <a:t>.open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index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apiPreference</a:t>
            </a:r>
            <a:r>
              <a:rPr lang="ko"/>
              <a:t>=cv2.CAP_ANY) -&gt; retval</a:t>
            </a:r>
            <a:br>
              <a:rPr lang="ko"/>
            </a:br>
            <a:br>
              <a:rPr lang="ko"/>
            </a:br>
            <a:r>
              <a:rPr lang="ko"/>
              <a:t>retval:	정상적으로 작동하면 True,</a:t>
            </a:r>
            <a:br>
              <a:rPr lang="ko"/>
            </a:br>
            <a:r>
              <a:rPr lang="ko"/>
              <a:t>		작동하지 않으면 False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동영상 처리</a:t>
            </a:r>
            <a:endParaRPr b="1"/>
          </a:p>
        </p:txBody>
      </p:sp>
      <p:sp>
        <p:nvSpPr>
          <p:cNvPr id="215" name="Google Shape;215;p28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16" name="Google Shape;216;p28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동영상</a:t>
            </a:r>
            <a:r>
              <a:rPr b="1" lang="ko"/>
              <a:t> 열기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VideoCapture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filename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apiPreference</a:t>
            </a:r>
            <a:r>
              <a:rPr lang="ko"/>
              <a:t>=cv2.CAP_ANY) -&gt; retval</a:t>
            </a:r>
            <a:br>
              <a:rPr lang="ko"/>
            </a:br>
            <a:br>
              <a:rPr lang="ko"/>
            </a:br>
            <a:r>
              <a:rPr lang="ko"/>
              <a:t>filename:		비디오 파일 이름, 이미지 시퀀스, 비디오 스트림 url 등</a:t>
            </a:r>
            <a:br>
              <a:rPr lang="ko"/>
            </a:br>
            <a:r>
              <a:rPr lang="ko"/>
              <a:t>apiPreference:	captureAPI 백엔드 지정. </a:t>
            </a:r>
            <a:r>
              <a:rPr lang="ko" u="sng">
                <a:solidFill>
                  <a:schemeClr val="hlink"/>
                </a:solidFill>
                <a:hlinkClick r:id="rId4"/>
              </a:rPr>
              <a:t>CAP_ANY</a:t>
            </a:r>
            <a:br>
              <a:rPr lang="ko"/>
            </a:br>
            <a:r>
              <a:rPr lang="ko"/>
              <a:t>retval:		cv.VideoCapture 반환</a:t>
            </a:r>
            <a:br>
              <a:rPr lang="ko"/>
            </a:b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cv2.VideoCapture</a:t>
            </a:r>
            <a:r>
              <a:rPr b="1" lang="ko"/>
              <a:t>.open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filename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apiPreference</a:t>
            </a:r>
            <a:r>
              <a:rPr lang="ko"/>
              <a:t>=cv2.CAP_ANY) -&gt; retval</a:t>
            </a:r>
            <a:br>
              <a:rPr lang="ko"/>
            </a:br>
            <a:br>
              <a:rPr lang="ko"/>
            </a:br>
            <a:r>
              <a:rPr lang="ko"/>
              <a:t>retval:	정상적으로 작동하면 True,</a:t>
            </a:r>
            <a:br>
              <a:rPr lang="ko"/>
            </a:br>
            <a:r>
              <a:rPr lang="ko"/>
              <a:t>		작동하지 않으면 False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동영상 처리</a:t>
            </a:r>
            <a:endParaRPr b="1"/>
          </a:p>
        </p:txBody>
      </p:sp>
      <p:sp>
        <p:nvSpPr>
          <p:cNvPr id="227" name="Google Shape;227;p29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28" name="Google Shape;228;p29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VideoCapture 준비 확인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lang="ko"/>
              <a:t>VideoCapture</a:t>
            </a:r>
            <a:r>
              <a:rPr b="1" lang="ko"/>
              <a:t>.isOpened</a:t>
            </a:r>
            <a:r>
              <a:rPr lang="ko"/>
              <a:t>() -&gt; retval</a:t>
            </a:r>
            <a:br>
              <a:rPr lang="ko"/>
            </a:br>
            <a:br>
              <a:rPr lang="ko"/>
            </a:br>
            <a:r>
              <a:rPr lang="ko"/>
              <a:t>retval:		VideoCapture 장치가 초기화 되어있으면 True, 아니면 False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동영상 처리</a:t>
            </a:r>
            <a:endParaRPr b="1"/>
          </a:p>
        </p:txBody>
      </p:sp>
      <p:sp>
        <p:nvSpPr>
          <p:cNvPr id="239" name="Google Shape;239;p30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40" name="Google Shape;240;p30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프레임 받기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cv2.VideoCapture</a:t>
            </a:r>
            <a:r>
              <a:rPr b="1" lang="ko"/>
              <a:t>.read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image</a:t>
            </a:r>
            <a:r>
              <a:rPr lang="ko"/>
              <a:t>=None) -&gt; retval, image</a:t>
            </a:r>
            <a:br>
              <a:rPr lang="ko"/>
            </a:br>
            <a:br>
              <a:rPr lang="ko"/>
            </a:br>
            <a:r>
              <a:rPr lang="ko"/>
              <a:t>retval:	정상적으로 작동하면 True, 작동하지 않으면 False</a:t>
            </a:r>
            <a:br>
              <a:rPr lang="ko"/>
            </a:br>
            <a:r>
              <a:rPr lang="ko"/>
              <a:t>image:	현재 프레임(numpy.ndarray)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동영상 처리</a:t>
            </a:r>
            <a:endParaRPr b="1"/>
          </a:p>
        </p:txBody>
      </p:sp>
      <p:sp>
        <p:nvSpPr>
          <p:cNvPr id="251" name="Google Shape;251;p31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52" name="Google Shape;252;p31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1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1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1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VideoCapture 장치 초기화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cv2.VideoCapture</a:t>
            </a:r>
            <a:r>
              <a:rPr b="1" lang="ko"/>
              <a:t>.release</a:t>
            </a:r>
            <a:r>
              <a:rPr lang="ko"/>
              <a:t>() -&gt; None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비디오 또는 캡쳐장치를 종료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영상</a:t>
            </a:r>
            <a:r>
              <a:rPr b="1" lang="ko"/>
              <a:t> 속성 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 sz="1800"/>
              <a:t>컬러 </a:t>
            </a:r>
            <a:r>
              <a:rPr b="1" lang="ko" sz="1800"/>
              <a:t>영상</a:t>
            </a:r>
            <a:r>
              <a:rPr b="1" lang="ko" sz="1800"/>
              <a:t> 속성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 sz="1800"/>
              <a:t>회색조 </a:t>
            </a:r>
            <a:r>
              <a:rPr b="1" lang="ko" sz="1800"/>
              <a:t>영상</a:t>
            </a:r>
            <a:r>
              <a:rPr b="1" lang="ko" sz="1800"/>
              <a:t> 속성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9875"/>
            <a:ext cx="3426266" cy="19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9" y="1770857"/>
            <a:ext cx="3426266" cy="192178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66" name="Google Shape;66;p14"/>
          <p:cNvPicPr preferRelativeResize="0"/>
          <p:nvPr/>
        </p:nvPicPr>
        <p:blipFill rotWithShape="1">
          <a:blip r:embed="rId5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동영상 처리</a:t>
            </a:r>
            <a:endParaRPr b="1"/>
          </a:p>
        </p:txBody>
      </p:sp>
      <p:sp>
        <p:nvSpPr>
          <p:cNvPr id="263" name="Google Shape;263;p32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64" name="Google Shape;264;p32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2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속성값 참조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cv2.VideoCapture</a:t>
            </a:r>
            <a:r>
              <a:rPr b="1" lang="ko"/>
              <a:t>.get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propId</a:t>
            </a:r>
            <a:r>
              <a:rPr lang="ko"/>
              <a:t>) -&gt; retval</a:t>
            </a:r>
            <a:br>
              <a:rPr lang="ko"/>
            </a:br>
            <a:br>
              <a:rPr lang="ko"/>
            </a:br>
            <a:r>
              <a:rPr lang="ko"/>
              <a:t>propId:	</a:t>
            </a:r>
            <a:r>
              <a:rPr lang="ko" u="sng">
                <a:solidFill>
                  <a:schemeClr val="hlink"/>
                </a:solidFill>
                <a:hlinkClick r:id="rId4"/>
              </a:rPr>
              <a:t>VideoCaptureProperties</a:t>
            </a:r>
            <a:br>
              <a:rPr lang="ko"/>
            </a:br>
            <a:r>
              <a:rPr lang="ko"/>
              <a:t>retval:	속성 값 반환. 지원하지 않는 속성이면 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동영상 처리</a:t>
            </a:r>
            <a:endParaRPr b="1"/>
          </a:p>
        </p:txBody>
      </p:sp>
      <p:sp>
        <p:nvSpPr>
          <p:cNvPr id="275" name="Google Shape;275;p33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76" name="Google Shape;276;p33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속성값 얻기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cv2.VideoCapture</a:t>
            </a:r>
            <a:r>
              <a:rPr b="1" lang="ko"/>
              <a:t>.set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propId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value</a:t>
            </a:r>
            <a:r>
              <a:rPr lang="ko"/>
              <a:t>) -&gt; retval</a:t>
            </a:r>
            <a:br>
              <a:rPr lang="ko"/>
            </a:br>
            <a:br>
              <a:rPr lang="ko"/>
            </a:br>
            <a:r>
              <a:rPr lang="ko"/>
              <a:t>propId:	</a:t>
            </a:r>
            <a:r>
              <a:rPr lang="ko" u="sng">
                <a:solidFill>
                  <a:schemeClr val="hlink"/>
                </a:solidFill>
                <a:hlinkClick r:id="rId4"/>
              </a:rPr>
              <a:t>VideoCaptureProperties</a:t>
            </a:r>
            <a:br>
              <a:rPr lang="ko"/>
            </a:br>
            <a:r>
              <a:rPr lang="ko"/>
              <a:t>value:	속성 값</a:t>
            </a:r>
            <a:br>
              <a:rPr lang="ko"/>
            </a:br>
            <a:r>
              <a:rPr lang="ko"/>
              <a:t>retval:	성공하면 True, 실패하면 False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동영상 처리</a:t>
            </a:r>
            <a:endParaRPr b="1"/>
          </a:p>
        </p:txBody>
      </p:sp>
      <p:sp>
        <p:nvSpPr>
          <p:cNvPr id="287" name="Google Shape;287;p34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88" name="Google Shape;288;p34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4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4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4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카메라 처리 예제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663" y="1694725"/>
            <a:ext cx="3933825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4"/>
          <p:cNvSpPr txBox="1"/>
          <p:nvPr/>
        </p:nvSpPr>
        <p:spPr>
          <a:xfrm>
            <a:off x="5272600" y="3396475"/>
            <a:ext cx="2939100" cy="55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45818E"/>
                </a:solidFill>
              </a:rPr>
              <a:t># 일정시간(1ms) 대기 후 반복문 처리.</a:t>
            </a:r>
            <a:endParaRPr i="1" sz="1200">
              <a:solidFill>
                <a:srgbClr val="45818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45818E"/>
                </a:solidFill>
              </a:rPr>
              <a:t># esc 입력시 반복문 탈출</a:t>
            </a:r>
            <a:endParaRPr i="1" sz="800">
              <a:solidFill>
                <a:srgbClr val="45818E"/>
              </a:solidFill>
            </a:endParaRPr>
          </a:p>
        </p:txBody>
      </p:sp>
      <p:cxnSp>
        <p:nvCxnSpPr>
          <p:cNvPr id="296" name="Google Shape;296;p34"/>
          <p:cNvCxnSpPr>
            <a:endCxn id="295" idx="1"/>
          </p:cNvCxnSpPr>
          <p:nvPr/>
        </p:nvCxnSpPr>
        <p:spPr>
          <a:xfrm flipH="1" rot="10800000">
            <a:off x="3149800" y="3673525"/>
            <a:ext cx="2122800" cy="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동영상 처리</a:t>
            </a:r>
            <a:endParaRPr b="1"/>
          </a:p>
        </p:txBody>
      </p:sp>
      <p:sp>
        <p:nvSpPr>
          <p:cNvPr id="302" name="Google Shape;302;p35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303" name="Google Shape;303;p35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5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5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5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5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동영상</a:t>
            </a:r>
            <a:r>
              <a:rPr b="1" lang="ko"/>
              <a:t> 처리 예제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675" y="1635475"/>
            <a:ext cx="468630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 txBox="1"/>
          <p:nvPr/>
        </p:nvSpPr>
        <p:spPr>
          <a:xfrm>
            <a:off x="5691554" y="3812429"/>
            <a:ext cx="2939100" cy="55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45818E"/>
                </a:solidFill>
              </a:rPr>
              <a:t># 일정시간</a:t>
            </a:r>
            <a:r>
              <a:rPr i="1" lang="ko" sz="1200">
                <a:solidFill>
                  <a:srgbClr val="45818E"/>
                </a:solidFill>
              </a:rPr>
              <a:t>(delay</a:t>
            </a:r>
            <a:r>
              <a:rPr i="1" lang="ko" sz="1200">
                <a:solidFill>
                  <a:srgbClr val="45818E"/>
                </a:solidFill>
              </a:rPr>
              <a:t>) 대기 후 반복문 처리.</a:t>
            </a:r>
            <a:endParaRPr i="1" sz="1200">
              <a:solidFill>
                <a:srgbClr val="45818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45818E"/>
                </a:solidFill>
              </a:rPr>
              <a:t># esc 입력시 반복문 탈출</a:t>
            </a:r>
            <a:endParaRPr i="1" sz="800">
              <a:solidFill>
                <a:srgbClr val="45818E"/>
              </a:solidFill>
            </a:endParaRPr>
          </a:p>
        </p:txBody>
      </p:sp>
      <p:cxnSp>
        <p:nvCxnSpPr>
          <p:cNvPr id="311" name="Google Shape;311;p35"/>
          <p:cNvCxnSpPr>
            <a:endCxn id="310" idx="1"/>
          </p:cNvCxnSpPr>
          <p:nvPr/>
        </p:nvCxnSpPr>
        <p:spPr>
          <a:xfrm flipH="1" rot="10800000">
            <a:off x="3568754" y="4089479"/>
            <a:ext cx="2122800" cy="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316" name="Google Shape;31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6"/>
          <p:cNvSpPr txBox="1"/>
          <p:nvPr>
            <p:ph type="title"/>
          </p:nvPr>
        </p:nvSpPr>
        <p:spPr>
          <a:xfrm>
            <a:off x="1018775" y="17231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동영상 저장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동영상 처리</a:t>
            </a:r>
            <a:endParaRPr b="1"/>
          </a:p>
        </p:txBody>
      </p:sp>
      <p:sp>
        <p:nvSpPr>
          <p:cNvPr id="323" name="Google Shape;323;p37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324" name="Google Shape;324;p37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7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7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7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7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동영상 파일</a:t>
            </a:r>
            <a:r>
              <a:rPr b="1" lang="ko"/>
              <a:t> 열기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VideoWriter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filename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fourcc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fps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frameSize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isColor</a:t>
            </a:r>
            <a:r>
              <a:rPr lang="ko"/>
              <a:t>=True) -&gt; retval</a:t>
            </a:r>
            <a:br>
              <a:rPr lang="ko"/>
            </a:br>
            <a:br>
              <a:rPr lang="ko"/>
            </a:br>
            <a:r>
              <a:rPr lang="ko"/>
              <a:t>filename:	비디오 파일 이름</a:t>
            </a:r>
            <a:br>
              <a:rPr lang="ko"/>
            </a:br>
            <a:r>
              <a:rPr lang="ko"/>
              <a:t>fourcc:	프레임을 압축하는데 사용되는 코덱 코드</a:t>
            </a:r>
            <a:br>
              <a:rPr lang="ko"/>
            </a:br>
            <a:r>
              <a:rPr lang="ko"/>
              <a:t>fps</a:t>
            </a:r>
            <a:r>
              <a:rPr lang="ko"/>
              <a:t>:		비디오 스트림의 프레임 속도</a:t>
            </a:r>
            <a:br>
              <a:rPr lang="ko"/>
            </a:br>
            <a:r>
              <a:rPr lang="ko"/>
              <a:t>frameSize:	프레임 크기.(width, height)</a:t>
            </a:r>
            <a:br>
              <a:rPr lang="ko"/>
            </a:br>
            <a:r>
              <a:rPr lang="ko"/>
              <a:t>isColor:	컬러는 True, 그 외는 False</a:t>
            </a:r>
            <a:br>
              <a:rPr lang="ko"/>
            </a:br>
            <a:r>
              <a:rPr lang="ko"/>
              <a:t>retval:	cv.VideoWriter 반환</a:t>
            </a:r>
            <a:br>
              <a:rPr lang="ko"/>
            </a:b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cv2.VideoWriter</a:t>
            </a:r>
            <a:r>
              <a:rPr b="1" lang="ko"/>
              <a:t>.open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filename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fourcc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fps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frameSize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isColor</a:t>
            </a:r>
            <a:r>
              <a:rPr lang="ko"/>
              <a:t>=True</a:t>
            </a:r>
            <a:r>
              <a:rPr lang="ko"/>
              <a:t>) -&gt; retval</a:t>
            </a:r>
            <a:br>
              <a:rPr lang="ko"/>
            </a:br>
            <a:br>
              <a:rPr lang="ko"/>
            </a:br>
            <a:r>
              <a:rPr lang="ko"/>
              <a:t>retval:	정상적으로 작동하면 True,</a:t>
            </a:r>
            <a:br>
              <a:rPr lang="ko"/>
            </a:br>
            <a:r>
              <a:rPr lang="ko"/>
              <a:t>		작동하지 않으면 False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동영상 처리</a:t>
            </a:r>
            <a:endParaRPr b="1"/>
          </a:p>
        </p:txBody>
      </p:sp>
      <p:sp>
        <p:nvSpPr>
          <p:cNvPr id="335" name="Google Shape;335;p38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336" name="Google Shape;336;p38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8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Fourcc(4자리 코덱 코드)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t/>
            </a:r>
            <a:endParaRPr/>
          </a:p>
        </p:txBody>
      </p:sp>
      <p:graphicFrame>
        <p:nvGraphicFramePr>
          <p:cNvPr id="342" name="Google Shape;342;p38"/>
          <p:cNvGraphicFramePr/>
          <p:nvPr/>
        </p:nvGraphicFramePr>
        <p:xfrm>
          <a:off x="952500" y="162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{4DA61135-D15E-4E86-8008-79416EDAFBAD}</a:tableStyleId>
              </a:tblPr>
              <a:tblGrid>
                <a:gridCol w="4988600"/>
                <a:gridCol w="225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chemeClr val="dk2"/>
                          </a:solidFill>
                        </a:rPr>
                        <a:t>cv2.</a:t>
                      </a:r>
                      <a:r>
                        <a:rPr lang="ko">
                          <a:solidFill>
                            <a:schemeClr val="dk2"/>
                          </a:solidFill>
                        </a:rPr>
                        <a:t>VideoWriter_fourcc(*’DIVX’)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DivX MPEG-4 코덱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2"/>
                          </a:solidFill>
                        </a:rPr>
                        <a:t>cv2.VideoWriter_fourcc(*’XVID’)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XVID MPEG-4 코덱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2"/>
                          </a:solidFill>
                        </a:rPr>
                        <a:t>cv2.VideoWriter_fourcc(*’FMP4’)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FFMPEG MPEG-4 코덱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2"/>
                          </a:solidFill>
                        </a:rPr>
                        <a:t>cv2.VideoWriter_fourcc(*’WMV2’)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Windows Media Video 8 코덱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2"/>
                          </a:solidFill>
                        </a:rPr>
                        <a:t>cv2.VideoWriter_fourcc(*’MJPG’)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모션 JPEG 코덱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2"/>
                          </a:solidFill>
                        </a:rPr>
                        <a:t>cv2.VideoWriter_fourcc(*’X264’)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H.264/AVC 코덱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2"/>
                          </a:solidFill>
                        </a:rPr>
                        <a:t>cv2.VideoWriter_fourcc(*’AVC1’)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Advanced Video 코덱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동영상 처리</a:t>
            </a:r>
            <a:endParaRPr b="1"/>
          </a:p>
        </p:txBody>
      </p:sp>
      <p:sp>
        <p:nvSpPr>
          <p:cNvPr id="348" name="Google Shape;348;p39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349" name="Google Shape;349;p39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9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9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9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동영상 파일이 준비 되었는지 확인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cv2.VideoWriter</a:t>
            </a:r>
            <a:r>
              <a:rPr b="1" lang="ko"/>
              <a:t>.isOpened</a:t>
            </a:r>
            <a:r>
              <a:rPr lang="ko"/>
              <a:t>() -&gt; retval</a:t>
            </a:r>
            <a:br>
              <a:rPr lang="ko"/>
            </a:br>
            <a:br>
              <a:rPr lang="ko"/>
            </a:br>
            <a:r>
              <a:rPr lang="ko"/>
              <a:t>retval:	</a:t>
            </a:r>
            <a:r>
              <a:rPr lang="ko"/>
              <a:t>VideoCapture 장치가 초기화 되어있으면 True, 아니면 False</a:t>
            </a:r>
            <a:br>
              <a:rPr lang="ko"/>
            </a:b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프레임 저장하기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cv2.VideoWriter.write(image) -&gt; None</a:t>
            </a:r>
            <a:br>
              <a:rPr lang="ko"/>
            </a:br>
            <a:br>
              <a:rPr lang="ko"/>
            </a:br>
            <a:r>
              <a:rPr lang="ko"/>
              <a:t>image:	입력할 프레임(BGR 형식으로 저장, type:numpy.ndarray)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동영상 처리</a:t>
            </a:r>
            <a:endParaRPr b="1"/>
          </a:p>
        </p:txBody>
      </p:sp>
      <p:sp>
        <p:nvSpPr>
          <p:cNvPr id="360" name="Google Shape;360;p40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361" name="Google Shape;361;p40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0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0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0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0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카메라 입력을 동영상으로 저장하기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808" y="1553487"/>
            <a:ext cx="6615633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372" name="Google Shape;37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1"/>
          <p:cNvSpPr txBox="1"/>
          <p:nvPr>
            <p:ph type="title"/>
          </p:nvPr>
        </p:nvSpPr>
        <p:spPr>
          <a:xfrm>
            <a:off x="1018775" y="17231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외부입력 이벤트 처리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1018775" y="17231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ROI와 마스크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ko"/>
              <a:t>키보드 이벤트 처리</a:t>
            </a:r>
            <a:endParaRPr b="1"/>
          </a:p>
        </p:txBody>
      </p:sp>
      <p:sp>
        <p:nvSpPr>
          <p:cNvPr id="379" name="Google Shape;379;p42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키 입력 대기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ko"/>
              <a:t>cv2.</a:t>
            </a:r>
            <a:r>
              <a:rPr b="1" lang="ko"/>
              <a:t>waitKey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delay</a:t>
            </a:r>
            <a:r>
              <a:rPr lang="ko"/>
              <a:t>=0) -&gt; retval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ko"/>
              <a:t>cv2.</a:t>
            </a:r>
            <a:r>
              <a:rPr b="1" lang="ko"/>
              <a:t>waitKeyEx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delay</a:t>
            </a:r>
            <a:r>
              <a:rPr lang="ko"/>
              <a:t>=0) -&gt; retval</a:t>
            </a:r>
            <a:br>
              <a:rPr lang="ko"/>
            </a:b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delay:	밀리세컨드(milliseconds) 단위. 0=무한. 1000=1초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retval:	누른 키의 ASCII 값 가짐(구글에 </a:t>
            </a:r>
            <a:r>
              <a:rPr lang="ko" u="sng">
                <a:solidFill>
                  <a:schemeClr val="hlink"/>
                </a:solidFill>
                <a:hlinkClick r:id="rId3"/>
              </a:rPr>
              <a:t>ASCII 코드표</a:t>
            </a:r>
            <a:r>
              <a:rPr lang="ko"/>
              <a:t> 참조)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참고:		</a:t>
            </a:r>
            <a:r>
              <a:rPr lang="ko"/>
              <a:t>OpenCV 창이 하나 이상 있을 때만 동작</a:t>
            </a:r>
            <a:br>
              <a:rPr lang="ko"/>
            </a:br>
            <a:r>
              <a:rPr lang="ko"/>
              <a:t>waitKeyEx:	Windows 운영체제에서의 특수키 입력처리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Google Shape;114;p17" id="381" name="Google Shape;381;p42"/>
          <p:cNvPicPr preferRelativeResize="0"/>
          <p:nvPr/>
        </p:nvPicPr>
        <p:blipFill rotWithShape="1">
          <a:blip r:embed="rId4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2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2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2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2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키보드 이벤트 처리</a:t>
            </a:r>
            <a:endParaRPr b="1"/>
          </a:p>
        </p:txBody>
      </p:sp>
      <p:sp>
        <p:nvSpPr>
          <p:cNvPr id="391" name="Google Shape;391;p43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특수키 </a:t>
            </a:r>
            <a:r>
              <a:rPr b="1" lang="ko"/>
              <a:t>반환값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descr="Google Shape;114;p17" id="393" name="Google Shape;393;p43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3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3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3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3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425" y="1493688"/>
            <a:ext cx="386715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마우스 이벤트</a:t>
            </a:r>
            <a:r>
              <a:rPr b="1" lang="ko"/>
              <a:t> 처리</a:t>
            </a:r>
            <a:endParaRPr b="1"/>
          </a:p>
        </p:txBody>
      </p:sp>
      <p:sp>
        <p:nvSpPr>
          <p:cNvPr id="404" name="Google Shape;404;p44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405" name="Google Shape;405;p44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4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4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4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4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마우스 이벤트 콜백 등록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setMouseCallback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windowName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onMouse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param</a:t>
            </a:r>
            <a:r>
              <a:rPr lang="ko"/>
              <a:t>=0) -&gt; None</a:t>
            </a:r>
            <a:br>
              <a:rPr lang="ko"/>
            </a:br>
            <a:br>
              <a:rPr lang="ko"/>
            </a:br>
            <a:br>
              <a:rPr lang="ko"/>
            </a:br>
            <a:r>
              <a:rPr lang="ko"/>
              <a:t>windowName:	창 이름</a:t>
            </a:r>
            <a:br>
              <a:rPr lang="ko"/>
            </a:br>
            <a:r>
              <a:rPr lang="ko"/>
              <a:t>onMouse:		콜백 함수 이름</a:t>
            </a:r>
            <a:br>
              <a:rPr lang="ko"/>
            </a:br>
            <a:r>
              <a:rPr lang="ko"/>
              <a:t>			</a:t>
            </a:r>
            <a:r>
              <a:rPr lang="ko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MouseCallback</a:t>
            </a:r>
            <a:r>
              <a:rPr lang="ko"/>
              <a:t> 형식을 따라야 함</a:t>
            </a:r>
            <a:br>
              <a:rPr lang="ko"/>
            </a:br>
            <a:r>
              <a:rPr lang="ko"/>
              <a:t>param</a:t>
            </a:r>
            <a:r>
              <a:rPr lang="ko"/>
              <a:t>:		콜백 함수에 전달할 데이터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마우스 이벤트 처리</a:t>
            </a:r>
            <a:endParaRPr b="1"/>
          </a:p>
        </p:txBody>
      </p:sp>
      <p:sp>
        <p:nvSpPr>
          <p:cNvPr id="416" name="Google Shape;416;p45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417" name="Google Shape;417;p45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5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5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5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5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MouseCallback 형식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ko"/>
              <a:t>onMouse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event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x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y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flags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userdata</a:t>
            </a:r>
            <a:r>
              <a:rPr lang="ko"/>
              <a:t>) -&gt; retval</a:t>
            </a:r>
            <a:br>
              <a:rPr lang="ko"/>
            </a:br>
            <a:br>
              <a:rPr lang="ko"/>
            </a:br>
            <a:br>
              <a:rPr lang="ko"/>
            </a:br>
            <a:r>
              <a:rPr lang="ko"/>
              <a:t>event:	마우스 이벤트 설정. </a:t>
            </a:r>
            <a:r>
              <a:rPr lang="ko" u="sng">
                <a:solidFill>
                  <a:schemeClr val="hlink"/>
                </a:solidFill>
                <a:hlinkClick r:id="rId4"/>
              </a:rPr>
              <a:t>MouseEventType</a:t>
            </a:r>
            <a:br>
              <a:rPr lang="ko"/>
            </a:br>
            <a:r>
              <a:rPr lang="ko"/>
              <a:t>x:		x 좌표</a:t>
            </a:r>
            <a:br>
              <a:rPr lang="ko"/>
            </a:br>
            <a:r>
              <a:rPr lang="ko"/>
              <a:t>y:		y 좌표</a:t>
            </a:r>
            <a:br>
              <a:rPr lang="ko"/>
            </a:br>
            <a:r>
              <a:rPr lang="ko"/>
              <a:t>flags:		마우스 이벤트 발생 시의 상태. </a:t>
            </a:r>
            <a:r>
              <a:rPr lang="ko" u="sng">
                <a:solidFill>
                  <a:schemeClr val="hlink"/>
                </a:solidFill>
                <a:hlinkClick r:id="rId5"/>
              </a:rPr>
              <a:t>MouseEventFlags</a:t>
            </a:r>
            <a:br>
              <a:rPr lang="ko"/>
            </a:br>
            <a:r>
              <a:rPr lang="ko"/>
              <a:t>userdata:	cv2.setMouseCallback()에서의 userdata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마우스 이벤트 처리</a:t>
            </a:r>
            <a:endParaRPr b="1"/>
          </a:p>
        </p:txBody>
      </p:sp>
      <p:sp>
        <p:nvSpPr>
          <p:cNvPr id="428" name="Google Shape;428;p46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429" name="Google Shape;429;p46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6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6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6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6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마우스로 그림 그리기 예제</a:t>
            </a:r>
            <a:endParaRPr/>
          </a:p>
        </p:txBody>
      </p:sp>
      <p:pic>
        <p:nvPicPr>
          <p:cNvPr id="435" name="Google Shape;43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625" y="1518425"/>
            <a:ext cx="7326934" cy="34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ROI와 마스크</a:t>
            </a:r>
            <a:r>
              <a:rPr b="1" lang="ko"/>
              <a:t> </a:t>
            </a:r>
            <a:endParaRPr b="1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ROI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ROI(Region of Interest)란 말 그대로 관심있는 영역을 뜻함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마스크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이미지 전처리를 수행하거나, 딥러닝을 위한 Segmentation을 수행할 때 사용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관심있는 영역(ROI)는 0이 아닌 픽셀값으로 채우고, 그 외의 영역은 0 픽셀값으로 채운 Binary Mask 이미지를 사용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84" name="Google Shape;84;p16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ROI와 마스크</a:t>
            </a:r>
            <a:r>
              <a:rPr b="1" lang="ko"/>
              <a:t> </a:t>
            </a:r>
            <a:endParaRPr b="1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마스크 연산을 지원하는 픽셀 값 복사 함수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copyTo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src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mask</a:t>
            </a:r>
            <a:r>
              <a:rPr lang="ko"/>
              <a:t>, dst=None) -&gt; dst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src:		대상 이미지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mask:	마스크 이미지. 0이 아닌 픽셀만 복사.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dst:		dst를 새로 생성하여 연산 후 반환</a:t>
            </a:r>
            <a:br>
              <a:rPr lang="ko"/>
            </a:br>
            <a:r>
              <a:rPr lang="ko"/>
              <a:t>		src 이미지와 크기, 타입이 같은 이미지를 사용하면, dst를 새로 생성하지 않고</a:t>
            </a:r>
            <a:br>
              <a:rPr lang="ko"/>
            </a:br>
            <a:r>
              <a:rPr lang="ko"/>
              <a:t>		연산을 수행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96" name="Google Shape;96;p17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ROI와 마스크 </a:t>
            </a:r>
            <a:endParaRPr b="1"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마스크 연산 예제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08" name="Google Shape;108;p18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300" y="1861200"/>
            <a:ext cx="73914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type="title"/>
          </p:nvPr>
        </p:nvSpPr>
        <p:spPr>
          <a:xfrm>
            <a:off x="1018775" y="17231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그리기 함수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그리기 함수</a:t>
            </a:r>
            <a:endParaRPr b="1"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Drawing Function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OpenCV에서는 선, 도형, 문자열 출력을 도와주는 그리기 함수를 제공함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선 그리기: 직선, 화살표, 마커 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도형 그리기: 사각형, 원, 타원, 다각형 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문자열</a:t>
            </a:r>
            <a:br>
              <a:rPr lang="ko"/>
            </a:b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공식 문서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OpenCV &gt; </a:t>
            </a:r>
            <a:r>
              <a:rPr lang="ko" u="sng">
                <a:solidFill>
                  <a:schemeClr val="hlink"/>
                </a:solidFill>
                <a:hlinkClick r:id="rId3"/>
              </a:rPr>
              <a:t>Main Page</a:t>
            </a:r>
            <a:r>
              <a:rPr lang="ko"/>
              <a:t> &gt; </a:t>
            </a:r>
            <a:r>
              <a:rPr lang="ko" u="sng">
                <a:solidFill>
                  <a:schemeClr val="hlink"/>
                </a:solidFill>
                <a:hlinkClick r:id="rId4"/>
              </a:rPr>
              <a:t>Image Processing</a:t>
            </a:r>
            <a:r>
              <a:rPr lang="ko"/>
              <a:t> &gt; </a:t>
            </a:r>
            <a:r>
              <a:rPr lang="ko" u="sng">
                <a:solidFill>
                  <a:schemeClr val="hlink"/>
                </a:solidFill>
                <a:hlinkClick r:id="rId5"/>
              </a:rPr>
              <a:t>Drawing Functnions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27" name="Google Shape;127;p20"/>
          <p:cNvPicPr preferRelativeResize="0"/>
          <p:nvPr/>
        </p:nvPicPr>
        <p:blipFill rotWithShape="1">
          <a:blip r:embed="rId6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그리기 함수</a:t>
            </a:r>
            <a:endParaRPr b="1"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직선 그리기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line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img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pt1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pt2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color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thickness</a:t>
            </a:r>
            <a:r>
              <a:rPr lang="ko"/>
              <a:t>=1, </a:t>
            </a:r>
            <a:r>
              <a:rPr lang="ko">
                <a:solidFill>
                  <a:srgbClr val="FF9900"/>
                </a:solidFill>
              </a:rPr>
              <a:t>lineType</a:t>
            </a:r>
            <a:r>
              <a:rPr lang="ko"/>
              <a:t>=cv2.LINE_8, </a:t>
            </a:r>
            <a:r>
              <a:rPr lang="ko">
                <a:solidFill>
                  <a:srgbClr val="FF9900"/>
                </a:solidFill>
              </a:rPr>
              <a:t>shift</a:t>
            </a:r>
            <a:r>
              <a:rPr lang="ko"/>
              <a:t>=0) -&gt; img</a:t>
            </a:r>
            <a:br>
              <a:rPr lang="ko"/>
            </a:b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img:		그릴 대상 이미지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pt1:		선을 그릴 시작점(x, 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pt2:		선을 그릴 종착점(x, 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color:		선 색(R,G,B) 또는 정수값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thickness:	선 두께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lineType:	</a:t>
            </a:r>
            <a:r>
              <a:rPr lang="ko" u="sng">
                <a:solidFill>
                  <a:schemeClr val="hlink"/>
                </a:solidFill>
                <a:hlinkClick r:id="rId3"/>
              </a:rPr>
              <a:t>Line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shift:		그리기 좌표값의 축소 비율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39" name="Google Shape;139;p21"/>
          <p:cNvPicPr preferRelativeResize="0"/>
          <p:nvPr/>
        </p:nvPicPr>
        <p:blipFill rotWithShape="1">
          <a:blip r:embed="rId4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