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B3310B-5607-4372-A883-05C5CD19EB43}">
  <a:tblStyle styleId="{93B3310B-5607-4372-A883-05C5CD19EB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04666941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04666941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046669410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04666941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046669410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046669410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04666941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04666941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046669410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046669410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046669410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046669410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04666941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404666941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046669410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4046669410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046669410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4046669410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4046669410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4046669410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046669410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046669410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04666941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04666941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404666941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404666941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046669410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046669410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04666941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404666941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404666941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404666941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046669410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4046669410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046669410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4046669410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04666941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404666941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406a3df9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406a3df9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06a3df9a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406a3df9a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406a3df9a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406a3df9a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04666941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04666941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406a3df9a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406a3df9a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404666941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404666941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406a3df9a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406a3df9a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406a3df9a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406a3df9a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404666941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404666941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406a3df9a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406a3df9a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406a3df9a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406a3df9a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04666941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04666941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04666941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04666941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04666941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04666941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04666941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04666941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046669410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046669410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04666941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04666941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opencv.org/3.4/de/d25/imgproc_color_conversions.html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opencv.org/4.x/d8/d01/group__imgproc__color__conversions.html#ga4e0972be5de079fed4e3a10e24ef5ef0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opencv.org/3.4/d1/d1b/group__core__hal__interface.html#ga7cde0074dfd288f2d70c0e035dacb28a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opencv.org/4.x/d2/de8/group__core__array.html#gad12cefbcb5291cf958a85b4b67b6149f" TargetMode="External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opencv.org/3.4/d1/d1b/group__core__hal__interface.html#ga7cde0074dfd288f2d70c0e035dacb28a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opencv.org/3.4/d1/d1b/group__core__hal__interface.html#ga7cde0074dfd288f2d70c0e035dacb28a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opencv.org/3.4/d1/d1b/group__core__hal__interface.html#ga7cde0074dfd288f2d70c0e035dacb28a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1018775" y="17231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영상</a:t>
            </a:r>
            <a:r>
              <a:rPr b="1" lang="ko">
                <a:solidFill>
                  <a:schemeClr val="lt1"/>
                </a:solidFill>
              </a:rPr>
              <a:t> 밝기 조절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논리</a:t>
            </a:r>
            <a:r>
              <a:rPr b="1" lang="ko"/>
              <a:t> 연산 </a:t>
            </a:r>
            <a:endParaRPr b="1"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비트단위 AND, OR, XOR, NOT 연산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bitwise_and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src1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src2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dst</a:t>
            </a:r>
            <a:r>
              <a:rPr lang="ko"/>
              <a:t>=None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mask</a:t>
            </a:r>
            <a:r>
              <a:rPr lang="ko"/>
              <a:t>=None</a:t>
            </a:r>
            <a:r>
              <a:rPr lang="ko"/>
              <a:t>) -&gt; dst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bitwise_or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src1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src2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dst</a:t>
            </a:r>
            <a:r>
              <a:rPr lang="ko"/>
              <a:t>=None, </a:t>
            </a:r>
            <a:r>
              <a:rPr lang="ko">
                <a:solidFill>
                  <a:srgbClr val="FF9900"/>
                </a:solidFill>
              </a:rPr>
              <a:t>mask</a:t>
            </a:r>
            <a:r>
              <a:rPr lang="ko"/>
              <a:t>=None) -&gt; dst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bitwise_xor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src1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src2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dst</a:t>
            </a:r>
            <a:r>
              <a:rPr lang="ko"/>
              <a:t>=None, </a:t>
            </a:r>
            <a:r>
              <a:rPr lang="ko">
                <a:solidFill>
                  <a:srgbClr val="FF9900"/>
                </a:solidFill>
              </a:rPr>
              <a:t>mask</a:t>
            </a:r>
            <a:r>
              <a:rPr lang="ko"/>
              <a:t>=None) -&gt; dst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bitwise_not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src1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dst</a:t>
            </a:r>
            <a:r>
              <a:rPr lang="ko"/>
              <a:t>=None, </a:t>
            </a:r>
            <a:r>
              <a:rPr lang="ko">
                <a:solidFill>
                  <a:srgbClr val="FF9900"/>
                </a:solidFill>
              </a:rPr>
              <a:t>mask</a:t>
            </a:r>
            <a:r>
              <a:rPr lang="ko"/>
              <a:t>=None) -&gt; dst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src1:		첫 번째 입력 </a:t>
            </a:r>
            <a:r>
              <a:rPr lang="ko"/>
              <a:t>영상</a:t>
            </a:r>
            <a:r>
              <a:rPr lang="ko"/>
              <a:t> 또는 스칼라(a, b, c, 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src2:		두 번째 입력 </a:t>
            </a:r>
            <a:r>
              <a:rPr lang="ko"/>
              <a:t>영상</a:t>
            </a:r>
            <a:r>
              <a:rPr lang="ko"/>
              <a:t> 또는 스칼라(a, b, c, 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dst:		덧셈 연산 </a:t>
            </a:r>
            <a:r>
              <a:rPr lang="ko"/>
              <a:t>영상</a:t>
            </a:r>
            <a:r>
              <a:rPr lang="ko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mask:	마스크 </a:t>
            </a:r>
            <a:r>
              <a:rPr lang="ko"/>
              <a:t>영상</a:t>
            </a:r>
            <a:r>
              <a:rPr lang="ko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참고:		각각의 픽셀 값을 이진수로 표현하고, 비트(bit) 단위 논리 연산을 수행</a:t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55" name="Google Shape;155;p22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논리 연산 </a:t>
            </a:r>
            <a:endParaRPr b="1"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비트단위 AND, OR, XOR, NOT 연산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67" name="Google Shape;167;p23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2" name="Google Shape;172;p23"/>
          <p:cNvGraphicFramePr/>
          <p:nvPr/>
        </p:nvGraphicFramePr>
        <p:xfrm>
          <a:off x="962150" y="206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{93B3310B-5607-4372-A883-05C5CD19EB43}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입력 비트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논리 연산 결과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a AND 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a OR 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a XOR 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NOT 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177" name="Google Shape;1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>
            <p:ph type="title"/>
          </p:nvPr>
        </p:nvSpPr>
        <p:spPr>
          <a:xfrm>
            <a:off x="1018775" y="17231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컬러 영상과 색 공간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컬러 영상과 색 공간</a:t>
            </a:r>
            <a:r>
              <a:rPr b="1" lang="ko"/>
              <a:t> </a:t>
            </a:r>
            <a:endParaRPr b="1"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OpenCV와 컬러 영상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컬러 영상은 3차원 numpy.ndarray로 표현됨.(h, w, 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OpenCV에서는 RGB 순서가 아닌 BGR 순서를 기본으로 사용</a:t>
            </a:r>
            <a:br>
              <a:rPr lang="ko"/>
            </a:br>
            <a:br>
              <a:rPr lang="ko"/>
            </a:br>
            <a:br>
              <a:rPr lang="ko"/>
            </a:b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RGB 색 공간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 sz="1400"/>
              <a:t>빛의 3원색(빨강 R, 초록 G, 파랑 B)를 혼합하여 색상을 표현(가산 혼합)</a:t>
            </a:r>
            <a:br>
              <a:rPr lang="ko"/>
            </a:b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86" name="Google Shape;186;p25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컬러 </a:t>
            </a:r>
            <a:r>
              <a:rPr b="1" lang="ko"/>
              <a:t>영상과</a:t>
            </a:r>
            <a:r>
              <a:rPr b="1" lang="ko"/>
              <a:t> 색 공간 </a:t>
            </a:r>
            <a:endParaRPr b="1"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색상 채널 분리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split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m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mv</a:t>
            </a:r>
            <a:r>
              <a:rPr lang="ko"/>
              <a:t>=None</a:t>
            </a:r>
            <a:r>
              <a:rPr lang="ko"/>
              <a:t>) -&gt; mv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m:	다채널 </a:t>
            </a:r>
            <a:r>
              <a:rPr lang="ko"/>
              <a:t>영상</a:t>
            </a:r>
            <a:r>
              <a:rPr lang="ko"/>
              <a:t>배열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mv:	출력 영상</a:t>
            </a:r>
            <a:br>
              <a:rPr lang="ko"/>
            </a:b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색상 채널 병합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merge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m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dst</a:t>
            </a:r>
            <a:r>
              <a:rPr lang="ko"/>
              <a:t>=None</a:t>
            </a:r>
            <a:r>
              <a:rPr lang="ko"/>
              <a:t>) -&gt; dst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mv:	입력 </a:t>
            </a:r>
            <a:r>
              <a:rPr lang="ko"/>
              <a:t>영상 </a:t>
            </a:r>
            <a:r>
              <a:rPr lang="ko"/>
              <a:t>배열 리스트 또는 튜플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dst:	출력 </a:t>
            </a:r>
            <a:r>
              <a:rPr lang="ko"/>
              <a:t>영상</a:t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98" name="Google Shape;198;p26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컬러 </a:t>
            </a:r>
            <a:r>
              <a:rPr b="1" lang="ko"/>
              <a:t>영상과</a:t>
            </a:r>
            <a:r>
              <a:rPr b="1" lang="ko"/>
              <a:t> 색 공간 </a:t>
            </a:r>
            <a:endParaRPr b="1"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BGR 색상 평면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10" name="Google Shape;210;p27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00" y="1623913"/>
            <a:ext cx="75438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컬러 영상과 색 공간 </a:t>
            </a:r>
            <a:endParaRPr b="1"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색 공간 변환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영상 처리에서는 특정한 목적을 위해 RGB 색 공간을 HSV, YCrCb, Grayscale 등의 다른 색 공간으로 변환하여 처리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OpenCV 색 공간 변환 방법</a:t>
            </a:r>
            <a:br>
              <a:rPr lang="ko"/>
            </a:br>
            <a:r>
              <a:rPr lang="ko" u="sng">
                <a:solidFill>
                  <a:schemeClr val="hlink"/>
                </a:solidFill>
                <a:hlinkClick r:id="rId3"/>
              </a:rPr>
              <a:t>https://docs.opencv.org/3.4/de/d25/imgproc_color_conversions.html</a:t>
            </a:r>
            <a:br>
              <a:rPr lang="ko"/>
            </a:br>
            <a:br>
              <a:rPr lang="ko"/>
            </a:b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RGB 색 공간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 sz="1400"/>
              <a:t>빛의 3원색(빨강 R, 초록 G, 파랑 B)를 혼합하여 색상을 표현(가산 혼합)</a:t>
            </a:r>
            <a:br>
              <a:rPr lang="ko"/>
            </a:b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23" name="Google Shape;223;p28"/>
          <p:cNvPicPr preferRelativeResize="0"/>
          <p:nvPr/>
        </p:nvPicPr>
        <p:blipFill rotWithShape="1">
          <a:blip r:embed="rId4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컬러 영상과 색 공간 </a:t>
            </a:r>
            <a:endParaRPr b="1"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색 공간 변환 함수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cvtColor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src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dst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code</a:t>
            </a:r>
            <a:r>
              <a:rPr lang="ko"/>
              <a:t>=None, </a:t>
            </a:r>
            <a:r>
              <a:rPr lang="ko">
                <a:solidFill>
                  <a:srgbClr val="FF9900"/>
                </a:solidFill>
              </a:rPr>
              <a:t>dstCn</a:t>
            </a:r>
            <a:r>
              <a:rPr lang="ko"/>
              <a:t>=0) -&gt; dst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src:		입력 영상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dst:		출력 영상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code:		색상변환코드( </a:t>
            </a:r>
            <a:r>
              <a:rPr lang="ko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ColorConversionCodes</a:t>
            </a:r>
            <a:r>
              <a:rPr lang="ko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dstCn:	출력 영상의 채널 수. 값이 0이면 자동 결정.</a:t>
            </a:r>
            <a:br>
              <a:rPr lang="ko"/>
            </a:b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35" name="Google Shape;235;p29"/>
          <p:cNvPicPr preferRelativeResize="0"/>
          <p:nvPr/>
        </p:nvPicPr>
        <p:blipFill rotWithShape="1">
          <a:blip r:embed="rId4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컬러 영상과 색 공간 </a:t>
            </a:r>
            <a:endParaRPr b="1"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HSV 색 공간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Hue:		색상, 색의 종류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Saturation:	채도, 색의 탁하고 선명한 정도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Value:	명도, 빛의 밝기</a:t>
            </a:r>
            <a:br>
              <a:rPr lang="ko"/>
            </a:b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HSV 값 범위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cv.CV_8U 영상의 경우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0 ≤ H ≤ 179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0 ≤ S ≤ 255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0 ≤ V ≤ 255</a:t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47" name="Google Shape;247;p30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429" y="2265886"/>
            <a:ext cx="3436875" cy="2476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컬러 영상과 색 공간 </a:t>
            </a:r>
            <a:endParaRPr b="1"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HSV 색상 평면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ko"/>
            </a:b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60" name="Google Shape;260;p31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1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1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338" y="1616100"/>
            <a:ext cx="755332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영상 밝기 조절</a:t>
            </a:r>
            <a:r>
              <a:rPr b="1" lang="ko"/>
              <a:t> 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픽셀 값 복사 함수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add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src1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src2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dst</a:t>
            </a:r>
            <a:r>
              <a:rPr lang="ko"/>
              <a:t>=None, </a:t>
            </a:r>
            <a:r>
              <a:rPr lang="ko">
                <a:solidFill>
                  <a:srgbClr val="FF9900"/>
                </a:solidFill>
              </a:rPr>
              <a:t>mask</a:t>
            </a:r>
            <a:r>
              <a:rPr lang="ko"/>
              <a:t>=noArray(), </a:t>
            </a:r>
            <a:r>
              <a:rPr lang="ko">
                <a:solidFill>
                  <a:srgbClr val="FF9900"/>
                </a:solidFill>
              </a:rPr>
              <a:t>dtype</a:t>
            </a:r>
            <a:r>
              <a:rPr lang="ko"/>
              <a:t>=-1</a:t>
            </a:r>
            <a:r>
              <a:rPr lang="ko"/>
              <a:t>) -&gt; dst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src1:		첫 번째 입력 </a:t>
            </a:r>
            <a:r>
              <a:rPr lang="ko"/>
              <a:t>영상</a:t>
            </a:r>
            <a:r>
              <a:rPr lang="ko"/>
              <a:t> 또는 스칼라(a, b, c, 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src2:		두</a:t>
            </a:r>
            <a:r>
              <a:rPr lang="ko"/>
              <a:t> 번째 입력 영상 또는 스칼라(a, b, c, 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dst:		입력 </a:t>
            </a:r>
            <a:r>
              <a:rPr lang="ko"/>
              <a:t>영상</a:t>
            </a:r>
            <a:r>
              <a:rPr lang="ko"/>
              <a:t>과 동일한 크기 및 채널 수를 갖는 출력 </a:t>
            </a:r>
            <a:r>
              <a:rPr lang="ko"/>
              <a:t>영상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mask:	마스크 </a:t>
            </a:r>
            <a:r>
              <a:rPr lang="ko"/>
              <a:t>영상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dtype:	dst의 </a:t>
            </a:r>
            <a:r>
              <a:rPr lang="ko" u="sng">
                <a:solidFill>
                  <a:schemeClr val="hlink"/>
                </a:solidFill>
                <a:hlinkClick r:id="rId3"/>
              </a:rPr>
              <a:t>데이터 타입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63" name="Google Shape;63;p14"/>
          <p:cNvPicPr preferRelativeResize="0"/>
          <p:nvPr/>
        </p:nvPicPr>
        <p:blipFill rotWithShape="1">
          <a:blip r:embed="rId4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컬러 영상과 색 공간 </a:t>
            </a:r>
            <a:endParaRPr b="1"/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YCrCb</a:t>
            </a:r>
            <a:r>
              <a:rPr b="1" lang="ko"/>
              <a:t> 색 공간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PAL, NTSC, SECAM 등의 컬러 비디오 표준에 사용되는 색 공간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영상의 밝기 정보와 색상 정보를 따로 분리하여 부호화(흑백 TV 호환)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Y:		밝기 정보(luma)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Cr, Cb:	색차(chroma)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YCrCb 값 범위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cv.CV_8U 영상의 경우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0 ≤ Y ≤ 255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0 ≤ Cr ≤ 255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0 ≤ Cb ≤ 255</a:t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73" name="Google Shape;273;p32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575" y="2346950"/>
            <a:ext cx="22479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컬러 영상과 색 공간 </a:t>
            </a:r>
            <a:endParaRPr b="1"/>
          </a:p>
        </p:txBody>
      </p:sp>
      <p:sp>
        <p:nvSpPr>
          <p:cNvPr id="284" name="Google Shape;2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YCrCb 색상 평면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ko"/>
            </a:br>
            <a:endParaRPr/>
          </a:p>
        </p:txBody>
      </p:sp>
      <p:sp>
        <p:nvSpPr>
          <p:cNvPr id="285" name="Google Shape;285;p33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86" name="Google Shape;286;p33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3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3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3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338" y="1685550"/>
            <a:ext cx="75533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296" name="Google Shape;29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4"/>
          <p:cNvSpPr txBox="1"/>
          <p:nvPr>
            <p:ph type="title"/>
          </p:nvPr>
        </p:nvSpPr>
        <p:spPr>
          <a:xfrm>
            <a:off x="1018775" y="17231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히스토그램 분석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히스토그램 분석</a:t>
            </a:r>
            <a:r>
              <a:rPr b="1" lang="ko"/>
              <a:t> </a:t>
            </a:r>
            <a:endParaRPr b="1"/>
          </a:p>
        </p:txBody>
      </p:sp>
      <p:sp>
        <p:nvSpPr>
          <p:cNvPr id="303" name="Google Shape;3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히스토그램 구하기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calcHist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images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channels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mask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histSize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ranges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hist</a:t>
            </a:r>
            <a:r>
              <a:rPr lang="ko"/>
              <a:t>=None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accumulate</a:t>
            </a:r>
            <a:r>
              <a:rPr lang="ko"/>
              <a:t>=false) -&gt; hist</a:t>
            </a:r>
            <a:br>
              <a:rPr lang="ko"/>
            </a:b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images:		입력할 영상 리스트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channels:		히스토그램을 계산하는데 사용될 채널 리스트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mask:		마스크 영상. 입력 영상 전체에서 히스토그램을 구하려면 None 지정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histSize:		히스토그램 각 차원의 크기(bin의 개수)를 나타내는 리스트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ranges:		히스토그램 각 차원의 최솟값과 최댓값으로 구성된 리스트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hist:			계산된 히스토그램(numpy.ndarray)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accumulate:	기존의 his 히스토그램에 누적하려면 True, 새로 만들려면 False</a:t>
            </a:r>
            <a:br>
              <a:rPr lang="ko"/>
            </a:br>
            <a:endParaRPr/>
          </a:p>
        </p:txBody>
      </p:sp>
      <p:sp>
        <p:nvSpPr>
          <p:cNvPr id="304" name="Google Shape;304;p35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305" name="Google Shape;305;p35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5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5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5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5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히스토그램 분석 </a:t>
            </a:r>
            <a:endParaRPr b="1"/>
          </a:p>
        </p:txBody>
      </p:sp>
      <p:sp>
        <p:nvSpPr>
          <p:cNvPr id="315" name="Google Shape;31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Grayscale 영상의 </a:t>
            </a:r>
            <a:r>
              <a:rPr b="1" lang="ko"/>
              <a:t>히스토그램 구하기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ko"/>
            </a:br>
            <a:endParaRPr/>
          </a:p>
        </p:txBody>
      </p:sp>
      <p:sp>
        <p:nvSpPr>
          <p:cNvPr id="316" name="Google Shape;316;p36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317" name="Google Shape;317;p36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6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6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6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6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800" y="1531847"/>
            <a:ext cx="58086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히스토그램 분석 </a:t>
            </a:r>
            <a:endParaRPr b="1"/>
          </a:p>
        </p:txBody>
      </p:sp>
      <p:sp>
        <p:nvSpPr>
          <p:cNvPr id="328" name="Google Shape;32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컬러 </a:t>
            </a:r>
            <a:r>
              <a:rPr b="1" lang="ko"/>
              <a:t>영상의 히스토그램 구하기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ko"/>
            </a:b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330" name="Google Shape;330;p37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7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7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7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7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800" y="1536700"/>
            <a:ext cx="5343351" cy="34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340" name="Google Shape;34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8"/>
          <p:cNvSpPr txBox="1"/>
          <p:nvPr>
            <p:ph type="title"/>
          </p:nvPr>
        </p:nvSpPr>
        <p:spPr>
          <a:xfrm>
            <a:off x="1018775" y="17231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명암비 조절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명암비 조절</a:t>
            </a:r>
            <a:r>
              <a:rPr b="1" lang="ko"/>
              <a:t> </a:t>
            </a:r>
            <a:endParaRPr b="1"/>
          </a:p>
        </p:txBody>
      </p:sp>
      <p:sp>
        <p:nvSpPr>
          <p:cNvPr id="347" name="Google Shape;34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기본적인 명암비 조절 예제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349" name="Google Shape;349;p39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9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9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9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863" y="1579550"/>
            <a:ext cx="75342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명암비 조절</a:t>
            </a:r>
            <a:r>
              <a:rPr b="1" lang="ko"/>
              <a:t> </a:t>
            </a:r>
            <a:endParaRPr b="1"/>
          </a:p>
        </p:txBody>
      </p:sp>
      <p:sp>
        <p:nvSpPr>
          <p:cNvPr id="360" name="Google Shape;36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정규화 함수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normalize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src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dst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alpha</a:t>
            </a:r>
            <a:r>
              <a:rPr lang="ko"/>
              <a:t>=None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beta</a:t>
            </a:r>
            <a:r>
              <a:rPr lang="ko"/>
              <a:t>=None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norm_type</a:t>
            </a:r>
            <a:r>
              <a:rPr lang="ko"/>
              <a:t>=None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dtype</a:t>
            </a:r>
            <a:r>
              <a:rPr lang="ko"/>
              <a:t>=None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mask</a:t>
            </a:r>
            <a:r>
              <a:rPr lang="ko"/>
              <a:t>=None</a:t>
            </a:r>
            <a:r>
              <a:rPr lang="ko"/>
              <a:t>) -&gt; dst</a:t>
            </a:r>
            <a:br>
              <a:rPr lang="ko"/>
            </a:b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src:		입력할 영상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dst:		결과 영상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alpha:	(norm 정규화인 경우)목표 norm 값,</a:t>
            </a:r>
            <a:br>
              <a:rPr lang="ko"/>
            </a:br>
            <a:r>
              <a:rPr lang="ko"/>
              <a:t>		(원소 값 범위 정규화인 경우)최솟값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beta:		(원소 값 범위 정규화인 경우)최댓값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norm_type:	</a:t>
            </a:r>
            <a:r>
              <a:rPr lang="ko" u="sng">
                <a:solidFill>
                  <a:schemeClr val="hlink"/>
                </a:solidFill>
                <a:hlinkClick r:id="rId3"/>
              </a:rPr>
              <a:t>정규화 타입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dtype:	출력할 영상 타입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mask:	마스크 영상</a:t>
            </a:r>
            <a:endParaRPr/>
          </a:p>
        </p:txBody>
      </p:sp>
      <p:sp>
        <p:nvSpPr>
          <p:cNvPr id="361" name="Google Shape;361;p40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362" name="Google Shape;362;p40"/>
          <p:cNvPicPr preferRelativeResize="0"/>
          <p:nvPr/>
        </p:nvPicPr>
        <p:blipFill rotWithShape="1">
          <a:blip r:embed="rId4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0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0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0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0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명암비 조절 </a:t>
            </a:r>
            <a:endParaRPr b="1"/>
          </a:p>
        </p:txBody>
      </p:sp>
      <p:sp>
        <p:nvSpPr>
          <p:cNvPr id="372" name="Google Shape;37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정규화를 이용한 히스토그램 스트레칭</a:t>
            </a:r>
            <a:endParaRPr/>
          </a:p>
        </p:txBody>
      </p:sp>
      <p:sp>
        <p:nvSpPr>
          <p:cNvPr id="373" name="Google Shape;373;p41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374" name="Google Shape;374;p41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1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1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1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1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0" y="1666875"/>
            <a:ext cx="75438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영상 밝기 조절</a:t>
            </a:r>
            <a:r>
              <a:rPr b="1" lang="ko"/>
              <a:t> 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Grayscale 영상의 밝기 100 증가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74" name="Google Shape;74;p15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75" name="Google Shape;75;p15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500" y="1655750"/>
            <a:ext cx="75342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명암비 조절 </a:t>
            </a:r>
            <a:endParaRPr b="1"/>
          </a:p>
        </p:txBody>
      </p:sp>
      <p:sp>
        <p:nvSpPr>
          <p:cNvPr id="385" name="Google Shape;38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정규화를 이용한 히스토그램 스트레칭</a:t>
            </a:r>
            <a:endParaRPr/>
          </a:p>
        </p:txBody>
      </p:sp>
      <p:sp>
        <p:nvSpPr>
          <p:cNvPr id="386" name="Google Shape;386;p42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387" name="Google Shape;387;p42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2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2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2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2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25" y="1991175"/>
            <a:ext cx="8083149" cy="25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397" name="Google Shape;39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3"/>
          <p:cNvSpPr txBox="1"/>
          <p:nvPr>
            <p:ph type="title"/>
          </p:nvPr>
        </p:nvSpPr>
        <p:spPr>
          <a:xfrm>
            <a:off x="1018775" y="17231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색상영역추출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색상 영역 추출</a:t>
            </a:r>
            <a:r>
              <a:rPr b="1" lang="ko"/>
              <a:t> </a:t>
            </a:r>
            <a:endParaRPr b="1"/>
          </a:p>
        </p:txBody>
      </p:sp>
      <p:sp>
        <p:nvSpPr>
          <p:cNvPr id="404" name="Google Shape;40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특정 범위 안의 행렬 원소 검출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inRange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src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lowerb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upperb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dst</a:t>
            </a:r>
            <a:r>
              <a:rPr lang="ko"/>
              <a:t>=None</a:t>
            </a:r>
            <a:r>
              <a:rPr lang="ko"/>
              <a:t>) -&gt; dst</a:t>
            </a:r>
            <a:br>
              <a:rPr lang="ko"/>
            </a:b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src:		입력할 영상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lowerb:	하한 값 행렬 또는 스칼라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upperb:	상한 값 행렬 또는 스칼라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dst:		입력 영상과 같은 크기의 마스크 영상(numpy.uint8)</a:t>
            </a:r>
            <a:br>
              <a:rPr lang="ko"/>
            </a:br>
            <a:r>
              <a:rPr lang="ko"/>
              <a:t>		범위안에 들어가는 픽셀은 25, 나머지는 0으로 설정.</a:t>
            </a:r>
            <a:br>
              <a:rPr lang="ko"/>
            </a:br>
            <a:br>
              <a:rPr lang="ko"/>
            </a:br>
            <a:endParaRPr/>
          </a:p>
        </p:txBody>
      </p:sp>
      <p:sp>
        <p:nvSpPr>
          <p:cNvPr id="405" name="Google Shape;405;p44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406" name="Google Shape;406;p44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4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4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4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4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288" y="3599825"/>
            <a:ext cx="75914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색상 영역 추출 </a:t>
            </a:r>
            <a:endParaRPr b="1"/>
          </a:p>
        </p:txBody>
      </p:sp>
      <p:sp>
        <p:nvSpPr>
          <p:cNvPr id="417" name="Google Shape;41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특정 색상 영역 추출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ko"/>
            </a:br>
            <a:br>
              <a:rPr lang="ko"/>
            </a:br>
            <a:endParaRPr/>
          </a:p>
        </p:txBody>
      </p:sp>
      <p:sp>
        <p:nvSpPr>
          <p:cNvPr id="418" name="Google Shape;418;p45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419" name="Google Shape;419;p45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5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5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5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5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863" y="1595063"/>
            <a:ext cx="75342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429" name="Google Shape;42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6"/>
          <p:cNvSpPr txBox="1"/>
          <p:nvPr>
            <p:ph type="title"/>
          </p:nvPr>
        </p:nvSpPr>
        <p:spPr>
          <a:xfrm>
            <a:off x="1018775" y="17231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연습: 크로마키 합성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크로마키 합성</a:t>
            </a:r>
            <a:r>
              <a:rPr b="1" lang="ko"/>
              <a:t> </a:t>
            </a:r>
            <a:endParaRPr b="1"/>
          </a:p>
        </p:txBody>
      </p:sp>
      <p:sp>
        <p:nvSpPr>
          <p:cNvPr id="436" name="Google Shape;43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ko"/>
            </a:br>
            <a:br>
              <a:rPr lang="ko"/>
            </a:br>
            <a:endParaRPr/>
          </a:p>
        </p:txBody>
      </p:sp>
      <p:sp>
        <p:nvSpPr>
          <p:cNvPr id="437" name="Google Shape;437;p47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438" name="Google Shape;438;p47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7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7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7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7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00" y="1017725"/>
            <a:ext cx="754380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크로마키 합성 </a:t>
            </a:r>
            <a:endParaRPr b="1"/>
          </a:p>
        </p:txBody>
      </p:sp>
      <p:sp>
        <p:nvSpPr>
          <p:cNvPr id="449" name="Google Shape;44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ko"/>
            </a:br>
            <a:br>
              <a:rPr lang="ko"/>
            </a:br>
            <a:endParaRPr/>
          </a:p>
        </p:txBody>
      </p:sp>
      <p:sp>
        <p:nvSpPr>
          <p:cNvPr id="450" name="Google Shape;450;p48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451" name="Google Shape;451;p48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8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8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8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8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338" y="1017713"/>
            <a:ext cx="75533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영상 밝기 조절</a:t>
            </a:r>
            <a:r>
              <a:rPr b="1" lang="ko"/>
              <a:t> </a:t>
            </a:r>
            <a:endParaRPr b="1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컬러</a:t>
            </a:r>
            <a:r>
              <a:rPr b="1" lang="ko"/>
              <a:t> 영상의 밝기 100 증가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88" name="Google Shape;88;p16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00" y="1651000"/>
            <a:ext cx="75438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98" name="Google Shape;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1018775" y="17231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산술 및 논리 연산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산술 연산</a:t>
            </a:r>
            <a:r>
              <a:rPr b="1" lang="ko"/>
              <a:t> </a:t>
            </a:r>
            <a:endParaRPr b="1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덧셈 연산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add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src1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src2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dst</a:t>
            </a:r>
            <a:r>
              <a:rPr lang="ko"/>
              <a:t>=None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mask</a:t>
            </a:r>
            <a:r>
              <a:rPr lang="ko"/>
              <a:t>=noArray(), </a:t>
            </a:r>
            <a:r>
              <a:rPr lang="ko">
                <a:solidFill>
                  <a:srgbClr val="FF9900"/>
                </a:solidFill>
              </a:rPr>
              <a:t>dtype</a:t>
            </a:r>
            <a:r>
              <a:rPr lang="ko"/>
              <a:t>=-1) -&gt; dst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src1:		첫 번째 입력 </a:t>
            </a:r>
            <a:r>
              <a:rPr lang="ko"/>
              <a:t>영상 </a:t>
            </a:r>
            <a:r>
              <a:rPr lang="ko"/>
              <a:t>또는 스칼라(a, b, c, 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src2:		두 번째 입력 </a:t>
            </a:r>
            <a:r>
              <a:rPr lang="ko"/>
              <a:t>영상 </a:t>
            </a:r>
            <a:r>
              <a:rPr lang="ko"/>
              <a:t>또는 스칼라(a, b, c, 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dst:		덧셈 연산 </a:t>
            </a:r>
            <a:r>
              <a:rPr lang="ko"/>
              <a:t>영상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mask:	마스크 </a:t>
            </a:r>
            <a:r>
              <a:rPr lang="ko"/>
              <a:t>영상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dtype:	dst의 </a:t>
            </a:r>
            <a:r>
              <a:rPr lang="ko" u="sng">
                <a:solidFill>
                  <a:schemeClr val="hlink"/>
                </a:solidFill>
                <a:hlinkClick r:id="rId3"/>
              </a:rPr>
              <a:t>데이터 타입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07" name="Google Shape;107;p18"/>
          <p:cNvPicPr preferRelativeResize="0"/>
          <p:nvPr/>
        </p:nvPicPr>
        <p:blipFill rotWithShape="1">
          <a:blip r:embed="rId4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산술 연산 </a:t>
            </a:r>
            <a:endParaRPr b="1"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가중치 합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addWeighted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src1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alpha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src2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beta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gamma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dst</a:t>
            </a:r>
            <a:r>
              <a:rPr lang="ko"/>
              <a:t>=None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dtype</a:t>
            </a:r>
            <a:r>
              <a:rPr lang="ko"/>
              <a:t>=-1) -&gt; dst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src1:		첫 번째 입력 </a:t>
            </a:r>
            <a:r>
              <a:rPr lang="ko"/>
              <a:t>영상 </a:t>
            </a:r>
            <a:r>
              <a:rPr lang="ko"/>
              <a:t>또는 스칼라(a, b, c, 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alpha:	첫 번째 </a:t>
            </a:r>
            <a:r>
              <a:rPr lang="ko"/>
              <a:t>영상</a:t>
            </a:r>
            <a:r>
              <a:rPr lang="ko"/>
              <a:t> 가중치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src2:		두 번째 입력 </a:t>
            </a:r>
            <a:r>
              <a:rPr lang="ko"/>
              <a:t>영상 </a:t>
            </a:r>
            <a:r>
              <a:rPr lang="ko"/>
              <a:t>또는 스칼라(a, b, c, 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beta:		두 번째 영상 가중치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gamma:	계산된 </a:t>
            </a:r>
            <a:r>
              <a:rPr lang="ko"/>
              <a:t>영상</a:t>
            </a:r>
            <a:r>
              <a:rPr lang="ko"/>
              <a:t>에 추가적으로 더할 값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dst:		가중치 합 출력 </a:t>
            </a:r>
            <a:r>
              <a:rPr lang="ko"/>
              <a:t>영상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dtype:	dst의 </a:t>
            </a:r>
            <a:r>
              <a:rPr lang="ko" u="sng">
                <a:solidFill>
                  <a:schemeClr val="hlink"/>
                </a:solidFill>
                <a:hlinkClick r:id="rId3"/>
              </a:rPr>
              <a:t>데이터 타입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19" name="Google Shape;119;p19"/>
          <p:cNvPicPr preferRelativeResize="0"/>
          <p:nvPr/>
        </p:nvPicPr>
        <p:blipFill rotWithShape="1">
          <a:blip r:embed="rId4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산술 연산 </a:t>
            </a:r>
            <a:endParaRPr b="1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뺄</a:t>
            </a:r>
            <a:r>
              <a:rPr b="1" lang="ko"/>
              <a:t>셈 연산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subtract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src1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src2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dst</a:t>
            </a:r>
            <a:r>
              <a:rPr lang="ko"/>
              <a:t>=None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mask</a:t>
            </a:r>
            <a:r>
              <a:rPr lang="ko"/>
              <a:t>=noArray(), </a:t>
            </a:r>
            <a:r>
              <a:rPr lang="ko">
                <a:solidFill>
                  <a:srgbClr val="FF9900"/>
                </a:solidFill>
              </a:rPr>
              <a:t>dtype</a:t>
            </a:r>
            <a:r>
              <a:rPr lang="ko"/>
              <a:t>=-1) -&gt; dst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src1:		첫 번째 입력 </a:t>
            </a:r>
            <a:r>
              <a:rPr lang="ko"/>
              <a:t>영상</a:t>
            </a:r>
            <a:r>
              <a:rPr lang="ko"/>
              <a:t> 또는 스칼라(a, b, c, 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src2:		두 번째 입력 </a:t>
            </a:r>
            <a:r>
              <a:rPr lang="ko"/>
              <a:t>영상</a:t>
            </a:r>
            <a:r>
              <a:rPr lang="ko"/>
              <a:t> 또는 스칼라(a, b, c, 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dst:		뺄셈 연산 </a:t>
            </a:r>
            <a:r>
              <a:rPr lang="ko"/>
              <a:t>영상</a:t>
            </a:r>
            <a:r>
              <a:rPr lang="ko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mask:	마스크 </a:t>
            </a:r>
            <a:r>
              <a:rPr lang="ko"/>
              <a:t>영상</a:t>
            </a:r>
            <a:r>
              <a:rPr lang="ko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dtype:	dst의 </a:t>
            </a:r>
            <a:r>
              <a:rPr lang="ko" u="sng">
                <a:solidFill>
                  <a:schemeClr val="hlink"/>
                </a:solidFill>
                <a:hlinkClick r:id="rId3"/>
              </a:rPr>
              <a:t>데이터 타입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31" name="Google Shape;131;p20"/>
          <p:cNvPicPr preferRelativeResize="0"/>
          <p:nvPr/>
        </p:nvPicPr>
        <p:blipFill rotWithShape="1">
          <a:blip r:embed="rId4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산술 연산 </a:t>
            </a:r>
            <a:endParaRPr b="1"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차이</a:t>
            </a:r>
            <a:r>
              <a:rPr b="1" lang="ko"/>
              <a:t> 연산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absdiff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src1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src2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dst</a:t>
            </a:r>
            <a:r>
              <a:rPr lang="ko"/>
              <a:t>=None</a:t>
            </a:r>
            <a:r>
              <a:rPr lang="ko"/>
              <a:t>) -&gt; dst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src1:		첫 번째 입력 </a:t>
            </a:r>
            <a:r>
              <a:rPr lang="ko"/>
              <a:t>영상</a:t>
            </a:r>
            <a:r>
              <a:rPr lang="ko"/>
              <a:t> 또는 스칼라(a, b, c, 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src2:		두 번째 입력 </a:t>
            </a:r>
            <a:r>
              <a:rPr lang="ko"/>
              <a:t>영상</a:t>
            </a:r>
            <a:r>
              <a:rPr lang="ko"/>
              <a:t> 또는 스칼라(a, b, c, 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dst:		차이 연산 </a:t>
            </a:r>
            <a:r>
              <a:rPr lang="ko"/>
              <a:t>영상</a:t>
            </a:r>
            <a:r>
              <a:rPr lang="ko"/>
              <a:t> 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43" name="Google Shape;143;p21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