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fbHlWPYeSdHis4SRclsN/90u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56481A-83C6-4507-AC4C-A8E3133FA829}">
  <a:tblStyle styleId="{5356481A-83C6-4507-AC4C-A8E3133FA8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Ramer%E2%80%93Douglas%E2%80%93Peucker_algorithm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esseract-ocr/tesseract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UB-Mannheim/tesseract/wiki" TargetMode="External"/><Relationship Id="rId4" Type="http://schemas.openxmlformats.org/officeDocument/2006/relationships/hyperlink" Target="https://digi.bib.uni-mannheim.de/tesseract/tesseract-ocr-w64-setup-v5.2.0.20220712.exe" TargetMode="External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pencv.org/4.x/d7/d1b/group__imgproc__misc.html#gaa9e58d2860d4afa658ef70a9b1115576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pencv.org/4.x/d3/dc0/group__imgproc__shape.html#ga819779b9857cc2f8601e6526a3a5bc71" TargetMode="External"/><Relationship Id="rId4" Type="http://schemas.openxmlformats.org/officeDocument/2006/relationships/hyperlink" Target="https://docs.opencv.org/4.x/d3/dc0/group__imgproc__shape.html#ga4303f45752694956374734a03c54d5ff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영상의 이진화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외곽선 검출</a:t>
            </a:r>
            <a:endParaRPr b="1"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계층 정보를 사용하는 외곽선 검출 예제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5" name="Google Shape;155;p1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81" y="1552538"/>
            <a:ext cx="7528239" cy="33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외곽선 검출</a:t>
            </a:r>
            <a:endParaRPr b="1"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계층 정보를 사용하지 않는 외곽선 검출 예제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68" name="Google Shape;168;p1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75" y="1530225"/>
            <a:ext cx="5777925" cy="3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다양한 외곽선 함수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관련 함수</a:t>
            </a:r>
            <a:r>
              <a:rPr lang="ko"/>
              <a:t>	</a:t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7" name="Google Shape;187;p1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13"/>
          <p:cNvGraphicFramePr/>
          <p:nvPr/>
        </p:nvGraphicFramePr>
        <p:xfrm>
          <a:off x="952500" y="16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{5356481A-83C6-4507-AC4C-A8E3133FA829}</a:tableStyleId>
              </a:tblPr>
              <a:tblGrid>
                <a:gridCol w="2409750"/>
                <a:gridCol w="48292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함수 이름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설명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cv2.arcLength()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외곽선 길이를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cv2.contourArea()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외곽선이 감싸는 영역의 면적을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cv2.boundingRect()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점을 감싸는 최소 크기 사각형(바운딩 박스)반환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cv2.minEnclosingCircle()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점을 감싸는 최소 크기 원을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cv2.minAreaRect()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점을 감싸는 최소 크기 회전된 사각형을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cv2.minEnclosingTriangle()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점을 감싸는 최소 크기 삼각형을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cv2.approxPolyDP()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외곽선을 근사화(단순화)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cv2.fitEllipse()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점에 적합한 타원을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cv2.fitLine()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점에 적합한 직선을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cv2.isContourConvex()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컨벡스인지를 검사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cv2.convexHull()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점으로부터 컨벡스 헐을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1"/>
                          </a:solidFill>
                        </a:rPr>
                        <a:t>cv2.convexityDefects()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주어진 점과 컨벡스 헐로부터 컨벡스 디펙트를 반환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92" name="Google Shape;192;p1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길이 구하기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arcLength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curve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closed</a:t>
            </a:r>
            <a:r>
              <a:rPr lang="ko"/>
              <a:t>) -&gt; retval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curve:	외곽선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closed:	True이면 폐곡선으로 간주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외곽선 길이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00" name="Google Shape;200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면적 구하기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contourArea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contour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oriented</a:t>
            </a:r>
            <a:r>
              <a:rPr lang="ko"/>
              <a:t>=False) -&gt; retval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contour:	외곽선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oriented:	True이면 외곽선 진행 방향에 따라 부호 있는 면적을 반환.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외곽선으로 구성된 영역의 면적</a:t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12" name="Google Shape;212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바운딩 박스</a:t>
            </a:r>
            <a:r>
              <a:rPr b="1" lang="ko" sz="1400"/>
              <a:t>(외곽선을 외접하여 둘러싸는 가장 작은 사각형)</a:t>
            </a:r>
            <a:r>
              <a:rPr b="1" lang="ko"/>
              <a:t>구하기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boundingRect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array</a:t>
            </a:r>
            <a:r>
              <a:rPr lang="ko"/>
              <a:t>) -&gt; retval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array:		외곽선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사각형 정보. (x,y,w,h) 튜플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바운딩 서클</a:t>
            </a:r>
            <a:r>
              <a:rPr b="1" lang="ko" sz="1400"/>
              <a:t>(외곽선을 외접하여 둘러싸는 가장 작은 원)</a:t>
            </a:r>
            <a:r>
              <a:rPr b="1" lang="ko"/>
              <a:t>구하기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minEnclosingCircle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points</a:t>
            </a:r>
            <a:r>
              <a:rPr lang="ko"/>
              <a:t>) -&gt; center, radius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points:	외곽선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center:	바운딩 서클 중심 좌표. (x,y) 튜플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radius:	바운딩 서클 반지름. 실수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24" name="Google Shape;224;p1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근사화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approxPolyDP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curve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epsilon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closed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approxCurve</a:t>
            </a:r>
            <a:r>
              <a:rPr lang="ko"/>
              <a:t>=None ) -&gt; approxCurve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curve:		입력 곡선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epsilon:		근사화 정밀도 조절. 입력 곡선과 근사화 곡선 간의 최대 거리.</a:t>
            </a:r>
            <a:br>
              <a:rPr lang="ko"/>
            </a:br>
            <a:r>
              <a:rPr lang="ko"/>
              <a:t>			e.g) cv2.arcLength(curve)*0.02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closed:		True를 전달하면 폐곡선으로 인식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approxCurve:	근사화된 곡선 좌표. numpy.ndarray.shape=(K’,1,2)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참고사항: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더글라스-패커 알고리즘(Douglas-Peucker algorithm)[</a:t>
            </a:r>
            <a:r>
              <a:rPr lang="ko" u="sng">
                <a:solidFill>
                  <a:schemeClr val="hlink"/>
                </a:solidFill>
                <a:hlinkClick r:id="rId3"/>
              </a:rPr>
              <a:t>Wiki</a:t>
            </a:r>
            <a:r>
              <a:rPr lang="ko"/>
              <a:t>]</a:t>
            </a:r>
            <a:br>
              <a:rPr lang="ko"/>
            </a:b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36" name="Google Shape;236;p17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다양한 외곽선 함수</a:t>
            </a:r>
            <a:endParaRPr b="1"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Convex 검사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isContourConvex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contour</a:t>
            </a:r>
            <a:r>
              <a:rPr lang="ko"/>
              <a:t>) -&gt; retval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contour:	입력 곡선 좌표. numpy.ndarray.shape=(K,1,2)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컨벡스이면 True, 아니면 False.			</a:t>
            </a:r>
            <a:br>
              <a:rPr lang="ko"/>
            </a:b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48" name="Google Shape;248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연습: 명함 인식 프로그램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영상의 이진화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영상의 이진화(Binarization)란?</a:t>
            </a:r>
            <a:br>
              <a:rPr b="1" lang="ko"/>
            </a:b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영상의 픽셀 값을 0 또는 255(1)로 만드는 연산</a:t>
            </a:r>
            <a:br>
              <a:rPr lang="ko"/>
            </a:b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배경(background) vs. 객체(object)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관심 영역 vs. 비관심 영역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명함 인식 프로그램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영상에서 명함을 검출하고, 명함 안의 텍스트를 인식하는 프로그램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가정: 명함은 흰색, 충분히 크게 촬영, 각진 사각형 모양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명함 텍스트 인식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Tesseract 라이브러리 사용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한그로가 영문 인식	</a:t>
            </a:r>
            <a:br>
              <a:rPr lang="ko"/>
            </a:b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66" name="Google Shape;266;p2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Tesseract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광학 문자 인식(OCR) 라이브러리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https://github.com/tesseract-ocr/tesseract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1985년~1994년 휴렛 팩커드(Hewlett-Packard)에서 개발 -&gt; 2005년 오픈 소스 -&gt; 2006년부터 구글에서 관리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2018년 4.9이 발표되면서 LSTM(Long Short-Term Memory)기반 OCR 엔진 및 모델이 추가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100개 이상의 언어 데이터 제공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Apache License v2.0</a:t>
            </a:r>
            <a:br>
              <a:rPr lang="ko"/>
            </a:b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78" name="Google Shape;278;p21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Tesseract 설치하기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Windows Pre-built 설치 파일 다운로드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독일 만하임 대학교(Mannheim University) 도서관에서 오래된 신문에 대해 OCR을 수행하기 위해 Tesseract를 사용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이동(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https://github.com/UB-Mannheim/tesseract/wiki</a:t>
            </a:r>
            <a:r>
              <a:rPr lang="ko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다운로드(</a:t>
            </a:r>
            <a:r>
              <a:rPr lang="ko" u="sng">
                <a:solidFill>
                  <a:schemeClr val="hlink"/>
                </a:solidFill>
                <a:hlinkClick r:id="rId4"/>
              </a:rPr>
              <a:t>tesseract-ocr-w64-setup-v5.2.0.20220712.exe</a:t>
            </a:r>
            <a:r>
              <a:rPr lang="ko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설치 옵션 및 설정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Choose Components 단계 진행 시, Additional scripts data 항목에서 Hangul Script, Hangul vertical script 항목 체크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Additional language data(download) 에서 Korean 항목 체크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설치 후 시스템 변수 Path에 c:\Program Files\Tesseract-OCR 추가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C:\Program Files\Tesseract-OCR\tessdata\script 의 파일 2개를</a:t>
            </a:r>
            <a:br>
              <a:rPr lang="ko"/>
            </a:br>
            <a:r>
              <a:rPr lang="ko"/>
              <a:t>C:\Program Files\Tesseract-OCR\tessdata 경로에 복사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pytesseract 설치하기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pip install pytesseract 로 모듈 설치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90" name="Google Shape;290;p22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Tesseract 예제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02" name="Google Shape;302;p2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50" y="1520600"/>
            <a:ext cx="5817650" cy="3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Tesseract 예제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15" name="Google Shape;315;p2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1559575"/>
            <a:ext cx="5726850" cy="3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명함 인식 프로그램</a:t>
            </a:r>
            <a:endParaRPr b="1"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Tesseract 예제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28" name="Google Shape;328;p2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50" y="1708013"/>
            <a:ext cx="75342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영상의 이진화</a:t>
            </a:r>
            <a:endParaRPr b="1"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임계값 함수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threshold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thresh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maxval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type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=None) -&gt; retval,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입력 영상. 다채널, 8비트 또는 32비트 실수형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thresh:	사용자 지정 임계값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maxval:	cv2.THRESH_BINARY 또는 cv2.THRESH_BINARY_INV 방법 사용 시 최댓값.</a:t>
            </a:r>
            <a:br>
              <a:rPr lang="ko"/>
            </a:br>
            <a:r>
              <a:rPr lang="ko"/>
              <a:t>		보통 255로 지정.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type:		cv2.THRESH_로 시작하는 플래그. </a:t>
            </a:r>
            <a:r>
              <a:rPr lang="ko" u="sng">
                <a:solidFill>
                  <a:schemeClr val="hlink"/>
                </a:solidFill>
                <a:hlinkClick r:id="rId3"/>
              </a:rPr>
              <a:t>ThresholdTypes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사용된 임계값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출력 영상. src와 동일 크기, 동일 타입, 같은 채널 수.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5" name="Google Shape;75;p3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영상의 이진화</a:t>
            </a:r>
            <a:endParaRPr b="1"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영상의 이진화 예제</a:t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7" name="Google Shape;87;p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7425" y="1919025"/>
            <a:ext cx="46291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영상의 이진화:otsu</a:t>
            </a:r>
            <a:endParaRPr b="1"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영상의 자동 이진화 예제</a:t>
            </a:r>
            <a:r>
              <a:rPr lang="ko"/>
              <a:t>	</a:t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0" name="Google Shape;100;p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850" y="1692325"/>
            <a:ext cx="54483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외곽선검출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외곽선 검출</a:t>
            </a:r>
            <a:endParaRPr b="1"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검출이란?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객체의 외곽선 좌표를 모두 추출하는 작업. Boundary tracking. Contour tracing.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바깥쪽 &amp; 안쪽(홀) 외곽선 -&gt; 외곽선의 계층 구조도 표현 가능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객체 하나의 표현 방법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numpy.ndarray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shape=(K,1,2)(K는 외곽선 좌표 계수)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dtype=numpy.int32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여러 외곽선 표현 방법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“객체 하나의 외곽선(numpy.ndarray)”을 원소로 갖는 리스트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len(리스트) = 전체 외곽선 개수(N)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19" name="Google Shape;119;p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외곽선 검출</a:t>
            </a:r>
            <a:endParaRPr b="1"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검출 함수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findContours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mode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method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contours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hierarchy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offset</a:t>
            </a:r>
            <a:r>
              <a:rPr lang="ko"/>
              <a:t>=None) -&gt; contours, hierarchy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image:	입력 영상. non-zero 픽셀을 객체로 간주함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mode:	외곽선 검출 모드. </a:t>
            </a:r>
            <a:r>
              <a:rPr lang="ko" u="sng">
                <a:solidFill>
                  <a:schemeClr val="hlink"/>
                </a:solidFill>
                <a:hlinkClick r:id="rId3"/>
              </a:rPr>
              <a:t>RetrievalModes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method:	외곽선 근사화 방법. </a:t>
            </a:r>
            <a:r>
              <a:rPr lang="ko" u="sng">
                <a:solidFill>
                  <a:schemeClr val="hlink"/>
                </a:solidFill>
                <a:hlinkClick r:id="rId4"/>
              </a:rPr>
              <a:t>ContourApproximationModes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contours:	검출된 외곽선 좌표. numpy.ndarray로 구성된 리스트</a:t>
            </a:r>
            <a:br>
              <a:rPr lang="ko"/>
            </a:br>
            <a:r>
              <a:rPr lang="ko"/>
              <a:t>		contours[i].shape=(K,1,2).contours[i].dtype=numpy.int32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hierarchy:	외곽선 계층 정보. numpy.ndarray.shape=(1,N,4).dtype=numpy.int32</a:t>
            </a:r>
            <a:br>
              <a:rPr lang="ko"/>
            </a:br>
            <a:r>
              <a:rPr lang="ko"/>
              <a:t>		hierarchy[0,i,0]~hierarchy[0,i,3]이 순서대로 next, prev, child, parent</a:t>
            </a:r>
            <a:br>
              <a:rPr lang="ko"/>
            </a:br>
            <a:r>
              <a:rPr lang="ko"/>
              <a:t>		외곽선 인덱스를 가리킴, 해당 외곽선이 없으면 -1.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offset:	좌표값 이동 옵셋. 기본값은 (0,0)</a:t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1" name="Google Shape;131;p8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외곽선 검출</a:t>
            </a:r>
            <a:endParaRPr b="1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외곽선 그리기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cv2.</a:t>
            </a:r>
            <a:r>
              <a:rPr b="1" lang="ko"/>
              <a:t>drawContours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contours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contourIdx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hierarchy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maxLevel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offset</a:t>
            </a:r>
            <a:r>
              <a:rPr lang="ko"/>
              <a:t>=None) -&gt; image</a:t>
            </a: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image:	입출력 영상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contours:	(cv.findContours() 함수로 구한) 외곽선 좌표 정보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contourIdx:	외곽선 인덱스. 음수(-1)를 지정하면 모든 외곽선을 그린다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외곽선 색상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외곽선 두께. thickness &lt; 0 이면 내부를 채운다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LINE_4,LINE_8,LINE_AA 중 하나 지정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hierarchy:	외곽선 계층 정보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maxLevel:	그리기를 수행할 최대 외곽선 레벨. maxLevel=0 이면 contourIdx로 지정된</a:t>
            </a:r>
            <a:br>
              <a:rPr lang="ko"/>
            </a:br>
            <a:r>
              <a:rPr lang="ko"/>
              <a:t>		외곽선만 그린다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43" name="Google Shape;143;p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