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75" r:id="rId2"/>
    <p:sldId id="257" r:id="rId3"/>
    <p:sldId id="271" r:id="rId4"/>
    <p:sldId id="272" r:id="rId5"/>
    <p:sldId id="270" r:id="rId6"/>
    <p:sldId id="277" r:id="rId7"/>
    <p:sldId id="278" r:id="rId8"/>
    <p:sldId id="302" r:id="rId9"/>
    <p:sldId id="27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tIGfXQpr0HPaXwH6fu0ebrchv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C3CD66-DA06-4559-B45D-86CD3C3330F4}">
  <a:tblStyle styleId="{BBC3CD66-DA06-4559-B45D-86CD3C3330F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FD024-871E-4C66-B54A-7E425A78305C}"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n-US"/>
        </a:p>
      </dgm:t>
    </dgm:pt>
    <dgm:pt modelId="{8019A467-D38B-4BAB-A667-1B3ED3E07C02}">
      <dgm:prSet custT="1"/>
      <dgm:spPr/>
      <dgm:t>
        <a:bodyPr/>
        <a:lstStyle/>
        <a:p>
          <a:pPr algn="just"/>
          <a:r>
            <a:rPr lang="en-US" sz="2400" dirty="0" smtClean="0"/>
            <a:t>It takes lots of time to run textual data</a:t>
          </a:r>
          <a:endParaRPr lang="en-US" sz="2400" dirty="0"/>
        </a:p>
      </dgm:t>
    </dgm:pt>
    <dgm:pt modelId="{6C6B0316-4BBD-4EC6-9B57-F15BBD68D514}" type="parTrans" cxnId="{62E6318D-2FF1-4707-B35C-5F0A9BB0C827}">
      <dgm:prSet/>
      <dgm:spPr/>
      <dgm:t>
        <a:bodyPr/>
        <a:lstStyle/>
        <a:p>
          <a:pPr algn="just"/>
          <a:endParaRPr lang="en-US" sz="2400"/>
        </a:p>
      </dgm:t>
    </dgm:pt>
    <dgm:pt modelId="{69C6D6D6-8D6C-4EB6-BA51-9F0FDF1BE100}" type="sibTrans" cxnId="{62E6318D-2FF1-4707-B35C-5F0A9BB0C827}">
      <dgm:prSet custT="1"/>
      <dgm:spPr/>
      <dgm:t>
        <a:bodyPr/>
        <a:lstStyle/>
        <a:p>
          <a:pPr algn="just"/>
          <a:endParaRPr lang="en-US" sz="2400"/>
        </a:p>
      </dgm:t>
    </dgm:pt>
    <dgm:pt modelId="{11928D0A-6EA4-4FFB-B06F-E35A3FEFE5E7}">
      <dgm:prSet custT="1"/>
      <dgm:spPr/>
      <dgm:t>
        <a:bodyPr/>
        <a:lstStyle/>
        <a:p>
          <a:pPr algn="just"/>
          <a:r>
            <a:rPr lang="en-US" sz="2400" dirty="0" smtClean="0"/>
            <a:t>CNN and LSTM both perform equally well in this project</a:t>
          </a:r>
          <a:endParaRPr lang="en-US" sz="2400" dirty="0"/>
        </a:p>
      </dgm:t>
    </dgm:pt>
    <dgm:pt modelId="{C4872984-FB0C-45D5-82E8-2D45DC4C42A9}" type="parTrans" cxnId="{5A12E032-EA12-4A82-BCE4-AFBED0B9F24C}">
      <dgm:prSet/>
      <dgm:spPr/>
      <dgm:t>
        <a:bodyPr/>
        <a:lstStyle/>
        <a:p>
          <a:pPr algn="just"/>
          <a:endParaRPr lang="en-US" sz="2400"/>
        </a:p>
      </dgm:t>
    </dgm:pt>
    <dgm:pt modelId="{72A1E0FA-033B-495F-B51B-E9C9D89F3EB7}" type="sibTrans" cxnId="{5A12E032-EA12-4A82-BCE4-AFBED0B9F24C}">
      <dgm:prSet custT="1"/>
      <dgm:spPr/>
      <dgm:t>
        <a:bodyPr/>
        <a:lstStyle/>
        <a:p>
          <a:pPr algn="just"/>
          <a:endParaRPr lang="en-US" sz="2400"/>
        </a:p>
      </dgm:t>
    </dgm:pt>
    <dgm:pt modelId="{51859642-74D4-498F-BD51-304CD5DABC9C}" type="pres">
      <dgm:prSet presAssocID="{ED8FD024-871E-4C66-B54A-7E425A78305C}" presName="outerComposite" presStyleCnt="0">
        <dgm:presLayoutVars>
          <dgm:chMax val="5"/>
          <dgm:dir/>
          <dgm:resizeHandles val="exact"/>
        </dgm:presLayoutVars>
      </dgm:prSet>
      <dgm:spPr/>
      <dgm:t>
        <a:bodyPr/>
        <a:lstStyle/>
        <a:p>
          <a:endParaRPr lang="en-US"/>
        </a:p>
      </dgm:t>
    </dgm:pt>
    <dgm:pt modelId="{F84A46B9-2AC8-4DF4-9C97-D98128563F38}" type="pres">
      <dgm:prSet presAssocID="{ED8FD024-871E-4C66-B54A-7E425A78305C}" presName="dummyMaxCanvas" presStyleCnt="0">
        <dgm:presLayoutVars/>
      </dgm:prSet>
      <dgm:spPr/>
    </dgm:pt>
    <dgm:pt modelId="{01923AC3-029C-4D12-956C-9743078D1E2A}" type="pres">
      <dgm:prSet presAssocID="{ED8FD024-871E-4C66-B54A-7E425A78305C}" presName="TwoNodes_1" presStyleLbl="node1" presStyleIdx="0" presStyleCnt="2" custScaleY="57634">
        <dgm:presLayoutVars>
          <dgm:bulletEnabled val="1"/>
        </dgm:presLayoutVars>
      </dgm:prSet>
      <dgm:spPr/>
      <dgm:t>
        <a:bodyPr/>
        <a:lstStyle/>
        <a:p>
          <a:endParaRPr lang="en-US"/>
        </a:p>
      </dgm:t>
    </dgm:pt>
    <dgm:pt modelId="{BAFA3AF4-3235-4ED8-8562-EB4FDA2004D7}" type="pres">
      <dgm:prSet presAssocID="{ED8FD024-871E-4C66-B54A-7E425A78305C}" presName="TwoNodes_2" presStyleLbl="node1" presStyleIdx="1" presStyleCnt="2" custScaleY="64313" custLinFactNeighborX="-4448" custLinFactNeighborY="-34922">
        <dgm:presLayoutVars>
          <dgm:bulletEnabled val="1"/>
        </dgm:presLayoutVars>
      </dgm:prSet>
      <dgm:spPr/>
      <dgm:t>
        <a:bodyPr/>
        <a:lstStyle/>
        <a:p>
          <a:endParaRPr lang="en-US"/>
        </a:p>
      </dgm:t>
    </dgm:pt>
    <dgm:pt modelId="{DE32ADF3-003D-444B-83C3-3B8BBE235AE0}" type="pres">
      <dgm:prSet presAssocID="{ED8FD024-871E-4C66-B54A-7E425A78305C}" presName="TwoConn_1-2" presStyleLbl="fgAccFollowNode1" presStyleIdx="0" presStyleCnt="1" custScaleX="21239" custScaleY="61921" custLinFactNeighborX="-154" custLinFactNeighborY="-40207">
        <dgm:presLayoutVars>
          <dgm:bulletEnabled val="1"/>
        </dgm:presLayoutVars>
      </dgm:prSet>
      <dgm:spPr/>
      <dgm:t>
        <a:bodyPr/>
        <a:lstStyle/>
        <a:p>
          <a:endParaRPr lang="en-US"/>
        </a:p>
      </dgm:t>
    </dgm:pt>
    <dgm:pt modelId="{57D94FAA-50B1-494E-BED4-A77B8E47163E}" type="pres">
      <dgm:prSet presAssocID="{ED8FD024-871E-4C66-B54A-7E425A78305C}" presName="TwoNodes_1_text" presStyleLbl="node1" presStyleIdx="1" presStyleCnt="2">
        <dgm:presLayoutVars>
          <dgm:bulletEnabled val="1"/>
        </dgm:presLayoutVars>
      </dgm:prSet>
      <dgm:spPr/>
      <dgm:t>
        <a:bodyPr/>
        <a:lstStyle/>
        <a:p>
          <a:endParaRPr lang="en-US"/>
        </a:p>
      </dgm:t>
    </dgm:pt>
    <dgm:pt modelId="{A0B45DD1-28E1-4307-A5C8-340CD83D8450}" type="pres">
      <dgm:prSet presAssocID="{ED8FD024-871E-4C66-B54A-7E425A78305C}" presName="TwoNodes_2_text" presStyleLbl="node1" presStyleIdx="1" presStyleCnt="2">
        <dgm:presLayoutVars>
          <dgm:bulletEnabled val="1"/>
        </dgm:presLayoutVars>
      </dgm:prSet>
      <dgm:spPr/>
      <dgm:t>
        <a:bodyPr/>
        <a:lstStyle/>
        <a:p>
          <a:endParaRPr lang="en-US"/>
        </a:p>
      </dgm:t>
    </dgm:pt>
  </dgm:ptLst>
  <dgm:cxnLst>
    <dgm:cxn modelId="{5BC9A277-6B1D-4788-A594-E3BA93E18BD6}" type="presOf" srcId="{69C6D6D6-8D6C-4EB6-BA51-9F0FDF1BE100}" destId="{DE32ADF3-003D-444B-83C3-3B8BBE235AE0}" srcOrd="0" destOrd="0" presId="urn:microsoft.com/office/officeart/2005/8/layout/vProcess5"/>
    <dgm:cxn modelId="{387A2EB8-4B01-4B5B-BE37-4784AFF89867}" type="presOf" srcId="{8019A467-D38B-4BAB-A667-1B3ED3E07C02}" destId="{01923AC3-029C-4D12-956C-9743078D1E2A}" srcOrd="0" destOrd="0" presId="urn:microsoft.com/office/officeart/2005/8/layout/vProcess5"/>
    <dgm:cxn modelId="{62E6318D-2FF1-4707-B35C-5F0A9BB0C827}" srcId="{ED8FD024-871E-4C66-B54A-7E425A78305C}" destId="{8019A467-D38B-4BAB-A667-1B3ED3E07C02}" srcOrd="0" destOrd="0" parTransId="{6C6B0316-4BBD-4EC6-9B57-F15BBD68D514}" sibTransId="{69C6D6D6-8D6C-4EB6-BA51-9F0FDF1BE100}"/>
    <dgm:cxn modelId="{013A1B1A-A642-4552-B5D3-B4DC66907034}" type="presOf" srcId="{11928D0A-6EA4-4FFB-B06F-E35A3FEFE5E7}" destId="{A0B45DD1-28E1-4307-A5C8-340CD83D8450}" srcOrd="1" destOrd="0" presId="urn:microsoft.com/office/officeart/2005/8/layout/vProcess5"/>
    <dgm:cxn modelId="{44E4975B-62CE-41B7-A4EA-B094DB78E6A1}" type="presOf" srcId="{11928D0A-6EA4-4FFB-B06F-E35A3FEFE5E7}" destId="{BAFA3AF4-3235-4ED8-8562-EB4FDA2004D7}" srcOrd="0" destOrd="0" presId="urn:microsoft.com/office/officeart/2005/8/layout/vProcess5"/>
    <dgm:cxn modelId="{69E41759-F27A-4FC6-B7A1-D738953DEC39}" type="presOf" srcId="{ED8FD024-871E-4C66-B54A-7E425A78305C}" destId="{51859642-74D4-498F-BD51-304CD5DABC9C}" srcOrd="0" destOrd="0" presId="urn:microsoft.com/office/officeart/2005/8/layout/vProcess5"/>
    <dgm:cxn modelId="{5A12E032-EA12-4A82-BCE4-AFBED0B9F24C}" srcId="{ED8FD024-871E-4C66-B54A-7E425A78305C}" destId="{11928D0A-6EA4-4FFB-B06F-E35A3FEFE5E7}" srcOrd="1" destOrd="0" parTransId="{C4872984-FB0C-45D5-82E8-2D45DC4C42A9}" sibTransId="{72A1E0FA-033B-495F-B51B-E9C9D89F3EB7}"/>
    <dgm:cxn modelId="{27EAF0E7-8DDE-4EBC-97D8-822A10EE7E7F}" type="presOf" srcId="{8019A467-D38B-4BAB-A667-1B3ED3E07C02}" destId="{57D94FAA-50B1-494E-BED4-A77B8E47163E}" srcOrd="1" destOrd="0" presId="urn:microsoft.com/office/officeart/2005/8/layout/vProcess5"/>
    <dgm:cxn modelId="{CAE53286-433F-4921-ACE2-93EFCA045244}" type="presParOf" srcId="{51859642-74D4-498F-BD51-304CD5DABC9C}" destId="{F84A46B9-2AC8-4DF4-9C97-D98128563F38}" srcOrd="0" destOrd="0" presId="urn:microsoft.com/office/officeart/2005/8/layout/vProcess5"/>
    <dgm:cxn modelId="{37966299-B435-4458-A203-C80A953051C6}" type="presParOf" srcId="{51859642-74D4-498F-BD51-304CD5DABC9C}" destId="{01923AC3-029C-4D12-956C-9743078D1E2A}" srcOrd="1" destOrd="0" presId="urn:microsoft.com/office/officeart/2005/8/layout/vProcess5"/>
    <dgm:cxn modelId="{F8DAA657-54D4-477F-8A11-F94B615DE99D}" type="presParOf" srcId="{51859642-74D4-498F-BD51-304CD5DABC9C}" destId="{BAFA3AF4-3235-4ED8-8562-EB4FDA2004D7}" srcOrd="2" destOrd="0" presId="urn:microsoft.com/office/officeart/2005/8/layout/vProcess5"/>
    <dgm:cxn modelId="{86E78B55-EF22-4B19-8109-AB7A517365EE}" type="presParOf" srcId="{51859642-74D4-498F-BD51-304CD5DABC9C}" destId="{DE32ADF3-003D-444B-83C3-3B8BBE235AE0}" srcOrd="3" destOrd="0" presId="urn:microsoft.com/office/officeart/2005/8/layout/vProcess5"/>
    <dgm:cxn modelId="{9A934E9E-7EAA-4D34-A040-21EB3B8F2153}" type="presParOf" srcId="{51859642-74D4-498F-BD51-304CD5DABC9C}" destId="{57D94FAA-50B1-494E-BED4-A77B8E47163E}" srcOrd="4" destOrd="0" presId="urn:microsoft.com/office/officeart/2005/8/layout/vProcess5"/>
    <dgm:cxn modelId="{55EA4E9E-173D-439C-93C2-83382CE87DCC}" type="presParOf" srcId="{51859642-74D4-498F-BD51-304CD5DABC9C}" destId="{A0B45DD1-28E1-4307-A5C8-340CD83D8450}"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23AC3-029C-4D12-956C-9743078D1E2A}">
      <dsp:nvSpPr>
        <dsp:cNvPr id="0" name=""/>
        <dsp:cNvSpPr/>
      </dsp:nvSpPr>
      <dsp:spPr>
        <a:xfrm>
          <a:off x="0" y="485886"/>
          <a:ext cx="6995160" cy="13219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400" kern="1200" dirty="0" smtClean="0"/>
            <a:t>It takes lots of time to run textual data</a:t>
          </a:r>
          <a:endParaRPr lang="en-US" sz="2400" kern="1200" dirty="0"/>
        </a:p>
      </dsp:txBody>
      <dsp:txXfrm>
        <a:off x="38720" y="524606"/>
        <a:ext cx="4681305" cy="1244545"/>
      </dsp:txXfrm>
    </dsp:sp>
    <dsp:sp modelId="{BAFA3AF4-3235-4ED8-8562-EB4FDA2004D7}">
      <dsp:nvSpPr>
        <dsp:cNvPr id="0" name=""/>
        <dsp:cNvSpPr/>
      </dsp:nvSpPr>
      <dsp:spPr>
        <a:xfrm>
          <a:off x="923295" y="2411743"/>
          <a:ext cx="6995160" cy="147518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400" kern="1200" dirty="0" smtClean="0"/>
            <a:t>CNN and LSTM both perform equally well in this project</a:t>
          </a:r>
          <a:endParaRPr lang="en-US" sz="2400" kern="1200" dirty="0"/>
        </a:p>
      </dsp:txBody>
      <dsp:txXfrm>
        <a:off x="966502" y="2454950"/>
        <a:ext cx="4183362" cy="1388771"/>
      </dsp:txXfrm>
    </dsp:sp>
    <dsp:sp modelId="{DE32ADF3-003D-444B-83C3-3B8BBE235AE0}">
      <dsp:nvSpPr>
        <dsp:cNvPr id="0" name=""/>
        <dsp:cNvSpPr/>
      </dsp:nvSpPr>
      <dsp:spPr>
        <a:xfrm>
          <a:off x="6089061" y="1487553"/>
          <a:ext cx="316661" cy="92320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just" defTabSz="1066800">
            <a:lnSpc>
              <a:spcPct val="90000"/>
            </a:lnSpc>
            <a:spcBef>
              <a:spcPct val="0"/>
            </a:spcBef>
            <a:spcAft>
              <a:spcPct val="35000"/>
            </a:spcAft>
          </a:pPr>
          <a:endParaRPr lang="en-US" sz="2400" kern="1200"/>
        </a:p>
      </dsp:txBody>
      <dsp:txXfrm>
        <a:off x="6160310" y="1487553"/>
        <a:ext cx="174163" cy="8448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01343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7B1D556-5396-4983-838B-3EF41D5F5D87}" type="slidenum">
              <a:rPr lang="en-US" altLang="en-US" smtClean="0"/>
              <a:pPr>
                <a:spcBef>
                  <a:spcPct val="0"/>
                </a:spcBef>
              </a:pPr>
              <a:t>1</a:t>
            </a:fld>
            <a:endParaRPr lang="en-US" altLang="en-US"/>
          </a:p>
        </p:txBody>
      </p:sp>
    </p:spTree>
    <p:extLst>
      <p:ext uri="{BB962C8B-B14F-4D97-AF65-F5344CB8AC3E}">
        <p14:creationId xmlns:p14="http://schemas.microsoft.com/office/powerpoint/2010/main" val="68378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283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Talk about the ordinal nature of the target variable as well as the scaledness of the predictors. Mention that the dataset contains no missing values and no preprocessing was needed or performed.</a:t>
            </a:r>
            <a:endParaRPr/>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55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Talk about the ordinal nature of the target variable as well as the scaledness of the predictors. Mention that the dataset contains no missing values and no preprocessing was needed or performed.</a:t>
            </a:r>
            <a:endParaRPr/>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58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360"/>
              </a:spcBef>
              <a:spcAft>
                <a:spcPts val="0"/>
              </a:spcAft>
              <a:buAutoNum type="arabicPeriod"/>
            </a:pPr>
            <a:r>
              <a:rPr lang="en-US" dirty="0"/>
              <a:t>We are using Google’s word2vec model to get contextual word vector. We are training this model using our own vocabulary. </a:t>
            </a:r>
          </a:p>
          <a:p>
            <a:pPr marL="228600" lvl="0" indent="-228600" algn="l" rtl="0">
              <a:spcBef>
                <a:spcPts val="360"/>
              </a:spcBef>
              <a:spcAft>
                <a:spcPts val="0"/>
              </a:spcAft>
              <a:buAutoNum type="arabicPeriod"/>
            </a:pPr>
            <a:r>
              <a:rPr lang="en-US" dirty="0"/>
              <a:t>Dimension of vector we have mentioned is 300, window size 7, </a:t>
            </a:r>
            <a:r>
              <a:rPr lang="en-US" dirty="0" err="1"/>
              <a:t>min_count</a:t>
            </a:r>
            <a:r>
              <a:rPr lang="en-US" dirty="0"/>
              <a:t> 10</a:t>
            </a:r>
            <a:endParaRPr dirty="0"/>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85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Talk about the ordinal nature of the target variable as well as the scaledness of the predictors. Mention that the dataset contains no missing values and no preprocessing was needed or performed.</a:t>
            </a:r>
            <a:endParaRPr/>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193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Talk about the ordinal nature of the target variable as well as the scaledness of the predictors. Mention that the dataset contains no missing values and no preprocessing was needed or performed.</a:t>
            </a:r>
            <a:endParaRPr/>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4" name="Google Shape;2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728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tate.gov/video/?videoid=6076156700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state.gov/video/?videoid=607615670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www.state.gov/video/?videoid=60761567001"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kaggle.com/kazanova/sentiment14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tate.gov/video/?videoid=6076156700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state.gov/video/?videoid=607615670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www.state.gov/video/?videoid=6076156700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www.state.gov/video/?videoid=6076156700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state.gov/video/?videoid=60761567001" TargetMode="External"/><Relationship Id="rId7" Type="http://schemas.openxmlformats.org/officeDocument/2006/relationships/diagramColors" Target="../diagrams/colors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hyperlink" Target="http://www.state.gov/video/?videoid=6076156700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3"/>
            <a:extLst>
              <a:ext uri="{FF2B5EF4-FFF2-40B4-BE49-F238E27FC236}">
                <a16:creationId xmlns:a16="http://schemas.microsoft.com/office/drawing/2014/main" xmlns="" id="{228310B0-8582-4875-A200-01638EC44808}"/>
              </a:ext>
            </a:extLst>
          </p:cNvPr>
          <p:cNvSpPr/>
          <p:nvPr/>
        </p:nvSpPr>
        <p:spPr>
          <a:xfrm>
            <a:off x="0" y="1739418"/>
            <a:ext cx="12192000" cy="2662461"/>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00">
              <a:cs typeface="Arial" pitchFamily="34" charset="0"/>
            </a:endParaRPr>
          </a:p>
        </p:txBody>
      </p:sp>
      <p:sp>
        <p:nvSpPr>
          <p:cNvPr id="8" name="Subtitle 2">
            <a:extLst>
              <a:ext uri="{FF2B5EF4-FFF2-40B4-BE49-F238E27FC236}">
                <a16:creationId xmlns:a16="http://schemas.microsoft.com/office/drawing/2014/main" xmlns="" id="{23F8472E-0212-4B74-BC33-9005C8325810}"/>
              </a:ext>
            </a:extLst>
          </p:cNvPr>
          <p:cNvSpPr>
            <a:spLocks noGrp="1"/>
          </p:cNvSpPr>
          <p:nvPr>
            <p:ph type="subTitle" idx="1"/>
          </p:nvPr>
        </p:nvSpPr>
        <p:spPr>
          <a:xfrm>
            <a:off x="6607897" y="4818505"/>
            <a:ext cx="5469768" cy="1880990"/>
          </a:xfrm>
        </p:spPr>
        <p:txBody>
          <a:bodyPr>
            <a:normAutofit/>
          </a:bodyPr>
          <a:lstStyle/>
          <a:p>
            <a:pPr algn="r"/>
            <a:r>
              <a:rPr lang="en-US" sz="2800" dirty="0" err="1">
                <a:solidFill>
                  <a:schemeClr val="tx1"/>
                </a:solidFill>
                <a:latin typeface="Times New Roman" panose="02020603050405020304" pitchFamily="18" charset="0"/>
                <a:cs typeface="Times New Roman" panose="02020603050405020304" pitchFamily="18" charset="0"/>
              </a:rPr>
              <a:t>Shovan</a:t>
            </a:r>
            <a:r>
              <a:rPr lang="en-US" sz="2800" dirty="0">
                <a:solidFill>
                  <a:schemeClr val="tx1"/>
                </a:solidFill>
                <a:latin typeface="Times New Roman" panose="02020603050405020304" pitchFamily="18" charset="0"/>
                <a:cs typeface="Times New Roman" panose="02020603050405020304" pitchFamily="18" charset="0"/>
              </a:rPr>
              <a:t> Chowdhury</a:t>
            </a:r>
          </a:p>
          <a:p>
            <a:pPr algn="r"/>
            <a:r>
              <a:rPr lang="en-US" sz="2800" dirty="0">
                <a:solidFill>
                  <a:schemeClr val="tx1"/>
                </a:solidFill>
                <a:latin typeface="Times New Roman" panose="02020603050405020304" pitchFamily="18" charset="0"/>
                <a:cs typeface="Times New Roman" panose="02020603050405020304" pitchFamily="18" charset="0"/>
              </a:rPr>
              <a:t>MS Student </a:t>
            </a:r>
            <a:endParaRPr lang="en-US" sz="2800" i="1" dirty="0">
              <a:solidFill>
                <a:schemeClr val="tx1"/>
              </a:solidFill>
              <a:latin typeface="Times New Roman" panose="02020603050405020304" pitchFamily="18" charset="0"/>
              <a:cs typeface="Times New Roman" panose="02020603050405020304" pitchFamily="18" charset="0"/>
            </a:endParaRPr>
          </a:p>
        </p:txBody>
      </p:sp>
      <p:sp>
        <p:nvSpPr>
          <p:cNvPr id="3074" name="Rectangle 5"/>
          <p:cNvSpPr>
            <a:spLocks noChangeArrowheads="1"/>
          </p:cNvSpPr>
          <p:nvPr/>
        </p:nvSpPr>
        <p:spPr bwMode="auto">
          <a:xfrm>
            <a:off x="379377" y="2636733"/>
            <a:ext cx="11698288" cy="8016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a:lstStyle>
          <a:p>
            <a:pPr algn="ctr" eaLnBrk="1" hangingPunct="1">
              <a:lnSpc>
                <a:spcPts val="6500"/>
              </a:lnSpc>
              <a:spcBef>
                <a:spcPct val="0"/>
              </a:spcBef>
              <a:buNone/>
            </a:pPr>
            <a:r>
              <a:rPr lang="en-US" sz="2800" b="1" dirty="0">
                <a:solidFill>
                  <a:schemeClr val="bg1"/>
                </a:solidFill>
                <a:latin typeface="Times New Roman" panose="02020603050405020304" pitchFamily="18" charset="0"/>
                <a:cs typeface="Times New Roman" panose="02020603050405020304" pitchFamily="18" charset="0"/>
              </a:rPr>
              <a:t>Twitter Sentiment Classification Using Neural Network</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xmlns="" id="{0F5D0B04-ECCE-4927-99E8-2FF565DD85B6}"/>
              </a:ext>
            </a:extLst>
          </p:cNvPr>
          <p:cNvCxnSpPr>
            <a:cxnSpLocks/>
          </p:cNvCxnSpPr>
          <p:nvPr/>
        </p:nvCxnSpPr>
        <p:spPr>
          <a:xfrm>
            <a:off x="0" y="4401879"/>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xmlns="" id="{80B07317-EE37-42FB-8705-1C5D029FC622}"/>
              </a:ext>
            </a:extLst>
          </p:cNvPr>
          <p:cNvPicPr>
            <a:picLocks noChangeAspect="1"/>
          </p:cNvPicPr>
          <p:nvPr/>
        </p:nvPicPr>
        <p:blipFill>
          <a:blip r:embed="rId4"/>
          <a:stretch>
            <a:fillRect/>
          </a:stretch>
        </p:blipFill>
        <p:spPr>
          <a:xfrm>
            <a:off x="9277067" y="158505"/>
            <a:ext cx="2800598" cy="98200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1533525" y="1944829"/>
            <a:ext cx="4857750" cy="2620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6500"/>
              <a:buFont typeface="Arial"/>
              <a:buNone/>
            </a:pPr>
            <a:r>
              <a:rPr lang="en-US" sz="6500" b="1" i="0" u="none" strike="noStrike" cap="none">
                <a:solidFill>
                  <a:schemeClr val="lt1"/>
                </a:solidFill>
                <a:latin typeface="Arial"/>
                <a:ea typeface="Arial"/>
                <a:cs typeface="Arial"/>
                <a:sym typeface="Arial"/>
              </a:rPr>
              <a:t>Preview your main points</a:t>
            </a:r>
            <a:endParaRPr/>
          </a:p>
        </p:txBody>
      </p:sp>
      <p:grpSp>
        <p:nvGrpSpPr>
          <p:cNvPr id="100" name="Google Shape;100;p2"/>
          <p:cNvGrpSpPr/>
          <p:nvPr/>
        </p:nvGrpSpPr>
        <p:grpSpPr>
          <a:xfrm>
            <a:off x="70837" y="888529"/>
            <a:ext cx="12065276" cy="6027801"/>
            <a:chOff x="0" y="-7306"/>
            <a:chExt cx="12192001" cy="6027801"/>
          </a:xfrm>
        </p:grpSpPr>
        <p:sp>
          <p:nvSpPr>
            <p:cNvPr id="101" name="Google Shape;101;p2"/>
            <p:cNvSpPr/>
            <p:nvPr/>
          </p:nvSpPr>
          <p:spPr>
            <a:xfrm>
              <a:off x="0" y="2351"/>
              <a:ext cx="12192000" cy="1002631"/>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58039" y="4707"/>
              <a:ext cx="11033960" cy="10026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0" y="1257996"/>
              <a:ext cx="12192000" cy="1002631"/>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03296" y="199573"/>
              <a:ext cx="551447" cy="55144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txBox="1"/>
            <p:nvPr/>
          </p:nvSpPr>
          <p:spPr>
            <a:xfrm>
              <a:off x="1080119" y="-7306"/>
              <a:ext cx="11033960" cy="1002631"/>
            </a:xfrm>
            <a:prstGeom prst="rect">
              <a:avLst/>
            </a:prstGeom>
            <a:noFill/>
            <a:ln>
              <a:noFill/>
            </a:ln>
          </p:spPr>
          <p:txBody>
            <a:bodyPr spcFirstLastPara="1" wrap="square" lIns="106100" tIns="106100" rIns="106100" bIns="1061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Dataset</a:t>
              </a:r>
              <a:endParaRPr dirty="0"/>
            </a:p>
          </p:txBody>
        </p:sp>
        <p:sp>
          <p:nvSpPr>
            <p:cNvPr id="109" name="Google Shape;109;p2"/>
            <p:cNvSpPr/>
            <p:nvPr/>
          </p:nvSpPr>
          <p:spPr>
            <a:xfrm>
              <a:off x="0" y="2511285"/>
              <a:ext cx="12192000" cy="1002631"/>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07584" y="1571319"/>
              <a:ext cx="551447" cy="55144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58039" y="2511285"/>
              <a:ext cx="11033960" cy="10026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txBox="1"/>
            <p:nvPr/>
          </p:nvSpPr>
          <p:spPr>
            <a:xfrm>
              <a:off x="1045092" y="1260031"/>
              <a:ext cx="11033960" cy="1002631"/>
            </a:xfrm>
            <a:prstGeom prst="rect">
              <a:avLst/>
            </a:prstGeom>
            <a:noFill/>
            <a:ln>
              <a:noFill/>
            </a:ln>
          </p:spPr>
          <p:txBody>
            <a:bodyPr spcFirstLastPara="1" wrap="square" lIns="106100" tIns="106100" rIns="106100" bIns="1061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Methodology</a:t>
              </a:r>
              <a:endParaRPr dirty="0"/>
            </a:p>
          </p:txBody>
        </p:sp>
        <p:sp>
          <p:nvSpPr>
            <p:cNvPr id="113" name="Google Shape;113;p2"/>
            <p:cNvSpPr/>
            <p:nvPr/>
          </p:nvSpPr>
          <p:spPr>
            <a:xfrm>
              <a:off x="0" y="3764575"/>
              <a:ext cx="12192000" cy="1002631"/>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03296" y="2824609"/>
              <a:ext cx="551447" cy="55144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58039" y="3764575"/>
              <a:ext cx="11033960" cy="10026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txBox="1"/>
            <p:nvPr/>
          </p:nvSpPr>
          <p:spPr>
            <a:xfrm>
              <a:off x="1158041" y="2448515"/>
              <a:ext cx="11033960" cy="1002631"/>
            </a:xfrm>
            <a:prstGeom prst="rect">
              <a:avLst/>
            </a:prstGeom>
            <a:noFill/>
            <a:ln>
              <a:noFill/>
            </a:ln>
          </p:spPr>
          <p:txBody>
            <a:bodyPr spcFirstLastPara="1" wrap="square" lIns="106100" tIns="106100" rIns="106100" bIns="10610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dirty="0">
                  <a:solidFill>
                    <a:schemeClr val="dk1"/>
                  </a:solidFill>
                </a:rPr>
                <a:t>Result Analysis</a:t>
              </a:r>
              <a:endParaRPr sz="2400" b="0" i="0" u="none" strike="noStrike" cap="none" dirty="0">
                <a:solidFill>
                  <a:schemeClr val="dk1"/>
                </a:solidFill>
                <a:latin typeface="Arial"/>
                <a:ea typeface="Arial"/>
                <a:cs typeface="Arial"/>
                <a:sym typeface="Arial"/>
              </a:endParaRPr>
            </a:p>
          </p:txBody>
        </p:sp>
        <p:sp>
          <p:nvSpPr>
            <p:cNvPr id="117" name="Google Shape;117;p2"/>
            <p:cNvSpPr/>
            <p:nvPr/>
          </p:nvSpPr>
          <p:spPr>
            <a:xfrm>
              <a:off x="0" y="5017864"/>
              <a:ext cx="12192000" cy="1002631"/>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03296" y="3966109"/>
              <a:ext cx="551447" cy="551447"/>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1158039" y="5017864"/>
              <a:ext cx="11033960" cy="10026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1045092" y="3740518"/>
              <a:ext cx="11033960" cy="1002631"/>
            </a:xfrm>
            <a:prstGeom prst="rect">
              <a:avLst/>
            </a:prstGeom>
            <a:noFill/>
            <a:ln>
              <a:noFill/>
            </a:ln>
          </p:spPr>
          <p:txBody>
            <a:bodyPr spcFirstLastPara="1" wrap="square" lIns="106100" tIns="106100" rIns="106100" bIns="1061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Conclusion</a:t>
              </a:r>
              <a:endParaRPr dirty="0"/>
            </a:p>
          </p:txBody>
        </p:sp>
      </p:grpSp>
      <p:sp>
        <p:nvSpPr>
          <p:cNvPr id="121" name="Google Shape;121;p2"/>
          <p:cNvSpPr txBox="1">
            <a:spLocks noGrp="1"/>
          </p:cNvSpPr>
          <p:nvPr>
            <p:ph type="title"/>
          </p:nvPr>
        </p:nvSpPr>
        <p:spPr>
          <a:xfrm>
            <a:off x="126725" y="94618"/>
            <a:ext cx="11953500" cy="55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latin typeface="Arial"/>
                <a:ea typeface="Arial"/>
                <a:cs typeface="Arial"/>
                <a:sym typeface="Arial"/>
              </a:rPr>
              <a:t>Contents</a:t>
            </a:r>
            <a:endParaRPr dirty="0">
              <a:latin typeface="Arial"/>
              <a:ea typeface="Arial"/>
              <a:cs typeface="Arial"/>
              <a:sym typeface="Arial"/>
            </a:endParaRPr>
          </a:p>
        </p:txBody>
      </p:sp>
      <p:sp>
        <p:nvSpPr>
          <p:cNvPr id="122" name="Google Shape;122;p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6" name="Google Shape;136;p4">
            <a:hlinkClick r:id="rId7"/>
            <a:extLst>
              <a:ext uri="{FF2B5EF4-FFF2-40B4-BE49-F238E27FC236}">
                <a16:creationId xmlns:a16="http://schemas.microsoft.com/office/drawing/2014/main" xmlns="" id="{6D45A2A0-C434-4A2E-A763-5929F4C433C5}"/>
              </a:ext>
            </a:extLst>
          </p:cNvPr>
          <p:cNvSpPr/>
          <p:nvPr/>
        </p:nvSpPr>
        <p:spPr>
          <a:xfrm>
            <a:off x="0" y="-1"/>
            <a:ext cx="12192000" cy="793911"/>
          </a:xfrm>
          <a:prstGeom prst="rect">
            <a:avLst/>
          </a:prstGeom>
          <a:solidFill>
            <a:srgbClr val="5C667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lvl="0" algn="ctr"/>
            <a:r>
              <a:rPr lang="en-US" sz="2800" b="1" dirty="0">
                <a:solidFill>
                  <a:schemeClr val="lt1"/>
                </a:solidFill>
                <a:latin typeface="Times New Roman" panose="02020603050405020304" pitchFamily="18" charset="0"/>
                <a:cs typeface="Times New Roman" panose="02020603050405020304" pitchFamily="18" charset="0"/>
              </a:rPr>
              <a:t>Contents</a:t>
            </a:r>
            <a:endParaRPr sz="2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a:hlinkClick r:id="rId3"/>
          </p:cNvPr>
          <p:cNvSpPr/>
          <p:nvPr/>
        </p:nvSpPr>
        <p:spPr>
          <a:xfrm>
            <a:off x="0" y="-1"/>
            <a:ext cx="12192000" cy="793911"/>
          </a:xfrm>
          <a:prstGeom prst="rect">
            <a:avLst/>
          </a:prstGeom>
          <a:solidFill>
            <a:srgbClr val="5C667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37" name="Google Shape;137;p4"/>
          <p:cNvSpPr txBox="1">
            <a:spLocks noGrp="1"/>
          </p:cNvSpPr>
          <p:nvPr>
            <p:ph type="title"/>
          </p:nvPr>
        </p:nvSpPr>
        <p:spPr>
          <a:xfrm>
            <a:off x="106778" y="51699"/>
            <a:ext cx="11954074" cy="690509"/>
          </a:xfrm>
          <a:prstGeom prst="rect">
            <a:avLst/>
          </a:prstGeom>
          <a:noFill/>
          <a:ln>
            <a:noFill/>
          </a:ln>
        </p:spPr>
        <p:txBody>
          <a:bodyPr spcFirstLastPara="1" wrap="square" lIns="91425" tIns="45700" rIns="91425" bIns="45700" anchor="ctr" anchorCtr="0">
            <a:normAutofit/>
          </a:bodyPr>
          <a:lstStyle/>
          <a:p>
            <a:pPr lvl="0" algn="ctr"/>
            <a:r>
              <a:rPr lang="en-US" sz="2800" b="1" dirty="0">
                <a:solidFill>
                  <a:schemeClr val="lt1"/>
                </a:solidFill>
                <a:latin typeface="Times New Roman" panose="02020603050405020304" pitchFamily="18" charset="0"/>
                <a:ea typeface="Arial"/>
                <a:cs typeface="Times New Roman" panose="02020603050405020304" pitchFamily="18" charset="0"/>
                <a:sym typeface="Arial"/>
              </a:rPr>
              <a:t>Dataset</a:t>
            </a:r>
            <a:endParaRPr sz="2800" dirty="0">
              <a:latin typeface="Arial"/>
              <a:ea typeface="Arial"/>
              <a:cs typeface="Arial"/>
              <a:sym typeface="Arial"/>
            </a:endParaRPr>
          </a:p>
        </p:txBody>
      </p:sp>
      <p:sp>
        <p:nvSpPr>
          <p:cNvPr id="138" name="Google Shape;138;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9" name="Google Shape;139;p4"/>
          <p:cNvSpPr/>
          <p:nvPr/>
        </p:nvSpPr>
        <p:spPr>
          <a:xfrm>
            <a:off x="106778" y="6351524"/>
            <a:ext cx="4438563" cy="276959"/>
          </a:xfrm>
          <a:prstGeom prst="rect">
            <a:avLst/>
          </a:prstGeom>
          <a:noFill/>
          <a:ln>
            <a:noFill/>
          </a:ln>
        </p:spPr>
        <p:txBody>
          <a:bodyPr spcFirstLastPara="1" wrap="square" lIns="91425" tIns="45700" rIns="91425" bIns="45700" anchor="t" anchorCtr="0">
            <a:spAutoFit/>
          </a:bodyPr>
          <a:lstStyle/>
          <a:p>
            <a:pPr lvl="0"/>
            <a:r>
              <a:rPr lang="en-US" sz="1200" i="1" u="none" strike="noStrike" cap="none" dirty="0">
                <a:solidFill>
                  <a:schemeClr val="dk1"/>
                </a:solidFill>
              </a:rPr>
              <a:t>Data Source: </a:t>
            </a:r>
            <a:r>
              <a:rPr lang="en-US" sz="1200" u="sng" dirty="0">
                <a:solidFill>
                  <a:schemeClr val="hlink"/>
                </a:solidFill>
                <a:hlinkClick r:id="rId4"/>
              </a:rPr>
              <a:t>https://www.kaggle.com/kazanova/sentiment140</a:t>
            </a:r>
            <a:endParaRPr sz="1200" i="1" dirty="0"/>
          </a:p>
        </p:txBody>
      </p:sp>
      <p:cxnSp>
        <p:nvCxnSpPr>
          <p:cNvPr id="140" name="Google Shape;140;p4"/>
          <p:cNvCxnSpPr/>
          <p:nvPr/>
        </p:nvCxnSpPr>
        <p:spPr>
          <a:xfrm>
            <a:off x="0" y="793910"/>
            <a:ext cx="12192000" cy="0"/>
          </a:xfrm>
          <a:prstGeom prst="straightConnector1">
            <a:avLst/>
          </a:prstGeom>
          <a:noFill/>
          <a:ln w="762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43" name="Google Shape;143;p4"/>
          <p:cNvSpPr/>
          <p:nvPr/>
        </p:nvSpPr>
        <p:spPr>
          <a:xfrm>
            <a:off x="713783" y="1369268"/>
            <a:ext cx="4168683" cy="2231340"/>
          </a:xfrm>
          <a:prstGeom prst="rect">
            <a:avLst/>
          </a:prstGeom>
          <a:noFill/>
          <a:ln>
            <a:noFill/>
          </a:ln>
        </p:spPr>
        <p:txBody>
          <a:bodyPr spcFirstLastPara="1" wrap="square" lIns="91425" tIns="45700" rIns="91425" bIns="45700" anchor="t" anchorCtr="0">
            <a:spAutoFit/>
          </a:bodyPr>
          <a:lstStyle/>
          <a:p>
            <a:pPr marL="457200" marR="0" lvl="0" indent="-457200" rtl="0">
              <a:spcBef>
                <a:spcPts val="0"/>
              </a:spcBef>
              <a:spcAft>
                <a:spcPts val="0"/>
              </a:spcAft>
              <a:buClr>
                <a:srgbClr val="000000"/>
              </a:buClr>
              <a:buSzPts val="2400"/>
              <a:buChar char="•"/>
            </a:pPr>
            <a:r>
              <a:rPr lang="en-US" sz="2300" dirty="0">
                <a:latin typeface="Times New Roman" panose="02020603050405020304" pitchFamily="18" charset="0"/>
                <a:cs typeface="Times New Roman" panose="02020603050405020304" pitchFamily="18" charset="0"/>
              </a:rPr>
              <a:t>1.6 Million tweet observations regarding movie reviews, politics, products</a:t>
            </a:r>
          </a:p>
          <a:p>
            <a:pPr marL="457200" marR="0" lvl="0" indent="-457200" rtl="0">
              <a:spcBef>
                <a:spcPts val="0"/>
              </a:spcBef>
              <a:spcAft>
                <a:spcPts val="0"/>
              </a:spcAft>
              <a:buClr>
                <a:srgbClr val="000000"/>
              </a:buClr>
              <a:buSzPts val="2400"/>
              <a:buChar char="•"/>
            </a:pPr>
            <a:r>
              <a:rPr lang="en-US" sz="2300" dirty="0">
                <a:latin typeface="Times New Roman" panose="02020603050405020304" pitchFamily="18" charset="0"/>
                <a:cs typeface="Times New Roman" panose="02020603050405020304" pitchFamily="18" charset="0"/>
              </a:rPr>
              <a:t>2 types of sentiment (Positive &amp; Negative)</a:t>
            </a:r>
          </a:p>
          <a:p>
            <a:pPr marL="457200" marR="0" lvl="0" indent="-457200" algn="just" rtl="0">
              <a:spcBef>
                <a:spcPts val="0"/>
              </a:spcBef>
              <a:spcAft>
                <a:spcPts val="0"/>
              </a:spcAft>
              <a:buClr>
                <a:srgbClr val="000000"/>
              </a:buClr>
              <a:buSzPts val="2400"/>
              <a:buChar char="•"/>
            </a:pPr>
            <a:endParaRPr lang="en-US" sz="2400" dirty="0"/>
          </a:p>
        </p:txBody>
      </p:sp>
      <p:pic>
        <p:nvPicPr>
          <p:cNvPr id="3" name="Picture 2" descr="A picture containing keyboard&#10;&#10;Description automatically generated">
            <a:extLst>
              <a:ext uri="{FF2B5EF4-FFF2-40B4-BE49-F238E27FC236}">
                <a16:creationId xmlns:a16="http://schemas.microsoft.com/office/drawing/2014/main" xmlns="" id="{C8D864B3-EBA4-49AF-B01B-533ECE1F2227}"/>
              </a:ext>
            </a:extLst>
          </p:cNvPr>
          <p:cNvPicPr>
            <a:picLocks noChangeAspect="1"/>
          </p:cNvPicPr>
          <p:nvPr/>
        </p:nvPicPr>
        <p:blipFill>
          <a:blip r:embed="rId5"/>
          <a:stretch>
            <a:fillRect/>
          </a:stretch>
        </p:blipFill>
        <p:spPr>
          <a:xfrm>
            <a:off x="10607697" y="542279"/>
            <a:ext cx="1065971" cy="1218895"/>
          </a:xfrm>
          <a:prstGeom prst="rect">
            <a:avLst/>
          </a:prstGeom>
        </p:spPr>
      </p:pic>
      <p:pic>
        <p:nvPicPr>
          <p:cNvPr id="4" name="Picture 3">
            <a:extLst>
              <a:ext uri="{FF2B5EF4-FFF2-40B4-BE49-F238E27FC236}">
                <a16:creationId xmlns:a16="http://schemas.microsoft.com/office/drawing/2014/main" xmlns="" id="{E9AC434D-5742-4320-A560-066EB1A02FEB}"/>
              </a:ext>
            </a:extLst>
          </p:cNvPr>
          <p:cNvPicPr>
            <a:picLocks noChangeAspect="1"/>
          </p:cNvPicPr>
          <p:nvPr/>
        </p:nvPicPr>
        <p:blipFill>
          <a:blip r:embed="rId6"/>
          <a:stretch>
            <a:fillRect/>
          </a:stretch>
        </p:blipFill>
        <p:spPr>
          <a:xfrm>
            <a:off x="5384741" y="1323920"/>
            <a:ext cx="4655434" cy="2893770"/>
          </a:xfrm>
          <a:prstGeom prst="rect">
            <a:avLst/>
          </a:prstGeom>
        </p:spPr>
      </p:pic>
      <p:sp>
        <p:nvSpPr>
          <p:cNvPr id="19" name="TextBox 4">
            <a:extLst>
              <a:ext uri="{FF2B5EF4-FFF2-40B4-BE49-F238E27FC236}">
                <a16:creationId xmlns:a16="http://schemas.microsoft.com/office/drawing/2014/main" xmlns="" id="{F5CCE341-08E7-4C53-AEC1-D03A54D6D152}"/>
              </a:ext>
            </a:extLst>
          </p:cNvPr>
          <p:cNvSpPr txBox="1"/>
          <p:nvPr/>
        </p:nvSpPr>
        <p:spPr>
          <a:xfrm>
            <a:off x="347326" y="4122791"/>
            <a:ext cx="2748284" cy="553998"/>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a:lstStyle>
          <a:p>
            <a:r>
              <a:rPr lang="en-US" sz="3000" b="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MOTIVATION</a:t>
            </a:r>
          </a:p>
        </p:txBody>
      </p:sp>
      <p:pic>
        <p:nvPicPr>
          <p:cNvPr id="7" name="Picture 6" descr="A close up of a logo&#10;&#10;Description automatically generated">
            <a:extLst>
              <a:ext uri="{FF2B5EF4-FFF2-40B4-BE49-F238E27FC236}">
                <a16:creationId xmlns:a16="http://schemas.microsoft.com/office/drawing/2014/main" xmlns="" id="{76165868-3A26-4424-89BE-0D6BF15BFDEE}"/>
              </a:ext>
            </a:extLst>
          </p:cNvPr>
          <p:cNvPicPr>
            <a:picLocks noChangeAspect="1"/>
          </p:cNvPicPr>
          <p:nvPr/>
        </p:nvPicPr>
        <p:blipFill>
          <a:blip r:embed="rId7"/>
          <a:stretch>
            <a:fillRect/>
          </a:stretch>
        </p:blipFill>
        <p:spPr>
          <a:xfrm>
            <a:off x="10370412" y="2050321"/>
            <a:ext cx="1540539" cy="1103567"/>
          </a:xfrm>
          <a:prstGeom prst="rect">
            <a:avLst/>
          </a:prstGeom>
        </p:spPr>
      </p:pic>
      <p:sp>
        <p:nvSpPr>
          <p:cNvPr id="24" name="Google Shape;143;p4">
            <a:extLst>
              <a:ext uri="{FF2B5EF4-FFF2-40B4-BE49-F238E27FC236}">
                <a16:creationId xmlns:a16="http://schemas.microsoft.com/office/drawing/2014/main" xmlns="" id="{13177BCD-7F7E-4CBF-8BDA-A9BAA14D01BA}"/>
              </a:ext>
            </a:extLst>
          </p:cNvPr>
          <p:cNvSpPr/>
          <p:nvPr/>
        </p:nvSpPr>
        <p:spPr>
          <a:xfrm>
            <a:off x="900968" y="5053795"/>
            <a:ext cx="8967545" cy="461624"/>
          </a:xfrm>
          <a:prstGeom prst="rect">
            <a:avLst/>
          </a:prstGeom>
          <a:noFill/>
          <a:ln>
            <a:noFill/>
          </a:ln>
        </p:spPr>
        <p:txBody>
          <a:bodyPr spcFirstLastPara="1" wrap="square" lIns="91425" tIns="45700" rIns="91425" bIns="45700" anchor="t" anchorCtr="0">
            <a:spAutoFit/>
          </a:bodyPr>
          <a:lstStyle/>
          <a:p>
            <a:pPr marL="457200" lvl="0" indent="-457200">
              <a:buSzPts val="2400"/>
              <a:buChar char="•"/>
            </a:pPr>
            <a:r>
              <a:rPr lang="en-US" sz="2300" dirty="0">
                <a:latin typeface="Times New Roman" panose="02020603050405020304" pitchFamily="18" charset="0"/>
                <a:cs typeface="Times New Roman" panose="02020603050405020304" pitchFamily="18" charset="0"/>
              </a:rPr>
              <a:t>Predict election outcomes or market trends from sentiment analysis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a:hlinkClick r:id="rId3"/>
          </p:cNvPr>
          <p:cNvSpPr/>
          <p:nvPr/>
        </p:nvSpPr>
        <p:spPr>
          <a:xfrm>
            <a:off x="0" y="-1"/>
            <a:ext cx="12192000" cy="793911"/>
          </a:xfrm>
          <a:prstGeom prst="rect">
            <a:avLst/>
          </a:prstGeom>
          <a:solidFill>
            <a:srgbClr val="5C667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37" name="Google Shape;137;p4"/>
          <p:cNvSpPr txBox="1">
            <a:spLocks noGrp="1"/>
          </p:cNvSpPr>
          <p:nvPr>
            <p:ph type="title"/>
          </p:nvPr>
        </p:nvSpPr>
        <p:spPr>
          <a:xfrm>
            <a:off x="106778" y="51699"/>
            <a:ext cx="11954074" cy="6905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solidFill>
                  <a:schemeClr val="lt1"/>
                </a:solidFill>
                <a:latin typeface="Times New Roman" panose="02020603050405020304" pitchFamily="18" charset="0"/>
                <a:ea typeface="Arial"/>
                <a:cs typeface="Times New Roman" panose="02020603050405020304" pitchFamily="18" charset="0"/>
                <a:sym typeface="Arial"/>
              </a:rPr>
              <a:t>Methodology(Overview)</a:t>
            </a:r>
            <a:endParaRPr dirty="0">
              <a:latin typeface="Times New Roman" panose="02020603050405020304" pitchFamily="18" charset="0"/>
              <a:ea typeface="Arial"/>
              <a:cs typeface="Times New Roman" panose="02020603050405020304" pitchFamily="18" charset="0"/>
              <a:sym typeface="Arial"/>
            </a:endParaRPr>
          </a:p>
        </p:txBody>
      </p:sp>
      <p:sp>
        <p:nvSpPr>
          <p:cNvPr id="138" name="Google Shape;138;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cxnSp>
        <p:nvCxnSpPr>
          <p:cNvPr id="140" name="Google Shape;140;p4"/>
          <p:cNvCxnSpPr/>
          <p:nvPr/>
        </p:nvCxnSpPr>
        <p:spPr>
          <a:xfrm>
            <a:off x="0" y="793910"/>
            <a:ext cx="12192000" cy="0"/>
          </a:xfrm>
          <a:prstGeom prst="straightConnector1">
            <a:avLst/>
          </a:prstGeom>
          <a:noFill/>
          <a:ln w="762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5" name="Picture 4">
            <a:extLst>
              <a:ext uri="{FF2B5EF4-FFF2-40B4-BE49-F238E27FC236}">
                <a16:creationId xmlns:a16="http://schemas.microsoft.com/office/drawing/2014/main" xmlns="" id="{4658A3EF-8E8B-48E7-96D4-1AD90CD18370}"/>
              </a:ext>
            </a:extLst>
          </p:cNvPr>
          <p:cNvPicPr>
            <a:picLocks noChangeAspect="1"/>
          </p:cNvPicPr>
          <p:nvPr/>
        </p:nvPicPr>
        <p:blipFill>
          <a:blip r:embed="rId4"/>
          <a:stretch>
            <a:fillRect/>
          </a:stretch>
        </p:blipFill>
        <p:spPr>
          <a:xfrm>
            <a:off x="49289" y="923827"/>
            <a:ext cx="11987252" cy="5934173"/>
          </a:xfrm>
          <a:prstGeom prst="rect">
            <a:avLst/>
          </a:prstGeom>
        </p:spPr>
      </p:pic>
      <p:cxnSp>
        <p:nvCxnSpPr>
          <p:cNvPr id="8" name="Straight Connector 7">
            <a:extLst>
              <a:ext uri="{FF2B5EF4-FFF2-40B4-BE49-F238E27FC236}">
                <a16:creationId xmlns:a16="http://schemas.microsoft.com/office/drawing/2014/main" xmlns="" id="{49AB1322-7F7E-4533-B00E-8A4B0D0E5A93}"/>
              </a:ext>
            </a:extLst>
          </p:cNvPr>
          <p:cNvCxnSpPr>
            <a:cxnSpLocks/>
            <a:endCxn id="5" idx="3"/>
          </p:cNvCxnSpPr>
          <p:nvPr/>
        </p:nvCxnSpPr>
        <p:spPr>
          <a:xfrm>
            <a:off x="12036541" y="1291472"/>
            <a:ext cx="0" cy="2599442"/>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433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a:hlinkClick r:id="rId3"/>
          </p:cNvPr>
          <p:cNvSpPr/>
          <p:nvPr/>
        </p:nvSpPr>
        <p:spPr>
          <a:xfrm>
            <a:off x="0" y="-1"/>
            <a:ext cx="12192000" cy="793911"/>
          </a:xfrm>
          <a:prstGeom prst="rect">
            <a:avLst/>
          </a:prstGeom>
          <a:solidFill>
            <a:srgbClr val="5C667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37" name="Google Shape;137;p4"/>
          <p:cNvSpPr txBox="1">
            <a:spLocks noGrp="1"/>
          </p:cNvSpPr>
          <p:nvPr>
            <p:ph type="title"/>
          </p:nvPr>
        </p:nvSpPr>
        <p:spPr>
          <a:xfrm>
            <a:off x="106778" y="51699"/>
            <a:ext cx="11954074" cy="6905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solidFill>
                  <a:schemeClr val="lt1"/>
                </a:solidFill>
                <a:latin typeface="Times New Roman" panose="02020603050405020304" pitchFamily="18" charset="0"/>
                <a:ea typeface="Arial"/>
                <a:cs typeface="Times New Roman" panose="02020603050405020304" pitchFamily="18" charset="0"/>
                <a:sym typeface="Arial"/>
              </a:rPr>
              <a:t>Word Embedding</a:t>
            </a:r>
            <a:endParaRPr lang="en-US" dirty="0">
              <a:latin typeface="Times New Roman" panose="02020603050405020304" pitchFamily="18" charset="0"/>
              <a:ea typeface="Arial"/>
              <a:cs typeface="Times New Roman" panose="02020603050405020304" pitchFamily="18" charset="0"/>
              <a:sym typeface="Arial"/>
            </a:endParaRPr>
          </a:p>
        </p:txBody>
      </p:sp>
      <p:sp>
        <p:nvSpPr>
          <p:cNvPr id="138" name="Google Shape;138;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cxnSp>
        <p:nvCxnSpPr>
          <p:cNvPr id="140" name="Google Shape;140;p4"/>
          <p:cNvCxnSpPr/>
          <p:nvPr/>
        </p:nvCxnSpPr>
        <p:spPr>
          <a:xfrm>
            <a:off x="0" y="793910"/>
            <a:ext cx="12192000" cy="0"/>
          </a:xfrm>
          <a:prstGeom prst="straightConnector1">
            <a:avLst/>
          </a:prstGeom>
          <a:noFill/>
          <a:ln w="762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14" name="Google Shape;143;p4">
            <a:extLst>
              <a:ext uri="{FF2B5EF4-FFF2-40B4-BE49-F238E27FC236}">
                <a16:creationId xmlns:a16="http://schemas.microsoft.com/office/drawing/2014/main" xmlns="" id="{BBEF4B99-0F31-4CC2-A6D5-4FD9447FED73}"/>
              </a:ext>
            </a:extLst>
          </p:cNvPr>
          <p:cNvSpPr/>
          <p:nvPr/>
        </p:nvSpPr>
        <p:spPr>
          <a:xfrm>
            <a:off x="153638" y="1716743"/>
            <a:ext cx="4616064" cy="40010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457200" rtl="0">
              <a:spcBef>
                <a:spcPts val="0"/>
              </a:spcBef>
              <a:spcAft>
                <a:spcPts val="0"/>
              </a:spcAft>
              <a:buClr>
                <a:srgbClr val="000000"/>
              </a:buClr>
              <a:buSzPts val="2400"/>
              <a:buChar char="•"/>
            </a:pPr>
            <a:r>
              <a:rPr lang="en-US" sz="2300" dirty="0">
                <a:latin typeface="Times New Roman" panose="02020603050405020304" pitchFamily="18" charset="0"/>
                <a:cs typeface="Times New Roman" panose="02020603050405020304" pitchFamily="18" charset="0"/>
              </a:rPr>
              <a:t>Word2vec – a two layer neural network model providing a dense representation of words and their relative meanings.</a:t>
            </a:r>
          </a:p>
          <a:p>
            <a:pPr marL="457200" marR="0" lvl="0" indent="-457200" rtl="0">
              <a:spcBef>
                <a:spcPts val="0"/>
              </a:spcBef>
              <a:spcAft>
                <a:spcPts val="0"/>
              </a:spcAft>
              <a:buClr>
                <a:srgbClr val="000000"/>
              </a:buClr>
              <a:buSzPts val="2400"/>
              <a:buChar char="•"/>
            </a:pPr>
            <a:r>
              <a:rPr lang="en-US" sz="2300" dirty="0">
                <a:latin typeface="Times New Roman" panose="02020603050405020304" pitchFamily="18" charset="0"/>
                <a:cs typeface="Times New Roman" panose="02020603050405020304" pitchFamily="18" charset="0"/>
              </a:rPr>
              <a:t>Continuous Bag of words(CBOW) algorithm has been use to train the model.</a:t>
            </a:r>
          </a:p>
          <a:p>
            <a:pPr marL="457200" marR="0" lvl="0" indent="-457200" rtl="0">
              <a:spcBef>
                <a:spcPts val="0"/>
              </a:spcBef>
              <a:spcAft>
                <a:spcPts val="0"/>
              </a:spcAft>
              <a:buClr>
                <a:srgbClr val="000000"/>
              </a:buClr>
              <a:buSzPts val="2400"/>
              <a:buChar char="•"/>
            </a:pPr>
            <a:r>
              <a:rPr lang="en-US" sz="2300" dirty="0">
                <a:latin typeface="Times New Roman" panose="02020603050405020304" pitchFamily="18" charset="0"/>
                <a:cs typeface="Times New Roman" panose="02020603050405020304" pitchFamily="18" charset="0"/>
              </a:rPr>
              <a:t>Embedding matrix weight will be frozen in embedding layer.</a:t>
            </a:r>
          </a:p>
          <a:p>
            <a:pPr marL="457200" marR="0" lvl="0" indent="-457200" algn="just" rtl="0">
              <a:spcBef>
                <a:spcPts val="0"/>
              </a:spcBef>
              <a:spcAft>
                <a:spcPts val="0"/>
              </a:spcAft>
              <a:buClr>
                <a:srgbClr val="000000"/>
              </a:buClr>
              <a:buSzPts val="2400"/>
              <a:buChar char="•"/>
            </a:pPr>
            <a:endParaRPr sz="2300" dirty="0">
              <a:latin typeface="Calbri"/>
            </a:endParaRPr>
          </a:p>
          <a:p>
            <a:pPr marL="457200" marR="0" lvl="0" indent="-457200" algn="just" rtl="0">
              <a:spcBef>
                <a:spcPts val="0"/>
              </a:spcBef>
              <a:spcAft>
                <a:spcPts val="0"/>
              </a:spcAft>
              <a:buClr>
                <a:srgbClr val="000000"/>
              </a:buClr>
              <a:buSzPts val="2400"/>
              <a:buChar char="•"/>
            </a:pPr>
            <a:endParaRPr sz="2400" dirty="0"/>
          </a:p>
        </p:txBody>
      </p:sp>
      <p:pic>
        <p:nvPicPr>
          <p:cNvPr id="6" name="Picture 5">
            <a:extLst>
              <a:ext uri="{FF2B5EF4-FFF2-40B4-BE49-F238E27FC236}">
                <a16:creationId xmlns:a16="http://schemas.microsoft.com/office/drawing/2014/main" xmlns="" id="{7B8E1E0E-DF80-454D-B014-980F706C01A5}"/>
              </a:ext>
            </a:extLst>
          </p:cNvPr>
          <p:cNvPicPr>
            <a:picLocks noChangeAspect="1"/>
          </p:cNvPicPr>
          <p:nvPr/>
        </p:nvPicPr>
        <p:blipFill>
          <a:blip r:embed="rId4"/>
          <a:stretch>
            <a:fillRect/>
          </a:stretch>
        </p:blipFill>
        <p:spPr>
          <a:xfrm>
            <a:off x="4769702" y="986845"/>
            <a:ext cx="6812698" cy="5176568"/>
          </a:xfrm>
          <a:prstGeom prst="rect">
            <a:avLst/>
          </a:prstGeom>
        </p:spPr>
      </p:pic>
      <p:pic>
        <p:nvPicPr>
          <p:cNvPr id="5" name="Picture 4" descr="A picture containing bottle, food, black, table&#10;&#10;Description automatically generated">
            <a:extLst>
              <a:ext uri="{FF2B5EF4-FFF2-40B4-BE49-F238E27FC236}">
                <a16:creationId xmlns:a16="http://schemas.microsoft.com/office/drawing/2014/main" xmlns="" id="{6F1B31AC-E6CA-4F9D-B390-8B85E420385E}"/>
              </a:ext>
            </a:extLst>
          </p:cNvPr>
          <p:cNvPicPr>
            <a:picLocks noChangeAspect="1"/>
          </p:cNvPicPr>
          <p:nvPr/>
        </p:nvPicPr>
        <p:blipFill>
          <a:blip r:embed="rId5"/>
          <a:stretch>
            <a:fillRect/>
          </a:stretch>
        </p:blipFill>
        <p:spPr>
          <a:xfrm rot="1801222">
            <a:off x="9946877" y="4593599"/>
            <a:ext cx="1730758" cy="1112133"/>
          </a:xfrm>
          <a:prstGeom prst="rect">
            <a:avLst/>
          </a:prstGeom>
        </p:spPr>
      </p:pic>
    </p:spTree>
    <p:extLst>
      <p:ext uri="{BB962C8B-B14F-4D97-AF65-F5344CB8AC3E}">
        <p14:creationId xmlns:p14="http://schemas.microsoft.com/office/powerpoint/2010/main" val="2072006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a:hlinkClick r:id="rId3"/>
          </p:cNvPr>
          <p:cNvSpPr/>
          <p:nvPr/>
        </p:nvSpPr>
        <p:spPr>
          <a:xfrm>
            <a:off x="0" y="-1"/>
            <a:ext cx="12192000" cy="793911"/>
          </a:xfrm>
          <a:prstGeom prst="rect">
            <a:avLst/>
          </a:prstGeom>
          <a:solidFill>
            <a:srgbClr val="5C667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37" name="Google Shape;137;p4"/>
          <p:cNvSpPr txBox="1">
            <a:spLocks noGrp="1"/>
          </p:cNvSpPr>
          <p:nvPr>
            <p:ph type="title"/>
          </p:nvPr>
        </p:nvSpPr>
        <p:spPr>
          <a:xfrm>
            <a:off x="106778" y="51699"/>
            <a:ext cx="11954074" cy="6905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solidFill>
                  <a:schemeClr val="lt1"/>
                </a:solidFill>
                <a:latin typeface="Arial"/>
                <a:ea typeface="Arial"/>
                <a:cs typeface="Arial"/>
                <a:sym typeface="Arial"/>
              </a:rPr>
              <a:t>Methodology(CNN)</a:t>
            </a:r>
            <a:endParaRPr dirty="0">
              <a:latin typeface="Arial"/>
              <a:ea typeface="Arial"/>
              <a:cs typeface="Arial"/>
              <a:sym typeface="Arial"/>
            </a:endParaRPr>
          </a:p>
        </p:txBody>
      </p:sp>
      <p:sp>
        <p:nvSpPr>
          <p:cNvPr id="138" name="Google Shape;138;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cxnSp>
        <p:nvCxnSpPr>
          <p:cNvPr id="140" name="Google Shape;140;p4"/>
          <p:cNvCxnSpPr/>
          <p:nvPr/>
        </p:nvCxnSpPr>
        <p:spPr>
          <a:xfrm>
            <a:off x="0" y="793910"/>
            <a:ext cx="12192000" cy="0"/>
          </a:xfrm>
          <a:prstGeom prst="straightConnector1">
            <a:avLst/>
          </a:prstGeom>
          <a:noFill/>
          <a:ln w="762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4" name="Picture 3"/>
          <p:cNvPicPr>
            <a:picLocks noChangeAspect="1"/>
          </p:cNvPicPr>
          <p:nvPr/>
        </p:nvPicPr>
        <p:blipFill>
          <a:blip r:embed="rId4"/>
          <a:stretch>
            <a:fillRect/>
          </a:stretch>
        </p:blipFill>
        <p:spPr>
          <a:xfrm>
            <a:off x="0" y="1278016"/>
            <a:ext cx="12192000" cy="4301968"/>
          </a:xfrm>
          <a:prstGeom prst="rect">
            <a:avLst/>
          </a:prstGeom>
        </p:spPr>
      </p:pic>
    </p:spTree>
    <p:extLst>
      <p:ext uri="{BB962C8B-B14F-4D97-AF65-F5344CB8AC3E}">
        <p14:creationId xmlns:p14="http://schemas.microsoft.com/office/powerpoint/2010/main" val="205747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a:hlinkClick r:id="rId3"/>
          </p:cNvPr>
          <p:cNvSpPr/>
          <p:nvPr/>
        </p:nvSpPr>
        <p:spPr>
          <a:xfrm>
            <a:off x="0" y="-1"/>
            <a:ext cx="12192000" cy="793911"/>
          </a:xfrm>
          <a:prstGeom prst="rect">
            <a:avLst/>
          </a:prstGeom>
          <a:solidFill>
            <a:srgbClr val="5C667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37" name="Google Shape;137;p4"/>
          <p:cNvSpPr txBox="1">
            <a:spLocks noGrp="1"/>
          </p:cNvSpPr>
          <p:nvPr>
            <p:ph type="title"/>
          </p:nvPr>
        </p:nvSpPr>
        <p:spPr>
          <a:xfrm>
            <a:off x="106778" y="51699"/>
            <a:ext cx="11954074" cy="6905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solidFill>
                  <a:schemeClr val="lt1"/>
                </a:solidFill>
                <a:latin typeface="Arial"/>
                <a:ea typeface="Arial"/>
                <a:cs typeface="Arial"/>
                <a:sym typeface="Arial"/>
              </a:rPr>
              <a:t>Result Analysis</a:t>
            </a:r>
            <a:endParaRPr dirty="0">
              <a:latin typeface="Arial"/>
              <a:ea typeface="Arial"/>
              <a:cs typeface="Arial"/>
              <a:sym typeface="Arial"/>
            </a:endParaRPr>
          </a:p>
        </p:txBody>
      </p:sp>
      <p:sp>
        <p:nvSpPr>
          <p:cNvPr id="138" name="Google Shape;138;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cxnSp>
        <p:nvCxnSpPr>
          <p:cNvPr id="140" name="Google Shape;140;p4"/>
          <p:cNvCxnSpPr/>
          <p:nvPr/>
        </p:nvCxnSpPr>
        <p:spPr>
          <a:xfrm>
            <a:off x="0" y="793910"/>
            <a:ext cx="12192000" cy="0"/>
          </a:xfrm>
          <a:prstGeom prst="straightConnector1">
            <a:avLst/>
          </a:prstGeom>
          <a:noFill/>
          <a:ln w="762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cxnSp>
        <p:nvCxnSpPr>
          <p:cNvPr id="8" name="Straight Connector 7">
            <a:extLst>
              <a:ext uri="{FF2B5EF4-FFF2-40B4-BE49-F238E27FC236}">
                <a16:creationId xmlns:a16="http://schemas.microsoft.com/office/drawing/2014/main" xmlns="" id="{49AB1322-7F7E-4533-B00E-8A4B0D0E5A93}"/>
              </a:ext>
            </a:extLst>
          </p:cNvPr>
          <p:cNvCxnSpPr>
            <a:cxnSpLocks/>
          </p:cNvCxnSpPr>
          <p:nvPr/>
        </p:nvCxnSpPr>
        <p:spPr>
          <a:xfrm>
            <a:off x="12036541" y="1291472"/>
            <a:ext cx="0" cy="2599442"/>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7" name="Google Shape;164;p10">
            <a:extLst>
              <a:ext uri="{FF2B5EF4-FFF2-40B4-BE49-F238E27FC236}">
                <a16:creationId xmlns:a16="http://schemas.microsoft.com/office/drawing/2014/main" xmlns="" id="{C6955F06-97FE-410C-94BC-E8BD95AACB08}"/>
              </a:ext>
            </a:extLst>
          </p:cNvPr>
          <p:cNvPicPr preferRelativeResize="0"/>
          <p:nvPr/>
        </p:nvPicPr>
        <p:blipFill rotWithShape="1">
          <a:blip r:embed="rId4">
            <a:alphaModFix/>
          </a:blip>
          <a:srcRect/>
          <a:stretch/>
        </p:blipFill>
        <p:spPr>
          <a:xfrm>
            <a:off x="504357" y="2635876"/>
            <a:ext cx="4534289" cy="4092669"/>
          </a:xfrm>
          <a:prstGeom prst="rect">
            <a:avLst/>
          </a:prstGeom>
          <a:noFill/>
          <a:ln>
            <a:noFill/>
          </a:ln>
        </p:spPr>
      </p:pic>
      <p:pic>
        <p:nvPicPr>
          <p:cNvPr id="9" name="Google Shape;165;p10">
            <a:extLst>
              <a:ext uri="{FF2B5EF4-FFF2-40B4-BE49-F238E27FC236}">
                <a16:creationId xmlns:a16="http://schemas.microsoft.com/office/drawing/2014/main" xmlns="" id="{2CD83F1A-0A5D-486A-A675-32A775080F8F}"/>
              </a:ext>
            </a:extLst>
          </p:cNvPr>
          <p:cNvPicPr preferRelativeResize="0"/>
          <p:nvPr/>
        </p:nvPicPr>
        <p:blipFill rotWithShape="1">
          <a:blip r:embed="rId5">
            <a:alphaModFix/>
          </a:blip>
          <a:srcRect/>
          <a:stretch/>
        </p:blipFill>
        <p:spPr>
          <a:xfrm>
            <a:off x="5782180" y="2743968"/>
            <a:ext cx="5515016" cy="3876483"/>
          </a:xfrm>
          <a:prstGeom prst="rect">
            <a:avLst/>
          </a:prstGeom>
          <a:noFill/>
          <a:ln>
            <a:noFill/>
          </a:ln>
        </p:spPr>
      </p:pic>
      <p:graphicFrame>
        <p:nvGraphicFramePr>
          <p:cNvPr id="10" name="Google Shape;163;p10">
            <a:extLst>
              <a:ext uri="{FF2B5EF4-FFF2-40B4-BE49-F238E27FC236}">
                <a16:creationId xmlns:a16="http://schemas.microsoft.com/office/drawing/2014/main" xmlns="" id="{29003FF9-D7A0-4255-8CE6-94B9A4A18C6B}"/>
              </a:ext>
            </a:extLst>
          </p:cNvPr>
          <p:cNvGraphicFramePr/>
          <p:nvPr>
            <p:extLst>
              <p:ext uri="{D42A27DB-BD31-4B8C-83A1-F6EECF244321}">
                <p14:modId xmlns:p14="http://schemas.microsoft.com/office/powerpoint/2010/main" val="2127121480"/>
              </p:ext>
            </p:extLst>
          </p:nvPr>
        </p:nvGraphicFramePr>
        <p:xfrm>
          <a:off x="2150882" y="925221"/>
          <a:ext cx="7890236" cy="1371630"/>
        </p:xfrm>
        <a:graphic>
          <a:graphicData uri="http://schemas.openxmlformats.org/drawingml/2006/table">
            <a:tbl>
              <a:tblPr firstRow="1" bandRow="1">
                <a:noFill/>
                <a:tableStyleId>{BBC3CD66-DA06-4559-B45D-86CD3C3330F4}</a:tableStyleId>
              </a:tblPr>
              <a:tblGrid>
                <a:gridCol w="1972559">
                  <a:extLst>
                    <a:ext uri="{9D8B030D-6E8A-4147-A177-3AD203B41FA5}">
                      <a16:colId xmlns:a16="http://schemas.microsoft.com/office/drawing/2014/main" xmlns="" val="20000"/>
                    </a:ext>
                  </a:extLst>
                </a:gridCol>
                <a:gridCol w="1972559">
                  <a:extLst>
                    <a:ext uri="{9D8B030D-6E8A-4147-A177-3AD203B41FA5}">
                      <a16:colId xmlns:a16="http://schemas.microsoft.com/office/drawing/2014/main" xmlns="" val="20001"/>
                    </a:ext>
                  </a:extLst>
                </a:gridCol>
                <a:gridCol w="1972559">
                  <a:extLst>
                    <a:ext uri="{9D8B030D-6E8A-4147-A177-3AD203B41FA5}">
                      <a16:colId xmlns:a16="http://schemas.microsoft.com/office/drawing/2014/main" xmlns="" val="20002"/>
                    </a:ext>
                  </a:extLst>
                </a:gridCol>
                <a:gridCol w="1972559">
                  <a:extLst>
                    <a:ext uri="{9D8B030D-6E8A-4147-A177-3AD203B41FA5}">
                      <a16:colId xmlns:a16="http://schemas.microsoft.com/office/drawing/2014/main" xmlns="" val="20003"/>
                    </a:ext>
                  </a:extLst>
                </a:gridCol>
              </a:tblGrid>
              <a:tr h="353624">
                <a:tc>
                  <a:txBody>
                    <a:bodyPr/>
                    <a:lstStyle/>
                    <a:p>
                      <a:pPr marL="0" marR="0" lvl="0" indent="0" algn="ctr" rtl="0">
                        <a:spcBef>
                          <a:spcPts val="0"/>
                        </a:spcBef>
                        <a:spcAft>
                          <a:spcPts val="0"/>
                        </a:spcAft>
                        <a:buNone/>
                      </a:pPr>
                      <a:r>
                        <a:rPr lang="en-US" sz="1800" u="none" strike="noStrike" cap="none" dirty="0" err="1"/>
                        <a:t>Algortihm</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Train accuracy</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Validation Accuracy</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Test Accuracy</a:t>
                      </a:r>
                      <a:endParaRPr sz="1800" u="none" strike="noStrike" cap="none" dirty="0"/>
                    </a:p>
                  </a:txBody>
                  <a:tcPr marL="91450" marR="91450" marT="45725" marB="45725"/>
                </a:tc>
                <a:extLst>
                  <a:ext uri="{0D108BD9-81ED-4DB2-BD59-A6C34878D82A}">
                    <a16:rowId xmlns:a16="http://schemas.microsoft.com/office/drawing/2014/main" xmlns="" val="10000"/>
                  </a:ext>
                </a:extLst>
              </a:tr>
              <a:tr h="353624">
                <a:tc>
                  <a:txBody>
                    <a:bodyPr/>
                    <a:lstStyle/>
                    <a:p>
                      <a:pPr marL="0" marR="0" lvl="0" indent="0" algn="ctr" rtl="0">
                        <a:spcBef>
                          <a:spcPts val="0"/>
                        </a:spcBef>
                        <a:spcAft>
                          <a:spcPts val="0"/>
                        </a:spcAft>
                        <a:buNone/>
                      </a:pPr>
                      <a:r>
                        <a:rPr lang="en-US" sz="1800" u="none" strike="noStrike" cap="none"/>
                        <a:t>CNN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0.7810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0.7874</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0.7871</a:t>
                      </a:r>
                      <a:endParaRPr sz="1800" u="none" strike="noStrike" cap="none"/>
                    </a:p>
                  </a:txBody>
                  <a:tcPr marL="91450" marR="91450" marT="45725" marB="45725"/>
                </a:tc>
                <a:extLst>
                  <a:ext uri="{0D108BD9-81ED-4DB2-BD59-A6C34878D82A}">
                    <a16:rowId xmlns:a16="http://schemas.microsoft.com/office/drawing/2014/main" xmlns="" val="10001"/>
                  </a:ext>
                </a:extLst>
              </a:tr>
              <a:tr h="353624">
                <a:tc>
                  <a:txBody>
                    <a:bodyPr/>
                    <a:lstStyle/>
                    <a:p>
                      <a:pPr marL="0" marR="0" lvl="0" indent="0" algn="ctr" rtl="0">
                        <a:spcBef>
                          <a:spcPts val="0"/>
                        </a:spcBef>
                        <a:spcAft>
                          <a:spcPts val="0"/>
                        </a:spcAft>
                        <a:buNone/>
                      </a:pPr>
                      <a:r>
                        <a:rPr lang="en-US" sz="1800" u="none" strike="noStrike" cap="none"/>
                        <a:t>LSTM</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0.7658</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0.7844</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0.7854</a:t>
                      </a:r>
                      <a:endParaRPr sz="1800" u="none" strike="noStrike" cap="none" dirty="0"/>
                    </a:p>
                  </a:txBody>
                  <a:tcPr marL="91450" marR="91450" marT="45725" marB="45725"/>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653575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BFE7F6E-1D48-4D93-BBC8-B59CBBCB9647}"/>
              </a:ext>
            </a:extLst>
          </p:cNvPr>
          <p:cNvPicPr>
            <a:picLocks noChangeAspect="1"/>
          </p:cNvPicPr>
          <p:nvPr/>
        </p:nvPicPr>
        <p:blipFill rotWithShape="1">
          <a:blip r:embed="rId2"/>
          <a:srcRect l="4748" r="6196"/>
          <a:stretch/>
        </p:blipFill>
        <p:spPr>
          <a:xfrm>
            <a:off x="97132" y="3162144"/>
            <a:ext cx="4004605" cy="2573292"/>
          </a:xfrm>
          <a:prstGeom prst="rect">
            <a:avLst/>
          </a:prstGeom>
        </p:spPr>
      </p:pic>
      <p:sp>
        <p:nvSpPr>
          <p:cNvPr id="9" name="Rectangle 8">
            <a:hlinkClick r:id="rId3"/>
            <a:extLst>
              <a:ext uri="{FF2B5EF4-FFF2-40B4-BE49-F238E27FC236}">
                <a16:creationId xmlns:a16="http://schemas.microsoft.com/office/drawing/2014/main" xmlns="" id="{F9001246-A714-4694-8DCC-1EF9EE6D0F8B}"/>
              </a:ext>
            </a:extLst>
          </p:cNvPr>
          <p:cNvSpPr/>
          <p:nvPr/>
        </p:nvSpPr>
        <p:spPr>
          <a:xfrm>
            <a:off x="0" y="-1"/>
            <a:ext cx="12192000" cy="793911"/>
          </a:xfrm>
          <a:prstGeom prst="rect">
            <a:avLst/>
          </a:prstGeom>
          <a:solidFill>
            <a:srgbClr val="5C667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00">
              <a:cs typeface="Arial" pitchFamily="34" charset="0"/>
            </a:endParaRPr>
          </a:p>
        </p:txBody>
      </p:sp>
      <p:sp>
        <p:nvSpPr>
          <p:cNvPr id="2" name="Title 1">
            <a:extLst>
              <a:ext uri="{FF2B5EF4-FFF2-40B4-BE49-F238E27FC236}">
                <a16:creationId xmlns:a16="http://schemas.microsoft.com/office/drawing/2014/main" xmlns="" id="{98B9A51B-A5B9-4CD7-9447-1FF865A44496}"/>
              </a:ext>
            </a:extLst>
          </p:cNvPr>
          <p:cNvSpPr>
            <a:spLocks noGrp="1"/>
          </p:cNvSpPr>
          <p:nvPr>
            <p:ph type="title"/>
          </p:nvPr>
        </p:nvSpPr>
        <p:spPr>
          <a:xfrm>
            <a:off x="2231458" y="4889182"/>
            <a:ext cx="7833569" cy="1325880"/>
          </a:xfrm>
        </p:spPr>
        <p:txBody>
          <a:bodyPr>
            <a:normAutofit/>
          </a:bodyPr>
          <a:lstStyle/>
          <a:p>
            <a:r>
              <a:rPr lang="en-US" dirty="0">
                <a:solidFill>
                  <a:schemeClr val="bg1"/>
                </a:solidFill>
                <a:effectLst/>
              </a:rPr>
              <a:t>CONCLUSION </a:t>
            </a:r>
            <a:endParaRPr lang="en-US" dirty="0">
              <a:solidFill>
                <a:schemeClr val="bg1"/>
              </a:solidFill>
            </a:endParaRPr>
          </a:p>
        </p:txBody>
      </p:sp>
      <p:sp>
        <p:nvSpPr>
          <p:cNvPr id="4" name="Slide Number Placeholder 3">
            <a:extLst>
              <a:ext uri="{FF2B5EF4-FFF2-40B4-BE49-F238E27FC236}">
                <a16:creationId xmlns:a16="http://schemas.microsoft.com/office/drawing/2014/main" xmlns="" id="{75B73830-5A25-4936-8B27-459485BE6A2C}"/>
              </a:ext>
            </a:extLst>
          </p:cNvPr>
          <p:cNvSpPr>
            <a:spLocks noGrp="1"/>
          </p:cNvSpPr>
          <p:nvPr>
            <p:ph type="sldNum" sz="quarter" idx="12"/>
          </p:nvPr>
        </p:nvSpPr>
        <p:spPr>
          <a:xfrm>
            <a:off x="7981950" y="6356351"/>
            <a:ext cx="2057400" cy="365125"/>
          </a:xfrm>
        </p:spPr>
        <p:txBody>
          <a:bodyPr>
            <a:normAutofit/>
          </a:bodyPr>
          <a:lstStyle/>
          <a:p>
            <a:pPr>
              <a:spcAft>
                <a:spcPts val="600"/>
              </a:spcAft>
            </a:pPr>
            <a:fld id="{1B269407-C129-4D11-A185-5AA75DF2A6A3}" type="slidenum">
              <a:rPr lang="en-US">
                <a:solidFill>
                  <a:schemeClr val="bg1">
                    <a:alpha val="70000"/>
                  </a:schemeClr>
                </a:solidFill>
              </a:rPr>
              <a:pPr>
                <a:spcAft>
                  <a:spcPts val="600"/>
                </a:spcAft>
              </a:pPr>
              <a:t>8</a:t>
            </a:fld>
            <a:endParaRPr lang="en-US">
              <a:solidFill>
                <a:schemeClr val="bg1">
                  <a:alpha val="70000"/>
                </a:schemeClr>
              </a:solidFill>
            </a:endParaRPr>
          </a:p>
        </p:txBody>
      </p:sp>
      <p:graphicFrame>
        <p:nvGraphicFramePr>
          <p:cNvPr id="8" name="Content Placeholder 2">
            <a:extLst>
              <a:ext uri="{FF2B5EF4-FFF2-40B4-BE49-F238E27FC236}">
                <a16:creationId xmlns:a16="http://schemas.microsoft.com/office/drawing/2014/main" xmlns="" id="{90283DCE-011C-40B8-B12E-68BEEEA4FA61}"/>
              </a:ext>
            </a:extLst>
          </p:cNvPr>
          <p:cNvGraphicFramePr>
            <a:graphicFrameLocks noGrp="1"/>
          </p:cNvGraphicFramePr>
          <p:nvPr>
            <p:ph idx="1"/>
            <p:extLst>
              <p:ext uri="{D42A27DB-BD31-4B8C-83A1-F6EECF244321}">
                <p14:modId xmlns:p14="http://schemas.microsoft.com/office/powerpoint/2010/main" val="2321458453"/>
              </p:ext>
            </p:extLst>
          </p:nvPr>
        </p:nvGraphicFramePr>
        <p:xfrm>
          <a:off x="3754076" y="1212981"/>
          <a:ext cx="8229600" cy="5097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itle 1">
            <a:extLst>
              <a:ext uri="{FF2B5EF4-FFF2-40B4-BE49-F238E27FC236}">
                <a16:creationId xmlns:a16="http://schemas.microsoft.com/office/drawing/2014/main" xmlns="" id="{5393676D-8BC7-464E-B6E0-F92DB7D40C7A}"/>
              </a:ext>
            </a:extLst>
          </p:cNvPr>
          <p:cNvSpPr txBox="1">
            <a:spLocks/>
          </p:cNvSpPr>
          <p:nvPr/>
        </p:nvSpPr>
        <p:spPr bwMode="auto">
          <a:xfrm>
            <a:off x="196586" y="-36647"/>
            <a:ext cx="11879149" cy="824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defTabSz="457200" rtl="0" eaLnBrk="1" fontAlgn="base" hangingPunct="1">
              <a:spcBef>
                <a:spcPct val="0"/>
              </a:spcBef>
              <a:spcAft>
                <a:spcPct val="0"/>
              </a:spcAft>
              <a:defRPr sz="4400" kern="1200">
                <a:solidFill>
                  <a:schemeClr val="tx1"/>
                </a:solidFill>
                <a:latin typeface="Arial Black" panose="020B0A04020102020204" pitchFamily="34" charset="0"/>
                <a:ea typeface="ＭＳ Ｐゴシック"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2pPr>
            <a:lvl3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3pPr>
            <a:lvl4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4pPr>
            <a:lvl5pPr algn="ctr" defTabSz="457200" rtl="0" eaLnBrk="1" fontAlgn="base" hangingPunct="1">
              <a:spcBef>
                <a:spcPct val="0"/>
              </a:spcBef>
              <a:spcAft>
                <a:spcPct val="0"/>
              </a:spcAft>
              <a:defRPr sz="4400">
                <a:solidFill>
                  <a:schemeClr val="tx1"/>
                </a:solidFill>
                <a:latin typeface="Arial Black" panose="020B0A04020102020204" pitchFamily="34" charset="0"/>
                <a:ea typeface="ＭＳ Ｐゴシック"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ctr"/>
            <a:r>
              <a:rPr lang="en-US" sz="2800" dirty="0">
                <a:solidFill>
                  <a:schemeClr val="bg1"/>
                </a:solidFill>
                <a:latin typeface="Times New Roman" panose="02020603050405020304" pitchFamily="18" charset="0"/>
                <a:cs typeface="Times New Roman" panose="02020603050405020304" pitchFamily="18" charset="0"/>
              </a:rPr>
              <a:t>Conclusion</a:t>
            </a:r>
          </a:p>
        </p:txBody>
      </p:sp>
      <p:sp>
        <p:nvSpPr>
          <p:cNvPr id="11" name="Slide Number Placeholder 3">
            <a:extLst>
              <a:ext uri="{FF2B5EF4-FFF2-40B4-BE49-F238E27FC236}">
                <a16:creationId xmlns:a16="http://schemas.microsoft.com/office/drawing/2014/main" xmlns="" id="{E27C25FD-EF5A-4D26-BA40-278623B21366}"/>
              </a:ext>
            </a:extLst>
          </p:cNvPr>
          <p:cNvSpPr txBox="1">
            <a:spLocks/>
          </p:cNvSpPr>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000" kern="1200">
                <a:solidFill>
                  <a:srgbClr val="898989"/>
                </a:solidFill>
                <a:latin typeface="Arial" panose="020B0604020202020204" pitchFamily="34" charset="0"/>
                <a:ea typeface="MS PGothic" panose="020B0600070205080204" pitchFamily="34" charset="-128"/>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a:lstStyle>
          <a:p>
            <a:fld id="{1B269407-C129-4D11-A185-5AA75DF2A6A3}" type="slidenum">
              <a:rPr lang="en-US" smtClean="0"/>
              <a:pPr/>
              <a:t>8</a:t>
            </a:fld>
            <a:endParaRPr lang="en-US" dirty="0"/>
          </a:p>
        </p:txBody>
      </p:sp>
      <p:cxnSp>
        <p:nvCxnSpPr>
          <p:cNvPr id="12" name="Straight Connector 11">
            <a:extLst>
              <a:ext uri="{FF2B5EF4-FFF2-40B4-BE49-F238E27FC236}">
                <a16:creationId xmlns:a16="http://schemas.microsoft.com/office/drawing/2014/main" xmlns="" id="{6EC05F2F-BDC2-4855-A2BD-3B81C3208FAF}"/>
              </a:ext>
            </a:extLst>
          </p:cNvPr>
          <p:cNvCxnSpPr>
            <a:cxnSpLocks/>
          </p:cNvCxnSpPr>
          <p:nvPr/>
        </p:nvCxnSpPr>
        <p:spPr>
          <a:xfrm>
            <a:off x="0" y="77398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4240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a:spLocks noGrp="1"/>
          </p:cNvSpPr>
          <p:nvPr>
            <p:ph type="body" idx="1"/>
          </p:nvPr>
        </p:nvSpPr>
        <p:spPr>
          <a:xfrm>
            <a:off x="4099249" y="2360646"/>
            <a:ext cx="4177004" cy="104969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5400"/>
              <a:buNone/>
            </a:pPr>
            <a:r>
              <a:rPr lang="en-US" sz="5400">
                <a:latin typeface="Algerian"/>
                <a:ea typeface="Algerian"/>
                <a:cs typeface="Algerian"/>
                <a:sym typeface="Algerian"/>
              </a:rPr>
              <a:t>THANK YOU</a:t>
            </a:r>
            <a:endParaRPr/>
          </a:p>
        </p:txBody>
      </p:sp>
      <p:sp>
        <p:nvSpPr>
          <p:cNvPr id="257" name="Google Shape;257;p10">
            <a:hlinkClick r:id="rId3"/>
          </p:cNvPr>
          <p:cNvSpPr/>
          <p:nvPr/>
        </p:nvSpPr>
        <p:spPr>
          <a:xfrm>
            <a:off x="0" y="3181738"/>
            <a:ext cx="12192000" cy="793911"/>
          </a:xfrm>
          <a:prstGeom prst="rect">
            <a:avLst/>
          </a:prstGeom>
          <a:solidFill>
            <a:srgbClr val="5C667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258" name="Google Shape;258;p10"/>
          <p:cNvCxnSpPr/>
          <p:nvPr/>
        </p:nvCxnSpPr>
        <p:spPr>
          <a:xfrm>
            <a:off x="0" y="3975649"/>
            <a:ext cx="12192000" cy="0"/>
          </a:xfrm>
          <a:prstGeom prst="straightConnector1">
            <a:avLst/>
          </a:prstGeom>
          <a:noFill/>
          <a:ln w="762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330</Words>
  <Application>Microsoft Office PowerPoint</Application>
  <PresentationFormat>Widescreen</PresentationFormat>
  <Paragraphs>56</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ＭＳ Ｐゴシック</vt:lpstr>
      <vt:lpstr>ＭＳ Ｐゴシック</vt:lpstr>
      <vt:lpstr>Algerian</vt:lpstr>
      <vt:lpstr>Arial</vt:lpstr>
      <vt:lpstr>Calbri</vt:lpstr>
      <vt:lpstr>Calibri</vt:lpstr>
      <vt:lpstr>Times New Roman</vt:lpstr>
      <vt:lpstr>Office Theme</vt:lpstr>
      <vt:lpstr>PowerPoint Presentation</vt:lpstr>
      <vt:lpstr>Contents</vt:lpstr>
      <vt:lpstr>Dataset</vt:lpstr>
      <vt:lpstr>Methodology(Overview)</vt:lpstr>
      <vt:lpstr>Word Embedding</vt:lpstr>
      <vt:lpstr>Methodology(CNN)</vt:lpstr>
      <vt:lpstr>Result Analysis</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Classification Using Machine Learning and Neural Network</dc:title>
  <dc:creator>Shovan Chowdhury</dc:creator>
  <cp:lastModifiedBy>Shovan Chowdhury</cp:lastModifiedBy>
  <cp:revision>25</cp:revision>
  <dcterms:created xsi:type="dcterms:W3CDTF">2019-03-26T02:10:05Z</dcterms:created>
  <dcterms:modified xsi:type="dcterms:W3CDTF">2020-05-07T13:36:28Z</dcterms:modified>
</cp:coreProperties>
</file>