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8"/>
  </p:notesMasterIdLst>
  <p:sldIdLst>
    <p:sldId id="257" r:id="rId2"/>
    <p:sldId id="258" r:id="rId3"/>
    <p:sldId id="259" r:id="rId4"/>
    <p:sldId id="273" r:id="rId5"/>
    <p:sldId id="261" r:id="rId6"/>
    <p:sldId id="262" r:id="rId7"/>
    <p:sldId id="263" r:id="rId8"/>
    <p:sldId id="264" r:id="rId9"/>
    <p:sldId id="267" r:id="rId10"/>
    <p:sldId id="266" r:id="rId11"/>
    <p:sldId id="268" r:id="rId12"/>
    <p:sldId id="270" r:id="rId13"/>
    <p:sldId id="271" r:id="rId14"/>
    <p:sldId id="272" r:id="rId15"/>
    <p:sldId id="26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78"/>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2005D-3E7E-CA44-89B9-4EB15EFF192C}" type="datetimeFigureOut">
              <a:rPr lang="en-US" smtClean="0"/>
              <a:t>04/28/2023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6F85B-E5C8-6C45-9433-D5478F614F50}" type="slidenum">
              <a:rPr lang="en-US" smtClean="0"/>
              <a:t>‹#›</a:t>
            </a:fld>
            <a:endParaRPr lang="en-US"/>
          </a:p>
        </p:txBody>
      </p:sp>
    </p:spTree>
    <p:extLst>
      <p:ext uri="{BB962C8B-B14F-4D97-AF65-F5344CB8AC3E}">
        <p14:creationId xmlns:p14="http://schemas.microsoft.com/office/powerpoint/2010/main" val="131860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Times New Roman" panose="02020603050405020304" pitchFamily="18" charset="0"/>
                <a:cs typeface="Times New Roman" panose="02020603050405020304" pitchFamily="18" charset="0"/>
              </a:rPr>
              <a:t>It is evident from the confusion matrix that there are total 1400+149=1549 actual non-churn values and the algorithm predicts 1400 of them as non churn and 149 of them as churn. While there are 237+324=561 actual churn values and the algorithm predicts 237 of them as non churn values and 324 of them as churn values.</a:t>
            </a: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6E6F85B-E5C8-6C45-9433-D5478F614F50}" type="slidenum">
              <a:rPr lang="en-US" smtClean="0"/>
              <a:t>14</a:t>
            </a:fld>
            <a:endParaRPr lang="en-US"/>
          </a:p>
        </p:txBody>
      </p:sp>
    </p:spTree>
    <p:extLst>
      <p:ext uri="{BB962C8B-B14F-4D97-AF65-F5344CB8AC3E}">
        <p14:creationId xmlns:p14="http://schemas.microsoft.com/office/powerpoint/2010/main" val="2855079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B8B90-9F78-985A-0E49-A5EC8E7A67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77278B-689D-7FB8-3534-60782F7F47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4F1633-2B80-7823-780C-E04B7A1EB01D}"/>
              </a:ext>
            </a:extLst>
          </p:cNvPr>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a:extLst>
              <a:ext uri="{FF2B5EF4-FFF2-40B4-BE49-F238E27FC236}">
                <a16:creationId xmlns:a16="http://schemas.microsoft.com/office/drawing/2014/main" id="{E928BD88-F991-2D1C-F664-6C4199BD63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5BC7E-FBB6-2957-2E12-F3C90BE43082}"/>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358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6BEB-673F-B665-CEDA-1E0C0357D9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B7F7DC-97C5-1D47-56F7-B91AFECFB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1D2B4-3C7E-4EB0-3CA8-B12D82521A86}"/>
              </a:ext>
            </a:extLst>
          </p:cNvPr>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a:extLst>
              <a:ext uri="{FF2B5EF4-FFF2-40B4-BE49-F238E27FC236}">
                <a16:creationId xmlns:a16="http://schemas.microsoft.com/office/drawing/2014/main" id="{F131785C-36D5-D37C-0ABC-B816D2DC7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E0EF1-87CB-4F1F-B3D7-D22EC2CC4251}"/>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87439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1A755-2D5B-B779-3949-20CB3BD03D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04739-9DEF-E33F-BE13-55D99F01BF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788F9-F7E8-27EF-F74F-26F539C594DC}"/>
              </a:ext>
            </a:extLst>
          </p:cNvPr>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a:extLst>
              <a:ext uri="{FF2B5EF4-FFF2-40B4-BE49-F238E27FC236}">
                <a16:creationId xmlns:a16="http://schemas.microsoft.com/office/drawing/2014/main" id="{ACBC46D1-33A7-C558-6471-382F4EF41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41F43-5F86-1F40-C79D-4B4AE22FB2C6}"/>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13237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FFC0-AAE6-3EA0-7110-564DBA7EE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956C2-2B34-93DF-4610-0AB08C2640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F8F8F-6491-61CD-7F42-CAB33DD668FC}"/>
              </a:ext>
            </a:extLst>
          </p:cNvPr>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a:extLst>
              <a:ext uri="{FF2B5EF4-FFF2-40B4-BE49-F238E27FC236}">
                <a16:creationId xmlns:a16="http://schemas.microsoft.com/office/drawing/2014/main" id="{F1F6720C-30C7-4B11-1D0C-2FDC0D609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CBA38-F96D-AA13-7436-DE8EE4CF02D5}"/>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78896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9C56-975A-E8DA-91EB-D1426FA691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116536-F533-DC44-190D-C59A2EAB9D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F0677-118E-E601-5219-81A90AFFDC9B}"/>
              </a:ext>
            </a:extLst>
          </p:cNvPr>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a:extLst>
              <a:ext uri="{FF2B5EF4-FFF2-40B4-BE49-F238E27FC236}">
                <a16:creationId xmlns:a16="http://schemas.microsoft.com/office/drawing/2014/main" id="{2831229F-4EB3-4E48-C3BF-5686C5063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50314-3905-55AE-CA00-B1A72331AD43}"/>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47346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0960-791C-4F24-401C-A4A34B8D9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027058-64BC-C9F9-19C9-ACA69A422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400DBB-0132-DEDF-8A0D-FF4848D944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AD2D84-EBB6-12C4-26DE-85AABE65E3BC}"/>
              </a:ext>
            </a:extLst>
          </p:cNvPr>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a:extLst>
              <a:ext uri="{FF2B5EF4-FFF2-40B4-BE49-F238E27FC236}">
                <a16:creationId xmlns:a16="http://schemas.microsoft.com/office/drawing/2014/main" id="{51B9C31A-B416-C901-86FC-5296328FE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9B2F0-D813-C758-90C3-E8CF12BADDBF}"/>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52701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2621-BC02-1D07-AF20-2CBEAE8AC2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AB085-B50A-61AF-0F78-B4DC64B3E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50D8E-325F-1ACD-1629-D9D6FE249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A8A66F-FBD4-729B-A758-9F63C4537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774AB-D31F-A111-B03B-C4B426B9D2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51D5A9-B5A3-0BEE-39BB-8AC103399000}"/>
              </a:ext>
            </a:extLst>
          </p:cNvPr>
          <p:cNvSpPr>
            <a:spLocks noGrp="1"/>
          </p:cNvSpPr>
          <p:nvPr>
            <p:ph type="dt" sz="half" idx="10"/>
          </p:nvPr>
        </p:nvSpPr>
        <p:spPr/>
        <p:txBody>
          <a:bodyPr/>
          <a:lstStyle/>
          <a:p>
            <a:fld id="{FBBE9E39-9087-0E40-A697-14FB8C2D1B01}" type="datetimeFigureOut">
              <a:rPr lang="en-US" smtClean="0"/>
              <a:t>04/28/2023</a:t>
            </a:fld>
            <a:endParaRPr lang="en-US"/>
          </a:p>
        </p:txBody>
      </p:sp>
      <p:sp>
        <p:nvSpPr>
          <p:cNvPr id="8" name="Footer Placeholder 7">
            <a:extLst>
              <a:ext uri="{FF2B5EF4-FFF2-40B4-BE49-F238E27FC236}">
                <a16:creationId xmlns:a16="http://schemas.microsoft.com/office/drawing/2014/main" id="{2BFBB58B-CD9A-F5B8-0441-41CA1BC941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B78C9E-2CDA-9A63-8EAC-9CCBE395C0FA}"/>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00594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768-C3C0-C0A8-C233-8D2FF5E0F6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82E6A3-A3AF-BA2A-6B66-BFE1EB88CE6E}"/>
              </a:ext>
            </a:extLst>
          </p:cNvPr>
          <p:cNvSpPr>
            <a:spLocks noGrp="1"/>
          </p:cNvSpPr>
          <p:nvPr>
            <p:ph type="dt" sz="half" idx="10"/>
          </p:nvPr>
        </p:nvSpPr>
        <p:spPr/>
        <p:txBody>
          <a:bodyPr/>
          <a:lstStyle/>
          <a:p>
            <a:fld id="{FBBE9E39-9087-0E40-A697-14FB8C2D1B01}" type="datetimeFigureOut">
              <a:rPr lang="en-US" smtClean="0"/>
              <a:t>04/28/2023</a:t>
            </a:fld>
            <a:endParaRPr lang="en-US"/>
          </a:p>
        </p:txBody>
      </p:sp>
      <p:sp>
        <p:nvSpPr>
          <p:cNvPr id="4" name="Footer Placeholder 3">
            <a:extLst>
              <a:ext uri="{FF2B5EF4-FFF2-40B4-BE49-F238E27FC236}">
                <a16:creationId xmlns:a16="http://schemas.microsoft.com/office/drawing/2014/main" id="{27FA1FE0-DB14-4191-FAE5-592FCE4DE0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F4867E-12FE-76D9-4757-54077081FC48}"/>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42316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26928-6A01-F131-EC74-DDC60DD3D0BA}"/>
              </a:ext>
            </a:extLst>
          </p:cNvPr>
          <p:cNvSpPr>
            <a:spLocks noGrp="1"/>
          </p:cNvSpPr>
          <p:nvPr>
            <p:ph type="dt" sz="half" idx="10"/>
          </p:nvPr>
        </p:nvSpPr>
        <p:spPr/>
        <p:txBody>
          <a:bodyPr/>
          <a:lstStyle/>
          <a:p>
            <a:fld id="{FBBE9E39-9087-0E40-A697-14FB8C2D1B01}" type="datetimeFigureOut">
              <a:rPr lang="en-US" smtClean="0"/>
              <a:t>04/28/2023</a:t>
            </a:fld>
            <a:endParaRPr lang="en-US"/>
          </a:p>
        </p:txBody>
      </p:sp>
      <p:sp>
        <p:nvSpPr>
          <p:cNvPr id="3" name="Footer Placeholder 2">
            <a:extLst>
              <a:ext uri="{FF2B5EF4-FFF2-40B4-BE49-F238E27FC236}">
                <a16:creationId xmlns:a16="http://schemas.microsoft.com/office/drawing/2014/main" id="{2C4A012D-90FC-7BA8-2C5F-CF709D1DFA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FE84BE-D67E-A0B8-43DC-60671BBC718D}"/>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408293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7FB2-E345-6CCF-59E5-5195E6111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58306F-1A08-DB51-B19A-FB8DC63467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1B6075-D562-BA3A-4816-2F355D557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9856D-073B-9EB5-BC3C-B5572525C863}"/>
              </a:ext>
            </a:extLst>
          </p:cNvPr>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a:extLst>
              <a:ext uri="{FF2B5EF4-FFF2-40B4-BE49-F238E27FC236}">
                <a16:creationId xmlns:a16="http://schemas.microsoft.com/office/drawing/2014/main" id="{E5663234-7FF0-0055-34AB-3F5A34705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CC45C-CBC6-5E74-168A-BE9086AD5AAF}"/>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6124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D5A6-D10B-DF90-39B2-B58CA31B7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F58E9C-0CEC-512D-C853-B0E309A8C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66BB7B-FFE4-511F-0853-F7A0A0CAB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3DFD0-785C-E6BC-82D9-0DF33DE53F26}"/>
              </a:ext>
            </a:extLst>
          </p:cNvPr>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a:extLst>
              <a:ext uri="{FF2B5EF4-FFF2-40B4-BE49-F238E27FC236}">
                <a16:creationId xmlns:a16="http://schemas.microsoft.com/office/drawing/2014/main" id="{7736495F-2449-3A72-8652-F2FF96CAF2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6E62C-6FC3-BA19-B861-5500460E262E}"/>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32714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A0B09-808F-703D-4AE1-4CB66FEC2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345928-A27D-AA84-72F2-6191FE09A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41908-DECC-0673-BBB2-7DEF3AFBFF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E9E39-9087-0E40-A697-14FB8C2D1B01}" type="datetimeFigureOut">
              <a:rPr lang="en-US" smtClean="0"/>
              <a:t>04/28/2023</a:t>
            </a:fld>
            <a:endParaRPr lang="en-US"/>
          </a:p>
        </p:txBody>
      </p:sp>
      <p:sp>
        <p:nvSpPr>
          <p:cNvPr id="5" name="Footer Placeholder 4">
            <a:extLst>
              <a:ext uri="{FF2B5EF4-FFF2-40B4-BE49-F238E27FC236}">
                <a16:creationId xmlns:a16="http://schemas.microsoft.com/office/drawing/2014/main" id="{6F49613F-220B-477B-2416-941FE7AD6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2D9179-6F9A-3073-CDB8-6521790647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43710-54BB-0346-A946-84FC4DC05E7B}" type="slidenum">
              <a:rPr lang="en-US" smtClean="0"/>
              <a:t>‹#›</a:t>
            </a:fld>
            <a:endParaRPr lang="en-US"/>
          </a:p>
        </p:txBody>
      </p:sp>
    </p:spTree>
    <p:extLst>
      <p:ext uri="{BB962C8B-B14F-4D97-AF65-F5344CB8AC3E}">
        <p14:creationId xmlns:p14="http://schemas.microsoft.com/office/powerpoint/2010/main" val="11373553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Rectangle 7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Google Shape;62;p13"/>
          <p:cNvSpPr txBox="1">
            <a:spLocks noGrp="1"/>
          </p:cNvSpPr>
          <p:nvPr>
            <p:ph type="ctrTitle"/>
          </p:nvPr>
        </p:nvSpPr>
        <p:spPr>
          <a:xfrm>
            <a:off x="257175" y="586856"/>
            <a:ext cx="3643797" cy="4199458"/>
          </a:xfrm>
          <a:prstGeom prst="rect">
            <a:avLst/>
          </a:prstGeom>
        </p:spPr>
        <p:txBody>
          <a:bodyPr spcFirstLastPara="1" vert="horz" lIns="91440" tIns="45720" rIns="91440" bIns="45720" rtlCol="0" anchor="b" anchorCtr="0">
            <a:normAutofit/>
          </a:bodyPr>
          <a:lstStyle/>
          <a:p>
            <a:pPr algn="l"/>
            <a:r>
              <a:rPr lang="en-US" sz="4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Diabetes Prediction using machine learning</a:t>
            </a:r>
            <a:br>
              <a:rPr lang="en-US" sz="4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4400" b="1" kern="1200" dirty="0">
                <a:solidFill>
                  <a:schemeClr val="bg1"/>
                </a:solidFill>
                <a:latin typeface="Times New Roman" panose="02020603050405020304" pitchFamily="18" charset="0"/>
                <a:cs typeface="Times New Roman" panose="02020603050405020304" pitchFamily="18" charset="0"/>
              </a:rPr>
            </a:br>
            <a:endParaRPr lang="en-US" sz="4400" kern="1200" dirty="0">
              <a:solidFill>
                <a:schemeClr val="bg1"/>
              </a:solidFill>
              <a:latin typeface="Times New Roman" panose="02020603050405020304" pitchFamily="18" charset="0"/>
              <a:cs typeface="Times New Roman" panose="02020603050405020304" pitchFamily="18" charset="0"/>
            </a:endParaRPr>
          </a:p>
        </p:txBody>
      </p:sp>
      <p:sp>
        <p:nvSpPr>
          <p:cNvPr id="63" name="Google Shape;63;p13"/>
          <p:cNvSpPr txBox="1">
            <a:spLocks noGrp="1"/>
          </p:cNvSpPr>
          <p:nvPr>
            <p:ph type="subTitle" idx="1"/>
          </p:nvPr>
        </p:nvSpPr>
        <p:spPr>
          <a:xfrm>
            <a:off x="4810259" y="649480"/>
            <a:ext cx="6555347" cy="5546047"/>
          </a:xfrm>
          <a:prstGeom prst="rect">
            <a:avLst/>
          </a:prstGeom>
        </p:spPr>
        <p:txBody>
          <a:bodyPr spcFirstLastPara="1" vert="horz" lIns="91440" tIns="45720" rIns="91440" bIns="45720" rtlCol="0" anchor="ctr" anchorCtr="0">
            <a:normAutofit/>
          </a:bodyPr>
          <a:lstStyle/>
          <a:p>
            <a:pPr marR="0" algn="l">
              <a:spcBef>
                <a:spcPts val="0"/>
              </a:spcBef>
              <a:spcAft>
                <a:spcPts val="600"/>
              </a:spcAft>
            </a:pPr>
            <a:endParaRPr lang="en-US" sz="2000" b="1" dirty="0"/>
          </a:p>
          <a:p>
            <a:pPr marR="0" algn="l">
              <a:spcBef>
                <a:spcPts val="0"/>
              </a:spcBef>
              <a:spcAft>
                <a:spcPts val="600"/>
              </a:spcAft>
            </a:pPr>
            <a:r>
              <a:rPr lang="en-US" sz="2000" b="1" dirty="0">
                <a:effectLst/>
                <a:latin typeface="Arial" panose="020B0604020202020204" pitchFamily="34" charset="0"/>
                <a:cs typeface="Arial" panose="020B0604020202020204" pitchFamily="34" charset="0"/>
              </a:rPr>
              <a:t>Presented by</a:t>
            </a:r>
            <a:endParaRPr lang="en-US" sz="2000" dirty="0">
              <a:effectLst/>
              <a:latin typeface="Arial" panose="020B0604020202020204" pitchFamily="34" charset="0"/>
              <a:cs typeface="Arial" panose="020B0604020202020204" pitchFamily="34" charset="0"/>
            </a:endParaRPr>
          </a:p>
          <a:p>
            <a:pPr marL="0" marR="0" indent="-228600" algn="l">
              <a:spcBef>
                <a:spcPts val="0"/>
              </a:spcBef>
              <a:spcAft>
                <a:spcPts val="600"/>
              </a:spcAft>
              <a:buFont typeface="Arial" panose="020B0604020202020204" pitchFamily="34" charset="0"/>
              <a:buChar char="•"/>
            </a:pPr>
            <a:r>
              <a:rPr lang="en-AU" sz="2000" dirty="0" err="1">
                <a:effectLst/>
                <a:latin typeface="Arial" panose="020B0604020202020204" pitchFamily="34" charset="0"/>
                <a:ea typeface="PMingLiU" panose="02020500000000000000" pitchFamily="18" charset="-120"/>
                <a:cs typeface="Arial" panose="020B0604020202020204" pitchFamily="34" charset="0"/>
              </a:rPr>
              <a:t>Saikuslu</a:t>
            </a:r>
            <a:r>
              <a:rPr lang="en-AU" sz="2000" dirty="0">
                <a:effectLst/>
                <a:latin typeface="Arial" panose="020B0604020202020204" pitchFamily="34" charset="0"/>
                <a:ea typeface="PMingLiU" panose="02020500000000000000" pitchFamily="18" charset="-120"/>
                <a:cs typeface="Arial" panose="020B0604020202020204" pitchFamily="34" charset="0"/>
              </a:rPr>
              <a:t> </a:t>
            </a:r>
            <a:r>
              <a:rPr lang="en-AU" sz="2000" dirty="0" err="1">
                <a:effectLst/>
                <a:latin typeface="Arial" panose="020B0604020202020204" pitchFamily="34" charset="0"/>
                <a:ea typeface="PMingLiU" panose="02020500000000000000" pitchFamily="18" charset="-120"/>
                <a:cs typeface="Arial" panose="020B0604020202020204" pitchFamily="34" charset="0"/>
              </a:rPr>
              <a:t>Gullapalli</a:t>
            </a:r>
            <a:r>
              <a:rPr lang="en-US" sz="2000" dirty="0">
                <a:effectLst/>
                <a:latin typeface="Arial" panose="020B0604020202020204" pitchFamily="34" charset="0"/>
                <a:cs typeface="Arial" panose="020B0604020202020204" pitchFamily="34" charset="0"/>
              </a:rPr>
              <a:t>,</a:t>
            </a:r>
          </a:p>
          <a:p>
            <a:pPr marL="0" marR="0" indent="-228600" algn="l">
              <a:spcBef>
                <a:spcPts val="0"/>
              </a:spcBef>
              <a:spcAft>
                <a:spcPts val="600"/>
              </a:spcAft>
              <a:buFont typeface="Arial" panose="020B0604020202020204" pitchFamily="34" charset="0"/>
              <a:buChar char="•"/>
            </a:pPr>
            <a:r>
              <a:rPr lang="en-AU" sz="2000" dirty="0">
                <a:effectLst/>
                <a:latin typeface="Arial" panose="020B0604020202020204" pitchFamily="34" charset="0"/>
                <a:ea typeface="PMingLiU" panose="02020500000000000000" pitchFamily="18" charset="-120"/>
                <a:cs typeface="Arial" panose="020B0604020202020204" pitchFamily="34" charset="0"/>
              </a:rPr>
              <a:t>Sridhar </a:t>
            </a:r>
            <a:r>
              <a:rPr lang="en-AU" sz="2000" dirty="0" err="1">
                <a:effectLst/>
                <a:latin typeface="Arial" panose="020B0604020202020204" pitchFamily="34" charset="0"/>
                <a:ea typeface="PMingLiU" panose="02020500000000000000" pitchFamily="18" charset="-120"/>
                <a:cs typeface="Arial" panose="020B0604020202020204" pitchFamily="34" charset="0"/>
              </a:rPr>
              <a:t>Seepana</a:t>
            </a:r>
            <a:r>
              <a:rPr lang="en-AU" sz="2000" dirty="0">
                <a:effectLst/>
                <a:latin typeface="Arial" panose="020B0604020202020204" pitchFamily="34" charset="0"/>
                <a:ea typeface="PMingLiU" panose="02020500000000000000" pitchFamily="18" charset="-120"/>
                <a:cs typeface="Arial" panose="020B0604020202020204" pitchFamily="34" charset="0"/>
              </a:rPr>
              <a:t>, </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700724732</a:t>
            </a:r>
            <a:endParaRPr lang="en-US" sz="2000" dirty="0">
              <a:effectLst/>
              <a:latin typeface="Arial" panose="020B0604020202020204" pitchFamily="34" charset="0"/>
              <a:cs typeface="Arial" panose="020B0604020202020204" pitchFamily="34" charset="0"/>
            </a:endParaRPr>
          </a:p>
          <a:p>
            <a:pPr marL="0" marR="0" indent="-228600" algn="l">
              <a:spcBef>
                <a:spcPts val="0"/>
              </a:spcBef>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Naga Chetan Kumar Reddy</a:t>
            </a:r>
            <a:r>
              <a:rPr lang="en-US" sz="2000" dirty="0">
                <a:effectLst/>
                <a:latin typeface="Arial" panose="020B0604020202020204" pitchFamily="34" charset="0"/>
                <a:cs typeface="Arial" panose="020B0604020202020204" pitchFamily="34" charset="0"/>
              </a:rPr>
              <a:t> , 700743408</a:t>
            </a:r>
          </a:p>
          <a:p>
            <a:pPr marL="0" marR="0" indent="-228600" algn="l">
              <a:spcBef>
                <a:spcPts val="0"/>
              </a:spcBef>
              <a:spcAft>
                <a:spcPts val="600"/>
              </a:spcAft>
              <a:buFont typeface="Arial" panose="020B0604020202020204" pitchFamily="34" charset="0"/>
              <a:buChar char="•"/>
            </a:pPr>
            <a:r>
              <a:rPr lang="en-AU" sz="2000" dirty="0" err="1">
                <a:effectLst/>
                <a:latin typeface="Arial" panose="020B0604020202020204" pitchFamily="34" charset="0"/>
                <a:ea typeface="PMingLiU" panose="02020500000000000000" pitchFamily="18" charset="-120"/>
                <a:cs typeface="Arial" panose="020B0604020202020204" pitchFamily="34" charset="0"/>
              </a:rPr>
              <a:t>Yalavarthi</a:t>
            </a:r>
            <a:r>
              <a:rPr lang="en-AU" sz="2000" dirty="0">
                <a:effectLst/>
                <a:latin typeface="Arial" panose="020B0604020202020204" pitchFamily="34" charset="0"/>
                <a:ea typeface="PMingLiU" panose="02020500000000000000" pitchFamily="18" charset="-120"/>
                <a:cs typeface="Arial" panose="020B0604020202020204" pitchFamily="34" charset="0"/>
              </a:rPr>
              <a:t> </a:t>
            </a:r>
            <a:r>
              <a:rPr lang="en-AU" sz="2000" dirty="0" err="1">
                <a:effectLst/>
                <a:latin typeface="Arial" panose="020B0604020202020204" pitchFamily="34" charset="0"/>
                <a:ea typeface="PMingLiU" panose="02020500000000000000" pitchFamily="18" charset="-120"/>
                <a:cs typeface="Arial" panose="020B0604020202020204" pitchFamily="34" charset="0"/>
              </a:rPr>
              <a:t>rohith</a:t>
            </a:r>
            <a:r>
              <a:rPr lang="en-US" sz="2000" dirty="0">
                <a:effectLst/>
                <a:latin typeface="Arial" panose="020B0604020202020204" pitchFamily="34" charset="0"/>
                <a:cs typeface="Arial" panose="020B0604020202020204" pitchFamily="34" charset="0"/>
              </a:rPr>
              <a:t>, </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700742323</a:t>
            </a:r>
            <a:endParaRPr lang="en-US" sz="2000" dirty="0">
              <a:effectLst/>
              <a:latin typeface="Arial" panose="020B0604020202020204" pitchFamily="34" charset="0"/>
              <a:cs typeface="Arial" panose="020B0604020202020204" pitchFamily="34" charset="0"/>
            </a:endParaRPr>
          </a:p>
          <a:p>
            <a:pPr algn="l">
              <a:spcBef>
                <a:spcPts val="0"/>
              </a:spcBef>
              <a:spcAft>
                <a:spcPts val="600"/>
              </a:spcAft>
            </a:pP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A821-2BD8-1ACF-EF13-8C6D6FB30FBD}"/>
              </a:ext>
            </a:extLst>
          </p:cNvPr>
          <p:cNvSpPr>
            <a:spLocks noGrp="1"/>
          </p:cNvSpPr>
          <p:nvPr>
            <p:ph type="title"/>
          </p:nvPr>
        </p:nvSpPr>
        <p:spPr/>
        <p:txBody>
          <a:bodyPr/>
          <a:lstStyle/>
          <a:p>
            <a:r>
              <a:rPr lang="en-US" dirty="0"/>
              <a:t>KNN Classifier and SVM Classifier</a:t>
            </a:r>
          </a:p>
        </p:txBody>
      </p:sp>
      <p:sp>
        <p:nvSpPr>
          <p:cNvPr id="3" name="Content Placeholder 2">
            <a:extLst>
              <a:ext uri="{FF2B5EF4-FFF2-40B4-BE49-F238E27FC236}">
                <a16:creationId xmlns:a16="http://schemas.microsoft.com/office/drawing/2014/main" id="{863FAED7-EB1C-297B-E993-7655ADEBB543}"/>
              </a:ext>
            </a:extLst>
          </p:cNvPr>
          <p:cNvSpPr>
            <a:spLocks noGrp="1"/>
          </p:cNvSpPr>
          <p:nvPr>
            <p:ph idx="1"/>
          </p:nvPr>
        </p:nvSpPr>
        <p:spPr/>
        <p:txBody>
          <a:bodyPr/>
          <a:lstStyle/>
          <a:p>
            <a:r>
              <a:rPr lang="en-US" dirty="0"/>
              <a:t>KNN accuracy: 0.6277056277056277</a:t>
            </a:r>
          </a:p>
          <a:p>
            <a:r>
              <a:rPr lang="en-US" dirty="0"/>
              <a:t>SVM accuracy is : 0.6406926406926406</a:t>
            </a:r>
          </a:p>
        </p:txBody>
      </p:sp>
    </p:spTree>
    <p:extLst>
      <p:ext uri="{BB962C8B-B14F-4D97-AF65-F5344CB8AC3E}">
        <p14:creationId xmlns:p14="http://schemas.microsoft.com/office/powerpoint/2010/main" val="1599752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3A4C-A376-3720-E10B-0F6221EDBB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Random Forest Classifier</a:t>
            </a:r>
          </a:p>
        </p:txBody>
      </p:sp>
      <p:sp>
        <p:nvSpPr>
          <p:cNvPr id="3" name="Content Placeholder 2">
            <a:extLst>
              <a:ext uri="{FF2B5EF4-FFF2-40B4-BE49-F238E27FC236}">
                <a16:creationId xmlns:a16="http://schemas.microsoft.com/office/drawing/2014/main" id="{719434F0-1C85-F8E0-69E2-7B7450BCF7B3}"/>
              </a:ext>
            </a:extLst>
          </p:cNvPr>
          <p:cNvSpPr>
            <a:spLocks noGrp="1"/>
          </p:cNvSpPr>
          <p:nvPr>
            <p:ph idx="1"/>
          </p:nvPr>
        </p:nvSpPr>
        <p:spPr/>
        <p:txBody>
          <a:bodyPr/>
          <a:lstStyle/>
          <a:p>
            <a:r>
              <a:rPr lang="en-US" dirty="0"/>
              <a:t>Random Forest accuracy is : 0.7402597402597403</a:t>
            </a:r>
          </a:p>
          <a:p>
            <a:endParaRPr lang="en-US" dirty="0"/>
          </a:p>
        </p:txBody>
      </p:sp>
      <p:pic>
        <p:nvPicPr>
          <p:cNvPr id="2051" name="Picture 3">
            <a:extLst>
              <a:ext uri="{FF2B5EF4-FFF2-40B4-BE49-F238E27FC236}">
                <a16:creationId xmlns:a16="http://schemas.microsoft.com/office/drawing/2014/main" id="{BE61F6E8-6788-028C-41F8-BC3E4608D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307" y="2676542"/>
            <a:ext cx="5344491" cy="350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049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19FA-FDE4-DB9C-04C6-5495976D10AB}"/>
              </a:ext>
            </a:extLst>
          </p:cNvPr>
          <p:cNvSpPr>
            <a:spLocks noGrp="1"/>
          </p:cNvSpPr>
          <p:nvPr>
            <p:ph type="title"/>
          </p:nvPr>
        </p:nvSpPr>
        <p:spPr/>
        <p:txBody>
          <a:bodyPr/>
          <a:lstStyle/>
          <a:p>
            <a:r>
              <a:rPr lang="en-US" dirty="0"/>
              <a:t>AdaBoost Classifier</a:t>
            </a:r>
          </a:p>
        </p:txBody>
      </p:sp>
      <p:sp>
        <p:nvSpPr>
          <p:cNvPr id="3" name="Content Placeholder 2">
            <a:extLst>
              <a:ext uri="{FF2B5EF4-FFF2-40B4-BE49-F238E27FC236}">
                <a16:creationId xmlns:a16="http://schemas.microsoft.com/office/drawing/2014/main" id="{03039D06-C07D-7EA7-16EB-82DD387AD3FF}"/>
              </a:ext>
            </a:extLst>
          </p:cNvPr>
          <p:cNvSpPr>
            <a:spLocks noGrp="1"/>
          </p:cNvSpPr>
          <p:nvPr>
            <p:ph idx="1"/>
          </p:nvPr>
        </p:nvSpPr>
        <p:spPr/>
        <p:txBody>
          <a:bodyPr/>
          <a:lstStyle/>
          <a:p>
            <a:pPr algn="l"/>
            <a:r>
              <a:rPr lang="en-US" b="0" i="0" dirty="0">
                <a:solidFill>
                  <a:srgbClr val="000000"/>
                </a:solidFill>
                <a:effectLst/>
                <a:latin typeface="Helvetica Neue" panose="02000503000000020004" pitchFamily="2" charset="0"/>
              </a:rPr>
              <a:t>AdaBoost Classifier accuracy : 0.7142857142857143</a:t>
            </a:r>
          </a:p>
          <a:p>
            <a:pPr algn="l"/>
            <a:endParaRPr lang="en-US" b="0" i="0" dirty="0">
              <a:solidFill>
                <a:srgbClr val="000000"/>
              </a:solidFill>
              <a:effectLst/>
              <a:latin typeface="Helvetica Neue" panose="02000503000000020004" pitchFamily="2" charset="0"/>
            </a:endParaRPr>
          </a:p>
        </p:txBody>
      </p:sp>
      <p:pic>
        <p:nvPicPr>
          <p:cNvPr id="5" name="Picture 4" descr="Chart&#10;&#10;Description automatically generated">
            <a:extLst>
              <a:ext uri="{FF2B5EF4-FFF2-40B4-BE49-F238E27FC236}">
                <a16:creationId xmlns:a16="http://schemas.microsoft.com/office/drawing/2014/main" id="{63881ABF-B7D0-0F61-AB49-F57204BC2DAE}"/>
              </a:ext>
            </a:extLst>
          </p:cNvPr>
          <p:cNvPicPr>
            <a:picLocks noChangeAspect="1"/>
          </p:cNvPicPr>
          <p:nvPr/>
        </p:nvPicPr>
        <p:blipFill>
          <a:blip r:embed="rId2"/>
          <a:stretch>
            <a:fillRect/>
          </a:stretch>
        </p:blipFill>
        <p:spPr>
          <a:xfrm>
            <a:off x="2000250" y="2771774"/>
            <a:ext cx="6959600" cy="3721101"/>
          </a:xfrm>
          <a:prstGeom prst="rect">
            <a:avLst/>
          </a:prstGeom>
        </p:spPr>
      </p:pic>
    </p:spTree>
    <p:extLst>
      <p:ext uri="{BB962C8B-B14F-4D97-AF65-F5344CB8AC3E}">
        <p14:creationId xmlns:p14="http://schemas.microsoft.com/office/powerpoint/2010/main" val="1616213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3806-2408-D1E2-3D32-C1809BF32B14}"/>
              </a:ext>
            </a:extLst>
          </p:cNvPr>
          <p:cNvSpPr>
            <a:spLocks noGrp="1"/>
          </p:cNvSpPr>
          <p:nvPr>
            <p:ph type="title"/>
          </p:nvPr>
        </p:nvSpPr>
        <p:spPr/>
        <p:txBody>
          <a:bodyPr/>
          <a:lstStyle/>
          <a:p>
            <a:r>
              <a:rPr lang="en-US" dirty="0"/>
              <a:t>Gradient Boosting Classifier</a:t>
            </a:r>
          </a:p>
        </p:txBody>
      </p:sp>
      <p:sp>
        <p:nvSpPr>
          <p:cNvPr id="3" name="Content Placeholder 2">
            <a:extLst>
              <a:ext uri="{FF2B5EF4-FFF2-40B4-BE49-F238E27FC236}">
                <a16:creationId xmlns:a16="http://schemas.microsoft.com/office/drawing/2014/main" id="{21782D5F-D270-EAE2-8E22-34A1BB88276B}"/>
              </a:ext>
            </a:extLst>
          </p:cNvPr>
          <p:cNvSpPr>
            <a:spLocks noGrp="1"/>
          </p:cNvSpPr>
          <p:nvPr>
            <p:ph idx="1"/>
          </p:nvPr>
        </p:nvSpPr>
        <p:spPr/>
        <p:txBody>
          <a:bodyPr/>
          <a:lstStyle/>
          <a:p>
            <a:r>
              <a:rPr lang="en-US" dirty="0"/>
              <a:t>Gradient Boosting Classifier : 0.7402597402597403</a:t>
            </a:r>
          </a:p>
          <a:p>
            <a:pPr marL="0" indent="0">
              <a:buNone/>
            </a:pPr>
            <a:endParaRPr lang="en-US" dirty="0"/>
          </a:p>
        </p:txBody>
      </p:sp>
      <p:pic>
        <p:nvPicPr>
          <p:cNvPr id="5" name="Picture 4" descr="Chart&#10;&#10;Description automatically generated">
            <a:extLst>
              <a:ext uri="{FF2B5EF4-FFF2-40B4-BE49-F238E27FC236}">
                <a16:creationId xmlns:a16="http://schemas.microsoft.com/office/drawing/2014/main" id="{F98A9AE0-34F1-4EA1-35F0-EC06B7A50546}"/>
              </a:ext>
            </a:extLst>
          </p:cNvPr>
          <p:cNvPicPr>
            <a:picLocks noChangeAspect="1"/>
          </p:cNvPicPr>
          <p:nvPr/>
        </p:nvPicPr>
        <p:blipFill>
          <a:blip r:embed="rId2"/>
          <a:stretch>
            <a:fillRect/>
          </a:stretch>
        </p:blipFill>
        <p:spPr>
          <a:xfrm>
            <a:off x="2357438" y="2586038"/>
            <a:ext cx="6989762" cy="3725862"/>
          </a:xfrm>
          <a:prstGeom prst="rect">
            <a:avLst/>
          </a:prstGeom>
        </p:spPr>
      </p:pic>
    </p:spTree>
    <p:extLst>
      <p:ext uri="{BB962C8B-B14F-4D97-AF65-F5344CB8AC3E}">
        <p14:creationId xmlns:p14="http://schemas.microsoft.com/office/powerpoint/2010/main" val="911182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3039C-238D-39DF-5533-30BA39ED6E23}"/>
              </a:ext>
            </a:extLst>
          </p:cNvPr>
          <p:cNvSpPr>
            <a:spLocks noGrp="1"/>
          </p:cNvSpPr>
          <p:nvPr>
            <p:ph type="title"/>
          </p:nvPr>
        </p:nvSpPr>
        <p:spPr/>
        <p:txBody>
          <a:bodyPr/>
          <a:lstStyle/>
          <a:p>
            <a:r>
              <a:rPr lang="en-US" dirty="0"/>
              <a:t>Voting Classifier</a:t>
            </a:r>
          </a:p>
        </p:txBody>
      </p:sp>
      <p:sp>
        <p:nvSpPr>
          <p:cNvPr id="3" name="Content Placeholder 2">
            <a:extLst>
              <a:ext uri="{FF2B5EF4-FFF2-40B4-BE49-F238E27FC236}">
                <a16:creationId xmlns:a16="http://schemas.microsoft.com/office/drawing/2014/main" id="{A7DFBE55-9197-9F9C-F386-289EBA5E48F9}"/>
              </a:ext>
            </a:extLst>
          </p:cNvPr>
          <p:cNvSpPr>
            <a:spLocks noGrp="1"/>
          </p:cNvSpPr>
          <p:nvPr>
            <p:ph idx="1"/>
          </p:nvPr>
        </p:nvSpPr>
        <p:spPr>
          <a:xfrm>
            <a:off x="838200" y="1275644"/>
            <a:ext cx="10515600" cy="4901319"/>
          </a:xfrm>
        </p:spPr>
        <p:txBody>
          <a:bodyPr/>
          <a:lstStyle/>
          <a:p>
            <a:r>
              <a:rPr lang="en-US" dirty="0"/>
              <a:t>Voting Classifier Accuracy Score : 0.7402597402597403</a:t>
            </a:r>
          </a:p>
          <a:p>
            <a:endParaRPr lang="en-US" dirty="0"/>
          </a:p>
        </p:txBody>
      </p:sp>
      <p:pic>
        <p:nvPicPr>
          <p:cNvPr id="4098" name="Picture 2">
            <a:extLst>
              <a:ext uri="{FF2B5EF4-FFF2-40B4-BE49-F238E27FC236}">
                <a16:creationId xmlns:a16="http://schemas.microsoft.com/office/drawing/2014/main" id="{07C2D9F8-C980-16E1-2D36-22943BC8B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461" y="1690688"/>
            <a:ext cx="5106251" cy="415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98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4375-A8DC-A03C-8877-271026B7DB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Logistic Regression</a:t>
            </a:r>
          </a:p>
        </p:txBody>
      </p:sp>
      <p:sp>
        <p:nvSpPr>
          <p:cNvPr id="3" name="Content Placeholder 2">
            <a:extLst>
              <a:ext uri="{FF2B5EF4-FFF2-40B4-BE49-F238E27FC236}">
                <a16:creationId xmlns:a16="http://schemas.microsoft.com/office/drawing/2014/main" id="{72A3E19A-6C39-6561-9DC9-00597B04FBDB}"/>
              </a:ext>
            </a:extLst>
          </p:cNvPr>
          <p:cNvSpPr>
            <a:spLocks noGrp="1"/>
          </p:cNvSpPr>
          <p:nvPr>
            <p:ph idx="1"/>
          </p:nvPr>
        </p:nvSpPr>
        <p:spPr>
          <a:xfrm>
            <a:off x="838200" y="1540042"/>
            <a:ext cx="10515600" cy="4636921"/>
          </a:xfrm>
        </p:spPr>
        <p:txBody>
          <a:bodyPr/>
          <a:lstStyle/>
          <a:p>
            <a:r>
              <a:rPr lang="en-US" dirty="0"/>
              <a:t>Final Accuracy Score: 0.757575757575757576</a:t>
            </a:r>
          </a:p>
          <a:p>
            <a:endParaRPr lang="en-US" dirty="0"/>
          </a:p>
        </p:txBody>
      </p:sp>
      <p:pic>
        <p:nvPicPr>
          <p:cNvPr id="3074" name="Picture 2">
            <a:extLst>
              <a:ext uri="{FF2B5EF4-FFF2-40B4-BE49-F238E27FC236}">
                <a16:creationId xmlns:a16="http://schemas.microsoft.com/office/drawing/2014/main" id="{E64423A1-BB93-941A-BC28-8376BFA06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923" y="2055918"/>
            <a:ext cx="5946000" cy="3545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59A1DA8-2D8C-BBC7-032C-DBFA5439E5BD}"/>
              </a:ext>
            </a:extLst>
          </p:cNvPr>
          <p:cNvSpPr txBox="1"/>
          <p:nvPr/>
        </p:nvSpPr>
        <p:spPr>
          <a:xfrm>
            <a:off x="838200" y="5524288"/>
            <a:ext cx="10515600" cy="1477328"/>
          </a:xfrm>
          <a:prstGeom prst="rect">
            <a:avLst/>
          </a:prstGeom>
          <a:noFill/>
        </p:spPr>
        <p:txBody>
          <a:bodyPr wrap="square" rtlCol="0">
            <a:spAutoFit/>
          </a:bodyPr>
          <a:lstStyle/>
          <a:p>
            <a:r>
              <a:rPr lang="en-US" sz="1800" b="0" i="0" dirty="0">
                <a:solidFill>
                  <a:srgbClr val="000000"/>
                </a:solidFill>
                <a:effectLst/>
                <a:latin typeface="Times New Roman" panose="02020603050405020304" pitchFamily="18" charset="0"/>
                <a:cs typeface="Times New Roman" panose="02020603050405020304" pitchFamily="18" charset="0"/>
              </a:rPr>
              <a:t>It is evident from the confusion matrix that there are total 90=10=100 actual </a:t>
            </a:r>
            <a:r>
              <a:rPr lang="en-US" dirty="0">
                <a:solidFill>
                  <a:srgbClr val="000000"/>
                </a:solidFill>
                <a:latin typeface="Times New Roman" panose="02020603050405020304" pitchFamily="18" charset="0"/>
                <a:cs typeface="Times New Roman" panose="02020603050405020304" pitchFamily="18" charset="0"/>
              </a:rPr>
              <a:t>non diab</a:t>
            </a:r>
            <a:r>
              <a:rPr lang="en-US" sz="1800" b="0" i="0" dirty="0">
                <a:solidFill>
                  <a:srgbClr val="000000"/>
                </a:solidFill>
                <a:effectLst/>
                <a:latin typeface="Times New Roman" panose="02020603050405020304" pitchFamily="18" charset="0"/>
                <a:cs typeface="Times New Roman" panose="02020603050405020304" pitchFamily="18" charset="0"/>
              </a:rPr>
              <a:t>etic count and the algorithm predicts </a:t>
            </a:r>
            <a:r>
              <a:rPr lang="en-US" dirty="0">
                <a:solidFill>
                  <a:srgbClr val="000000"/>
                </a:solidFill>
                <a:latin typeface="Times New Roman" panose="02020603050405020304" pitchFamily="18" charset="0"/>
                <a:cs typeface="Times New Roman" panose="02020603050405020304" pitchFamily="18" charset="0"/>
              </a:rPr>
              <a:t>9</a:t>
            </a:r>
            <a:r>
              <a:rPr lang="en-US" sz="1800" b="0" i="0" dirty="0">
                <a:solidFill>
                  <a:srgbClr val="000000"/>
                </a:solidFill>
                <a:effectLst/>
                <a:latin typeface="Times New Roman" panose="02020603050405020304" pitchFamily="18" charset="0"/>
                <a:cs typeface="Times New Roman" panose="02020603050405020304" pitchFamily="18" charset="0"/>
              </a:rPr>
              <a:t>0 of them as non </a:t>
            </a:r>
            <a:r>
              <a:rPr lang="en-US" dirty="0">
                <a:solidFill>
                  <a:srgbClr val="000000"/>
                </a:solidFill>
                <a:latin typeface="Times New Roman" panose="02020603050405020304" pitchFamily="18" charset="0"/>
                <a:cs typeface="Times New Roman" panose="02020603050405020304" pitchFamily="18" charset="0"/>
              </a:rPr>
              <a:t>diab</a:t>
            </a:r>
            <a:r>
              <a:rPr lang="en-US" sz="1800" b="0" i="0" dirty="0">
                <a:solidFill>
                  <a:srgbClr val="000000"/>
                </a:solidFill>
                <a:effectLst/>
                <a:latin typeface="Times New Roman" panose="02020603050405020304" pitchFamily="18" charset="0"/>
                <a:cs typeface="Times New Roman" panose="02020603050405020304" pitchFamily="18" charset="0"/>
              </a:rPr>
              <a:t>etic and 10 of them as diabetic. While there are 26+28=56 actual diabetic count and the algorithm predicts 26 of them as non diabetic count and 28 of them as diabetic predicted count.</a:t>
            </a:r>
            <a:endParaRPr lang="en-IN" dirty="0"/>
          </a:p>
          <a:p>
            <a:endParaRPr lang="en-IN" dirty="0"/>
          </a:p>
        </p:txBody>
      </p:sp>
    </p:spTree>
    <p:extLst>
      <p:ext uri="{BB962C8B-B14F-4D97-AF65-F5344CB8AC3E}">
        <p14:creationId xmlns:p14="http://schemas.microsoft.com/office/powerpoint/2010/main" val="2661160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B74A-FC24-8A57-7B79-1C515C1A41CA}"/>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References </a:t>
            </a:r>
            <a:br>
              <a:rPr lang="en-US" sz="1800" dirty="0">
                <a:effectLst/>
                <a:latin typeface="TimesNewRomanPSMT"/>
              </a:rPr>
            </a:br>
            <a:endParaRPr lang="en-US" dirty="0"/>
          </a:p>
        </p:txBody>
      </p:sp>
      <p:sp>
        <p:nvSpPr>
          <p:cNvPr id="3" name="Content Placeholder 2">
            <a:extLst>
              <a:ext uri="{FF2B5EF4-FFF2-40B4-BE49-F238E27FC236}">
                <a16:creationId xmlns:a16="http://schemas.microsoft.com/office/drawing/2014/main" id="{818827CE-75F0-75E3-9CA8-7F4134DC9DB8}"/>
              </a:ext>
            </a:extLst>
          </p:cNvPr>
          <p:cNvSpPr>
            <a:spLocks noGrp="1"/>
          </p:cNvSpPr>
          <p:nvPr>
            <p:ph idx="1"/>
          </p:nvPr>
        </p:nvSpPr>
        <p:spPr>
          <a:xfrm>
            <a:off x="838200" y="1241778"/>
            <a:ext cx="10515600" cy="4935185"/>
          </a:xfrm>
        </p:spPr>
        <p:txBody>
          <a:bodyPr>
            <a:normAutofit/>
          </a:bodyPr>
          <a:lstStyle/>
          <a:p>
            <a:pPr marL="342900" marR="103505" lvl="0" indent="-342900" algn="just">
              <a:spcBef>
                <a:spcPts val="760"/>
              </a:spcBef>
              <a:spcAft>
                <a:spcPts val="0"/>
              </a:spcAft>
              <a:buFont typeface="+mj-lt"/>
              <a:buAutoNum type="arabicPeriod"/>
              <a:tabLst>
                <a:tab pos="228600" algn="l"/>
                <a:tab pos="396240" algn="l"/>
              </a:tabLst>
            </a:pPr>
            <a:r>
              <a:rPr lang="en-US" sz="1800" dirty="0">
                <a:solidFill>
                  <a:srgbClr val="333333"/>
                </a:solidFill>
                <a:effectLst/>
                <a:latin typeface="Times New Roman" panose="02020603050405020304" pitchFamily="18" charset="0"/>
                <a:ea typeface="Times New Roman" panose="02020603050405020304" pitchFamily="18" charset="0"/>
              </a:rPr>
              <a:t>S.</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Perveen</a:t>
            </a:r>
            <a:r>
              <a:rPr lang="en-US" sz="1800" dirty="0">
                <a:solidFill>
                  <a:srgbClr val="333333"/>
                </a:solidFill>
                <a:effectLst/>
                <a:latin typeface="Times New Roman" panose="02020603050405020304" pitchFamily="18" charset="0"/>
                <a:ea typeface="Times New Roman" panose="02020603050405020304" pitchFamily="18" charset="0"/>
              </a:rPr>
              <a:t>,</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M.</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Shahbaz,</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K.</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Keshavjee</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Guergachi</a:t>
            </a:r>
            <a:r>
              <a:rPr lang="en-US" sz="1800" dirty="0">
                <a:solidFill>
                  <a:srgbClr val="333333"/>
                </a:solidFill>
                <a:effectLst/>
                <a:latin typeface="Times New Roman" panose="02020603050405020304" pitchFamily="18" charset="0"/>
                <a:ea typeface="Times New Roman" panose="02020603050405020304" pitchFamily="18" charset="0"/>
              </a:rPr>
              <a:t>,</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"Metabolic</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Syndrome</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Development</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of</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Diabetes</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Mellitus:</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Predictive</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Modeling</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Based</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on</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Machine</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Learning</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Techniques,"</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in</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IEEE</a:t>
            </a:r>
            <a:r>
              <a:rPr lang="en-US" sz="1800" i="1" spc="10"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Access</a:t>
            </a:r>
            <a:r>
              <a:rPr lang="en-US" sz="1800" dirty="0">
                <a:solidFill>
                  <a:srgbClr val="333333"/>
                </a:solidFill>
                <a:effectLst/>
                <a:latin typeface="Times New Roman" panose="02020603050405020304" pitchFamily="18" charset="0"/>
                <a:ea typeface="Times New Roman" panose="02020603050405020304" pitchFamily="18" charset="0"/>
              </a:rPr>
              <a:t>,</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vol.</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7,</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pp.</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1365-1375,</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2019</a:t>
            </a:r>
            <a:endParaRPr lang="en-IN" sz="1800" dirty="0">
              <a:effectLst/>
              <a:latin typeface="Times New Roman" panose="02020603050405020304" pitchFamily="18" charset="0"/>
              <a:ea typeface="Times New Roman" panose="02020603050405020304" pitchFamily="18" charset="0"/>
            </a:endParaRPr>
          </a:p>
          <a:p>
            <a:pPr marL="342900" marR="97790" lvl="0" indent="-342900" algn="just">
              <a:lnSpc>
                <a:spcPct val="100000"/>
              </a:lnSpc>
              <a:spcBef>
                <a:spcPts val="880"/>
              </a:spcBef>
              <a:spcAft>
                <a:spcPts val="0"/>
              </a:spcAft>
              <a:buFont typeface="+mj-lt"/>
              <a:buAutoNum type="arabicPeriod"/>
              <a:tabLst>
                <a:tab pos="228600" algn="l"/>
                <a:tab pos="365760" algn="l"/>
              </a:tabLst>
            </a:pPr>
            <a:r>
              <a:rPr lang="en-US" sz="1800" dirty="0">
                <a:solidFill>
                  <a:srgbClr val="333333"/>
                </a:solidFill>
                <a:effectLst/>
                <a:latin typeface="Times New Roman" panose="02020603050405020304" pitchFamily="18" charset="0"/>
                <a:ea typeface="Times New Roman" panose="02020603050405020304" pitchFamily="18" charset="0"/>
              </a:rPr>
              <a:t>K. L. Priya, M. S. Charan Reddy </a:t>
            </a:r>
            <a:r>
              <a:rPr lang="en-US" sz="1800" dirty="0" err="1">
                <a:solidFill>
                  <a:srgbClr val="333333"/>
                </a:solidFill>
                <a:effectLst/>
                <a:latin typeface="Times New Roman" panose="02020603050405020304" pitchFamily="18" charset="0"/>
                <a:ea typeface="Times New Roman" panose="02020603050405020304" pitchFamily="18" charset="0"/>
              </a:rPr>
              <a:t>Kypa</a:t>
            </a:r>
            <a:r>
              <a:rPr lang="en-US" sz="1800" dirty="0">
                <a:solidFill>
                  <a:srgbClr val="333333"/>
                </a:solidFill>
                <a:effectLst/>
                <a:latin typeface="Times New Roman" panose="02020603050405020304" pitchFamily="18" charset="0"/>
                <a:ea typeface="Times New Roman" panose="02020603050405020304" pitchFamily="18" charset="0"/>
              </a:rPr>
              <a:t>, M. M. </a:t>
            </a:r>
            <a:r>
              <a:rPr lang="en-US" sz="1800" dirty="0" err="1">
                <a:solidFill>
                  <a:srgbClr val="333333"/>
                </a:solidFill>
                <a:effectLst/>
                <a:latin typeface="Times New Roman" panose="02020603050405020304" pitchFamily="18" charset="0"/>
                <a:ea typeface="Times New Roman" panose="02020603050405020304" pitchFamily="18" charset="0"/>
              </a:rPr>
              <a:t>Sudhan</a:t>
            </a:r>
            <a:r>
              <a:rPr lang="en-US" sz="1800" dirty="0">
                <a:solidFill>
                  <a:srgbClr val="333333"/>
                </a:solidFill>
                <a:effectLst/>
                <a:latin typeface="Times New Roman" panose="02020603050405020304" pitchFamily="18" charset="0"/>
                <a:ea typeface="Times New Roman" panose="02020603050405020304" pitchFamily="18" charset="0"/>
              </a:rPr>
              <a:t> Reddy and G. R. Mohan Reddy, "A</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Novel Approach to Predict Diabetes by Using Naive Bayes Classifier," </a:t>
            </a:r>
            <a:r>
              <a:rPr lang="en-US" sz="1800" i="1" dirty="0">
                <a:solidFill>
                  <a:srgbClr val="333333"/>
                </a:solidFill>
                <a:effectLst/>
                <a:latin typeface="Times New Roman" panose="02020603050405020304" pitchFamily="18" charset="0"/>
                <a:ea typeface="Times New Roman" panose="02020603050405020304" pitchFamily="18" charset="0"/>
              </a:rPr>
              <a:t>2020 4th International</a:t>
            </a:r>
            <a:r>
              <a:rPr lang="en-US" sz="1800" i="1" spc="5"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Conference</a:t>
            </a:r>
            <a:r>
              <a:rPr lang="en-US" sz="1800" i="1" spc="5"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on</a:t>
            </a:r>
            <a:r>
              <a:rPr lang="en-US" sz="1800" i="1" spc="5"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Trends in Electronics and Informatics (ICOEI)(48184)</a:t>
            </a:r>
            <a:r>
              <a:rPr lang="en-US" sz="1800" dirty="0">
                <a:solidFill>
                  <a:srgbClr val="333333"/>
                </a:solidFill>
                <a:effectLst/>
                <a:latin typeface="Times New Roman" panose="02020603050405020304" pitchFamily="18" charset="0"/>
                <a:ea typeface="Times New Roman" panose="02020603050405020304" pitchFamily="18" charset="0"/>
              </a:rPr>
              <a:t>,</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Tirunelveli,</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India,</a:t>
            </a:r>
            <a:r>
              <a:rPr lang="en-US" sz="1800" spc="30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2020,</a:t>
            </a:r>
            <a:r>
              <a:rPr lang="en-US" sz="1800" spc="-29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pp.</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603-607.</a:t>
            </a:r>
            <a:endParaRPr lang="en-IN" sz="1800" dirty="0">
              <a:effectLst/>
              <a:latin typeface="Times New Roman" panose="02020603050405020304" pitchFamily="18" charset="0"/>
              <a:ea typeface="Times New Roman" panose="02020603050405020304" pitchFamily="18" charset="0"/>
            </a:endParaRPr>
          </a:p>
          <a:p>
            <a:pPr marL="342900" marR="104140" lvl="0" indent="-342900" algn="just">
              <a:spcBef>
                <a:spcPts val="830"/>
              </a:spcBef>
              <a:spcAft>
                <a:spcPts val="0"/>
              </a:spcAft>
              <a:buFont typeface="+mj-lt"/>
              <a:buAutoNum type="arabicPeriod"/>
              <a:tabLst>
                <a:tab pos="228600" algn="l"/>
                <a:tab pos="408305" algn="l"/>
              </a:tabLst>
            </a:pPr>
            <a:r>
              <a:rPr lang="en-US" sz="1800" dirty="0">
                <a:solidFill>
                  <a:srgbClr val="333333"/>
                </a:solidFill>
                <a:effectLst/>
                <a:latin typeface="Times New Roman" panose="02020603050405020304" pitchFamily="18" charset="0"/>
                <a:ea typeface="Times New Roman" panose="02020603050405020304" pitchFamily="18" charset="0"/>
              </a:rPr>
              <a:t>P.</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Sonar</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K.</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JayaMalini</a:t>
            </a:r>
            <a:r>
              <a:rPr lang="en-US" sz="1800" dirty="0">
                <a:solidFill>
                  <a:srgbClr val="333333"/>
                </a:solidFill>
                <a:effectLst/>
                <a:latin typeface="Times New Roman" panose="02020603050405020304" pitchFamily="18" charset="0"/>
                <a:ea typeface="Times New Roman" panose="02020603050405020304" pitchFamily="18" charset="0"/>
              </a:rPr>
              <a:t>,</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"Diabetes</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Prediction</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Using</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Different</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Machine</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Learning</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Approaches," </a:t>
            </a:r>
            <a:r>
              <a:rPr lang="en-US" sz="1800" i="1" dirty="0">
                <a:solidFill>
                  <a:srgbClr val="333333"/>
                </a:solidFill>
                <a:effectLst/>
                <a:latin typeface="Times New Roman" panose="02020603050405020304" pitchFamily="18" charset="0"/>
                <a:ea typeface="Times New Roman" panose="02020603050405020304" pitchFamily="18" charset="0"/>
              </a:rPr>
              <a:t>2019</a:t>
            </a:r>
            <a:r>
              <a:rPr lang="en-US" sz="1800" i="1" spc="5"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3rd</a:t>
            </a:r>
            <a:r>
              <a:rPr lang="en-US" sz="1800" i="1" spc="5"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International</a:t>
            </a:r>
            <a:r>
              <a:rPr lang="en-US" sz="1800" i="1" spc="5"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Conference</a:t>
            </a:r>
            <a:r>
              <a:rPr lang="en-US" sz="1800" i="1" spc="5"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on</a:t>
            </a:r>
            <a:r>
              <a:rPr lang="en-US" sz="1800" i="1" spc="5"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Computing</a:t>
            </a:r>
            <a:r>
              <a:rPr lang="en-US" sz="1800" i="1" spc="5"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Methodologies</a:t>
            </a:r>
            <a:r>
              <a:rPr lang="en-US" sz="1800" i="1" spc="5"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and</a:t>
            </a:r>
            <a:r>
              <a:rPr lang="en-US" sz="1800" i="1" spc="-295"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Communication</a:t>
            </a:r>
            <a:r>
              <a:rPr lang="en-US" sz="1800" i="1" spc="5"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(ICCMC)</a:t>
            </a:r>
            <a:r>
              <a:rPr lang="en-US" sz="1800" dirty="0">
                <a:solidFill>
                  <a:srgbClr val="333333"/>
                </a:solidFill>
                <a:effectLst/>
                <a:latin typeface="Times New Roman" panose="02020603050405020304" pitchFamily="18" charset="0"/>
                <a:ea typeface="Times New Roman" panose="02020603050405020304" pitchFamily="18" charset="0"/>
              </a:rPr>
              <a:t>,</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Erode,</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India,</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2019,</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pp.</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367-371.</a:t>
            </a:r>
            <a:endParaRPr lang="en-IN" sz="1800" dirty="0">
              <a:effectLst/>
              <a:latin typeface="Times New Roman" panose="02020603050405020304" pitchFamily="18" charset="0"/>
              <a:ea typeface="Times New Roman" panose="02020603050405020304" pitchFamily="18" charset="0"/>
            </a:endParaRPr>
          </a:p>
          <a:p>
            <a:pPr marL="342900" marR="100965" lvl="0" indent="-342900" algn="just">
              <a:spcBef>
                <a:spcPts val="875"/>
              </a:spcBef>
              <a:spcAft>
                <a:spcPts val="0"/>
              </a:spcAft>
              <a:buFont typeface="+mj-lt"/>
              <a:buAutoNum type="arabicPeriod"/>
              <a:tabLst>
                <a:tab pos="228600" algn="l"/>
                <a:tab pos="405765" algn="l"/>
              </a:tabLst>
            </a:pPr>
            <a:r>
              <a:rPr lang="en-US" sz="1800" dirty="0">
                <a:effectLst/>
                <a:latin typeface="Times New Roman" panose="02020603050405020304" pitchFamily="18" charset="0"/>
                <a:ea typeface="Times New Roman" panose="02020603050405020304" pitchFamily="18" charset="0"/>
              </a:rPr>
              <a:t>Aishwarya</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Mujumdara</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Vaidehi</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Vb</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Diabetes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INTERNATIONAL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CONFERENCE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TRENDS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ADVANCED</a:t>
            </a:r>
            <a:r>
              <a:rPr lang="en-US" sz="1800" spc="-2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2019,</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ICRTAC 2019.</a:t>
            </a:r>
            <a:endParaRPr lang="en-IN" sz="1800" dirty="0">
              <a:effectLst/>
              <a:latin typeface="Times New Roman" panose="02020603050405020304" pitchFamily="18" charset="0"/>
              <a:ea typeface="Times New Roman" panose="02020603050405020304" pitchFamily="18" charset="0"/>
            </a:endParaRPr>
          </a:p>
          <a:p>
            <a:pPr marL="342900" lvl="0" indent="-342900" fontAlgn="auto" hangingPunct="1">
              <a:buFont typeface="+mj-lt"/>
              <a:buAutoNum type="arabicPeriod"/>
              <a:tabLst>
                <a:tab pos="228600" algn="l"/>
              </a:tabLst>
            </a:pPr>
            <a:r>
              <a:rPr lang="en-IN" sz="1800" dirty="0">
                <a:solidFill>
                  <a:srgbClr val="000000"/>
                </a:solidFill>
                <a:effectLst/>
                <a:latin typeface="Times New Roman" panose="02020603050405020304" pitchFamily="18" charset="0"/>
                <a:ea typeface="Times New Roman" panose="02020603050405020304" pitchFamily="18" charset="0"/>
              </a:rPr>
              <a:t>Mohan, N., &amp; Jain, V. (2020). </a:t>
            </a:r>
            <a:r>
              <a:rPr lang="en-IN" sz="1800" i="1" dirty="0">
                <a:solidFill>
                  <a:srgbClr val="000000"/>
                </a:solidFill>
                <a:effectLst/>
                <a:latin typeface="Times New Roman" panose="02020603050405020304" pitchFamily="18" charset="0"/>
                <a:ea typeface="Times New Roman" panose="02020603050405020304" pitchFamily="18" charset="0"/>
              </a:rPr>
              <a:t>Performance Analysis of Support Vector Machine in Diabetes Prediction. 2020 4th International Conference on Electronics, Communication and Aerospace Technology (ICECA).</a:t>
            </a:r>
            <a:r>
              <a:rPr lang="en-IN" sz="1800" dirty="0">
                <a:solidFill>
                  <a:srgbClr val="000000"/>
                </a:solidFill>
                <a:effectLst/>
                <a:latin typeface="Times New Roman" panose="02020603050405020304" pitchFamily="18" charset="0"/>
                <a:ea typeface="Times New Roman" panose="02020603050405020304" pitchFamily="18" charset="0"/>
              </a:rPr>
              <a:t> https://doi:10.1109/iceca49313.2020.9297411 </a:t>
            </a:r>
            <a:endParaRPr lang="en-IN" sz="1800" dirty="0">
              <a:effectLst/>
              <a:latin typeface="Times" panose="02020603050405020304" pitchFamily="18" charset="0"/>
              <a:ea typeface="PMingLiU" panose="02020500000000000000" pitchFamily="18" charset="-120"/>
            </a:endParaRPr>
          </a:p>
          <a:p>
            <a:pPr marL="342900" marR="626745" lvl="0" indent="-342900" algn="just">
              <a:lnSpc>
                <a:spcPct val="110000"/>
              </a:lnSpc>
              <a:spcBef>
                <a:spcPts val="0"/>
              </a:spcBef>
              <a:spcAft>
                <a:spcPts val="0"/>
              </a:spcAft>
              <a:buAutoNum type="arabicPeriod" startAt="5"/>
              <a:tabLst>
                <a:tab pos="52070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9408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79B2-CB4F-E06A-0E4F-3779A6122686}"/>
              </a:ext>
            </a:extLst>
          </p:cNvPr>
          <p:cNvSpPr>
            <a:spLocks noGrp="1"/>
          </p:cNvSpPr>
          <p:nvPr>
            <p:ph type="title"/>
          </p:nvPr>
        </p:nvSpPr>
        <p:spPr>
          <a:xfrm>
            <a:off x="838200" y="18255"/>
            <a:ext cx="10515600" cy="1325563"/>
          </a:xfrm>
        </p:spPr>
        <p:txBody>
          <a:bodyPr/>
          <a:lstStyle/>
          <a:p>
            <a:r>
              <a:rPr lang="en-US" dirty="0">
                <a:latin typeface="Times New Roman" panose="02020603050405020304" pitchFamily="18" charset="0"/>
                <a:cs typeface="Times New Roman" panose="02020603050405020304" pitchFamily="18" charset="0"/>
              </a:rPr>
              <a:t>Roles , Responsibilities and Contribution</a:t>
            </a:r>
          </a:p>
        </p:txBody>
      </p:sp>
      <p:sp>
        <p:nvSpPr>
          <p:cNvPr id="3" name="Content Placeholder 2">
            <a:extLst>
              <a:ext uri="{FF2B5EF4-FFF2-40B4-BE49-F238E27FC236}">
                <a16:creationId xmlns:a16="http://schemas.microsoft.com/office/drawing/2014/main" id="{F89B4CD8-A166-870E-C9AE-52F28E594166}"/>
              </a:ext>
            </a:extLst>
          </p:cNvPr>
          <p:cNvSpPr>
            <a:spLocks noGrp="1"/>
          </p:cNvSpPr>
          <p:nvPr>
            <p:ph idx="1"/>
          </p:nvPr>
        </p:nvSpPr>
        <p:spPr>
          <a:xfrm>
            <a:off x="395111" y="1166097"/>
            <a:ext cx="10958689" cy="4833585"/>
          </a:xfrm>
        </p:spPr>
        <p:txBody>
          <a:bodyPr>
            <a:normAutofit fontScale="85000" lnSpcReduction="10000"/>
          </a:bodyPr>
          <a:lstStyle/>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Project proposal and dataset creation: This step entails problem description, the creation of specific objectives and results, and the gathering of the dataset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utilising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references. This work is completed by Sridhar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Seepana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700742973.</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Data analysis and null</a:t>
            </a:r>
            <a:r>
              <a:rPr lang="en-US" sz="180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value</a:t>
            </a:r>
            <a:r>
              <a:rPr lang="en-US" sz="180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management:</a:t>
            </a:r>
            <a:r>
              <a:rPr lang="en-US" sz="180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Data analysis and null value management: This phase involves importing the dataset, listing the necessary Python modules, looking for null values, and filling them with the mean value. This task is completed by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Saikuslu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Gullapalli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700743291.</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Model and Code Implementation:  Support vector Machine is the algorithm used which is effective in high-dimensional case and implemented the code in python flask. This task is completed Naga Chetan Kumar, 700743408.</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Exploratory data analysis: Here, all of the dataset's columns are carefully examined, graphs are produced to determine the characteristics for modeling, and other correlation charts are produced. This task is completed by Rohith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Yalavarthi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700745581.</a:t>
            </a:r>
          </a:p>
          <a:p>
            <a:pPr marR="621665" lvl="1" algn="just">
              <a:lnSpc>
                <a:spcPct val="115000"/>
              </a:lnSpc>
              <a:spcBef>
                <a:spcPts val="5"/>
              </a:spcBef>
              <a:buSzPts val="1200"/>
              <a:tabLst>
                <a:tab pos="977900" algn="l"/>
              </a:tabLst>
            </a:pPr>
            <a:endParaRPr lang="en-US" sz="2100" spc="-1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621665" lvl="1" indent="0" algn="just">
              <a:lnSpc>
                <a:spcPct val="115000"/>
              </a:lnSpc>
              <a:spcBef>
                <a:spcPts val="5"/>
              </a:spcBef>
              <a:buSzPts val="1200"/>
              <a:buNone/>
              <a:tabLst>
                <a:tab pos="977900" algn="l"/>
              </a:tabLst>
            </a:pPr>
            <a:endParaRPr lang="en-US" sz="1900" b="1" dirty="0">
              <a:effectLst/>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r>
              <a:rPr lang="en-US" sz="2200" b="1" spc="-10" dirty="0">
                <a:effectLst/>
                <a:latin typeface="Times New Roman" panose="02020603050405020304" pitchFamily="18" charset="0"/>
                <a:ea typeface="Arial" panose="020B0604020202020204" pitchFamily="34" charset="0"/>
                <a:cs typeface="Times New Roman" panose="02020603050405020304" pitchFamily="18" charset="0"/>
              </a:rPr>
              <a:t>Contributions</a:t>
            </a:r>
            <a:r>
              <a:rPr lang="en-US" sz="2200" spc="-10" dirty="0">
                <a:effectLst/>
                <a:latin typeface="Times New Roman" panose="02020603050405020304" pitchFamily="18" charset="0"/>
                <a:ea typeface="Arial" panose="020B0604020202020204" pitchFamily="34" charset="0"/>
                <a:cs typeface="Times New Roman" panose="02020603050405020304" pitchFamily="18" charset="0"/>
              </a:rPr>
              <a:t>:</a:t>
            </a:r>
            <a:endParaRPr lang="en-US" sz="2200" spc="-10" dirty="0">
              <a:latin typeface="Times New Roman" panose="02020603050405020304" pitchFamily="18" charset="0"/>
              <a:ea typeface="Arial" panose="020B0604020202020204" pitchFamily="34" charset="0"/>
              <a:cs typeface="Times New Roman" panose="02020603050405020304" pitchFamily="18" charset="0"/>
            </a:endParaRPr>
          </a:p>
          <a:p>
            <a:pPr marL="457200" lvl="1" indent="0" algn="just">
              <a:spcBef>
                <a:spcPts val="0"/>
              </a:spcBef>
              <a:buSzPts val="1200"/>
              <a:buNone/>
              <a:tabLst>
                <a:tab pos="977900" algn="l"/>
              </a:tabLst>
            </a:pPr>
            <a:r>
              <a:rPr lang="en-US" sz="1900" spc="-1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spcBef>
                <a:spcPts val="0"/>
              </a:spcBef>
              <a:buSzPts val="1200"/>
              <a:buNone/>
              <a:tabLst>
                <a:tab pos="977900" algn="l"/>
              </a:tabLs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Naga Chetan Kumar Reddy</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rPr>
              <a:t>700740478</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25</a:t>
            </a:r>
            <a:r>
              <a:rPr lang="en-US" sz="2600" spc="-25"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6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spcBef>
                <a:spcPts val="0"/>
              </a:spcBef>
              <a:buSzPts val="1200"/>
              <a:buNone/>
              <a:tabLst>
                <a:tab pos="977900" algn="l"/>
              </a:tabLst>
            </a:pPr>
            <a:r>
              <a:rPr lang="en-US" sz="26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AU" sz="2600" dirty="0">
                <a:effectLst/>
                <a:latin typeface="Times New Roman" panose="02020603050405020304" pitchFamily="18" charset="0"/>
                <a:ea typeface="PMingLiU" panose="02020500000000000000" pitchFamily="18" charset="-120"/>
                <a:cs typeface="Times New Roman" panose="02020603050405020304" pitchFamily="18" charset="0"/>
              </a:rPr>
              <a:t>Sridhar </a:t>
            </a:r>
            <a:r>
              <a:rPr lang="en-AU" sz="2600" dirty="0" err="1">
                <a:effectLst/>
                <a:latin typeface="Times New Roman" panose="02020603050405020304" pitchFamily="18" charset="0"/>
                <a:ea typeface="PMingLiU" panose="02020500000000000000" pitchFamily="18" charset="-120"/>
                <a:cs typeface="Times New Roman" panose="02020603050405020304" pitchFamily="18" charset="0"/>
              </a:rPr>
              <a:t>Seepana</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6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rPr>
              <a:t>700724732</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spc="-25" dirty="0">
                <a:effectLst/>
                <a:latin typeface="Times New Roman" panose="02020603050405020304" pitchFamily="18" charset="0"/>
                <a:ea typeface="Times New Roman" panose="02020603050405020304" pitchFamily="18" charset="0"/>
                <a:cs typeface="Times New Roman" panose="02020603050405020304" pitchFamily="18" charset="0"/>
              </a:rPr>
              <a:t>25% </a:t>
            </a:r>
            <a:endParaRPr lang="en-US" sz="26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spcBef>
                <a:spcPts val="0"/>
              </a:spcBef>
              <a:buSzPts val="1200"/>
              <a:buNone/>
              <a:tabLst>
                <a:tab pos="977900" algn="l"/>
              </a:tabLst>
            </a:pPr>
            <a:r>
              <a:rPr lang="en-US" sz="26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AU" sz="2600" dirty="0" err="1">
                <a:effectLst/>
                <a:latin typeface="Times New Roman" panose="02020603050405020304" pitchFamily="18" charset="0"/>
                <a:ea typeface="PMingLiU" panose="02020500000000000000" pitchFamily="18" charset="-120"/>
                <a:cs typeface="Times New Roman" panose="02020603050405020304" pitchFamily="18" charset="0"/>
              </a:rPr>
              <a:t>Yalavarthi</a:t>
            </a:r>
            <a:r>
              <a:rPr lang="en-AU" sz="26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2600" dirty="0" err="1">
                <a:effectLst/>
                <a:latin typeface="Times New Roman" panose="02020603050405020304" pitchFamily="18" charset="0"/>
                <a:ea typeface="PMingLiU" panose="02020500000000000000" pitchFamily="18" charset="-120"/>
                <a:cs typeface="Times New Roman" panose="02020603050405020304" pitchFamily="18" charset="0"/>
              </a:rPr>
              <a:t>rohith</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6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rPr>
              <a:t>700742323</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25</a:t>
            </a:r>
            <a:r>
              <a:rPr lang="en-US" sz="2600" spc="-25"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lgn="just">
              <a:spcBef>
                <a:spcPts val="0"/>
              </a:spcBef>
              <a:buSzPts val="1200"/>
              <a:buNone/>
              <a:tabLst>
                <a:tab pos="977900" algn="l"/>
              </a:tabLst>
            </a:pPr>
            <a:r>
              <a:rPr lang="en-AU" sz="26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2600" dirty="0" err="1">
                <a:effectLst/>
                <a:latin typeface="Times New Roman" panose="02020603050405020304" pitchFamily="18" charset="0"/>
                <a:ea typeface="PMingLiU" panose="02020500000000000000" pitchFamily="18" charset="-120"/>
                <a:cs typeface="Times New Roman" panose="02020603050405020304" pitchFamily="18" charset="0"/>
              </a:rPr>
              <a:t>Saikuslu</a:t>
            </a:r>
            <a:r>
              <a:rPr lang="en-AU" sz="26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2600" dirty="0" err="1">
                <a:effectLst/>
                <a:latin typeface="Times New Roman" panose="02020603050405020304" pitchFamily="18" charset="0"/>
                <a:ea typeface="PMingLiU" panose="02020500000000000000" pitchFamily="18" charset="-120"/>
                <a:cs typeface="Times New Roman" panose="02020603050405020304" pitchFamily="18" charset="0"/>
              </a:rPr>
              <a:t>Gullapalli</a:t>
            </a:r>
            <a:r>
              <a:rPr lang="en-AU" sz="26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700743291                     25%</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86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18C8C-B14A-F73A-5523-20E6C34E063D}"/>
              </a:ext>
            </a:extLst>
          </p:cNvPr>
          <p:cNvSpPr>
            <a:spLocks noGrp="1"/>
          </p:cNvSpPr>
          <p:nvPr>
            <p:ph idx="1"/>
          </p:nvPr>
        </p:nvSpPr>
        <p:spPr>
          <a:xfrm>
            <a:off x="838200" y="966011"/>
            <a:ext cx="10515600" cy="4791075"/>
          </a:xfrm>
        </p:spPr>
        <p:txBody>
          <a:bodyPr>
            <a:normAutofit lnSpcReduction="10000"/>
          </a:bodyPr>
          <a:lstStyle/>
          <a:p>
            <a:pPr marL="342900" marR="80010" lvl="0" indent="-342900" algn="just">
              <a:lnSpc>
                <a:spcPct val="115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Arial MT"/>
                <a:cs typeface="Arial MT"/>
              </a:rPr>
              <a:t>Motivation:</a:t>
            </a:r>
            <a:endParaRPr lang="en-US" sz="2400" b="1" dirty="0">
              <a:effectLst/>
              <a:latin typeface="Arial MT"/>
              <a:ea typeface="Arial MT"/>
              <a:cs typeface="Arial MT"/>
            </a:endParaRPr>
          </a:p>
          <a:p>
            <a:pPr marL="596900" marR="80010" algn="just">
              <a:lnSpc>
                <a:spcPct val="115000"/>
              </a:lnSpc>
              <a:spcBef>
                <a:spcPts val="0"/>
              </a:spcBef>
              <a:spcAft>
                <a:spcPts val="0"/>
              </a:spcAft>
            </a:pPr>
            <a:r>
              <a:rPr lang="en-US" sz="1800" dirty="0">
                <a:effectLst/>
                <a:latin typeface="Times New Roman" panose="02020603050405020304" pitchFamily="18" charset="0"/>
                <a:ea typeface="Arial MT"/>
                <a:cs typeface="Arial MT"/>
              </a:rPr>
              <a:t>The primary motivation behind this project is to provide a tool that can accurately predict the likelihood of an individual developing diabetes. Early prediction can help individuals take preventive measures, such as lifestyle changes or medical treatment, to reduce the risk of developing the disease or manage the symptoms.</a:t>
            </a:r>
            <a:endParaRPr lang="en-US" sz="1800" dirty="0">
              <a:effectLst/>
              <a:latin typeface="Arial MT"/>
              <a:ea typeface="Arial MT"/>
              <a:cs typeface="Arial MT"/>
            </a:endParaRPr>
          </a:p>
          <a:p>
            <a:pPr marL="0" marR="80010" indent="0" algn="just">
              <a:lnSpc>
                <a:spcPct val="115000"/>
              </a:lnSpc>
              <a:spcBef>
                <a:spcPts val="0"/>
              </a:spcBef>
              <a:spcAft>
                <a:spcPts val="0"/>
              </a:spcAft>
              <a:buNone/>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Arial MT"/>
                <a:cs typeface="Arial MT"/>
              </a:rPr>
              <a:t>Significance:</a:t>
            </a:r>
            <a:endParaRPr lang="en-US" sz="2400" dirty="0">
              <a:effectLst/>
              <a:latin typeface="Arial MT"/>
              <a:ea typeface="Arial MT"/>
              <a:cs typeface="Arial MT"/>
            </a:endParaRPr>
          </a:p>
          <a:p>
            <a:pPr marL="596900" marR="80010" algn="just">
              <a:lnSpc>
                <a:spcPct val="115000"/>
              </a:lnSpc>
              <a:spcBef>
                <a:spcPts val="0"/>
              </a:spcBef>
              <a:spcAft>
                <a:spcPts val="0"/>
              </a:spcAft>
            </a:pPr>
            <a:r>
              <a:rPr lang="en-US" sz="1800" dirty="0">
                <a:effectLst/>
                <a:latin typeface="Times New Roman" panose="02020603050405020304" pitchFamily="18" charset="0"/>
                <a:ea typeface="Arial MT"/>
                <a:cs typeface="Arial MT"/>
              </a:rPr>
              <a:t>The significance of this project lies in its potential to improve the quality of life for individuals at risk of developing diabetes. Accurate prediction of the onset of diabetes can help individuals take proactive steps to prevent or manage the disease and prevent complications.</a:t>
            </a:r>
            <a:endParaRPr lang="en-US" sz="1800" dirty="0">
              <a:effectLst/>
              <a:latin typeface="Arial MT"/>
              <a:ea typeface="Arial MT"/>
              <a:cs typeface="Arial MT"/>
            </a:endParaRPr>
          </a:p>
          <a:p>
            <a:pPr marL="0" marR="80010" indent="0" algn="just">
              <a:lnSpc>
                <a:spcPct val="115000"/>
              </a:lnSpc>
              <a:spcBef>
                <a:spcPts val="0"/>
              </a:spcBef>
              <a:spcAft>
                <a:spcPts val="0"/>
              </a:spcAft>
              <a:buNone/>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Arial MT"/>
                <a:cs typeface="Arial MT"/>
              </a:rPr>
              <a:t>Objectives:</a:t>
            </a:r>
            <a:endParaRPr lang="en-US" sz="2400" dirty="0">
              <a:effectLst/>
              <a:latin typeface="Arial MT"/>
              <a:ea typeface="Arial MT"/>
              <a:cs typeface="Arial MT"/>
            </a:endParaRPr>
          </a:p>
          <a:p>
            <a:pPr marL="596900" marR="80010" algn="just">
              <a:lnSpc>
                <a:spcPct val="115000"/>
              </a:lnSpc>
              <a:spcBef>
                <a:spcPts val="0"/>
              </a:spcBef>
              <a:spcAft>
                <a:spcPts val="0"/>
              </a:spcAft>
            </a:pPr>
            <a:r>
              <a:rPr lang="en-US" sz="1800" dirty="0">
                <a:effectLst/>
                <a:latin typeface="Times New Roman" panose="02020603050405020304" pitchFamily="18" charset="0"/>
                <a:ea typeface="Arial MT"/>
                <a:cs typeface="Arial MT"/>
              </a:rPr>
              <a:t>The primary objective of this project is to develop a machine learning model that can predict the onset of diabetes with high accuracy. Other objectives include identifying the most significant risk factors for diabetes and developing a user-friendly interface for the prediction model.</a:t>
            </a:r>
            <a:endParaRPr lang="en-US" sz="1800" dirty="0">
              <a:effectLst/>
              <a:latin typeface="Arial MT"/>
              <a:ea typeface="Arial MT"/>
              <a:cs typeface="Arial MT"/>
            </a:endParaRPr>
          </a:p>
        </p:txBody>
      </p:sp>
    </p:spTree>
    <p:extLst>
      <p:ext uri="{BB962C8B-B14F-4D97-AF65-F5344CB8AC3E}">
        <p14:creationId xmlns:p14="http://schemas.microsoft.com/office/powerpoint/2010/main" val="154283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6D95-C959-041B-0B43-868C9A91FB35}"/>
              </a:ext>
            </a:extLst>
          </p:cNvPr>
          <p:cNvSpPr>
            <a:spLocks noGrp="1"/>
          </p:cNvSpPr>
          <p:nvPr>
            <p:ph type="title"/>
          </p:nvPr>
        </p:nvSpPr>
        <p:spPr/>
        <p:txBody>
          <a:bodyPr/>
          <a:lstStyle/>
          <a:p>
            <a:r>
              <a:rPr lang="en-US" sz="4400" dirty="0">
                <a:effectLst/>
                <a:latin typeface="Times New Roman" panose="02020603050405020304" pitchFamily="18" charset="0"/>
                <a:ea typeface="Arial MT"/>
                <a:cs typeface="Arial MT"/>
              </a:rPr>
              <a:t>Features:</a:t>
            </a:r>
            <a:br>
              <a:rPr lang="en-US" sz="4400" dirty="0">
                <a:effectLst/>
                <a:latin typeface="Arial MT"/>
                <a:ea typeface="Arial MT"/>
                <a:cs typeface="Arial MT"/>
              </a:rPr>
            </a:br>
            <a:endParaRPr lang="en-US" dirty="0"/>
          </a:p>
        </p:txBody>
      </p:sp>
      <p:sp>
        <p:nvSpPr>
          <p:cNvPr id="3" name="Content Placeholder 2">
            <a:extLst>
              <a:ext uri="{FF2B5EF4-FFF2-40B4-BE49-F238E27FC236}">
                <a16:creationId xmlns:a16="http://schemas.microsoft.com/office/drawing/2014/main" id="{CE64026A-33BB-BDD0-E887-8A52B0C804BC}"/>
              </a:ext>
            </a:extLst>
          </p:cNvPr>
          <p:cNvSpPr>
            <a:spLocks noGrp="1"/>
          </p:cNvSpPr>
          <p:nvPr>
            <p:ph idx="1"/>
          </p:nvPr>
        </p:nvSpPr>
        <p:spPr>
          <a:xfrm>
            <a:off x="838200" y="1289785"/>
            <a:ext cx="10515600" cy="4887177"/>
          </a:xfrm>
        </p:spPr>
        <p:txBody>
          <a:bodyPr/>
          <a:lstStyle/>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Data collection and preprocessing</a:t>
            </a:r>
            <a:r>
              <a:rPr lang="en-US" sz="1800" dirty="0">
                <a:effectLst/>
                <a:latin typeface="Times New Roman" panose="02020603050405020304" pitchFamily="18" charset="0"/>
                <a:ea typeface="Arial MT"/>
                <a:cs typeface="Arial MT"/>
              </a:rPr>
              <a:t>: This involves collecting relevant data on risk factors for diabetes and preprocessing it to prepare it for machine learning.</a:t>
            </a:r>
          </a:p>
          <a:p>
            <a:pPr marL="342900" marR="80010" lvl="0" indent="-342900" algn="just">
              <a:lnSpc>
                <a:spcPct val="115000"/>
              </a:lnSpc>
              <a:spcBef>
                <a:spcPts val="0"/>
              </a:spcBef>
              <a:spcAft>
                <a:spcPts val="0"/>
              </a:spcAft>
              <a:buFont typeface="Symbol" panose="05050102010706020507" pitchFamily="18" charset="2"/>
              <a:buChar char=""/>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Feature selection</a:t>
            </a:r>
            <a:r>
              <a:rPr lang="en-US" sz="1800" dirty="0">
                <a:effectLst/>
                <a:latin typeface="Times New Roman" panose="02020603050405020304" pitchFamily="18" charset="0"/>
                <a:ea typeface="Arial MT"/>
                <a:cs typeface="Arial MT"/>
              </a:rPr>
              <a:t>: Identifying the most significant risk factors for diabetes and selecting them as input variables for the machine learning model.</a:t>
            </a:r>
          </a:p>
          <a:p>
            <a:pPr marL="342900" marR="80010" lvl="0" indent="-342900" algn="just">
              <a:lnSpc>
                <a:spcPct val="115000"/>
              </a:lnSpc>
              <a:spcBef>
                <a:spcPts val="0"/>
              </a:spcBef>
              <a:spcAft>
                <a:spcPts val="0"/>
              </a:spcAft>
              <a:buFont typeface="Symbol" panose="05050102010706020507" pitchFamily="18" charset="2"/>
              <a:buChar char=""/>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Model development</a:t>
            </a:r>
            <a:r>
              <a:rPr lang="en-US" sz="1800" dirty="0">
                <a:effectLst/>
                <a:latin typeface="Times New Roman" panose="02020603050405020304" pitchFamily="18" charset="0"/>
                <a:ea typeface="Arial MT"/>
                <a:cs typeface="Arial MT"/>
              </a:rPr>
              <a:t>: Developing a machine learning model using a suitable algorithm, such as logistic regression or a decision tree, to predict the onset of diabetes.</a:t>
            </a:r>
          </a:p>
          <a:p>
            <a:pPr marL="342900" marR="80010" lvl="0" indent="-342900" algn="just">
              <a:lnSpc>
                <a:spcPct val="115000"/>
              </a:lnSpc>
              <a:spcBef>
                <a:spcPts val="0"/>
              </a:spcBef>
              <a:spcAft>
                <a:spcPts val="0"/>
              </a:spcAft>
              <a:buFont typeface="Symbol" panose="05050102010706020507" pitchFamily="18" charset="2"/>
              <a:buChar char=""/>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Model evaluation</a:t>
            </a:r>
            <a:r>
              <a:rPr lang="en-US" sz="1800" dirty="0">
                <a:effectLst/>
                <a:latin typeface="Times New Roman" panose="02020603050405020304" pitchFamily="18" charset="0"/>
                <a:ea typeface="Arial MT"/>
                <a:cs typeface="Arial MT"/>
              </a:rPr>
              <a:t>: Evaluating the performance of the machine learning model using metrics such as accuracy, precision, recall, and F1 score.</a:t>
            </a:r>
          </a:p>
          <a:p>
            <a:pPr marL="342900" marR="80010" lvl="0" indent="-342900" algn="just">
              <a:lnSpc>
                <a:spcPct val="115000"/>
              </a:lnSpc>
              <a:spcBef>
                <a:spcPts val="0"/>
              </a:spcBef>
              <a:spcAft>
                <a:spcPts val="0"/>
              </a:spcAft>
              <a:buFont typeface="Symbol" panose="05050102010706020507" pitchFamily="18" charset="2"/>
              <a:buChar char=""/>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User interface</a:t>
            </a:r>
            <a:r>
              <a:rPr lang="en-US" sz="1800" dirty="0">
                <a:effectLst/>
                <a:latin typeface="Times New Roman" panose="02020603050405020304" pitchFamily="18" charset="0"/>
                <a:ea typeface="Arial MT"/>
                <a:cs typeface="Arial MT"/>
              </a:rPr>
              <a:t>: Developing a user-friendly interface for the prediction model to make it accessible and easy to use for individuals at risk of developing diabetes.</a:t>
            </a:r>
            <a:endParaRPr lang="en-US" sz="1800" dirty="0">
              <a:effectLst/>
              <a:latin typeface="Arial MT"/>
              <a:ea typeface="Arial MT"/>
              <a:cs typeface="Arial MT"/>
            </a:endParaRPr>
          </a:p>
          <a:p>
            <a:endParaRPr lang="en-US" dirty="0"/>
          </a:p>
        </p:txBody>
      </p:sp>
    </p:spTree>
    <p:extLst>
      <p:ext uri="{BB962C8B-B14F-4D97-AF65-F5344CB8AC3E}">
        <p14:creationId xmlns:p14="http://schemas.microsoft.com/office/powerpoint/2010/main" val="199985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F275-8BCF-A830-D82F-EED9836CAD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774C9A66-6707-9C39-15B7-3C3439FA1F61}"/>
              </a:ext>
            </a:extLst>
          </p:cNvPr>
          <p:cNvSpPr>
            <a:spLocks noGrp="1"/>
          </p:cNvSpPr>
          <p:nvPr>
            <p:ph idx="1"/>
          </p:nvPr>
        </p:nvSpPr>
        <p:spPr/>
        <p:txBody>
          <a:bodyPr>
            <a:normAutofit/>
          </a:bodyPr>
          <a:lstStyle/>
          <a:p>
            <a:pPr algn="just"/>
            <a:r>
              <a:rPr lang="en-AU" sz="16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S.</a:t>
            </a:r>
            <a:r>
              <a:rPr lang="en-AU" sz="1600" spc="5"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err="1">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Perveen</a:t>
            </a:r>
            <a:r>
              <a:rPr lang="en-AU" sz="16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a:t>
            </a:r>
            <a:r>
              <a:rPr lang="en-AU" sz="1600" spc="5"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M.</a:t>
            </a:r>
            <a:r>
              <a:rPr lang="en-AU" sz="1600" spc="5"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Shahbaz,</a:t>
            </a:r>
            <a:r>
              <a:rPr lang="en-AU" sz="1600" spc="5"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K.</a:t>
            </a:r>
            <a:r>
              <a:rPr lang="en-AU" sz="1600" spc="5"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Keshavjee</a:t>
            </a:r>
            <a:r>
              <a:rPr lang="en-AU" sz="1600" spc="5"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and</a:t>
            </a:r>
            <a:r>
              <a:rPr lang="en-AU" sz="1600" spc="5"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A.</a:t>
            </a:r>
            <a:r>
              <a:rPr lang="en-AU" sz="1600" spc="5"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err="1">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Guergachi</a:t>
            </a:r>
            <a:r>
              <a:rPr lang="en-AU" sz="1600" dirty="0">
                <a:solidFill>
                  <a:srgbClr val="333333"/>
                </a:solidFill>
                <a:latin typeface="Times New Roman" panose="02020603050405020304" pitchFamily="18" charset="0"/>
                <a:ea typeface="PMingLiU" panose="02020500000000000000" pitchFamily="18" charset="-120"/>
                <a:cs typeface="Times New Roman" panose="02020603050405020304" pitchFamily="18" charset="0"/>
              </a:rPr>
              <a:t> [1] </a:t>
            </a:r>
            <a:r>
              <a:rPr lang="en-US" sz="1600" dirty="0">
                <a:latin typeface="Times New Roman" panose="02020603050405020304" pitchFamily="18" charset="0"/>
                <a:cs typeface="Times New Roman" panose="02020603050405020304" pitchFamily="18" charset="0"/>
              </a:rPr>
              <a:t>in their paper demonstrated the supremacy of Naïve Bayes with K-medoids under-sampling technique as compared to random under-sampling, over-sampling and no sampling.</a:t>
            </a:r>
          </a:p>
          <a:p>
            <a:pPr>
              <a:lnSpc>
                <a:spcPct val="150000"/>
              </a:lnSpc>
              <a:spcBef>
                <a:spcPts val="0"/>
              </a:spcBef>
            </a:pPr>
            <a:r>
              <a:rPr lang="en-AU" sz="16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K. L. Priya, M. S. Charan Reddy </a:t>
            </a:r>
            <a:r>
              <a:rPr lang="en-AU" sz="1600" dirty="0" err="1">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Kypa</a:t>
            </a:r>
            <a:r>
              <a:rPr lang="en-AU" sz="16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M. M. </a:t>
            </a:r>
            <a:r>
              <a:rPr lang="en-AU" sz="1600" dirty="0" err="1">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Sudhan</a:t>
            </a:r>
            <a:r>
              <a:rPr lang="en-AU" sz="16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Reddy and G. R. Mohan Reddy [2] </a:t>
            </a:r>
            <a:r>
              <a:rPr lang="en-US" sz="1600" i="1" dirty="0">
                <a:latin typeface="Times New Roman" panose="02020603050405020304" pitchFamily="18" charset="0"/>
                <a:cs typeface="Times New Roman" panose="02020603050405020304" pitchFamily="18" charset="0"/>
              </a:rPr>
              <a:t>In their study, an analysis of diabetes forecasting is done to increase precision using AI grouping calculation. Compared to other classifiers, the Naive Bayes classifier achieves higher accuracy.</a:t>
            </a:r>
            <a:endParaRPr lang="en-AU" sz="16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endParaRPr>
          </a:p>
          <a:p>
            <a:pPr>
              <a:lnSpc>
                <a:spcPct val="150000"/>
              </a:lnSpc>
              <a:spcBef>
                <a:spcPts val="0"/>
              </a:spcBef>
            </a:pPr>
            <a:r>
              <a:rPr lang="en-AU" sz="16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P.</a:t>
            </a:r>
            <a:r>
              <a:rPr lang="en-AU" sz="1600" spc="5"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Sonar</a:t>
            </a:r>
            <a:r>
              <a:rPr lang="en-AU" sz="1600" spc="5"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and</a:t>
            </a:r>
            <a:r>
              <a:rPr lang="en-AU" sz="1600" spc="5"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K.</a:t>
            </a:r>
            <a:r>
              <a:rPr lang="en-AU" sz="1600" spc="5"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err="1">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JayaMalini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[3] in their</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paper demonstrated that </a:t>
            </a:r>
            <a:r>
              <a:rPr lang="en-US" sz="1600" dirty="0">
                <a:latin typeface="Times New Roman" panose="02020603050405020304" pitchFamily="18" charset="0"/>
                <a:cs typeface="Times New Roman" panose="02020603050405020304" pitchFamily="18" charset="0"/>
              </a:rPr>
              <a:t>SVM is excellent when we are unsure of the data. SVM method performs well even with unstructured and semi-structured data like text, pictures, and trees. The SVM algorithm's flaw is that multiple crucial parameters must be set appropriately in order to get the best classification results for any given situation.</a:t>
            </a:r>
          </a:p>
          <a:p>
            <a:pPr>
              <a:lnSpc>
                <a:spcPct val="150000"/>
              </a:lnSpc>
              <a:spcBef>
                <a:spcPts val="0"/>
              </a:spcBef>
            </a:pPr>
            <a:r>
              <a:rPr lang="en-AU" sz="1600" dirty="0">
                <a:effectLst/>
                <a:latin typeface="Times New Roman" panose="02020603050405020304" pitchFamily="18" charset="0"/>
                <a:ea typeface="PMingLiU" panose="02020500000000000000" pitchFamily="18" charset="-120"/>
                <a:cs typeface="Times New Roman" panose="02020603050405020304" pitchFamily="18" charset="0"/>
              </a:rPr>
              <a:t>Aishwarya</a:t>
            </a:r>
            <a:r>
              <a:rPr lang="en-AU" sz="1600" spc="5"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err="1">
                <a:effectLst/>
                <a:latin typeface="Times New Roman" panose="02020603050405020304" pitchFamily="18" charset="0"/>
                <a:ea typeface="PMingLiU" panose="02020500000000000000" pitchFamily="18" charset="-120"/>
                <a:cs typeface="Times New Roman" panose="02020603050405020304" pitchFamily="18" charset="0"/>
              </a:rPr>
              <a:t>Mujumdara</a:t>
            </a:r>
            <a:r>
              <a:rPr lang="en-AU" sz="1600" dirty="0">
                <a:effectLst/>
                <a:latin typeface="Times New Roman" panose="02020603050405020304" pitchFamily="18" charset="0"/>
                <a:ea typeface="PMingLiU" panose="02020500000000000000" pitchFamily="18" charset="-120"/>
                <a:cs typeface="Times New Roman" panose="02020603050405020304" pitchFamily="18" charset="0"/>
              </a:rPr>
              <a:t>,</a:t>
            </a:r>
            <a:r>
              <a:rPr lang="en-AU" sz="1600" spc="5"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a:effectLst/>
                <a:latin typeface="Times New Roman" panose="02020603050405020304" pitchFamily="18" charset="0"/>
                <a:ea typeface="PMingLiU" panose="02020500000000000000" pitchFamily="18" charset="-120"/>
                <a:cs typeface="Times New Roman" panose="02020603050405020304" pitchFamily="18" charset="0"/>
              </a:rPr>
              <a:t>Dr.</a:t>
            </a:r>
            <a:r>
              <a:rPr lang="en-AU" sz="1600" spc="5"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err="1">
                <a:effectLst/>
                <a:latin typeface="Times New Roman" panose="02020603050405020304" pitchFamily="18" charset="0"/>
                <a:ea typeface="PMingLiU" panose="02020500000000000000" pitchFamily="18" charset="-120"/>
                <a:cs typeface="Times New Roman" panose="02020603050405020304" pitchFamily="18" charset="0"/>
              </a:rPr>
              <a:t>Vaidehi</a:t>
            </a:r>
            <a:r>
              <a:rPr lang="en-AU" sz="1600" spc="5"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err="1">
                <a:effectLst/>
                <a:latin typeface="Times New Roman" panose="02020603050405020304" pitchFamily="18" charset="0"/>
                <a:ea typeface="PMingLiU" panose="02020500000000000000" pitchFamily="18" charset="-120"/>
                <a:cs typeface="Times New Roman" panose="02020603050405020304" pitchFamily="18" charset="0"/>
              </a:rPr>
              <a:t>Vb</a:t>
            </a:r>
            <a:r>
              <a:rPr lang="en-AU" sz="1600" dirty="0">
                <a:effectLst/>
                <a:latin typeface="Times New Roman" panose="02020603050405020304" pitchFamily="18" charset="0"/>
                <a:ea typeface="PMingLiU" panose="02020500000000000000" pitchFamily="18" charset="-120"/>
                <a:cs typeface="Times New Roman" panose="02020603050405020304" pitchFamily="18" charset="0"/>
              </a:rPr>
              <a:t> [4] </a:t>
            </a:r>
            <a:r>
              <a:rPr lang="en-US" sz="1600" dirty="0">
                <a:latin typeface="Times New Roman" panose="02020603050405020304" pitchFamily="18" charset="0"/>
                <a:cs typeface="Times New Roman" panose="02020603050405020304" pitchFamily="18" charset="0"/>
              </a:rPr>
              <a:t>In their study applied various machine learning algorithms on the dataset and the classification has been done using various algorithms of which Logistic Regression gives highest accuracy.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2360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59E7-F9E0-7ACC-14EB-D40740AD2EE1}"/>
              </a:ext>
            </a:extLst>
          </p:cNvPr>
          <p:cNvSpPr>
            <a:spLocks noGrp="1"/>
          </p:cNvSpPr>
          <p:nvPr>
            <p:ph type="title"/>
          </p:nvPr>
        </p:nvSpPr>
        <p:spPr/>
        <p:txBody>
          <a:bodyPr>
            <a:normAutofit fontScale="90000"/>
          </a:bodyPr>
          <a:lstStyle/>
          <a:p>
            <a:br>
              <a:rPr lang="en-US" dirty="0">
                <a:effectLst/>
                <a:latin typeface="Times New Roman" panose="02020603050405020304" pitchFamily="18" charset="0"/>
                <a:cs typeface="Times New Roman" panose="02020603050405020304" pitchFamily="18" charset="0"/>
              </a:rPr>
            </a:br>
            <a:r>
              <a:rPr lang="en-US" sz="4900" dirty="0">
                <a:effectLst/>
                <a:latin typeface="Times New Roman" panose="02020603050405020304" pitchFamily="18" charset="0"/>
                <a:cs typeface="Times New Roman" panose="02020603050405020304" pitchFamily="18" charset="0"/>
              </a:rPr>
              <a:t>Problem Statement </a:t>
            </a:r>
            <a:br>
              <a:rPr lang="en-US" sz="180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285A401-B59D-2B92-68D0-9D640C342068}"/>
              </a:ext>
            </a:extLst>
          </p:cNvPr>
          <p:cNvSpPr txBox="1"/>
          <p:nvPr/>
        </p:nvSpPr>
        <p:spPr>
          <a:xfrm>
            <a:off x="1578543" y="1607419"/>
            <a:ext cx="9529012" cy="2913618"/>
          </a:xfrm>
          <a:prstGeom prst="rect">
            <a:avLst/>
          </a:prstGeom>
          <a:noFill/>
        </p:spPr>
        <p:txBody>
          <a:bodyPr wrap="square" rtlCol="0">
            <a:spAutoFit/>
          </a:bodyPr>
          <a:lstStyle/>
          <a:p>
            <a:pPr marL="425450" marR="133985" indent="-285750" algn="just">
              <a:lnSpc>
                <a:spcPct val="150000"/>
              </a:lnSpc>
              <a:spcBef>
                <a:spcPts val="225"/>
              </a:spcBef>
              <a:spcAft>
                <a:spcPts val="0"/>
              </a:spcAft>
              <a:buFont typeface="Arial" panose="020B0604020202020204" pitchFamily="34" charset="0"/>
              <a:buChar char="•"/>
            </a:pPr>
            <a:r>
              <a:rPr lang="en-US" sz="1800" dirty="0">
                <a:effectLst/>
                <a:latin typeface="Times New Roman" panose="02020603050405020304" pitchFamily="18" charset="0"/>
                <a:ea typeface="Arial MT"/>
                <a:cs typeface="Times New Roman" panose="02020603050405020304" pitchFamily="18" charset="0"/>
              </a:rPr>
              <a:t>One of the most fatal diseases in the world is diabetes. </a:t>
            </a:r>
            <a:r>
              <a:rPr lang="en-US" sz="1800" dirty="0" err="1">
                <a:effectLst/>
                <a:latin typeface="Times New Roman" panose="02020603050405020304" pitchFamily="18" charset="0"/>
                <a:ea typeface="Arial MT"/>
                <a:cs typeface="Times New Roman" panose="02020603050405020304" pitchFamily="18" charset="0"/>
              </a:rPr>
              <a:t>Inspite</a:t>
            </a:r>
            <a:r>
              <a:rPr lang="en-US" sz="1800" dirty="0">
                <a:effectLst/>
                <a:latin typeface="Times New Roman" panose="02020603050405020304" pitchFamily="18" charset="0"/>
                <a:ea typeface="Arial MT"/>
                <a:cs typeface="Times New Roman" panose="02020603050405020304" pitchFamily="18" charset="0"/>
              </a:rPr>
              <a:t> of this, Most of the people facing</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different</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types</a:t>
            </a:r>
            <a:r>
              <a:rPr lang="en-US" sz="1800" spc="3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of</a:t>
            </a:r>
            <a:r>
              <a:rPr lang="en-US" sz="1800" spc="9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problems</a:t>
            </a:r>
            <a:r>
              <a:rPr lang="en-US" sz="1800" spc="8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like</a:t>
            </a:r>
            <a:r>
              <a:rPr lang="en-US" sz="1800" spc="7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blindness,</a:t>
            </a:r>
            <a:r>
              <a:rPr lang="en-US" sz="1800" spc="8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chronic</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kidney</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disease,</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hearing,</a:t>
            </a:r>
            <a:r>
              <a:rPr lang="en-US" sz="1800" spc="6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cardiac</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failure,</a:t>
            </a:r>
            <a:r>
              <a:rPr lang="en-US" sz="1800" spc="6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etc.</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In this case, the patient must visit a diagnostic facility to get their reports after consultation. </a:t>
            </a:r>
          </a:p>
          <a:p>
            <a:pPr marL="425450" marR="133985" indent="-285750" algn="just">
              <a:lnSpc>
                <a:spcPct val="150000"/>
              </a:lnSpc>
              <a:spcBef>
                <a:spcPts val="225"/>
              </a:spcBef>
              <a:spcAft>
                <a:spcPts val="0"/>
              </a:spcAft>
              <a:buFont typeface="Arial" panose="020B0604020202020204" pitchFamily="34" charset="0"/>
              <a:buChar char="•"/>
            </a:pPr>
            <a:endParaRPr lang="en-US" sz="1800" dirty="0">
              <a:effectLst/>
              <a:latin typeface="Times New Roman" panose="02020603050405020304" pitchFamily="18" charset="0"/>
              <a:ea typeface="Arial MT"/>
              <a:cs typeface="Times New Roman" panose="02020603050405020304" pitchFamily="18" charset="0"/>
            </a:endParaRPr>
          </a:p>
          <a:p>
            <a:pPr marL="425450" marR="133985" indent="-285750" algn="just">
              <a:lnSpc>
                <a:spcPct val="150000"/>
              </a:lnSpc>
              <a:spcBef>
                <a:spcPts val="225"/>
              </a:spcBef>
              <a:spcAft>
                <a:spcPts val="0"/>
              </a:spcAft>
              <a:buFont typeface="Arial" panose="020B0604020202020204" pitchFamily="34" charset="0"/>
              <a:buChar char="•"/>
            </a:pPr>
            <a:r>
              <a:rPr lang="en-US" sz="1800" dirty="0">
                <a:effectLst/>
                <a:latin typeface="Times New Roman" panose="02020603050405020304" pitchFamily="18" charset="0"/>
                <a:ea typeface="Arial MT"/>
                <a:cs typeface="Times New Roman" panose="02020603050405020304" pitchFamily="18" charset="0"/>
              </a:rPr>
              <a:t>With</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the advanced Machine Learning techniques, we now are planning a tool to have the flexibility to look for a solution to</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the</a:t>
            </a:r>
            <a:r>
              <a:rPr lang="en-US" sz="1800" spc="-1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current</a:t>
            </a:r>
            <a:r>
              <a:rPr lang="en-US" sz="1800" spc="-1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problem</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rather</a:t>
            </a:r>
            <a:r>
              <a:rPr lang="en-US" sz="1800" spc="-1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investing</a:t>
            </a:r>
            <a:r>
              <a:rPr lang="en-US" sz="1800" spc="1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time</a:t>
            </a:r>
            <a:r>
              <a:rPr lang="en-US" sz="1800" spc="-1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and</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money.</a:t>
            </a:r>
            <a:endParaRPr lang="en-IN" sz="1800" dirty="0">
              <a:effectLst/>
              <a:latin typeface="Times New Roman" panose="02020603050405020304" pitchFamily="18" charset="0"/>
              <a:ea typeface="Arial MT"/>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00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5325-39C0-10C7-9A64-B2751CF44C4B}"/>
              </a:ext>
            </a:extLst>
          </p:cNvPr>
          <p:cNvSpPr>
            <a:spLocks noGrp="1"/>
          </p:cNvSpPr>
          <p:nvPr>
            <p:ph type="title"/>
          </p:nvPr>
        </p:nvSpPr>
        <p:spPr/>
        <p:txBody>
          <a:bodyPr>
            <a:normAutofit fontScale="90000"/>
          </a:bodyPr>
          <a:lstStyle/>
          <a:p>
            <a:br>
              <a:rPr lang="en-US" dirty="0">
                <a:effectLst/>
                <a:latin typeface="Times New Roman" panose="02020603050405020304" pitchFamily="18" charset="0"/>
                <a:cs typeface="Times New Roman" panose="02020603050405020304" pitchFamily="18" charset="0"/>
              </a:rPr>
            </a:br>
            <a:r>
              <a:rPr lang="en-US" sz="4900" dirty="0">
                <a:effectLst/>
                <a:latin typeface="Times New Roman" panose="02020603050405020304" pitchFamily="18" charset="0"/>
                <a:cs typeface="Times New Roman" panose="02020603050405020304" pitchFamily="18" charset="0"/>
              </a:rPr>
              <a:t>Proposed Solution </a:t>
            </a:r>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DF2ECC-C222-46D4-C9F6-BC45B07EAD1C}"/>
              </a:ext>
            </a:extLst>
          </p:cNvPr>
          <p:cNvSpPr>
            <a:spLocks noGrp="1"/>
          </p:cNvSpPr>
          <p:nvPr>
            <p:ph idx="1"/>
          </p:nvPr>
        </p:nvSpPr>
        <p:spPr>
          <a:xfrm>
            <a:off x="1684421" y="1825625"/>
            <a:ext cx="9038122" cy="4351338"/>
          </a:xfrm>
        </p:spPr>
        <p:txBody>
          <a:bodyPr>
            <a:normAutofit/>
          </a:bodyPr>
          <a:lstStyle/>
          <a:p>
            <a:pPr>
              <a:lnSpc>
                <a:spcPct val="150000"/>
              </a:lnSpc>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In this study, different machine learning algorithms are applied to the dataset, and classification is done using different techniques, with the maximum accuracy being achieved by Logistic Regression.</a:t>
            </a:r>
          </a:p>
          <a:p>
            <a:pPr>
              <a:lnSpc>
                <a:spcPct val="150000"/>
              </a:lnSpc>
            </a:pPr>
            <a:r>
              <a:rPr lang="en-US" sz="1800" dirty="0">
                <a:effectLst/>
                <a:latin typeface="Times New Roman" panose="02020603050405020304" pitchFamily="18" charset="0"/>
                <a:ea typeface="PMingLiU" panose="02020500000000000000" pitchFamily="18" charset="-120"/>
              </a:rPr>
              <a:t>With the dataset used for the experiment, it is obvious that the model enhances diabetes prediction precision and accuracy. </a:t>
            </a:r>
            <a:endParaRPr lang="en-US" sz="1800" dirty="0">
              <a:latin typeface="Times New Roman" panose="02020603050405020304" pitchFamily="18" charset="0"/>
              <a:ea typeface="PMingLiU" panose="02020500000000000000" pitchFamily="18" charset="-120"/>
              <a:cs typeface="Times New Roman" panose="02020603050405020304" pitchFamily="18" charset="0"/>
            </a:endParaRPr>
          </a:p>
          <a:p>
            <a:pPr>
              <a:lnSpc>
                <a:spcPct val="150000"/>
              </a:lnSpc>
            </a:pPr>
            <a:r>
              <a:rPr lang="en-US" sz="1800" dirty="0">
                <a:effectLst/>
                <a:latin typeface="Times New Roman" panose="02020603050405020304" pitchFamily="18" charset="0"/>
                <a:ea typeface="PMingLiU" panose="02020500000000000000" pitchFamily="18" charset="-120"/>
              </a:rPr>
              <a:t>This research can be expanded further to determine the likelihood that non-diabetics will get diabetes during the following few years.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30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2075-AA91-A5F2-47A8-716DA64FAFC6}"/>
              </a:ext>
            </a:extLst>
          </p:cNvPr>
          <p:cNvSpPr>
            <a:spLocks noGrp="1"/>
          </p:cNvSpPr>
          <p:nvPr>
            <p:ph type="title"/>
          </p:nvPr>
        </p:nvSpPr>
        <p:spPr/>
        <p:txBody>
          <a:bodyPr>
            <a:normAutofit/>
          </a:bodyPr>
          <a:lstStyle/>
          <a:p>
            <a:r>
              <a:rPr lang="en-US" dirty="0">
                <a:effectLst/>
              </a:rPr>
              <a:t>Results/Simulations </a:t>
            </a:r>
            <a:br>
              <a:rPr lang="en-US" dirty="0">
                <a:effectLst/>
              </a:rPr>
            </a:br>
            <a:endParaRPr lang="en-US" dirty="0"/>
          </a:p>
        </p:txBody>
      </p:sp>
      <p:sp>
        <p:nvSpPr>
          <p:cNvPr id="3" name="Content Placeholder 2">
            <a:extLst>
              <a:ext uri="{FF2B5EF4-FFF2-40B4-BE49-F238E27FC236}">
                <a16:creationId xmlns:a16="http://schemas.microsoft.com/office/drawing/2014/main" id="{22D7FC51-1A2C-DAEB-6845-993BC02691F0}"/>
              </a:ext>
            </a:extLst>
          </p:cNvPr>
          <p:cNvSpPr>
            <a:spLocks noGrp="1"/>
          </p:cNvSpPr>
          <p:nvPr>
            <p:ph idx="1"/>
          </p:nvPr>
        </p:nvSpPr>
        <p:spPr/>
        <p:txBody>
          <a:bodyPr>
            <a:normAutofit lnSpcReduction="10000"/>
          </a:bodyPr>
          <a:lstStyle/>
          <a:p>
            <a:r>
              <a:rPr lang="en-US" dirty="0"/>
              <a:t>Loading the libraries</a:t>
            </a:r>
          </a:p>
          <a:p>
            <a:r>
              <a:rPr lang="en-US" dirty="0"/>
              <a:t>Data Loading</a:t>
            </a:r>
          </a:p>
          <a:p>
            <a:r>
              <a:rPr lang="en-US" dirty="0"/>
              <a:t>Data preprocessing</a:t>
            </a:r>
          </a:p>
          <a:p>
            <a:r>
              <a:rPr lang="en-US" dirty="0"/>
              <a:t>Label Encoding</a:t>
            </a:r>
          </a:p>
          <a:p>
            <a:r>
              <a:rPr lang="en-US" dirty="0"/>
              <a:t>SVM</a:t>
            </a:r>
          </a:p>
          <a:p>
            <a:r>
              <a:rPr lang="en-US" dirty="0"/>
              <a:t>Random forest</a:t>
            </a:r>
          </a:p>
          <a:p>
            <a:r>
              <a:rPr lang="en-US" dirty="0"/>
              <a:t>Ada boost</a:t>
            </a:r>
          </a:p>
          <a:p>
            <a:r>
              <a:rPr lang="en-US" dirty="0"/>
              <a:t>Gradient Boosting Classifier</a:t>
            </a:r>
          </a:p>
          <a:p>
            <a:r>
              <a:rPr lang="en-US" dirty="0"/>
              <a:t>Final Confusion Matrix</a:t>
            </a:r>
          </a:p>
        </p:txBody>
      </p:sp>
    </p:spTree>
    <p:extLst>
      <p:ext uri="{BB962C8B-B14F-4D97-AF65-F5344CB8AC3E}">
        <p14:creationId xmlns:p14="http://schemas.microsoft.com/office/powerpoint/2010/main" val="378047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858C-2556-680D-A6C0-A3FAE9974B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Distribution of age by Diabetes</a:t>
            </a:r>
          </a:p>
        </p:txBody>
      </p:sp>
      <p:pic>
        <p:nvPicPr>
          <p:cNvPr id="1026" name="Picture 2">
            <a:extLst>
              <a:ext uri="{FF2B5EF4-FFF2-40B4-BE49-F238E27FC236}">
                <a16:creationId xmlns:a16="http://schemas.microsoft.com/office/drawing/2014/main" id="{65671A2B-E64D-3A0D-0F4A-4CC740C19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708" y="1850223"/>
            <a:ext cx="6839303" cy="4642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3212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755</TotalTime>
  <Words>1334</Words>
  <Application>Microsoft Office PowerPoint</Application>
  <PresentationFormat>Widescreen</PresentationFormat>
  <Paragraphs>84</Paragraphs>
  <Slides>16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 MT</vt:lpstr>
      <vt:lpstr>Calibri</vt:lpstr>
      <vt:lpstr>Calibri Light</vt:lpstr>
      <vt:lpstr>Helvetica Neue</vt:lpstr>
      <vt:lpstr>Symbol</vt:lpstr>
      <vt:lpstr>Times</vt:lpstr>
      <vt:lpstr>Times New Roman</vt:lpstr>
      <vt:lpstr>TimesNewRomanPSMT</vt:lpstr>
      <vt:lpstr>Wingdings</vt:lpstr>
      <vt:lpstr>Office Theme</vt:lpstr>
      <vt:lpstr>Diabetes Prediction using machine learning  </vt:lpstr>
      <vt:lpstr>Roles , Responsibilities and Contribution</vt:lpstr>
      <vt:lpstr>PowerPoint Presentation</vt:lpstr>
      <vt:lpstr>Features: </vt:lpstr>
      <vt:lpstr>Related Work</vt:lpstr>
      <vt:lpstr> Problem Statement  </vt:lpstr>
      <vt:lpstr> Proposed Solution  </vt:lpstr>
      <vt:lpstr>Results/Simulations  </vt:lpstr>
      <vt:lpstr>Distribution of age by Diabetes</vt:lpstr>
      <vt:lpstr>KNN Classifier and SVM Classifier</vt:lpstr>
      <vt:lpstr>Random Forest Classifier</vt:lpstr>
      <vt:lpstr>AdaBoost Classifier</vt:lpstr>
      <vt:lpstr>Gradient Boosting Classifier</vt:lpstr>
      <vt:lpstr>Voting Classifier</vt:lpstr>
      <vt:lpstr>Logistic Regression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customers churning in the telecommunications industry: A machine learning approach</dc:title>
  <dc:creator>Chandana Katta</dc:creator>
  <cp:lastModifiedBy>Chetan Kumar Reddy Naga</cp:lastModifiedBy>
  <cp:revision>17</cp:revision>
  <dcterms:created xsi:type="dcterms:W3CDTF">2022-12-06T01:25:20Z</dcterms:created>
  <dcterms:modified xsi:type="dcterms:W3CDTF">2023-04-28T15:02:50Z</dcterms:modified>
</cp:coreProperties>
</file>