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74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EB94-45B2-4BA9-A9AF-9FF8F8932E7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8AD99-FB10-4991-907C-480F827744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EB94-45B2-4BA9-A9AF-9FF8F8932E7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8AD99-FB10-4991-907C-480F827744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EB94-45B2-4BA9-A9AF-9FF8F8932E7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8AD99-FB10-4991-907C-480F827744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EB94-45B2-4BA9-A9AF-9FF8F8932E7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8AD99-FB10-4991-907C-480F827744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EB94-45B2-4BA9-A9AF-9FF8F8932E7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8AD99-FB10-4991-907C-480F827744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EB94-45B2-4BA9-A9AF-9FF8F8932E7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8AD99-FB10-4991-907C-480F827744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EB94-45B2-4BA9-A9AF-9FF8F8932E7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8AD99-FB10-4991-907C-480F827744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EB94-45B2-4BA9-A9AF-9FF8F8932E7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8AD99-FB10-4991-907C-480F827744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EB94-45B2-4BA9-A9AF-9FF8F8932E7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8AD99-FB10-4991-907C-480F827744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EB94-45B2-4BA9-A9AF-9FF8F8932E7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8AD99-FB10-4991-907C-480F827744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EB94-45B2-4BA9-A9AF-9FF8F8932E7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8AD99-FB10-4991-907C-480F827744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7EB94-45B2-4BA9-A9AF-9FF8F8932E7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8AD99-FB10-4991-907C-480F827744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R720x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2305050"/>
            <a:ext cx="2247900" cy="2247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0100" y="4214818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rgbClr val="00B0F0"/>
                </a:solidFill>
                <a:latin typeface="궁서체" pitchFamily="17" charset="-127"/>
                <a:ea typeface="궁서체" pitchFamily="17" charset="-127"/>
              </a:rPr>
              <a:t>히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47098" y="4214818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rgbClr val="00B0F0"/>
                </a:solidFill>
                <a:latin typeface="궁서체" pitchFamily="17" charset="-127"/>
                <a:ea typeface="궁서체" pitchFamily="17" charset="-127"/>
              </a:rPr>
              <a:t>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1742" y="4214818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solidFill>
                  <a:srgbClr val="00B0F0"/>
                </a:solidFill>
                <a:latin typeface="궁서체" pitchFamily="17" charset="-127"/>
                <a:ea typeface="궁서체" pitchFamily="17" charset="-127"/>
              </a:rPr>
              <a:t>스</a:t>
            </a:r>
            <a:endParaRPr lang="ko-KR" altLang="en-US" sz="7200" dirty="0">
              <a:solidFill>
                <a:srgbClr val="00B0F0"/>
              </a:solidFill>
              <a:latin typeface="궁서체" pitchFamily="17" charset="-127"/>
              <a:ea typeface="궁서체" pitchFamily="17" charset="-127"/>
            </a:endParaRPr>
          </a:p>
        </p:txBody>
      </p:sp>
      <p:pic>
        <p:nvPicPr>
          <p:cNvPr id="16" name="그림 15" descr="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102" y="1524000"/>
            <a:ext cx="1647796" cy="164779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945547" y="4643446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든</a:t>
            </a:r>
            <a:endParaRPr lang="ko-KR" altLang="en-US" sz="4000" dirty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47230" y="464344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라클</a:t>
            </a:r>
            <a:endParaRPr lang="ko-KR" altLang="en-US" sz="4000" dirty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33312" y="464344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터디</a:t>
            </a:r>
            <a:endParaRPr lang="ko-KR" altLang="en-US" sz="4000" dirty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3108" y="5700729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레쓴</a:t>
            </a:r>
            <a:r>
              <a:rPr lang="en-US" altLang="ko-KR" sz="24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 1 : </a:t>
            </a:r>
            <a:r>
              <a:rPr lang="ko-KR" altLang="en-US" sz="24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두 문자열 유사도 구하기</a:t>
            </a:r>
            <a:endParaRPr lang="ko-KR" altLang="en-US" sz="2400" dirty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5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50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5741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8" grpId="0"/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6933" y="620688"/>
            <a:ext cx="7571184" cy="70609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 smtClean="0">
                <a:solidFill>
                  <a:srgbClr val="00B0F0"/>
                </a:solidFill>
                <a:latin typeface="궁서체" pitchFamily="17" charset="-127"/>
                <a:ea typeface="궁서체" pitchFamily="17" charset="-127"/>
              </a:rPr>
              <a:t>목차</a:t>
            </a:r>
            <a:endParaRPr lang="ko-KR" altLang="en-US" sz="3600" dirty="0">
              <a:solidFill>
                <a:srgbClr val="00B0F0"/>
              </a:solidFill>
              <a:latin typeface="궁서체" pitchFamily="17" charset="-127"/>
              <a:ea typeface="궁서체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61256" y="1830834"/>
            <a:ext cx="6275040" cy="334096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함수 소개</a:t>
            </a:r>
            <a:endParaRPr lang="en-US" altLang="ko-KR" sz="20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solidFill>
                  <a:schemeClr val="bg1"/>
                </a:solidFill>
                <a:latin typeface="Microsoft JhengHei UI" pitchFamily="34" charset="-120"/>
                <a:ea typeface="Microsoft JhengHei UI" pitchFamily="34" charset="-120"/>
              </a:rPr>
              <a:t>UTL_MATCH.EDIT_DISTANCE_SIMILARITY?</a:t>
            </a: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solidFill>
                  <a:schemeClr val="bg1"/>
                </a:solidFill>
                <a:latin typeface="Microsoft JhengHei UI" pitchFamily="34" charset="-120"/>
                <a:ea typeface="Microsoft JhengHei UI" pitchFamily="34" charset="-120"/>
              </a:rPr>
              <a:t>UTL_MATCH.JARO_WINKLER_SIMILARITY?</a:t>
            </a: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시연</a:t>
            </a:r>
            <a:endParaRPr lang="en-US" altLang="ko-KR" sz="2000" dirty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pPr marL="457200" indent="-457200">
              <a:buAutoNum type="arabicPeriod"/>
            </a:pPr>
            <a:endParaRPr lang="ko-KR" altLang="en-US" sz="2000" dirty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</p:txBody>
      </p:sp>
      <p:pic>
        <p:nvPicPr>
          <p:cNvPr id="4" name="그림 3" descr="R720x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82" y="784970"/>
            <a:ext cx="438548" cy="43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5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1540" y="246702"/>
            <a:ext cx="26282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rgbClr val="00B0F0"/>
                </a:solidFill>
                <a:latin typeface="궁서체" pitchFamily="17" charset="-127"/>
                <a:ea typeface="궁서체" pitchFamily="17" charset="-127"/>
              </a:rPr>
              <a:t>함수 소개</a:t>
            </a:r>
            <a:endParaRPr lang="en-US" altLang="ko-KR" sz="2400" dirty="0">
              <a:solidFill>
                <a:srgbClr val="00B0F0"/>
              </a:solidFill>
              <a:latin typeface="궁서체" pitchFamily="17" charset="-127"/>
              <a:ea typeface="궁서체" pitchFamily="17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0884" y="996399"/>
            <a:ext cx="734481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함수 소개</a:t>
            </a:r>
            <a:endParaRPr lang="en-US" altLang="ko-KR" sz="16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pPr marL="342900" indent="-342900">
              <a:buAutoNum type="arabicParenR"/>
            </a:pPr>
            <a:endParaRPr lang="en-US" altLang="ko-KR" sz="1600" dirty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두 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개의 문자열을 비교하여</a:t>
            </a:r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유사한 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정도를 백분율 수치로</a:t>
            </a:r>
            <a:endParaRPr lang="en-US" altLang="ko-KR" sz="16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출력하는 함수</a:t>
            </a:r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.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종류는 </a:t>
            </a:r>
            <a:r>
              <a:rPr lang="ko-KR" altLang="en-US" sz="1600" dirty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두 가지가 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있고 기능은 같으나</a:t>
            </a:r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 알고리즘에 차이가 있음</a:t>
            </a:r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.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둘 함수다 </a:t>
            </a:r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Oracle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11g</a:t>
            </a:r>
            <a:r>
              <a:rPr lang="ko-KR" altLang="en-US" sz="1600" dirty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에서 자체적으로 새로 제공되는 함수</a:t>
            </a:r>
            <a:endParaRPr lang="en-US" altLang="ko-KR" sz="16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2) 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유용성</a:t>
            </a:r>
            <a:endParaRPr lang="en-US" altLang="ko-KR" sz="16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  <a:endParaRPr lang="en-US" altLang="ko-KR" sz="16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  <a:endParaRPr lang="en-US" altLang="ko-KR" sz="16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endParaRPr lang="en-US" altLang="ko-KR" sz="16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endParaRPr lang="en-US" altLang="ko-KR" sz="16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3) 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적용 사례</a:t>
            </a:r>
            <a:endParaRPr lang="en-US" altLang="ko-KR" sz="16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영화진흥위원회 프로젝트 中</a:t>
            </a:r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외부 영화 데이터를</a:t>
            </a:r>
            <a:endParaRPr lang="en-US" altLang="ko-KR" sz="16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연계 받을 시</a:t>
            </a:r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영화 제목이 내부 영화 데이터와 부제 포함</a:t>
            </a:r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미포함</a:t>
            </a:r>
            <a:endParaRPr lang="en-US" altLang="ko-KR" sz="16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등의 사유로 매핑이 안 될 시</a:t>
            </a:r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비슷한 데이터를 조회할 때 사용</a:t>
            </a:r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.</a:t>
            </a:r>
            <a:endParaRPr lang="en-US" altLang="ko-KR" sz="1600" dirty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613377"/>
              </p:ext>
            </p:extLst>
          </p:nvPr>
        </p:nvGraphicFramePr>
        <p:xfrm>
          <a:off x="1332742" y="3494545"/>
          <a:ext cx="4083124" cy="16583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7441"/>
                <a:gridCol w="3235683"/>
              </a:tblGrid>
              <a:tr h="3539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lt"/>
                          <a:ea typeface="문체부 바탕체" pitchFamily="17" charset="-127"/>
                        </a:rPr>
                        <a:t>기존 함수</a:t>
                      </a:r>
                      <a:endParaRPr lang="ko-KR" altLang="en-US" sz="1200" dirty="0">
                        <a:latin typeface="+mj-lt"/>
                        <a:ea typeface="문체부 바탕체" pitchFamily="17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784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lt"/>
                          <a:ea typeface="문체부 바탕체" pitchFamily="17" charset="-127"/>
                        </a:rPr>
                        <a:t>=</a:t>
                      </a:r>
                      <a:r>
                        <a:rPr lang="ko-KR" altLang="en-US" sz="1200" dirty="0" smtClean="0">
                          <a:latin typeface="+mj-lt"/>
                          <a:ea typeface="문체부 바탕체" pitchFamily="17" charset="-127"/>
                        </a:rPr>
                        <a:t>방식</a:t>
                      </a:r>
                      <a:endParaRPr lang="ko-KR" altLang="en-US" sz="1200" dirty="0">
                        <a:latin typeface="+mj-lt"/>
                        <a:ea typeface="문체부 바탕체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lt"/>
                          <a:ea typeface="문체부 바탕체" pitchFamily="17" charset="-127"/>
                        </a:rPr>
                        <a:t>“</a:t>
                      </a:r>
                      <a:r>
                        <a:rPr lang="ko-KR" altLang="en-US" sz="1200" dirty="0" smtClean="0">
                          <a:latin typeface="+mj-lt"/>
                          <a:ea typeface="문체부 바탕체" pitchFamily="17" charset="-127"/>
                        </a:rPr>
                        <a:t>삼일</a:t>
                      </a:r>
                      <a:r>
                        <a:rPr lang="ko-KR" altLang="en-US" sz="1200" baseline="0" dirty="0" smtClean="0">
                          <a:latin typeface="+mj-lt"/>
                          <a:ea typeface="문체부 바탕체" pitchFamily="17" charset="-127"/>
                        </a:rPr>
                        <a:t> 프라자</a:t>
                      </a:r>
                      <a:r>
                        <a:rPr lang="en-US" altLang="ko-KR" sz="1200" baseline="0" dirty="0" smtClean="0">
                          <a:latin typeface="+mj-lt"/>
                          <a:ea typeface="문체부 바탕체" pitchFamily="17" charset="-127"/>
                        </a:rPr>
                        <a:t>”</a:t>
                      </a:r>
                      <a:r>
                        <a:rPr lang="ko-KR" altLang="en-US" sz="1200" baseline="0" dirty="0" smtClean="0">
                          <a:latin typeface="+mj-lt"/>
                          <a:ea typeface="문체부 바탕체" pitchFamily="17" charset="-127"/>
                        </a:rPr>
                        <a:t>는 </a:t>
                      </a:r>
                      <a:r>
                        <a:rPr lang="en-US" altLang="ko-KR" sz="1200" baseline="0" dirty="0" smtClean="0">
                          <a:latin typeface="+mj-lt"/>
                          <a:ea typeface="문체부 바탕체" pitchFamily="17" charset="-127"/>
                        </a:rPr>
                        <a:t>“</a:t>
                      </a:r>
                      <a:r>
                        <a:rPr lang="ko-KR" altLang="en-US" sz="1200" baseline="0" dirty="0" smtClean="0">
                          <a:latin typeface="+mj-lt"/>
                          <a:ea typeface="문체부 바탕체" pitchFamily="17" charset="-127"/>
                        </a:rPr>
                        <a:t>삼일 프라자</a:t>
                      </a:r>
                      <a:r>
                        <a:rPr lang="en-US" altLang="ko-KR" sz="1200" baseline="0" dirty="0" smtClean="0">
                          <a:latin typeface="+mj-lt"/>
                          <a:ea typeface="문체부 바탕체" pitchFamily="17" charset="-127"/>
                        </a:rPr>
                        <a:t>”</a:t>
                      </a:r>
                      <a:r>
                        <a:rPr lang="ko-KR" altLang="en-US" sz="1200" baseline="0" dirty="0" smtClean="0">
                          <a:latin typeface="+mj-lt"/>
                          <a:ea typeface="문체부 바탕체" pitchFamily="17" charset="-127"/>
                        </a:rPr>
                        <a:t>만 검색 가능</a:t>
                      </a:r>
                      <a:endParaRPr lang="ko-KR" altLang="en-US" sz="1200" dirty="0">
                        <a:latin typeface="+mj-lt"/>
                        <a:ea typeface="문체부 바탕체" pitchFamily="17" charset="-127"/>
                      </a:endParaRPr>
                    </a:p>
                  </a:txBody>
                  <a:tcPr/>
                </a:tc>
              </a:tr>
              <a:tr h="825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lt"/>
                          <a:ea typeface="문체부 바탕체" pitchFamily="17" charset="-127"/>
                        </a:rPr>
                        <a:t>Like</a:t>
                      </a:r>
                      <a:r>
                        <a:rPr lang="ko-KR" altLang="en-US" sz="1200" dirty="0" smtClean="0">
                          <a:latin typeface="+mj-lt"/>
                          <a:ea typeface="문체부 바탕체" pitchFamily="17" charset="-127"/>
                        </a:rPr>
                        <a:t>방식</a:t>
                      </a:r>
                      <a:endParaRPr lang="ko-KR" altLang="en-US" sz="1200" dirty="0">
                        <a:latin typeface="+mj-lt"/>
                        <a:ea typeface="문체부 바탕체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lt"/>
                          <a:ea typeface="문체부 바탕체" pitchFamily="17" charset="-127"/>
                        </a:rPr>
                        <a:t>“</a:t>
                      </a:r>
                      <a:r>
                        <a:rPr lang="ko-KR" altLang="en-US" sz="1200" dirty="0" smtClean="0">
                          <a:latin typeface="+mj-lt"/>
                          <a:ea typeface="문체부 바탕체" pitchFamily="17" charset="-127"/>
                        </a:rPr>
                        <a:t>삼일 프라자</a:t>
                      </a:r>
                      <a:r>
                        <a:rPr lang="en-US" altLang="ko-KR" sz="1200" dirty="0" smtClean="0">
                          <a:latin typeface="+mj-lt"/>
                          <a:ea typeface="문체부 바탕체" pitchFamily="17" charset="-127"/>
                        </a:rPr>
                        <a:t>”</a:t>
                      </a:r>
                      <a:r>
                        <a:rPr lang="ko-KR" altLang="en-US" sz="1200" dirty="0" smtClean="0">
                          <a:latin typeface="+mj-lt"/>
                          <a:ea typeface="문체부 바탕체" pitchFamily="17" charset="-127"/>
                        </a:rPr>
                        <a:t>는 </a:t>
                      </a:r>
                      <a:r>
                        <a:rPr lang="en-US" altLang="ko-KR" sz="1200" baseline="0" dirty="0" smtClean="0">
                          <a:latin typeface="+mj-lt"/>
                          <a:ea typeface="문체부 바탕체" pitchFamily="17" charset="-127"/>
                        </a:rPr>
                        <a:t>“</a:t>
                      </a:r>
                      <a:r>
                        <a:rPr lang="ko-KR" altLang="en-US" sz="1200" baseline="0" dirty="0" smtClean="0">
                          <a:latin typeface="+mj-lt"/>
                          <a:ea typeface="문체부 바탕체" pitchFamily="17" charset="-127"/>
                        </a:rPr>
                        <a:t>삼일 프라자</a:t>
                      </a:r>
                      <a:r>
                        <a:rPr lang="en-US" altLang="ko-KR" sz="1200" baseline="0" dirty="0" smtClean="0">
                          <a:latin typeface="+mj-lt"/>
                          <a:ea typeface="문체부 바탕체" pitchFamily="17" charset="-127"/>
                        </a:rPr>
                        <a:t>” </a:t>
                      </a:r>
                      <a:r>
                        <a:rPr lang="ko-KR" altLang="en-US" sz="1200" baseline="0" dirty="0" smtClean="0">
                          <a:latin typeface="+mj-lt"/>
                          <a:ea typeface="문체부 바탕체" pitchFamily="17" charset="-127"/>
                        </a:rPr>
                        <a:t>혹은</a:t>
                      </a:r>
                      <a:endParaRPr lang="en-US" altLang="ko-KR" sz="1200" baseline="0" dirty="0" smtClean="0">
                        <a:latin typeface="+mj-lt"/>
                        <a:ea typeface="문체부 바탕체" pitchFamily="17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+mj-lt"/>
                          <a:ea typeface="문체부 바탕체" pitchFamily="17" charset="-127"/>
                        </a:rPr>
                        <a:t>“</a:t>
                      </a:r>
                      <a:r>
                        <a:rPr lang="ko-KR" altLang="en-US" sz="1200" dirty="0" smtClean="0">
                          <a:latin typeface="+mj-lt"/>
                          <a:ea typeface="문체부 바탕체" pitchFamily="17" charset="-127"/>
                        </a:rPr>
                        <a:t>프리픽스 삼일</a:t>
                      </a:r>
                      <a:r>
                        <a:rPr lang="ko-KR" altLang="en-US" sz="1200" baseline="0" dirty="0" smtClean="0">
                          <a:latin typeface="+mj-lt"/>
                          <a:ea typeface="문체부 바탕체" pitchFamily="17" charset="-127"/>
                        </a:rPr>
                        <a:t> 프라자</a:t>
                      </a:r>
                      <a:r>
                        <a:rPr lang="en-US" altLang="ko-KR" sz="1200" baseline="0" dirty="0" smtClean="0">
                          <a:latin typeface="+mj-lt"/>
                          <a:ea typeface="문체부 바탕체" pitchFamily="17" charset="-127"/>
                        </a:rPr>
                        <a:t>” </a:t>
                      </a:r>
                      <a:r>
                        <a:rPr lang="ko-KR" altLang="en-US" sz="1200" baseline="0" dirty="0" smtClean="0">
                          <a:latin typeface="+mj-lt"/>
                          <a:ea typeface="문체부 바탕체" pitchFamily="17" charset="-127"/>
                        </a:rPr>
                        <a:t>혹은</a:t>
                      </a:r>
                      <a:endParaRPr lang="en-US" altLang="ko-KR" sz="1200" baseline="0" dirty="0" smtClean="0">
                        <a:latin typeface="+mj-lt"/>
                        <a:ea typeface="문체부 바탕체" pitchFamily="17" charset="-127"/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latin typeface="+mj-lt"/>
                          <a:ea typeface="문체부 바탕체" pitchFamily="17" charset="-127"/>
                        </a:rPr>
                        <a:t>“</a:t>
                      </a:r>
                      <a:r>
                        <a:rPr lang="ko-KR" altLang="en-US" sz="1200" baseline="0" dirty="0" smtClean="0">
                          <a:latin typeface="+mj-lt"/>
                          <a:ea typeface="문체부 바탕체" pitchFamily="17" charset="-127"/>
                        </a:rPr>
                        <a:t>삼일 프라자 서픽스</a:t>
                      </a:r>
                      <a:r>
                        <a:rPr lang="en-US" altLang="ko-KR" sz="1200" baseline="0" dirty="0" smtClean="0">
                          <a:latin typeface="+mj-lt"/>
                          <a:ea typeface="문체부 바탕체" pitchFamily="17" charset="-127"/>
                        </a:rPr>
                        <a:t>”</a:t>
                      </a:r>
                      <a:r>
                        <a:rPr lang="ko-KR" altLang="en-US" sz="1200" baseline="0" dirty="0" smtClean="0">
                          <a:latin typeface="+mj-lt"/>
                          <a:ea typeface="문체부 바탕체" pitchFamily="17" charset="-127"/>
                        </a:rPr>
                        <a:t>만 검색 가능</a:t>
                      </a:r>
                      <a:endParaRPr lang="ko-KR" altLang="en-US" sz="1200" dirty="0">
                        <a:latin typeface="+mj-lt"/>
                        <a:ea typeface="문체부 바탕체" pitchFamily="17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90" y="3478811"/>
            <a:ext cx="2252478" cy="1694052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823869"/>
              </p:ext>
            </p:extLst>
          </p:nvPr>
        </p:nvGraphicFramePr>
        <p:xfrm>
          <a:off x="1356023" y="3497629"/>
          <a:ext cx="4080073" cy="16561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80073"/>
              </a:tblGrid>
              <a:tr h="428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ea typeface="문체부 바탕체" pitchFamily="17" charset="-127"/>
                        </a:rPr>
                        <a:t>신규 함수</a:t>
                      </a:r>
                      <a:endParaRPr lang="ko-KR" altLang="en-US" sz="1100" dirty="0">
                        <a:latin typeface="+mj-lt"/>
                        <a:ea typeface="문체부 바탕체" pitchFamily="17" charset="-127"/>
                      </a:endParaRPr>
                    </a:p>
                  </a:txBody>
                  <a:tcPr/>
                </a:tc>
              </a:tr>
              <a:tr h="12274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  <a:ea typeface="문체부 바탕체" pitchFamily="17" charset="-127"/>
                        </a:rPr>
                        <a:t>“</a:t>
                      </a:r>
                      <a:r>
                        <a:rPr lang="ko-KR" altLang="en-US" sz="1100" dirty="0" smtClean="0">
                          <a:latin typeface="+mj-lt"/>
                          <a:ea typeface="문체부 바탕체" pitchFamily="17" charset="-127"/>
                        </a:rPr>
                        <a:t>삼일 프라자</a:t>
                      </a:r>
                      <a:r>
                        <a:rPr lang="en-US" altLang="ko-KR" sz="1100" dirty="0" smtClean="0">
                          <a:latin typeface="+mj-lt"/>
                          <a:ea typeface="문체부 바탕체" pitchFamily="17" charset="-127"/>
                        </a:rPr>
                        <a:t>”</a:t>
                      </a:r>
                      <a:r>
                        <a:rPr lang="ko-KR" altLang="en-US" sz="1100" dirty="0" smtClean="0">
                          <a:latin typeface="+mj-lt"/>
                          <a:ea typeface="문체부 바탕체" pitchFamily="17" charset="-127"/>
                        </a:rPr>
                        <a:t>는 기존 방식 뿐만이 아니라</a:t>
                      </a:r>
                      <a:endParaRPr lang="en-US" altLang="ko-KR" sz="1100" dirty="0" smtClean="0">
                        <a:latin typeface="+mj-lt"/>
                        <a:ea typeface="문체부 바탕체" pitchFamily="17" charset="-127"/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latin typeface="+mj-lt"/>
                          <a:ea typeface="문체부 바탕체" pitchFamily="17" charset="-127"/>
                        </a:rPr>
                        <a:t>“</a:t>
                      </a:r>
                      <a:r>
                        <a:rPr lang="ko-KR" altLang="en-US" sz="1100" dirty="0" smtClean="0">
                          <a:latin typeface="+mj-lt"/>
                          <a:ea typeface="문체부 바탕체" pitchFamily="17" charset="-127"/>
                        </a:rPr>
                        <a:t>삼일기업에서 </a:t>
                      </a:r>
                      <a:r>
                        <a:rPr lang="ko-KR" altLang="en-US" sz="1100" baseline="0" dirty="0" smtClean="0">
                          <a:latin typeface="+mj-lt"/>
                          <a:ea typeface="문체부 바탕체" pitchFamily="17" charset="-127"/>
                        </a:rPr>
                        <a:t>강남에 건설한 프라자 빌딩</a:t>
                      </a:r>
                      <a:r>
                        <a:rPr lang="en-US" altLang="ko-KR" sz="1100" baseline="0" dirty="0" smtClean="0">
                          <a:latin typeface="+mj-lt"/>
                          <a:ea typeface="문체부 바탕체" pitchFamily="17" charset="-127"/>
                        </a:rPr>
                        <a:t>”</a:t>
                      </a:r>
                      <a:r>
                        <a:rPr lang="ko-KR" altLang="en-US" sz="1100" baseline="0" dirty="0" smtClean="0">
                          <a:latin typeface="+mj-lt"/>
                          <a:ea typeface="문체부 바탕체" pitchFamily="17" charset="-127"/>
                        </a:rPr>
                        <a:t>과 같이</a:t>
                      </a:r>
                      <a:endParaRPr lang="en-US" altLang="ko-KR" sz="1100" baseline="0" dirty="0" smtClean="0">
                        <a:latin typeface="+mj-lt"/>
                        <a:ea typeface="문체부 바탕체" pitchFamily="17" charset="-127"/>
                      </a:endParaRPr>
                    </a:p>
                    <a:p>
                      <a:pPr latinLnBrk="1"/>
                      <a:r>
                        <a:rPr lang="ko-KR" altLang="en-US" sz="1100" baseline="0" dirty="0" smtClean="0">
                          <a:latin typeface="+mj-lt"/>
                          <a:ea typeface="문체부 바탕체" pitchFamily="17" charset="-127"/>
                        </a:rPr>
                        <a:t>중간 내 별개 문자가 삽입되어 있는 둥</a:t>
                      </a:r>
                      <a:r>
                        <a:rPr lang="en-US" altLang="ko-KR" sz="1100" baseline="0" dirty="0" smtClean="0">
                          <a:latin typeface="+mj-lt"/>
                          <a:ea typeface="문체부 바탕체" pitchFamily="17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100" baseline="0" dirty="0" smtClean="0">
                          <a:latin typeface="+mj-lt"/>
                          <a:ea typeface="문체부 바탕체" pitchFamily="17" charset="-127"/>
                        </a:rPr>
                        <a:t>부정확한 형태라도 유사한 정도 비교하여 조회가 가능</a:t>
                      </a:r>
                      <a:endParaRPr lang="ko-KR" altLang="en-US" sz="1100" dirty="0">
                        <a:latin typeface="+mj-lt"/>
                        <a:ea typeface="문체부 바탕체" pitchFamily="17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78" y="3478811"/>
            <a:ext cx="2249701" cy="169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3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1540" y="246702"/>
            <a:ext cx="6948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rgbClr val="00B0F0"/>
                </a:solidFill>
                <a:latin typeface="궁서체" pitchFamily="17" charset="-127"/>
                <a:ea typeface="궁서체" pitchFamily="17" charset="-127"/>
              </a:rPr>
              <a:t>2. </a:t>
            </a:r>
            <a:r>
              <a:rPr lang="en-US" altLang="ko-KR" sz="2400" dirty="0" smtClean="0">
                <a:solidFill>
                  <a:srgbClr val="00B0F0"/>
                </a:solidFill>
                <a:latin typeface="Microsoft JhengHei UI" pitchFamily="34" charset="-120"/>
                <a:ea typeface="Microsoft JhengHei UI" pitchFamily="34" charset="-120"/>
              </a:rPr>
              <a:t>UTL_MATCH.EDIT_DISTANCE_SIMILARITY?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60884" y="996399"/>
            <a:ext cx="734481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방식</a:t>
            </a:r>
            <a:endParaRPr lang="en-US" altLang="ko-KR" sz="16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pPr marL="342900" indent="-342900">
              <a:buAutoNum type="arabicParenR"/>
            </a:pPr>
            <a:endParaRPr lang="en-US" altLang="ko-KR" sz="16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  <a:r>
              <a:rPr lang="en-US" altLang="ko-KR" sz="1600" dirty="0" err="1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Levenshtein</a:t>
            </a:r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 Distance (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편집거리 알고리즘</a:t>
            </a:r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)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을 사용한 방식</a:t>
            </a:r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.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편집거리 알고리즘이란 문자열 </a:t>
            </a:r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A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가 문자열 </a:t>
            </a:r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B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와 같아지기</a:t>
            </a:r>
            <a:endParaRPr lang="en-US" altLang="ko-KR" sz="16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위해서는 몇 번의 </a:t>
            </a:r>
            <a:r>
              <a:rPr lang="ko-KR" altLang="en-US" sz="1600" dirty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연산을 계산하는지 파악하는 알고리즘으로</a:t>
            </a:r>
            <a:r>
              <a:rPr lang="en-US" altLang="ko-KR" sz="1600" dirty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,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  <a:r>
              <a:rPr lang="ko-KR" altLang="en-US" sz="1600" dirty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간단한 예시를 들면 문자열 </a:t>
            </a:r>
            <a:r>
              <a:rPr lang="en-US" altLang="ko-KR" sz="1600" dirty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A</a:t>
            </a:r>
            <a:r>
              <a:rPr lang="ko-KR" altLang="en-US" sz="1600" dirty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가 </a:t>
            </a:r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delegate 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이라는 단어이며</a:t>
            </a:r>
            <a:endParaRPr lang="en-US" altLang="ko-KR" sz="16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비교할 문자열 </a:t>
            </a:r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B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가 </a:t>
            </a:r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delete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일 경우 </a:t>
            </a:r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g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와 </a:t>
            </a:r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a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가 삭제되면</a:t>
            </a:r>
            <a:endParaRPr lang="en-US" altLang="ko-KR" sz="16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동일해지므로 연산 횟수는 </a:t>
            </a:r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라고 계산하는 알고리즘임</a:t>
            </a:r>
            <a:r>
              <a:rPr lang="en-US" altLang="ko-KR" sz="1600" dirty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.</a:t>
            </a:r>
            <a:endParaRPr lang="en-US" altLang="ko-KR" sz="16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pPr marL="342900" indent="-342900">
              <a:buAutoNum type="arabicParenR"/>
            </a:pPr>
            <a:endParaRPr lang="en-US" altLang="ko-KR" sz="1600" dirty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pPr marL="342900" indent="-342900">
              <a:buAutoNum type="arabicParenR"/>
            </a:pPr>
            <a:endParaRPr lang="en-US" altLang="ko-KR" sz="16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2) 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사용 방법</a:t>
            </a:r>
            <a:endParaRPr lang="en-US" altLang="ko-KR" sz="16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pPr marL="342900" indent="-342900">
              <a:buAutoNum type="arabicParenR"/>
            </a:pPr>
            <a:endParaRPr lang="en-US" altLang="ko-KR" sz="1600" dirty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Microsoft JhengHei UI" pitchFamily="34" charset="-120"/>
                <a:ea typeface="Microsoft JhengHei UI" pitchFamily="34" charset="-120"/>
              </a:rPr>
              <a:t>SELECT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Microsoft JhengHei UI" pitchFamily="34" charset="-120"/>
                <a:ea typeface="Microsoft JhengHei UI" pitchFamily="34" charset="-120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Microsoft JhengHei UI" pitchFamily="34" charset="-120"/>
                <a:ea typeface="Microsoft JhengHei UI" pitchFamily="34" charset="-120"/>
              </a:rPr>
              <a:t>          UTL_MATCH.EDIT_DISTANCE_SIMILARITY(‘</a:t>
            </a:r>
            <a:r>
              <a:rPr lang="ko-KR" altLang="en-US" sz="1200" dirty="0" smtClean="0">
                <a:solidFill>
                  <a:schemeClr val="bg1"/>
                </a:solidFill>
                <a:latin typeface="Microsoft JhengHei UI" pitchFamily="34" charset="-120"/>
                <a:ea typeface="Microsoft JhengHei UI" pitchFamily="34" charset="-120"/>
              </a:rPr>
              <a:t>비교문자열</a:t>
            </a:r>
            <a:r>
              <a:rPr lang="en-US" altLang="ko-KR" sz="1200" dirty="0" smtClean="0">
                <a:solidFill>
                  <a:schemeClr val="bg1"/>
                </a:solidFill>
                <a:latin typeface="Microsoft JhengHei UI" pitchFamily="34" charset="-120"/>
                <a:ea typeface="Microsoft JhengHei UI" pitchFamily="34" charset="-120"/>
              </a:rPr>
              <a:t>1’, ‘</a:t>
            </a:r>
            <a:r>
              <a:rPr lang="ko-KR" altLang="en-US" sz="1200" dirty="0" smtClean="0">
                <a:solidFill>
                  <a:schemeClr val="bg1"/>
                </a:solidFill>
                <a:latin typeface="Microsoft JhengHei UI" pitchFamily="34" charset="-120"/>
                <a:ea typeface="Microsoft JhengHei UI" pitchFamily="34" charset="-120"/>
              </a:rPr>
              <a:t>비교문자열</a:t>
            </a:r>
            <a:r>
              <a:rPr lang="en-US" altLang="ko-KR" sz="1200" dirty="0" smtClean="0">
                <a:solidFill>
                  <a:schemeClr val="bg1"/>
                </a:solidFill>
                <a:latin typeface="Microsoft JhengHei UI" pitchFamily="34" charset="-120"/>
                <a:ea typeface="Microsoft JhengHei UI" pitchFamily="34" charset="-120"/>
              </a:rPr>
              <a:t>2’)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Microsoft JhengHei UI" pitchFamily="34" charset="-120"/>
                <a:ea typeface="Microsoft JhengHei UI" pitchFamily="34" charset="-120"/>
              </a:rPr>
              <a:t>	FROM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Microsoft JhengHei UI" pitchFamily="34" charset="-120"/>
                <a:ea typeface="Microsoft JhengHei UI" pitchFamily="34" charset="-120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Microsoft JhengHei UI" pitchFamily="34" charset="-120"/>
                <a:ea typeface="Microsoft JhengHei UI" pitchFamily="34" charset="-120"/>
              </a:rPr>
              <a:t>          DUAL;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3) 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결과 예</a:t>
            </a:r>
            <a:endParaRPr lang="en-US" altLang="ko-KR" sz="16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  <a:endParaRPr lang="en-US" altLang="ko-KR" sz="16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  <a:endParaRPr lang="en-US" altLang="ko-KR" sz="16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733256"/>
            <a:ext cx="55118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44622" y="1412776"/>
            <a:ext cx="6395730" cy="3553182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47664" y="1639122"/>
            <a:ext cx="275590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accent5">
                    <a:lumMod val="75000"/>
                  </a:schemeClr>
                </a:solidFill>
              </a:rPr>
              <a:t>DELE    TE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59461" y="1628800"/>
            <a:ext cx="56453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accent5">
                    <a:lumMod val="75000"/>
                  </a:schemeClr>
                </a:solidFill>
              </a:rPr>
              <a:t>G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94938" y="1628800"/>
            <a:ext cx="56453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47664" y="2359202"/>
            <a:ext cx="275590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</a:rPr>
              <a:t>DELETE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51808" y="3079282"/>
            <a:ext cx="55725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rgbClr val="7030A0"/>
                </a:solidFill>
              </a:rPr>
              <a:t>1</a:t>
            </a:r>
            <a:r>
              <a:rPr lang="ko-KR" altLang="en-US" sz="2000" dirty="0" smtClean="0">
                <a:solidFill>
                  <a:srgbClr val="7030A0"/>
                </a:solidFill>
              </a:rPr>
              <a:t>번째 연산 </a:t>
            </a:r>
            <a:r>
              <a:rPr lang="en-US" altLang="ko-KR" sz="2000" dirty="0" smtClean="0">
                <a:solidFill>
                  <a:srgbClr val="7030A0"/>
                </a:solidFill>
              </a:rPr>
              <a:t>: “G“ </a:t>
            </a:r>
            <a:r>
              <a:rPr lang="ko-KR" altLang="en-US" sz="2000" dirty="0" smtClean="0">
                <a:solidFill>
                  <a:srgbClr val="7030A0"/>
                </a:solidFill>
              </a:rPr>
              <a:t>제거</a:t>
            </a:r>
            <a:endParaRPr lang="ko-KR" altLang="en-US" sz="2000" dirty="0">
              <a:solidFill>
                <a:srgbClr val="7030A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51808" y="3583338"/>
            <a:ext cx="55725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rgbClr val="7030A0"/>
                </a:solidFill>
              </a:rPr>
              <a:t>2</a:t>
            </a:r>
            <a:r>
              <a:rPr lang="ko-KR" altLang="en-US" sz="2000" dirty="0" smtClean="0">
                <a:solidFill>
                  <a:srgbClr val="7030A0"/>
                </a:solidFill>
              </a:rPr>
              <a:t>번째 연산 </a:t>
            </a:r>
            <a:r>
              <a:rPr lang="en-US" altLang="ko-KR" sz="2000" dirty="0" smtClean="0">
                <a:solidFill>
                  <a:srgbClr val="7030A0"/>
                </a:solidFill>
              </a:rPr>
              <a:t>: “A“ </a:t>
            </a:r>
            <a:r>
              <a:rPr lang="ko-KR" altLang="en-US" sz="2000" dirty="0" smtClean="0">
                <a:solidFill>
                  <a:srgbClr val="7030A0"/>
                </a:solidFill>
              </a:rPr>
              <a:t>제거</a:t>
            </a:r>
            <a:endParaRPr lang="ko-KR" altLang="en-US" sz="2000" dirty="0">
              <a:solidFill>
                <a:srgbClr val="7030A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51808" y="4159402"/>
            <a:ext cx="55725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유사 수치는 연산 횟수인 </a:t>
            </a:r>
            <a:r>
              <a:rPr lang="en-US" altLang="ko-KR" sz="2000" dirty="0" smtClean="0">
                <a:solidFill>
                  <a:srgbClr val="FF0000"/>
                </a:solidFill>
              </a:rPr>
              <a:t>2</a:t>
            </a:r>
            <a:r>
              <a:rPr lang="ko-KR" altLang="en-US" sz="2000" dirty="0" smtClean="0">
                <a:solidFill>
                  <a:srgbClr val="FF0000"/>
                </a:solidFill>
              </a:rPr>
              <a:t>만큼 제외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47664" y="1639122"/>
            <a:ext cx="275590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accent5">
                    <a:lumMod val="75000"/>
                  </a:schemeClr>
                </a:solidFill>
              </a:rPr>
              <a:t>DELETE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85647" y="1985942"/>
            <a:ext cx="65121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| |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6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3" grpId="1"/>
      <p:bldP spid="10" grpId="0"/>
      <p:bldP spid="10" grpId="1"/>
      <p:bldP spid="11" grpId="0" build="allAtOnce"/>
      <p:bldP spid="12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1540" y="246702"/>
            <a:ext cx="6948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rgbClr val="00B0F0"/>
                </a:solidFill>
                <a:latin typeface="궁서체" pitchFamily="17" charset="-127"/>
                <a:ea typeface="궁서체" pitchFamily="17" charset="-127"/>
              </a:rPr>
              <a:t>3. </a:t>
            </a:r>
            <a:r>
              <a:rPr lang="en-US" altLang="ko-KR" sz="2400" dirty="0" smtClean="0">
                <a:solidFill>
                  <a:srgbClr val="00B0F0"/>
                </a:solidFill>
                <a:latin typeface="Microsoft JhengHei UI" pitchFamily="34" charset="-120"/>
                <a:ea typeface="Microsoft JhengHei UI" pitchFamily="34" charset="-120"/>
              </a:rPr>
              <a:t>UTL_MATCH.JARO_WINKLER_SIMILARITY?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60884" y="996399"/>
            <a:ext cx="782754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방식</a:t>
            </a:r>
            <a:endParaRPr lang="en-US" altLang="ko-KR" sz="16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pPr marL="342900" indent="-342900">
              <a:buAutoNum type="arabicParenR"/>
            </a:pPr>
            <a:endParaRPr lang="en-US" altLang="ko-KR" sz="16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  <a:r>
              <a:rPr lang="en-US" altLang="ko-KR" sz="1600" dirty="0" err="1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Jaro</a:t>
            </a:r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-Winkler Algorithm 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을 </a:t>
            </a:r>
            <a:r>
              <a:rPr lang="ko-KR" altLang="en-US" sz="1600" dirty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사용한 방식</a:t>
            </a:r>
            <a:r>
              <a:rPr lang="en-US" altLang="ko-KR" sz="1600" dirty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.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알고리즘을 만든 </a:t>
            </a:r>
            <a:r>
              <a:rPr lang="ko-KR" altLang="en-US" sz="1600" dirty="0" err="1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매튜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자로와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윌리엄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윙커는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 문자열 비교에</a:t>
            </a:r>
            <a:endParaRPr lang="en-US" altLang="ko-KR" sz="16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있어서 문자열의 앞부분에 대한 비교가 </a:t>
            </a:r>
            <a:r>
              <a:rPr lang="ko-KR" altLang="en-US" sz="1600" dirty="0" err="1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유사도에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 중요하다고 판단하여</a:t>
            </a:r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처음부터 일치하는 문자열에 더 유리한 등급을 붙이는 방식의</a:t>
            </a:r>
            <a:endParaRPr lang="en-US" altLang="ko-KR" sz="16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알고리즘임</a:t>
            </a:r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.</a:t>
            </a:r>
          </a:p>
          <a:p>
            <a:pPr marL="342900" indent="-342900">
              <a:buAutoNum type="arabicParenR"/>
            </a:pPr>
            <a:endParaRPr lang="en-US" altLang="ko-KR" sz="16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pPr marL="342900" indent="-342900">
              <a:buAutoNum type="arabicParenR"/>
            </a:pPr>
            <a:endParaRPr lang="en-US" altLang="ko-KR" sz="16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2) 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사용 방법</a:t>
            </a:r>
            <a:endParaRPr lang="en-US" altLang="ko-KR" sz="16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pPr marL="342900" indent="-342900">
              <a:buAutoNum type="arabicParenR"/>
            </a:pPr>
            <a:endParaRPr lang="en-US" altLang="ko-KR" sz="1600" dirty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Microsoft JhengHei UI" pitchFamily="34" charset="-120"/>
                <a:ea typeface="Microsoft JhengHei UI" pitchFamily="34" charset="-120"/>
              </a:rPr>
              <a:t>SELECT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Microsoft JhengHei UI" pitchFamily="34" charset="-120"/>
                <a:ea typeface="Microsoft JhengHei UI" pitchFamily="34" charset="-120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Microsoft JhengHei UI" pitchFamily="34" charset="-120"/>
                <a:ea typeface="Microsoft JhengHei UI" pitchFamily="34" charset="-120"/>
              </a:rPr>
              <a:t>          UTL_MATCH.JARO_WINKLER_SIMILARITY(‘</a:t>
            </a:r>
            <a:r>
              <a:rPr lang="ko-KR" altLang="en-US" sz="1200" dirty="0" smtClean="0">
                <a:solidFill>
                  <a:schemeClr val="bg1"/>
                </a:solidFill>
                <a:latin typeface="Microsoft JhengHei UI" pitchFamily="34" charset="-120"/>
                <a:ea typeface="Microsoft JhengHei UI" pitchFamily="34" charset="-120"/>
              </a:rPr>
              <a:t>비교문자열</a:t>
            </a:r>
            <a:r>
              <a:rPr lang="en-US" altLang="ko-KR" sz="1200" dirty="0" smtClean="0">
                <a:solidFill>
                  <a:schemeClr val="bg1"/>
                </a:solidFill>
                <a:latin typeface="Microsoft JhengHei UI" pitchFamily="34" charset="-120"/>
                <a:ea typeface="Microsoft JhengHei UI" pitchFamily="34" charset="-120"/>
              </a:rPr>
              <a:t>1’, ‘</a:t>
            </a:r>
            <a:r>
              <a:rPr lang="ko-KR" altLang="en-US" sz="1200" dirty="0" smtClean="0">
                <a:solidFill>
                  <a:schemeClr val="bg1"/>
                </a:solidFill>
                <a:latin typeface="Microsoft JhengHei UI" pitchFamily="34" charset="-120"/>
                <a:ea typeface="Microsoft JhengHei UI" pitchFamily="34" charset="-120"/>
              </a:rPr>
              <a:t>비교문자열</a:t>
            </a:r>
            <a:r>
              <a:rPr lang="en-US" altLang="ko-KR" sz="1200" dirty="0" smtClean="0">
                <a:solidFill>
                  <a:schemeClr val="bg1"/>
                </a:solidFill>
                <a:latin typeface="Microsoft JhengHei UI" pitchFamily="34" charset="-120"/>
                <a:ea typeface="Microsoft JhengHei UI" pitchFamily="34" charset="-120"/>
              </a:rPr>
              <a:t>2’)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Microsoft JhengHei UI" pitchFamily="34" charset="-120"/>
                <a:ea typeface="Microsoft JhengHei UI" pitchFamily="34" charset="-120"/>
              </a:rPr>
              <a:t>	FROM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Microsoft JhengHei UI" pitchFamily="34" charset="-120"/>
                <a:ea typeface="Microsoft JhengHei UI" pitchFamily="34" charset="-120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Microsoft JhengHei UI" pitchFamily="34" charset="-120"/>
                <a:ea typeface="Microsoft JhengHei UI" pitchFamily="34" charset="-120"/>
              </a:rPr>
              <a:t>          DUAL;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3) </a:t>
            </a:r>
            <a:r>
              <a:rPr lang="ko-KR" altLang="en-US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결과 예</a:t>
            </a:r>
            <a:endParaRPr lang="en-US" altLang="ko-KR" sz="16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  <a:endParaRPr lang="en-US" altLang="ko-KR" sz="16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궁서체" pitchFamily="17" charset="-127"/>
                <a:ea typeface="궁서체" pitchFamily="17" charset="-127"/>
              </a:rPr>
              <a:t>	</a:t>
            </a:r>
            <a:endParaRPr lang="en-US" altLang="ko-KR" sz="1600" dirty="0" smtClean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궁서체" pitchFamily="17" charset="-127"/>
              <a:ea typeface="궁서체" pitchFamily="17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239" y="5462488"/>
            <a:ext cx="5461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44622" y="1412776"/>
            <a:ext cx="6395730" cy="3553182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84252" y="1988840"/>
            <a:ext cx="275590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accent5">
                    <a:lumMod val="75000"/>
                  </a:schemeClr>
                </a:solidFill>
              </a:rPr>
              <a:t>DELEGATE</a:t>
            </a:r>
            <a:endParaRPr lang="ko-KR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84252" y="3789040"/>
            <a:ext cx="275590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</a:rPr>
              <a:t>DELETE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979712" y="3501008"/>
            <a:ext cx="518457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922218" y="2780928"/>
            <a:ext cx="55725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유사도를</a:t>
            </a:r>
            <a:r>
              <a:rPr lang="ko-KR" altLang="en-US" dirty="0" smtClean="0">
                <a:solidFill>
                  <a:srgbClr val="FF0000"/>
                </a:solidFill>
              </a:rPr>
              <a:t> 텍스트의 앞부분일수록 중요시하게 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5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755576" y="2866926"/>
            <a:ext cx="7571184" cy="706090"/>
          </a:xfrm>
        </p:spPr>
        <p:txBody>
          <a:bodyPr>
            <a:noAutofit/>
          </a:bodyPr>
          <a:lstStyle/>
          <a:p>
            <a:r>
              <a:rPr lang="en-US" altLang="ko-KR" sz="5400" dirty="0" smtClean="0">
                <a:solidFill>
                  <a:srgbClr val="00B0F0"/>
                </a:solidFill>
                <a:latin typeface="궁서체" pitchFamily="17" charset="-127"/>
                <a:ea typeface="궁서체" pitchFamily="17" charset="-127"/>
              </a:rPr>
              <a:t>4. </a:t>
            </a:r>
            <a:r>
              <a:rPr lang="ko-KR" altLang="en-US" sz="5400" dirty="0" smtClean="0">
                <a:solidFill>
                  <a:srgbClr val="00B0F0"/>
                </a:solidFill>
                <a:latin typeface="궁서체" pitchFamily="17" charset="-127"/>
                <a:ea typeface="궁서체" pitchFamily="17" charset="-127"/>
              </a:rPr>
              <a:t>시연</a:t>
            </a:r>
            <a:endParaRPr lang="ko-KR" altLang="en-US" sz="5400" dirty="0">
              <a:solidFill>
                <a:srgbClr val="00B0F0"/>
              </a:solidFill>
              <a:latin typeface="궁서체" pitchFamily="17" charset="-127"/>
              <a:ea typeface="궁서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323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1802</TotalTime>
  <Words>153</Words>
  <Application>Microsoft Office PowerPoint</Application>
  <PresentationFormat>화면 슬라이드 쇼(4:3)</PresentationFormat>
  <Paragraphs>110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4. 시연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SohnDooHan</dc:creator>
  <cp:lastModifiedBy>4depth</cp:lastModifiedBy>
  <cp:revision>32</cp:revision>
  <dcterms:created xsi:type="dcterms:W3CDTF">2021-06-29T12:21:24Z</dcterms:created>
  <dcterms:modified xsi:type="dcterms:W3CDTF">2021-07-13T05:02:08Z</dcterms:modified>
</cp:coreProperties>
</file>