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5" r:id="rId2"/>
    <p:sldMasterId id="2147483757" r:id="rId3"/>
    <p:sldMasterId id="2147483770" r:id="rId4"/>
    <p:sldMasterId id="2147483782" r:id="rId5"/>
    <p:sldMasterId id="2147483794" r:id="rId6"/>
    <p:sldMasterId id="2147483807" r:id="rId7"/>
  </p:sldMasterIdLst>
  <p:sldIdLst>
    <p:sldId id="413" r:id="rId8"/>
    <p:sldId id="334" r:id="rId9"/>
    <p:sldId id="414" r:id="rId10"/>
    <p:sldId id="336" r:id="rId11"/>
    <p:sldId id="337" r:id="rId12"/>
    <p:sldId id="339" r:id="rId13"/>
    <p:sldId id="340" r:id="rId14"/>
    <p:sldId id="341" r:id="rId15"/>
    <p:sldId id="343" r:id="rId16"/>
    <p:sldId id="344" r:id="rId17"/>
    <p:sldId id="345" r:id="rId18"/>
    <p:sldId id="403" r:id="rId19"/>
    <p:sldId id="404" r:id="rId20"/>
    <p:sldId id="412" r:id="rId21"/>
    <p:sldId id="346" r:id="rId22"/>
    <p:sldId id="446" r:id="rId23"/>
    <p:sldId id="405" r:id="rId24"/>
    <p:sldId id="406" r:id="rId25"/>
    <p:sldId id="407" r:id="rId26"/>
    <p:sldId id="415" r:id="rId27"/>
    <p:sldId id="416" r:id="rId28"/>
    <p:sldId id="447" r:id="rId29"/>
    <p:sldId id="355" r:id="rId30"/>
    <p:sldId id="356" r:id="rId31"/>
    <p:sldId id="357" r:id="rId32"/>
    <p:sldId id="417" r:id="rId33"/>
    <p:sldId id="418" r:id="rId34"/>
    <p:sldId id="419" r:id="rId35"/>
    <p:sldId id="448" r:id="rId36"/>
    <p:sldId id="449" r:id="rId37"/>
    <p:sldId id="450" r:id="rId38"/>
    <p:sldId id="451" r:id="rId39"/>
    <p:sldId id="422" r:id="rId40"/>
    <p:sldId id="423" r:id="rId41"/>
    <p:sldId id="424" r:id="rId42"/>
    <p:sldId id="425" r:id="rId43"/>
    <p:sldId id="426" r:id="rId44"/>
    <p:sldId id="452" r:id="rId45"/>
    <p:sldId id="427" r:id="rId46"/>
    <p:sldId id="428" r:id="rId47"/>
    <p:sldId id="429" r:id="rId48"/>
    <p:sldId id="430" r:id="rId49"/>
    <p:sldId id="431" r:id="rId50"/>
    <p:sldId id="432" r:id="rId51"/>
    <p:sldId id="453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1" r:id="rId61"/>
    <p:sldId id="442" r:id="rId62"/>
    <p:sldId id="454" r:id="rId63"/>
    <p:sldId id="455" r:id="rId64"/>
    <p:sldId id="301" r:id="rId65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B9FFB9"/>
    <a:srgbClr val="0000FF"/>
    <a:srgbClr val="CCECFF"/>
    <a:srgbClr val="CC99FF"/>
    <a:srgbClr val="AE4DFF"/>
    <a:srgbClr val="FF00FF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4" autoAdjust="0"/>
    <p:restoredTop sz="95340" autoAdjust="0"/>
  </p:normalViewPr>
  <p:slideViewPr>
    <p:cSldViewPr>
      <p:cViewPr varScale="1">
        <p:scale>
          <a:sx n="109" d="100"/>
          <a:sy n="109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slide" Target="slides/slide56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61" Type="http://schemas.openxmlformats.org/officeDocument/2006/relationships/slide" Target="slides/slide5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7/24/2021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9A223-DE56-4C24-BCDB-D3044B3E54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8205F4-EC33-4BC9-9967-2B356054EF7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653B1787-A837-4D46-8430-F5F53DFA2FB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750BF3B-F14B-42B4-B363-E55F60ECBCE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55958-F3A2-416C-8D71-E38E7B5E6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22A18A8-4E71-4253-80C9-50DA6A08855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F5997D4-0AFC-450F-A14E-A3AD1B677950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C3CCD-59FC-450C-B8F2-13F11613F20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8EC94AC-8BCA-41A2-AF50-3176252CFD7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7357E-4510-4AF1-8DAB-F0AC425451A1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DCF7FE-E46E-47AA-BA4D-87AC7D9AEB2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34B77549-45B2-4360-AAF8-DEA0AFBA4DB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image" Target="../media/image4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11</a:t>
            </a:r>
            <a:r>
              <a:rPr kumimoji="0" lang="ko-KR" altLang="en-US" dirty="0">
                <a:latin typeface="Arial" pitchFamily="34" charset="0"/>
              </a:rPr>
              <a:t>장 구조체</a:t>
            </a:r>
            <a:r>
              <a:rPr kumimoji="0" lang="en-US" altLang="ko-KR" dirty="0">
                <a:latin typeface="Arial" pitchFamily="34" charset="0"/>
              </a:rPr>
              <a:t>, </a:t>
            </a:r>
            <a:r>
              <a:rPr kumimoji="0" lang="ko-KR" altLang="en-US" dirty="0" err="1">
                <a:latin typeface="Arial" pitchFamily="34" charset="0"/>
              </a:rPr>
              <a:t>공용체</a:t>
            </a:r>
            <a:r>
              <a:rPr kumimoji="0" lang="en-US" altLang="ko-KR" dirty="0">
                <a:latin typeface="Arial" pitchFamily="34" charset="0"/>
              </a:rPr>
              <a:t>, </a:t>
            </a:r>
            <a:r>
              <a:rPr kumimoji="0" lang="ko-KR" altLang="en-US" dirty="0" err="1">
                <a:latin typeface="Arial" pitchFamily="34" charset="0"/>
              </a:rPr>
              <a:t>열거형</a:t>
            </a:r>
            <a:endParaRPr kumimoji="0" lang="ko-KR" altLang="en-US" dirty="0">
              <a:latin typeface="Arial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41582-30D9-40C7-AED1-8A3CE0C16E53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구조체의 초기화</a:t>
            </a:r>
          </a:p>
        </p:txBody>
      </p:sp>
      <p:sp>
        <p:nvSpPr>
          <p:cNvPr id="13317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중괄호를 이용하여 초기값을 나열한다</a:t>
            </a:r>
            <a:r>
              <a:rPr lang="en-US" altLang="ko-KR"/>
              <a:t>. 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1013727" y="2132856"/>
            <a:ext cx="7100887" cy="19415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latin typeface="Trebuchet MS" pitchFamily="34" charset="0"/>
              </a:rPr>
              <a:t> number;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latin typeface="Trebuchet MS" pitchFamily="34" charset="0"/>
              </a:rPr>
              <a:t> name[10];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		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latin typeface="Trebuchet MS" pitchFamily="34" charset="0"/>
              </a:rPr>
              <a:t> grade;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itchFamily="34" charset="0"/>
              </a:rPr>
              <a:t>};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dirty="0">
                <a:latin typeface="Trebuchet MS" pitchFamily="34" charset="0"/>
              </a:rPr>
              <a:t> student s1 = { 24, </a:t>
            </a:r>
            <a:r>
              <a:rPr lang="en-US" altLang="ko-KR" sz="1600" dirty="0">
                <a:solidFill>
                  <a:srgbClr val="800000"/>
                </a:solidFill>
                <a:latin typeface="Trebuchet MS" pitchFamily="34" charset="0"/>
              </a:rPr>
              <a:t>"Kim"</a:t>
            </a:r>
            <a:r>
              <a:rPr lang="en-US" altLang="ko-KR" sz="1600" dirty="0">
                <a:latin typeface="Trebuchet MS" pitchFamily="34" charset="0"/>
              </a:rPr>
              <a:t>, 4.3 };</a:t>
            </a:r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0" y="2636838"/>
            <a:ext cx="201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endParaRPr lang="ko-KR" altLang="en-US" sz="1600"/>
          </a:p>
        </p:txBody>
      </p:sp>
      <p:sp>
        <p:nvSpPr>
          <p:cNvPr id="2" name="직사각형 1"/>
          <p:cNvSpPr/>
          <p:nvPr/>
        </p:nvSpPr>
        <p:spPr>
          <a:xfrm>
            <a:off x="2843808" y="3573016"/>
            <a:ext cx="194421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82" y="4365104"/>
            <a:ext cx="833437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460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멤버 참조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멤버를 참조하려면 다음과 같이 </a:t>
            </a:r>
            <a:r>
              <a:rPr lang="en-US" altLang="ko-KR"/>
              <a:t>.</a:t>
            </a:r>
            <a:r>
              <a:rPr lang="ko-KR" altLang="en-US"/>
              <a:t>연산자를 사용한다</a:t>
            </a:r>
            <a:r>
              <a:rPr lang="en-US" altLang="ko-KR"/>
              <a:t>.</a:t>
            </a:r>
          </a:p>
          <a:p>
            <a:pPr lvl="1" eaLnBrk="1" hangingPunct="1">
              <a:buFont typeface="Symbol" pitchFamily="18" charset="2"/>
              <a:buNone/>
            </a:pPr>
            <a:endParaRPr lang="en-US" altLang="ko-KR"/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971600" y="2152091"/>
            <a:ext cx="7794448" cy="115647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dirty="0" err="1">
                <a:latin typeface="Trebuchet MS" panose="020B0603020202020204" pitchFamily="34" charset="0"/>
              </a:rPr>
              <a:t>s1.number</a:t>
            </a:r>
            <a:r>
              <a:rPr lang="en-US" altLang="ko-KR" dirty="0">
                <a:latin typeface="Trebuchet MS" panose="020B0603020202020204" pitchFamily="34" charset="0"/>
              </a:rPr>
              <a:t> = 20170001;	// </a:t>
            </a:r>
            <a:r>
              <a:rPr lang="ko-KR" altLang="en-US" dirty="0">
                <a:latin typeface="Trebuchet MS" panose="020B0603020202020204" pitchFamily="34" charset="0"/>
              </a:rPr>
              <a:t>정수 멤버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dirty="0" err="1">
                <a:latin typeface="Trebuchet MS" panose="020B0603020202020204" pitchFamily="34" charset="0"/>
              </a:rPr>
              <a:t>strcpy</a:t>
            </a:r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en-US" altLang="ko-KR" dirty="0" err="1">
                <a:latin typeface="Trebuchet MS" panose="020B0603020202020204" pitchFamily="34" charset="0"/>
              </a:rPr>
              <a:t>s1.name</a:t>
            </a:r>
            <a:r>
              <a:rPr lang="en-US" altLang="ko-KR" dirty="0">
                <a:latin typeface="Trebuchet MS" panose="020B0603020202020204" pitchFamily="34" charset="0"/>
              </a:rPr>
              <a:t>, </a:t>
            </a:r>
            <a:r>
              <a:rPr lang="en-US" altLang="ko-KR" dirty="0">
                <a:solidFill>
                  <a:srgbClr val="800000"/>
                </a:solidFill>
                <a:latin typeface="Trebuchet MS" panose="020B0603020202020204" pitchFamily="34" charset="0"/>
              </a:rPr>
              <a:t>"Kim"</a:t>
            </a:r>
            <a:r>
              <a:rPr lang="en-US" altLang="ko-KR" dirty="0">
                <a:latin typeface="Trebuchet MS" panose="020B0603020202020204" pitchFamily="34" charset="0"/>
              </a:rPr>
              <a:t>);	// </a:t>
            </a:r>
            <a:r>
              <a:rPr lang="ko-KR" altLang="en-US" dirty="0">
                <a:latin typeface="Trebuchet MS" panose="020B0603020202020204" pitchFamily="34" charset="0"/>
              </a:rPr>
              <a:t>문자열 멤버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dirty="0" err="1">
                <a:latin typeface="Trebuchet MS" panose="020B0603020202020204" pitchFamily="34" charset="0"/>
              </a:rPr>
              <a:t>s1.grade</a:t>
            </a:r>
            <a:r>
              <a:rPr lang="en-US" altLang="ko-KR" dirty="0">
                <a:latin typeface="Trebuchet MS" panose="020B0603020202020204" pitchFamily="34" charset="0"/>
              </a:rPr>
              <a:t> = 4.3;		// </a:t>
            </a:r>
            <a:r>
              <a:rPr lang="ko-KR" altLang="en-US" dirty="0">
                <a:latin typeface="Trebuchet MS" panose="020B0603020202020204" pitchFamily="34" charset="0"/>
              </a:rPr>
              <a:t>실수 멤버</a:t>
            </a:r>
          </a:p>
        </p:txBody>
      </p:sp>
      <p:grpSp>
        <p:nvGrpSpPr>
          <p:cNvPr id="14341" name="Group 12"/>
          <p:cNvGrpSpPr>
            <a:grpSpLocks/>
          </p:cNvGrpSpPr>
          <p:nvPr/>
        </p:nvGrpSpPr>
        <p:grpSpPr bwMode="auto">
          <a:xfrm>
            <a:off x="3059113" y="4437063"/>
            <a:ext cx="1589087" cy="1616075"/>
            <a:chOff x="3208" y="1586"/>
            <a:chExt cx="1395" cy="1617"/>
          </a:xfrm>
        </p:grpSpPr>
        <p:sp>
          <p:nvSpPr>
            <p:cNvPr id="14344" name="Freeform 13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5" name="Freeform 14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6" name="Freeform 15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7" name="Freeform 16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8" name="Freeform 17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49" name="Freeform 18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0" name="Freeform 19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1" name="Freeform 20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2" name="Freeform 21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3" name="Freeform 22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4" name="Freeform 23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24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25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26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27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28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29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30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31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32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33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34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35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36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37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38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39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40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41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42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43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Freeform 44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6" name="Freeform 45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342" name="AutoShape 46"/>
          <p:cNvSpPr>
            <a:spLocks noChangeArrowheads="1"/>
          </p:cNvSpPr>
          <p:nvPr/>
        </p:nvSpPr>
        <p:spPr bwMode="auto">
          <a:xfrm>
            <a:off x="4643438" y="3356992"/>
            <a:ext cx="2376834" cy="1834133"/>
          </a:xfrm>
          <a:prstGeom prst="wedgeEllipseCallout">
            <a:avLst>
              <a:gd name="adj1" fmla="val -66986"/>
              <a:gd name="adj2" fmla="val 1722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-US" altLang="ko-KR" sz="1600" dirty="0"/>
              <a:t>.</a:t>
            </a:r>
            <a:r>
              <a:rPr kumimoji="0" lang="ko-KR" altLang="en-US" sz="1600" dirty="0"/>
              <a:t>기호는 구조체에서 멤버를 참조할 때 사용하는 연산자입니다</a:t>
            </a:r>
            <a:r>
              <a:rPr kumimoji="0" lang="en-US" altLang="ko-KR" sz="1600" dirty="0"/>
              <a:t>. 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2608263" y="3524250"/>
            <a:ext cx="384175" cy="1016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600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06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선언과 구조체 변수 선언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7374" y="2023678"/>
            <a:ext cx="3310136" cy="1519436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altLang="ko-KR" i="1" dirty="0">
                <a:latin typeface="+mn-lt"/>
              </a:rPr>
              <a:t>struct point {</a:t>
            </a:r>
          </a:p>
          <a:p>
            <a:pPr marL="0" indent="0">
              <a:buNone/>
            </a:pPr>
            <a:r>
              <a:rPr lang="fr-FR" altLang="ko-KR" i="1" dirty="0">
                <a:latin typeface="+mn-lt"/>
              </a:rPr>
              <a:t>	int x;</a:t>
            </a:r>
          </a:p>
          <a:p>
            <a:pPr marL="0" indent="0">
              <a:buNone/>
            </a:pPr>
            <a:r>
              <a:rPr lang="fr-FR" altLang="ko-KR" i="1" dirty="0">
                <a:latin typeface="+mn-lt"/>
              </a:rPr>
              <a:t>	int y;</a:t>
            </a:r>
          </a:p>
          <a:p>
            <a:pPr marL="0" indent="0">
              <a:buNone/>
            </a:pPr>
            <a:r>
              <a:rPr lang="fr-FR" altLang="ko-KR" i="1" dirty="0">
                <a:latin typeface="+mn-lt"/>
              </a:rPr>
              <a:t>};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43134" y="4047170"/>
            <a:ext cx="3310136" cy="50405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fr-FR" altLang="ko-KR" i="1" kern="0" dirty="0"/>
              <a:t>struct point p1;</a:t>
            </a:r>
          </a:p>
          <a:p>
            <a:pPr marL="0" indent="0">
              <a:buFont typeface="Symbol" pitchFamily="18" charset="2"/>
              <a:buNone/>
            </a:pPr>
            <a:br>
              <a:rPr lang="fr-FR" altLang="ko-KR" i="1" kern="0" dirty="0"/>
            </a:br>
            <a:endParaRPr lang="ko-KR" altLang="en-US" kern="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614" y="2318978"/>
            <a:ext cx="2438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915142" y="4839258"/>
            <a:ext cx="3310136" cy="93610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fr-FR" altLang="ko-KR" i="1" kern="0" dirty="0"/>
              <a:t>p1.x = 10;</a:t>
            </a:r>
          </a:p>
          <a:p>
            <a:pPr marL="0" indent="0">
              <a:buFont typeface="Symbol" pitchFamily="18" charset="2"/>
              <a:buNone/>
            </a:pPr>
            <a:r>
              <a:rPr lang="fr-FR" altLang="ko-KR" i="1" kern="0" dirty="0"/>
              <a:t>p1.y = 20;</a:t>
            </a:r>
          </a:p>
          <a:p>
            <a:pPr marL="0" indent="0">
              <a:buFont typeface="Symbol" pitchFamily="18" charset="2"/>
              <a:buNone/>
            </a:pPr>
            <a:endParaRPr lang="ko-KR" altLang="en-US" kern="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861048"/>
            <a:ext cx="22288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44" y="5055282"/>
            <a:ext cx="22574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F04E4DD-3FC6-4376-89FC-71E2EB44664F}"/>
              </a:ext>
            </a:extLst>
          </p:cNvPr>
          <p:cNvSpPr/>
          <p:nvPr/>
        </p:nvSpPr>
        <p:spPr>
          <a:xfrm>
            <a:off x="4572000" y="2318978"/>
            <a:ext cx="344492" cy="88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CAE5CEA-7D57-440B-8B79-E2ADB92B2623}"/>
              </a:ext>
            </a:extLst>
          </p:cNvPr>
          <p:cNvSpPr/>
          <p:nvPr/>
        </p:nvSpPr>
        <p:spPr>
          <a:xfrm>
            <a:off x="4553746" y="3831044"/>
            <a:ext cx="344492" cy="88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419CD51-9075-4155-A3E0-C15A73334F24}"/>
              </a:ext>
            </a:extLst>
          </p:cNvPr>
          <p:cNvSpPr/>
          <p:nvPr/>
        </p:nvSpPr>
        <p:spPr>
          <a:xfrm>
            <a:off x="4589640" y="5025902"/>
            <a:ext cx="344492" cy="885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18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494" y="3857625"/>
            <a:ext cx="43148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827584" y="1484784"/>
            <a:ext cx="7777162" cy="2592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stdlib.h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FF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struct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2B91AF"/>
                </a:solidFill>
                <a:effectLst/>
                <a:latin typeface="Trebuchet MS" panose="020B0603020202020204" pitchFamily="34" charset="0"/>
              </a:rPr>
              <a:t>student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{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number;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char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name[10];</a:t>
            </a:r>
          </a:p>
          <a:p>
            <a:pPr marL="584200" lvl="1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double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grade;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};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2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#1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16013" y="1052513"/>
            <a:ext cx="7777162" cy="41766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en-US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s;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600" dirty="0">
                <a:latin typeface="Trebuchet MS" panose="020B0603020202020204" pitchFamily="34" charset="0"/>
              </a:rPr>
              <a:t> = 20170001;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strcpy</a:t>
            </a:r>
            <a:r>
              <a:rPr lang="en-US" altLang="en-US" sz="1600" dirty="0">
                <a:latin typeface="Trebuchet MS" panose="020B0603020202020204" pitchFamily="34" charset="0"/>
              </a:rPr>
              <a:t>(s.name,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s.</a:t>
            </a:r>
            <a:r>
              <a:rPr lang="en-US" altLang="ko-KR" sz="1600" dirty="0" err="1">
                <a:latin typeface="Trebuchet MS" panose="020B0603020202020204" pitchFamily="34" charset="0"/>
              </a:rPr>
              <a:t>grade</a:t>
            </a:r>
            <a:r>
              <a:rPr lang="en-US" altLang="en-US" sz="1600" dirty="0">
                <a:latin typeface="Trebuchet MS" panose="020B0603020202020204" pitchFamily="34" charset="0"/>
              </a:rPr>
              <a:t> = </a:t>
            </a:r>
            <a:r>
              <a:rPr lang="en-US" altLang="ko-KR" sz="1600" dirty="0">
                <a:latin typeface="Trebuchet MS" panose="020B0603020202020204" pitchFamily="34" charset="0"/>
              </a:rPr>
              <a:t>4.3</a:t>
            </a:r>
            <a:r>
              <a:rPr lang="en-US" altLang="en-US" sz="1600" dirty="0">
                <a:latin typeface="Trebuchet MS" panose="020B0603020202020204" pitchFamily="34" charset="0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%d\n"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s.number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%s\n"</a:t>
            </a:r>
            <a:r>
              <a:rPr lang="en-US" altLang="en-US" sz="1600" dirty="0">
                <a:latin typeface="Trebuchet MS" panose="020B0603020202020204" pitchFamily="34" charset="0"/>
              </a:rPr>
              <a:t>, s.name);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printf</a:t>
            </a:r>
            <a:r>
              <a:rPr lang="en-US" altLang="en-US" sz="1600" dirty="0">
                <a:latin typeface="Trebuchet MS" panose="020B0603020202020204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“</a:t>
            </a:r>
            <a:r>
              <a:rPr lang="ko-KR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: %f\n"</a:t>
            </a:r>
            <a:r>
              <a:rPr lang="en-US" altLang="en-US" sz="1600" dirty="0">
                <a:latin typeface="Trebuchet MS" panose="020B0603020202020204" pitchFamily="34" charset="0"/>
              </a:rPr>
              <a:t>, </a:t>
            </a:r>
            <a:r>
              <a:rPr lang="en-US" altLang="en-US" sz="1600" dirty="0" err="1">
                <a:latin typeface="Trebuchet MS" panose="020B0603020202020204" pitchFamily="34" charset="0"/>
              </a:rPr>
              <a:t>s.</a:t>
            </a:r>
            <a:r>
              <a:rPr lang="en-US" altLang="ko-KR" sz="1600" dirty="0" err="1">
                <a:latin typeface="Trebuchet MS" panose="020B0603020202020204" pitchFamily="34" charset="0"/>
              </a:rPr>
              <a:t>grade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1600" dirty="0">
                <a:latin typeface="Trebuchet MS" panose="020B0603020202020204" pitchFamily="34" charset="0"/>
              </a:rPr>
              <a:t> 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C47D08-5F47-42A2-A54C-57CB7DE8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440" y="5358472"/>
            <a:ext cx="7786735" cy="118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6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예제 </a:t>
            </a:r>
            <a:r>
              <a:rPr lang="en-US" altLang="ko-KR" dirty="0"/>
              <a:t>#2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120618" y="723900"/>
            <a:ext cx="7777162" cy="490891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2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차원 공간의 점을 구조체로 나타낸다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x;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 = { 1, 2 };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①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fr-FR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q = { .y = 2,.x = 1 };</a:t>
            </a:r>
            <a:r>
              <a:rPr lang="fr-FR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②</a:t>
            </a:r>
            <a:endParaRPr lang="fr-FR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 = p;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③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r =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){ 1, 2 };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④ C99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버전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"p=(%d, %d) 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p.x, p.y);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"q=(%d, %d) 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q.x, q.y);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"r=(%d, %d) 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r.x, r.y);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6" name="Rectangle 10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14887A-5FA9-4835-A037-054147560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94" y="5673209"/>
            <a:ext cx="7798086" cy="118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69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86CA6-FD93-4F35-A086-7A7179B48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1FC6988-554F-46D1-9AE1-B7E3193E427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7496" y="1772816"/>
            <a:ext cx="8153400" cy="2093344"/>
          </a:xfrm>
        </p:spPr>
      </p:pic>
    </p:spTree>
    <p:extLst>
      <p:ext uri="{BB962C8B-B14F-4D97-AF65-F5344CB8AC3E}">
        <p14:creationId xmlns:p14="http://schemas.microsoft.com/office/powerpoint/2010/main" val="394882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점을 구조체로 표현하자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앞에서 정의한 </a:t>
            </a:r>
            <a:r>
              <a:rPr lang="en-US" altLang="ko-KR" dirty="0"/>
              <a:t>point </a:t>
            </a:r>
            <a:r>
              <a:rPr lang="ko-KR" altLang="en-US" dirty="0"/>
              <a:t>구조체를 사용하여서 </a:t>
            </a:r>
            <a:r>
              <a:rPr lang="en-US" altLang="ko-KR" dirty="0"/>
              <a:t>2</a:t>
            </a:r>
            <a:r>
              <a:rPr lang="ko-KR" altLang="en-US" dirty="0"/>
              <a:t>개의 점을 나타내는 변수를 선언한 후에 사용자로부터 점의 좌표를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이들 점 사이의 거리를 계산하여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5FAAFE-D1C4-4F5A-96E5-079E4F1B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31" y="2832746"/>
            <a:ext cx="7848872" cy="1192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85E65C-5EDB-410B-8688-A6B71D81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028" y="4293096"/>
            <a:ext cx="2607410" cy="24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1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63289" y="1700808"/>
            <a:ext cx="7777162" cy="43204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math.h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p1, p2;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xdiff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ydiff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dist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6693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44932" y="1556792"/>
            <a:ext cx="7488832" cy="40324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점의 좌표를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(x  y):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scanf(</a:t>
            </a:r>
            <a:r>
              <a:rPr lang="fr-F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%d"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&amp;p1.x, &amp;p1.y);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점의 좌표를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(x  y):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scanf(</a:t>
            </a:r>
            <a:r>
              <a:rPr lang="fr-F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%d"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&amp;p2.x, &amp;p2.y);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xdiff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p1.x - p2.x;</a:t>
            </a:r>
          </a:p>
          <a:p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ydiff = p1.y - p2.y;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dist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sqrt(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xdiff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xdiff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ydiff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ydiff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두 점사이의 거리는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%f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dist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4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구조체를 이해할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구조체의 선언과 초기화 방법을 이해할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구조체의 선언과 구조 변수 선언의 차이점을 알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구조체를 포인터로 가리킬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공용체를 이해하고 사용할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en-US" altLang="ko-KR" dirty="0">
                <a:solidFill>
                  <a:schemeClr val="tx2"/>
                </a:solidFill>
              </a:rPr>
              <a:t>typedef</a:t>
            </a:r>
            <a:r>
              <a:rPr kumimoji="0" lang="ko-KR" altLang="en-US" dirty="0">
                <a:solidFill>
                  <a:schemeClr val="tx2"/>
                </a:solidFill>
              </a:rPr>
              <a:t>을 이용하여 사용자 정의 </a:t>
            </a:r>
            <a:r>
              <a:rPr kumimoji="0" lang="ko-KR" altLang="en-US" dirty="0" err="1">
                <a:solidFill>
                  <a:schemeClr val="tx2"/>
                </a:solidFill>
              </a:rPr>
              <a:t>자료형를</a:t>
            </a:r>
            <a:r>
              <a:rPr kumimoji="0" lang="ko-KR" altLang="en-US" dirty="0">
                <a:solidFill>
                  <a:schemeClr val="tx2"/>
                </a:solidFill>
              </a:rPr>
              <a:t> 만들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  <a:endParaRPr kumimoji="0" lang="en-US" altLang="ko-KR" dirty="0"/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 sz="1400">
                <a:latin typeface="Arial" pitchFamily="34" charset="0"/>
              </a:rPr>
              <a:t>구조체는 서로 다른 데이터들을 하나로 묶는 중요한 도구입니다</a:t>
            </a:r>
            <a:r>
              <a:rPr kumimoji="0" lang="en-US" altLang="ko-KR" sz="1400"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cxnSpLocks/>
          </p:cNvCxnSpPr>
          <p:nvPr/>
        </p:nvCxnSpPr>
        <p:spPr>
          <a:xfrm flipH="1" flipV="1">
            <a:off x="4270361" y="2348880"/>
            <a:ext cx="1534104" cy="197597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4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대입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 대입은 가능하고 권장된다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3696" y="2204863"/>
            <a:ext cx="7488832" cy="324036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p1 = { 10, 20 };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p2 = { 30, 40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p2 = p1;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4086219" y="5041776"/>
            <a:ext cx="446449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3480"/>
              <a:gd name="adj6" fmla="val -50650"/>
            </a:avLst>
          </a:prstGeom>
          <a:solidFill>
            <a:srgbClr val="B9FF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구조체</a:t>
            </a:r>
            <a:r>
              <a:rPr lang="en-US" altLang="ko-KR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 </a:t>
            </a:r>
            <a:r>
              <a:rPr lang="ko-KR" altLang="en-US" sz="1600" dirty="0" err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끼리의</a:t>
            </a:r>
            <a:r>
              <a:rPr lang="ko-KR" altLang="en-US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대입 연산은 가능하다</a:t>
            </a:r>
            <a:r>
              <a:rPr lang="en-US" altLang="ko-KR" sz="16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6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061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비교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 비교는 불가능하다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3696" y="2204863"/>
            <a:ext cx="7488832" cy="30963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p1 = { 10, 20 };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p2 = { 30, 40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if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(p1 == p2)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컴파일 오류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"p1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p2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 같습니다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899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0FE06-3912-4B4D-8D3B-0C679545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4EC3C0-EEA5-402F-A347-B349374F307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1885" y="1594909"/>
            <a:ext cx="8153400" cy="1834871"/>
          </a:xfrm>
        </p:spPr>
      </p:pic>
    </p:spTree>
    <p:extLst>
      <p:ext uri="{BB962C8B-B14F-4D97-AF65-F5344CB8AC3E}">
        <p14:creationId xmlns:p14="http://schemas.microsoft.com/office/powerpoint/2010/main" val="3429326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구조체 배열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91178" y="1772816"/>
            <a:ext cx="6954523" cy="20475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name[20];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grade;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list[100];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구조체 배열 선언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77072"/>
            <a:ext cx="6912767" cy="203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01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배열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827584" y="1988840"/>
            <a:ext cx="7777162" cy="38735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latin typeface="Trebuchet MS" panose="020B0603020202020204" pitchFamily="34" charset="0"/>
              </a:rPr>
              <a:t> student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en-US" sz="1600" dirty="0">
                <a:latin typeface="Trebuchet MS" panose="020B0603020202020204" pitchFamily="34" charset="0"/>
              </a:rPr>
              <a:t> number;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en-US" sz="1600" dirty="0">
                <a:latin typeface="Trebuchet MS" panose="020B0603020202020204" pitchFamily="34" charset="0"/>
              </a:rPr>
              <a:t> name[20];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en-US" sz="1600" dirty="0">
                <a:latin typeface="Trebuchet MS" panose="020B0603020202020204" pitchFamily="34" charset="0"/>
              </a:rPr>
              <a:t> grade;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latin typeface="Trebuchet MS" panose="020B0603020202020204" pitchFamily="34" charset="0"/>
              </a:rPr>
              <a:t>};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solidFill>
                  <a:srgbClr val="FF0000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 student list[100];</a:t>
            </a:r>
            <a:r>
              <a:rPr lang="en-US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	// </a:t>
            </a:r>
            <a:r>
              <a:rPr lang="ko-KR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구조체의 배열 선언</a:t>
            </a: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list[2].number = 27;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 err="1">
                <a:latin typeface="Trebuchet MS" panose="020B0603020202020204" pitchFamily="34" charset="0"/>
              </a:rPr>
              <a:t>strcpy</a:t>
            </a:r>
            <a:r>
              <a:rPr lang="en-US" altLang="en-US" sz="1600" dirty="0">
                <a:latin typeface="Trebuchet MS" panose="020B0603020202020204" pitchFamily="34" charset="0"/>
              </a:rPr>
              <a:t>(list[2].name, 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anose="020B0603020202020204" pitchFamily="34" charset="0"/>
                <a:ea typeface="새굴림" pitchFamily="18" charset="-127"/>
              </a:rPr>
              <a:t>홍길동</a:t>
            </a:r>
            <a:r>
              <a:rPr lang="en-US" altLang="en-US" sz="16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en-US" altLang="en-US" sz="1600" dirty="0">
                <a:latin typeface="Trebuchet MS" panose="020B0603020202020204" pitchFamily="34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	</a:t>
            </a:r>
            <a:r>
              <a:rPr lang="en-US" altLang="en-US" sz="1600" dirty="0">
                <a:latin typeface="Trebuchet MS" panose="020B0603020202020204" pitchFamily="34" charset="0"/>
              </a:rPr>
              <a:t>list[2].grade = 178.0;</a:t>
            </a:r>
            <a:endParaRPr lang="en-US" altLang="ko-KR" sz="1600" dirty="0">
              <a:latin typeface="Trebuchet MS" panose="020B0603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Trebuchet MS" panose="020B0603020202020204" pitchFamily="34" charset="0"/>
              </a:rPr>
              <a:t>}</a:t>
            </a:r>
            <a:endParaRPr lang="en-US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82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배열의</a:t>
            </a:r>
            <a:r>
              <a:rPr lang="en-US" altLang="ko-KR"/>
              <a:t> </a:t>
            </a:r>
            <a:r>
              <a:rPr lang="ko-KR" altLang="en-US"/>
              <a:t>초기화</a:t>
            </a:r>
          </a:p>
        </p:txBody>
      </p:sp>
      <p:sp>
        <p:nvSpPr>
          <p:cNvPr id="26628" name="Rectangle 7"/>
          <p:cNvSpPr>
            <a:spLocks noChangeArrowheads="1"/>
          </p:cNvSpPr>
          <p:nvPr/>
        </p:nvSpPr>
        <p:spPr bwMode="auto">
          <a:xfrm>
            <a:off x="984176" y="1916832"/>
            <a:ext cx="7777162" cy="1571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en-US" sz="1600">
                <a:solidFill>
                  <a:srgbClr val="FF0000"/>
                </a:solidFill>
                <a:latin typeface="Trebuchet MS" panose="020B0603020202020204" pitchFamily="34" charset="0"/>
              </a:rPr>
              <a:t> student list[3] =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Trebuchet MS" panose="020B0603020202020204" pitchFamily="34" charset="0"/>
              </a:rPr>
              <a:t>	{ 1, </a:t>
            </a:r>
            <a:r>
              <a:rPr lang="en-US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"Park"</a:t>
            </a:r>
            <a:r>
              <a:rPr lang="en-US" altLang="en-US" sz="1600">
                <a:solidFill>
                  <a:srgbClr val="FF0000"/>
                </a:solidFill>
                <a:latin typeface="Trebuchet MS" panose="020B0603020202020204" pitchFamily="34" charset="0"/>
              </a:rPr>
              <a:t>, 172.8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Trebuchet MS" panose="020B0603020202020204" pitchFamily="34" charset="0"/>
              </a:rPr>
              <a:t>	{ 2, </a:t>
            </a:r>
            <a:r>
              <a:rPr lang="en-US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"Kim"</a:t>
            </a:r>
            <a:r>
              <a:rPr lang="en-US" altLang="en-US" sz="1600">
                <a:solidFill>
                  <a:srgbClr val="FF0000"/>
                </a:solidFill>
                <a:latin typeface="Trebuchet MS" panose="020B0603020202020204" pitchFamily="34" charset="0"/>
              </a:rPr>
              <a:t>, 179.2 },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Trebuchet MS" panose="020B0603020202020204" pitchFamily="34" charset="0"/>
              </a:rPr>
              <a:t>	{ 3, </a:t>
            </a:r>
            <a:r>
              <a:rPr lang="en-US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"Lee"</a:t>
            </a:r>
            <a:r>
              <a:rPr lang="en-US" altLang="en-US" sz="1600">
                <a:solidFill>
                  <a:srgbClr val="FF0000"/>
                </a:solidFill>
                <a:latin typeface="Trebuchet MS" panose="020B0603020202020204" pitchFamily="34" charset="0"/>
              </a:rPr>
              <a:t>, 180.3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>
                <a:solidFill>
                  <a:srgbClr val="FF0000"/>
                </a:solidFill>
                <a:latin typeface="Trebuchet MS" panose="020B0603020202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8803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학생들의 데이터를 반복 구조를 사용하여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r>
              <a:rPr lang="ko-KR" altLang="en-US" dirty="0"/>
              <a:t>데이터들은 구조체의 배열에 저장된다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B8ED5-FB41-4693-B0CF-2A7CF349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7605386" cy="36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3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26924" y="229380"/>
            <a:ext cx="7777162" cy="598614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3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name[20];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grade;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list[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학번을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].number);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이름을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].name);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학점을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(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실수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):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].grade);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0487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1988840"/>
            <a:ext cx="7777162" cy="208823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"\n=================================================\n"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%d,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%s, 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%f\n"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].number,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].name, list[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].grade);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"=================================================\n"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20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A1774-5433-498B-BCAB-704BFD15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6B1EA7-7263-4EFE-998B-E127CF6875A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2816"/>
            <a:ext cx="8153400" cy="1272863"/>
          </a:xfrm>
        </p:spPr>
      </p:pic>
    </p:spTree>
    <p:extLst>
      <p:ext uri="{BB962C8B-B14F-4D97-AF65-F5344CB8AC3E}">
        <p14:creationId xmlns:p14="http://schemas.microsoft.com/office/powerpoint/2010/main" val="241527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7B12A-54E0-44FF-B540-41299E512D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점을 구조체로 표현하고 점 사이의 거리를 계산해본다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구조체의 배열을 이용하여 </a:t>
            </a:r>
            <a:r>
              <a:rPr lang="en-US" altLang="ko-KR" sz="1800" b="0" i="0" u="none" strike="noStrike" baseline="0" dirty="0">
                <a:latin typeface="YDVYMjOStd12"/>
              </a:rPr>
              <a:t>4</a:t>
            </a:r>
            <a:r>
              <a:rPr lang="ko-KR" altLang="en-US" sz="1800" b="0" i="0" u="none" strike="noStrike" baseline="0" dirty="0">
                <a:latin typeface="YDVYMjOStd12"/>
              </a:rPr>
              <a:t>지 선다 퀴즈 시스템을 작성해본다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9195EE-FD08-451B-B065-34BA0410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9"/>
            <a:ext cx="7487744" cy="1137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C6F70E-21EB-4A47-9CD9-4829142C2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365104"/>
            <a:ext cx="7487744" cy="157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454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6C240-0AE0-4170-A28B-69BEC071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4</a:t>
            </a:r>
            <a:r>
              <a:rPr lang="ko-KR" altLang="en-US" dirty="0"/>
              <a:t>지 선다 퀴즈 시스템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109D5-6233-4F63-BF5B-836D4A9AEE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여러 개의 </a:t>
            </a:r>
            <a:r>
              <a:rPr lang="en-US" altLang="ko-KR" dirty="0"/>
              <a:t>4</a:t>
            </a:r>
            <a:r>
              <a:rPr lang="ko-KR" altLang="en-US" dirty="0"/>
              <a:t>지 선다형 문제를 저장하고 있다가 사용자에게 출력하고 사용자로부터 입력을 받아서 정답 여부를 출력해주는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6AD0B4-959E-4021-BC3C-04D8FE33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066" y="4626368"/>
            <a:ext cx="3355504" cy="18688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C0071C-7B21-466A-8F2B-83A5CB2FB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7416824" cy="155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26924" y="1219200"/>
            <a:ext cx="7777162" cy="49963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&lt;stdio.h&gt;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&lt;stdlib.h&gt;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100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QUESTION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question[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item1[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item2[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item3[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item4[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solution;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QUESTION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bank[100] =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임베디드 장치에 가장 적합한 프로그래밍 언어는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?"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"1. Python"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"2. Java"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"3. C"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"4. 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Javascript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3 },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서로 다른 자료형을 모을 수 있는 구조는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?"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"1.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배열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"2.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변수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"3.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구조체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"4.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포인터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3 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93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26924" y="1219200"/>
            <a:ext cx="7777162" cy="49963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select,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2;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bank[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].question);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  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bank[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].item1);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  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bank[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].item2);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  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bank[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].item3);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  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bank[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].item4);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&amp;select);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(select == bank[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].solution)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맞았습니다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틀렸습니다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12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구조체가 인수나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사용될 때는 “값에 의한 호출” 원칙이 적용된다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2636912"/>
            <a:ext cx="7777162" cy="201622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equal(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s1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s2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s1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.name,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s2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.name) ==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4012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함수의 </a:t>
            </a:r>
            <a:r>
              <a:rPr lang="ko-KR" altLang="en-US" dirty="0" err="1"/>
              <a:t>반환값으로</a:t>
            </a:r>
            <a:r>
              <a:rPr lang="ko-KR" altLang="en-US" dirty="0"/>
              <a:t> 사용할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55576" y="2276872"/>
            <a:ext cx="7777162" cy="36004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make_student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나이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s.age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s.name);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"%f"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s.grade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8810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두 벡터의 합을 구하는 함수 </a:t>
            </a:r>
            <a:r>
              <a:rPr lang="en-US" altLang="ko-KR" dirty="0" err="1"/>
              <a:t>get_vector_sum</a:t>
            </a:r>
            <a:r>
              <a:rPr lang="en-US" altLang="ko-KR" dirty="0"/>
              <a:t>()</a:t>
            </a:r>
            <a:r>
              <a:rPr lang="ko-KR" altLang="en-US" dirty="0"/>
              <a:t>를 제작하여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82F361-A903-465B-88FC-7D60B39F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80724"/>
            <a:ext cx="7560840" cy="866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DA669B-3EBB-44BE-B40E-284E3172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848100"/>
            <a:ext cx="29337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1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1556792"/>
            <a:ext cx="7777162" cy="47525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get_vector_sum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 = { 2.0, 3.0 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b = { 5.0, 6.0 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sum;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sum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get_vector_sum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(a, b);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벡터의 합은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(%f, %f)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sum.x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sum.y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2849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1556792"/>
            <a:ext cx="7777162" cy="252028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get_vector_sum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vector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result.x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a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.x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.x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result.y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a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.y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.y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146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B9B06-B22C-47A3-984D-54CDB723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</a:t>
            </a:r>
            <a:r>
              <a:rPr lang="en-US" altLang="ko-KR" dirty="0"/>
              <a:t> </a:t>
            </a:r>
            <a:r>
              <a:rPr lang="ko-KR" altLang="en-US" dirty="0"/>
              <a:t>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4218F8-A620-458F-A8FB-7196327B0C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988840"/>
            <a:ext cx="8153400" cy="1588324"/>
          </a:xfrm>
        </p:spPr>
      </p:pic>
    </p:spTree>
    <p:extLst>
      <p:ext uri="{BB962C8B-B14F-4D97-AF65-F5344CB8AC3E}">
        <p14:creationId xmlns:p14="http://schemas.microsoft.com/office/powerpoint/2010/main" val="2976589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구조체와 포인터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11560" y="1844824"/>
            <a:ext cx="7777162" cy="201622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 = { 20070001,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홍길동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4.3 };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 = &amp;s;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=%s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=%f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s.number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s.name,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s.grade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=%s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=%f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(*p).number, (*p).name, (*p).grade);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077072"/>
            <a:ext cx="6720805" cy="243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80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22" y="3052764"/>
            <a:ext cx="4118500" cy="286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구조체의 필요성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학생에 대한 데이터를 하나로 모으려면</a:t>
            </a:r>
            <a:r>
              <a:rPr lang="en-US" altLang="ko-KR" dirty="0"/>
              <a:t>?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예를 들어 서 학생에 대한 데이터는 학번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이름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학점 등을 생각할 수 있는데 이들은 모두 타입이 다르다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학번은 정수형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이름은 문자열이며 학점은 실수형이다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en-US" altLang="ko-KR" dirty="0"/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6" name="Picture 8" descr="C:\Users\chun\AppData\Local\Microsoft\Windows\Temporary Internet Files\Content.IE5\PVXIJZC7\MC90042177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4652963"/>
            <a:ext cx="1436687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구름 모양 설명선 1"/>
          <p:cNvSpPr/>
          <p:nvPr/>
        </p:nvSpPr>
        <p:spPr>
          <a:xfrm>
            <a:off x="5364163" y="2841625"/>
            <a:ext cx="2736850" cy="2297113"/>
          </a:xfrm>
          <a:prstGeom prst="cloudCallout">
            <a:avLst>
              <a:gd name="adj1" fmla="val -65946"/>
              <a:gd name="adj2" fmla="val 41889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number;</a:t>
            </a:r>
          </a:p>
          <a:p>
            <a:pPr marL="25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name[10]; </a:t>
            </a: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</a:rPr>
              <a:t> grade;</a:t>
            </a:r>
          </a:p>
        </p:txBody>
      </p:sp>
    </p:spTree>
    <p:extLst>
      <p:ext uri="{BB962C8B-B14F-4D97-AF65-F5344CB8AC3E}">
        <p14:creationId xmlns:p14="http://schemas.microsoft.com/office/powerpoint/2010/main" val="9699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-&gt; </a:t>
            </a:r>
            <a:r>
              <a:rPr lang="ko-KR" altLang="en-US" dirty="0"/>
              <a:t>연산자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83568" y="1700808"/>
            <a:ext cx="7777162" cy="9361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p-&gt;number;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=%s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=%f\n"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p-&gt;number, p-&gt;name, p-&gt;grade);</a:t>
            </a:r>
          </a:p>
        </p:txBody>
      </p:sp>
    </p:spTree>
    <p:extLst>
      <p:ext uri="{BB962C8B-B14F-4D97-AF65-F5344CB8AC3E}">
        <p14:creationId xmlns:p14="http://schemas.microsoft.com/office/powerpoint/2010/main" val="1227466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83568" y="1700808"/>
            <a:ext cx="7777162" cy="48245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name[20];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grade;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 = { 20070001,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홍길동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4.3 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student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 = &amp;s;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=%s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=%f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s.number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s.name,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s.grade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=%s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=%f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(*p).number, (*p).name, (*p).grade);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학번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=%s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학점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=%f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p-&gt;number, p-&gt;name, p-&gt;grade);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051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19E5BA-5E1D-43A2-8B72-9244389FD8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33236" y="1916832"/>
            <a:ext cx="8153400" cy="1317607"/>
          </a:xfrm>
        </p:spPr>
      </p:pic>
    </p:spTree>
    <p:extLst>
      <p:ext uri="{BB962C8B-B14F-4D97-AF65-F5344CB8AC3E}">
        <p14:creationId xmlns:p14="http://schemas.microsoft.com/office/powerpoint/2010/main" val="978485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공용체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같은 메모리 영역을 여러 개의 변수가 공유하도록 하는 것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13739" y="2348880"/>
            <a:ext cx="7777162" cy="12241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union example {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	char c;	// </a:t>
            </a:r>
            <a:r>
              <a:rPr lang="ko-KR" altLang="en-US" sz="1600" dirty="0">
                <a:latin typeface="Century Schoolbook" panose="02040604050505020304" pitchFamily="18" charset="0"/>
              </a:rPr>
              <a:t>같은 기억 공간 공유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</a:t>
            </a:r>
            <a:r>
              <a:rPr lang="en-US" altLang="ko-KR" sz="1600" dirty="0">
                <a:latin typeface="Century Schoolbook" panose="02040604050505020304" pitchFamily="18" charset="0"/>
              </a:rPr>
              <a:t>;		// </a:t>
            </a:r>
            <a:r>
              <a:rPr lang="ko-KR" altLang="en-US" sz="1600" dirty="0">
                <a:latin typeface="Century Schoolbook" panose="02040604050505020304" pitchFamily="18" charset="0"/>
              </a:rPr>
              <a:t>같은 기억 공간 공유</a:t>
            </a:r>
          </a:p>
          <a:p>
            <a:pPr marL="342900" indent="-342900">
              <a:spcBef>
                <a:spcPts val="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89040"/>
            <a:ext cx="5421624" cy="26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958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02155" y="980728"/>
            <a:ext cx="7777162" cy="45365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example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c;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union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example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data;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data.c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data.c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:%c   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data.i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data.c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data.i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data.i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10000;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data.c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:%c   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data.i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data.c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data.i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49EC6-9B18-4ED9-8CC8-DF688BF25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19" y="5745278"/>
            <a:ext cx="7777162" cy="10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27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301DF-0776-4118-B0BB-7862BB05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CDD867-ADAE-4CB8-A257-50B7F7529A9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00808"/>
            <a:ext cx="8153400" cy="1322364"/>
          </a:xfrm>
        </p:spPr>
      </p:pic>
    </p:spTree>
    <p:extLst>
      <p:ext uri="{BB962C8B-B14F-4D97-AF65-F5344CB8AC3E}">
        <p14:creationId xmlns:p14="http://schemas.microsoft.com/office/powerpoint/2010/main" val="2086737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열거형</a:t>
            </a:r>
            <a:endParaRPr lang="ko-KR" altLang="en-U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998" y="1484784"/>
            <a:ext cx="91154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005064"/>
            <a:ext cx="473392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457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열거형의</a:t>
            </a:r>
            <a:r>
              <a:rPr lang="ko-KR" altLang="en-US" dirty="0"/>
              <a:t> 초기화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02155" y="1772816"/>
            <a:ext cx="7777162" cy="18002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levels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low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1,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medium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high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levels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low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10,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medium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20,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high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30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levels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english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english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high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08307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요일을 나타내는 </a:t>
            </a:r>
            <a:r>
              <a:rPr lang="ko-KR" altLang="en-US" dirty="0" err="1"/>
              <a:t>열거형을</a:t>
            </a:r>
            <a:r>
              <a:rPr lang="ko-KR" altLang="en-US" dirty="0"/>
              <a:t> 정의하고 이것을 이용하여 다음과 같이 </a:t>
            </a:r>
            <a:r>
              <a:rPr lang="ko-KR" altLang="en-US" dirty="0" err="1"/>
              <a:t>출력해보자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67AB1C-260F-45C1-88D3-DA75831B3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08920"/>
            <a:ext cx="7488832" cy="170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755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소스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02155" y="1772816"/>
            <a:ext cx="7777162" cy="453650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days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MON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TUE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WED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THU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FRI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SAT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SUN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포인터들의 배열을 만들고 문자열 상수로 초기화한다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days_name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[] =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monday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tuesday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wednesday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thursday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friday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saturday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sunday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days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d;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(d = </a:t>
            </a:r>
            <a:r>
              <a:rPr lang="nn-NO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MON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d &lt;= </a:t>
            </a:r>
            <a:r>
              <a:rPr lang="nn-NO" altLang="ko-KR" sz="1600" dirty="0">
                <a:solidFill>
                  <a:srgbClr val="2F4F4F"/>
                </a:solidFill>
                <a:latin typeface="Trebuchet MS" panose="020B0603020202020204" pitchFamily="34" charset="0"/>
              </a:rPr>
              <a:t>SUN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d++)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번째 요일의 이름은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d,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days_name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[d]);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0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구조체의 필요성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781865-A758-421C-9662-3344854A97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8302" y="1628800"/>
            <a:ext cx="8153400" cy="4495800"/>
          </a:xfrm>
        </p:spPr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위의 데이터들은 서로 묶여 있지 않으므로 다루기가 상당히 불편하다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한 학생에 대한 데이 터를 하나로 묶어서 취급할 수 있다면 편리할 것이다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이런 경우에 다음과 같이 구조체를 사용한다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" name="아래쪽 화살표 3"/>
          <p:cNvSpPr/>
          <p:nvPr/>
        </p:nvSpPr>
        <p:spPr>
          <a:xfrm>
            <a:off x="1331640" y="4123469"/>
            <a:ext cx="684212" cy="576263"/>
          </a:xfrm>
          <a:prstGeom prst="downArrow">
            <a:avLst>
              <a:gd name="adj1" fmla="val 2104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52" name="TextBox 4"/>
          <p:cNvSpPr txBox="1">
            <a:spLocks noChangeArrowheads="1"/>
          </p:cNvSpPr>
          <p:nvPr/>
        </p:nvSpPr>
        <p:spPr bwMode="auto">
          <a:xfrm>
            <a:off x="539552" y="2912470"/>
            <a:ext cx="2592388" cy="112553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54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number;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char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name[10];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double</a:t>
            </a:r>
            <a:r>
              <a:rPr lang="en-US" altLang="ko-KR" sz="160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grade;</a:t>
            </a:r>
            <a:endParaRPr lang="ko-KR" altLang="en-US" sz="160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" name="TextBox 4"/>
          <p:cNvSpPr txBox="1">
            <a:spLocks noChangeArrowheads="1"/>
          </p:cNvSpPr>
          <p:nvPr/>
        </p:nvSpPr>
        <p:spPr bwMode="auto">
          <a:xfrm>
            <a:off x="539552" y="4717118"/>
            <a:ext cx="2592388" cy="181588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540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struct</a:t>
            </a:r>
            <a:r>
              <a:rPr lang="ko-KR" altLang="en-US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 </a:t>
            </a:r>
            <a:r>
              <a:rPr lang="en-US" altLang="ko-KR" sz="1600" dirty="0">
                <a:latin typeface="Trebuchet MS" pitchFamily="34" charset="0"/>
                <a:ea typeface="휴먼명조" pitchFamily="2" charset="-127"/>
              </a:rPr>
              <a:t>student {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	</a:t>
            </a:r>
            <a:r>
              <a:rPr lang="en-US" altLang="ko-KR" sz="1600" dirty="0" err="1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number;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	char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name[10];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Trebuchet MS" pitchFamily="34" charset="0"/>
                <a:ea typeface="휴먼명조" pitchFamily="2" charset="-127"/>
              </a:rPr>
              <a:t>	double</a:t>
            </a: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 grade;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rebuchet MS" pitchFamily="34" charset="0"/>
                <a:ea typeface="휴먼명조" pitchFamily="2" charset="-127"/>
              </a:rPr>
              <a:t>};</a:t>
            </a:r>
            <a:endParaRPr lang="ko-KR" altLang="en-US" sz="16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F57CCF-D012-46CD-BF34-E4490FD0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80" y="4220720"/>
            <a:ext cx="5816797" cy="22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8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ko-KR" altLang="en-US" dirty="0" err="1"/>
              <a:t>자료형</a:t>
            </a:r>
            <a:r>
              <a:rPr lang="en-US" altLang="ko-KR" dirty="0"/>
              <a:t>(type)</a:t>
            </a:r>
            <a:r>
              <a:rPr lang="ko-KR" altLang="en-US" dirty="0"/>
              <a:t>을 정의</a:t>
            </a:r>
            <a:r>
              <a:rPr lang="en-US" altLang="ko-KR" dirty="0"/>
              <a:t>(define)</a:t>
            </a:r>
            <a:r>
              <a:rPr lang="ko-KR" altLang="en-US" dirty="0"/>
              <a:t>하는 것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7400183" cy="3564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8485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0011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설명선 2 3"/>
          <p:cNvSpPr/>
          <p:nvPr/>
        </p:nvSpPr>
        <p:spPr>
          <a:xfrm>
            <a:off x="4470557" y="4491632"/>
            <a:ext cx="1871638" cy="5935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6919"/>
              <a:gd name="adj6" fmla="val 90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굴림" panose="020B0600000101010101" pitchFamily="50" charset="-127"/>
                <a:ea typeface="굴림" panose="020B0600000101010101" pitchFamily="50" charset="-127"/>
              </a:rPr>
              <a:t>기존의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자료형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설명선 2 7"/>
          <p:cNvSpPr/>
          <p:nvPr/>
        </p:nvSpPr>
        <p:spPr>
          <a:xfrm>
            <a:off x="6876256" y="4491633"/>
            <a:ext cx="1871638" cy="5935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30"/>
              <a:gd name="adj6" fmla="val 24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새로운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자료형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5035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typedef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예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702155" y="1772816"/>
            <a:ext cx="7777162" cy="158417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unsigned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UINT32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INT32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int 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UINT32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k;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unsigned int k;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와 같다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02155" y="3933056"/>
            <a:ext cx="7777162" cy="158417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25248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공간에서의 점을 구조체로 표현한 다음에 이 구조체를 </a:t>
            </a:r>
            <a:r>
              <a:rPr lang="en-US" altLang="ko-KR" dirty="0" err="1"/>
              <a:t>typedef</a:t>
            </a:r>
            <a:r>
              <a:rPr lang="ko-KR" altLang="en-US" dirty="0"/>
              <a:t>을 이용하여 새로운 타입인 </a:t>
            </a:r>
            <a:r>
              <a:rPr lang="en-US" altLang="ko-KR" dirty="0"/>
              <a:t>POINT</a:t>
            </a:r>
            <a:r>
              <a:rPr lang="ko-KR" altLang="en-US" dirty="0"/>
              <a:t>로 정의한다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1F050-61E3-4659-9CD8-78F8ECDC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36912"/>
            <a:ext cx="7775776" cy="91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5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소스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27584" y="1196752"/>
            <a:ext cx="7777162" cy="554461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typedef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y;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fr-FR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translate(</a:t>
            </a:r>
            <a:r>
              <a:rPr lang="fr-FR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p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fr-FR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delta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 = { 2, 3 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delta = { 10, 10 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result = translate(p, delta);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"(%d, %d)+(%d, %d)-&gt;(%d, %d)\n"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p.x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p.y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delta.x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delta.y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result.x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result.y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47133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소스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27584" y="1916832"/>
            <a:ext cx="7777162" cy="2592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fr-FR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translate(</a:t>
            </a:r>
            <a:r>
              <a:rPr lang="fr-FR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p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fr-FR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delta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POINT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new_p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new_p.x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.x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delta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.x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new_p.y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.y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delta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.y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new_p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3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0B46-188E-4678-A530-435F0AD6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9B9628-3321-49D3-9C4E-BA7C935F251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628800"/>
            <a:ext cx="8153400" cy="1882642"/>
          </a:xfrm>
        </p:spPr>
      </p:pic>
    </p:spTree>
    <p:extLst>
      <p:ext uri="{BB962C8B-B14F-4D97-AF65-F5344CB8AC3E}">
        <p14:creationId xmlns:p14="http://schemas.microsoft.com/office/powerpoint/2010/main" val="28334464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6C489-9F11-4C0E-BC8C-8F576D5D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도서관 관리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A6C44-6155-4359-BF10-1261B69443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도서관에서 소장 도서들을 관리할 수 있는 프로그램을 작성해보자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책 정보를 저장할 수 있는 구조체를 정의한다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0155FA-CE87-4077-9AE5-DE26D776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7602845" cy="20162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E4D2FD-9A70-42E8-B794-C491C96C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86" y="4596887"/>
            <a:ext cx="3554735" cy="20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77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1443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F952F8-DE04-4C35-A676-D14BBB2DC9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78813" y="1646640"/>
            <a:ext cx="8153400" cy="1404291"/>
          </a:xfrm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8197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6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선언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4B65299-105D-43DE-8AAF-36D1BEC2C07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30008"/>
            <a:ext cx="8153400" cy="3436183"/>
          </a:xfrm>
        </p:spPr>
      </p:pic>
    </p:spTree>
    <p:extLst>
      <p:ext uri="{BB962C8B-B14F-4D97-AF65-F5344CB8AC3E}">
        <p14:creationId xmlns:p14="http://schemas.microsoft.com/office/powerpoint/2010/main" val="21765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구조체 선언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Comic Sans MS" pitchFamily="66" charset="0"/>
              </a:rPr>
              <a:t>구조체 선언은 변수 선언이 아니다</a:t>
            </a:r>
            <a:r>
              <a:rPr lang="en-US" altLang="ko-KR" dirty="0">
                <a:latin typeface="Comic Sans MS" pitchFamily="66" charset="0"/>
              </a:rPr>
              <a:t>.</a:t>
            </a:r>
            <a:endParaRPr lang="ko-KR" altLang="en-US" dirty="0"/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1187450" y="1628775"/>
            <a:ext cx="482441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</a:pPr>
            <a:endParaRPr lang="ko-KR" altLang="en-US" sz="2000" dirty="0">
              <a:latin typeface="Comic Sans MS" pitchFamily="66" charset="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0" y="2425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4864"/>
            <a:ext cx="8229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440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1" y="4674410"/>
            <a:ext cx="833437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구조체 변수 선언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2" name="Rectangle 7"/>
          <p:cNvSpPr>
            <a:spLocks noChangeArrowheads="1"/>
          </p:cNvSpPr>
          <p:nvPr/>
        </p:nvSpPr>
        <p:spPr bwMode="auto">
          <a:xfrm>
            <a:off x="0" y="2690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56792"/>
            <a:ext cx="58007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09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2721</Words>
  <Application>Microsoft Office PowerPoint</Application>
  <PresentationFormat>화면 슬라이드 쇼(4:3)</PresentationFormat>
  <Paragraphs>472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7</vt:i4>
      </vt:variant>
      <vt:variant>
        <vt:lpstr>슬라이드 제목</vt:lpstr>
      </vt:variant>
      <vt:variant>
        <vt:i4>58</vt:i4>
      </vt:variant>
    </vt:vector>
  </HeadingPairs>
  <TitlesOfParts>
    <vt:vector size="77" baseType="lpstr">
      <vt:lpstr>HY헤드라인M</vt:lpstr>
      <vt:lpstr>YDVYMjOStd12</vt:lpstr>
      <vt:lpstr>굴림</vt:lpstr>
      <vt:lpstr>휴먼명조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2_Crayons</vt:lpstr>
      <vt:lpstr>3_Crayons</vt:lpstr>
      <vt:lpstr>4_Crayons</vt:lpstr>
      <vt:lpstr>5_Crayons</vt:lpstr>
      <vt:lpstr>6_Crayons</vt:lpstr>
      <vt:lpstr>7_Crayons</vt:lpstr>
      <vt:lpstr>PowerPoint 프레젠테이션</vt:lpstr>
      <vt:lpstr>이번 장에서 학습할 내용</vt:lpstr>
      <vt:lpstr>이번 장에서 만들 프로그램</vt:lpstr>
      <vt:lpstr>구조체의 필요성</vt:lpstr>
      <vt:lpstr>구조체의 필요성</vt:lpstr>
      <vt:lpstr>중간 점검</vt:lpstr>
      <vt:lpstr>구조체 선언</vt:lpstr>
      <vt:lpstr>구조체 선언</vt:lpstr>
      <vt:lpstr>구조체 변수 선언</vt:lpstr>
      <vt:lpstr>구조체의 초기화</vt:lpstr>
      <vt:lpstr>구조체 멤버 참조</vt:lpstr>
      <vt:lpstr>구조체 선언과 구조체 변수 선언</vt:lpstr>
      <vt:lpstr>예제 #1</vt:lpstr>
      <vt:lpstr>예제 #1</vt:lpstr>
      <vt:lpstr>예제 #2</vt:lpstr>
      <vt:lpstr>중간점검</vt:lpstr>
      <vt:lpstr>Lab: 점을 구조체로 표현하자</vt:lpstr>
      <vt:lpstr>Sol:</vt:lpstr>
      <vt:lpstr>Sol:</vt:lpstr>
      <vt:lpstr>구조체 변수의 대입</vt:lpstr>
      <vt:lpstr>구조체 변수의 비교</vt:lpstr>
      <vt:lpstr>중간점검</vt:lpstr>
      <vt:lpstr>구조체 배열</vt:lpstr>
      <vt:lpstr>구조체 배열</vt:lpstr>
      <vt:lpstr>구조체 배열의 초기화</vt:lpstr>
      <vt:lpstr>예제 #1</vt:lpstr>
      <vt:lpstr>PowerPoint 프레젠테이션</vt:lpstr>
      <vt:lpstr>예제 #1</vt:lpstr>
      <vt:lpstr>중간 점검</vt:lpstr>
      <vt:lpstr>Lab: 4지 선다 퀴즈 시스템 만들기</vt:lpstr>
      <vt:lpstr>Sol:</vt:lpstr>
      <vt:lpstr>Sol:</vt:lpstr>
      <vt:lpstr>구조체와 함수</vt:lpstr>
      <vt:lpstr>구조체와 함수</vt:lpstr>
      <vt:lpstr>예제 #1</vt:lpstr>
      <vt:lpstr>예제 #1</vt:lpstr>
      <vt:lpstr>예제 #1</vt:lpstr>
      <vt:lpstr>중간 점검</vt:lpstr>
      <vt:lpstr>구조체와 포인터</vt:lpstr>
      <vt:lpstr>-&gt; 연산자</vt:lpstr>
      <vt:lpstr>예제</vt:lpstr>
      <vt:lpstr>실행 결과</vt:lpstr>
      <vt:lpstr>공용체</vt:lpstr>
      <vt:lpstr>예제</vt:lpstr>
      <vt:lpstr>중간점검</vt:lpstr>
      <vt:lpstr>열거형</vt:lpstr>
      <vt:lpstr>열거형의 초기화</vt:lpstr>
      <vt:lpstr>예제</vt:lpstr>
      <vt:lpstr>예제 소스</vt:lpstr>
      <vt:lpstr>typedef </vt:lpstr>
      <vt:lpstr>typedef </vt:lpstr>
      <vt:lpstr>typedef의 예</vt:lpstr>
      <vt:lpstr>예제 #1</vt:lpstr>
      <vt:lpstr>예제 소스</vt:lpstr>
      <vt:lpstr>예제 소스</vt:lpstr>
      <vt:lpstr>중간점검</vt:lpstr>
      <vt:lpstr>Mini Project: 도서관 관리 프로그램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2747</cp:lastModifiedBy>
  <cp:revision>291</cp:revision>
  <dcterms:created xsi:type="dcterms:W3CDTF">2007-11-08T01:24:05Z</dcterms:created>
  <dcterms:modified xsi:type="dcterms:W3CDTF">2021-07-24T11:34:01Z</dcterms:modified>
</cp:coreProperties>
</file>