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45" r:id="rId2"/>
    <p:sldMasterId id="2147483757" r:id="rId3"/>
    <p:sldMasterId id="2147483769" r:id="rId4"/>
    <p:sldMasterId id="2147483782" r:id="rId5"/>
    <p:sldMasterId id="2147483794" r:id="rId6"/>
    <p:sldMasterId id="2147483806" r:id="rId7"/>
    <p:sldMasterId id="2147483819" r:id="rId8"/>
  </p:sldMasterIdLst>
  <p:sldIdLst>
    <p:sldId id="522" r:id="rId9"/>
    <p:sldId id="418" r:id="rId10"/>
    <p:sldId id="523" r:id="rId11"/>
    <p:sldId id="419" r:id="rId12"/>
    <p:sldId id="487" r:id="rId13"/>
    <p:sldId id="488" r:id="rId14"/>
    <p:sldId id="540" r:id="rId15"/>
    <p:sldId id="445" r:id="rId16"/>
    <p:sldId id="446" r:id="rId17"/>
    <p:sldId id="541" r:id="rId18"/>
    <p:sldId id="447" r:id="rId19"/>
    <p:sldId id="448" r:id="rId20"/>
    <p:sldId id="449" r:id="rId21"/>
    <p:sldId id="450" r:id="rId22"/>
    <p:sldId id="542" r:id="rId23"/>
    <p:sldId id="451" r:id="rId24"/>
    <p:sldId id="453" r:id="rId25"/>
    <p:sldId id="455" r:id="rId26"/>
    <p:sldId id="458" r:id="rId27"/>
    <p:sldId id="543" r:id="rId28"/>
    <p:sldId id="459" r:id="rId29"/>
    <p:sldId id="524" r:id="rId30"/>
    <p:sldId id="525" r:id="rId31"/>
    <p:sldId id="545" r:id="rId32"/>
    <p:sldId id="546" r:id="rId33"/>
    <p:sldId id="460" r:id="rId34"/>
    <p:sldId id="461" r:id="rId35"/>
    <p:sldId id="464" r:id="rId36"/>
    <p:sldId id="527" r:id="rId37"/>
    <p:sldId id="547" r:id="rId38"/>
    <p:sldId id="511" r:id="rId39"/>
    <p:sldId id="528" r:id="rId40"/>
    <p:sldId id="529" r:id="rId41"/>
    <p:sldId id="470" r:id="rId42"/>
    <p:sldId id="471" r:id="rId43"/>
    <p:sldId id="472" r:id="rId44"/>
    <p:sldId id="473" r:id="rId45"/>
    <p:sldId id="474" r:id="rId46"/>
    <p:sldId id="548" r:id="rId47"/>
    <p:sldId id="518" r:id="rId48"/>
    <p:sldId id="530" r:id="rId49"/>
    <p:sldId id="531" r:id="rId50"/>
    <p:sldId id="496" r:id="rId51"/>
    <p:sldId id="497" r:id="rId52"/>
    <p:sldId id="532" r:id="rId53"/>
    <p:sldId id="533" r:id="rId54"/>
    <p:sldId id="534" r:id="rId55"/>
    <p:sldId id="535" r:id="rId56"/>
    <p:sldId id="536" r:id="rId57"/>
    <p:sldId id="537" r:id="rId58"/>
    <p:sldId id="538" r:id="rId59"/>
    <p:sldId id="539" r:id="rId60"/>
    <p:sldId id="549" r:id="rId61"/>
    <p:sldId id="550" r:id="rId62"/>
    <p:sldId id="551" r:id="rId63"/>
    <p:sldId id="486" r:id="rId6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FEAFF"/>
    <a:srgbClr val="CCFFFF"/>
    <a:srgbClr val="CCECFF"/>
    <a:srgbClr val="CCFFCC"/>
    <a:srgbClr val="FF0000"/>
    <a:srgbClr val="FFCCFF"/>
    <a:srgbClr val="0099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theme" Target="theme/theme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79EF6B-9EF0-4C50-A123-16CADEF1885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85E54396-CA8B-41A2-B48F-1BB4586EA821}">
      <dgm:prSet phldrT="[텍스트]"/>
      <dgm:spPr/>
      <dgm:t>
        <a:bodyPr/>
        <a:lstStyle/>
        <a:p>
          <a:pPr latinLnBrk="1"/>
          <a:r>
            <a:rPr lang="ko-KR" altLang="en-US" dirty="0"/>
            <a:t>파일의 유형</a:t>
          </a:r>
        </a:p>
      </dgm:t>
    </dgm:pt>
    <dgm:pt modelId="{7FEDD9FD-2557-4B2C-81AF-99EB5B356B88}" type="parTrans" cxnId="{03912AEB-4EF6-4C55-949C-05821300C65A}">
      <dgm:prSet/>
      <dgm:spPr/>
      <dgm:t>
        <a:bodyPr/>
        <a:lstStyle/>
        <a:p>
          <a:pPr latinLnBrk="1"/>
          <a:endParaRPr lang="ko-KR" altLang="en-US"/>
        </a:p>
      </dgm:t>
    </dgm:pt>
    <dgm:pt modelId="{5AC21D0D-31BB-4190-ABBF-7F3249D27AF8}" type="sibTrans" cxnId="{03912AEB-4EF6-4C55-949C-05821300C65A}">
      <dgm:prSet/>
      <dgm:spPr/>
      <dgm:t>
        <a:bodyPr/>
        <a:lstStyle/>
        <a:p>
          <a:pPr latinLnBrk="1"/>
          <a:endParaRPr lang="ko-KR" altLang="en-US"/>
        </a:p>
      </dgm:t>
    </dgm:pt>
    <dgm:pt modelId="{3723479A-79E1-4635-B3A8-BBDA9AA3E56C}">
      <dgm:prSet phldrT="[텍스트]"/>
      <dgm:spPr/>
      <dgm:t>
        <a:bodyPr/>
        <a:lstStyle/>
        <a:p>
          <a:pPr latinLnBrk="1"/>
          <a:r>
            <a:rPr lang="ko-KR" altLang="en-US" dirty="0"/>
            <a:t>텍스트 파일</a:t>
          </a:r>
        </a:p>
      </dgm:t>
    </dgm:pt>
    <dgm:pt modelId="{EDA6C250-0BC0-4A26-879C-E58EF497B821}" type="parTrans" cxnId="{0A76707B-2800-455C-ADC6-AE6E5A11246B}">
      <dgm:prSet/>
      <dgm:spPr/>
      <dgm:t>
        <a:bodyPr/>
        <a:lstStyle/>
        <a:p>
          <a:pPr latinLnBrk="1"/>
          <a:endParaRPr lang="ko-KR" altLang="en-US"/>
        </a:p>
      </dgm:t>
    </dgm:pt>
    <dgm:pt modelId="{79CC27B1-6D5F-4414-BA29-E7B15A8444F7}" type="sibTrans" cxnId="{0A76707B-2800-455C-ADC6-AE6E5A11246B}">
      <dgm:prSet/>
      <dgm:spPr/>
      <dgm:t>
        <a:bodyPr/>
        <a:lstStyle/>
        <a:p>
          <a:pPr latinLnBrk="1"/>
          <a:endParaRPr lang="ko-KR" altLang="en-US"/>
        </a:p>
      </dgm:t>
    </dgm:pt>
    <dgm:pt modelId="{B11AC58D-34DF-4EE3-8602-2502E2B9779A}">
      <dgm:prSet phldrT="[텍스트]"/>
      <dgm:spPr/>
      <dgm:t>
        <a:bodyPr/>
        <a:lstStyle/>
        <a:p>
          <a:pPr latinLnBrk="1"/>
          <a:r>
            <a:rPr lang="ko-KR" altLang="en-US" dirty="0"/>
            <a:t>이진 파일</a:t>
          </a:r>
        </a:p>
      </dgm:t>
    </dgm:pt>
    <dgm:pt modelId="{BB95B306-FE30-4EEA-A416-96BFAEC46D2A}" type="parTrans" cxnId="{97D6F9EA-FA1D-4E7D-9274-CFDFB76FDA32}">
      <dgm:prSet/>
      <dgm:spPr/>
      <dgm:t>
        <a:bodyPr/>
        <a:lstStyle/>
        <a:p>
          <a:pPr latinLnBrk="1"/>
          <a:endParaRPr lang="ko-KR" altLang="en-US"/>
        </a:p>
      </dgm:t>
    </dgm:pt>
    <dgm:pt modelId="{5D581500-97F3-4EC0-BD11-3FC256F0CF5F}" type="sibTrans" cxnId="{97D6F9EA-FA1D-4E7D-9274-CFDFB76FDA32}">
      <dgm:prSet/>
      <dgm:spPr/>
      <dgm:t>
        <a:bodyPr/>
        <a:lstStyle/>
        <a:p>
          <a:pPr latinLnBrk="1"/>
          <a:endParaRPr lang="ko-KR" altLang="en-US"/>
        </a:p>
      </dgm:t>
    </dgm:pt>
    <dgm:pt modelId="{05A11201-3D2F-499C-93D0-B9290D4893AE}" type="pres">
      <dgm:prSet presAssocID="{0379EF6B-9EF0-4C50-A123-16CADEF1885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8B1F001-7867-4FBD-B4FA-C86EE8807D2B}" type="pres">
      <dgm:prSet presAssocID="{85E54396-CA8B-41A2-B48F-1BB4586EA821}" presName="root1" presStyleCnt="0"/>
      <dgm:spPr/>
    </dgm:pt>
    <dgm:pt modelId="{216F8053-945E-4E58-9373-E881F062994C}" type="pres">
      <dgm:prSet presAssocID="{85E54396-CA8B-41A2-B48F-1BB4586EA821}" presName="LevelOneTextNode" presStyleLbl="node0" presStyleIdx="0" presStyleCnt="1">
        <dgm:presLayoutVars>
          <dgm:chPref val="3"/>
        </dgm:presLayoutVars>
      </dgm:prSet>
      <dgm:spPr/>
    </dgm:pt>
    <dgm:pt modelId="{0B4CCD34-905B-482E-9EF4-0FAD640C3F6F}" type="pres">
      <dgm:prSet presAssocID="{85E54396-CA8B-41A2-B48F-1BB4586EA821}" presName="level2hierChild" presStyleCnt="0"/>
      <dgm:spPr/>
    </dgm:pt>
    <dgm:pt modelId="{51FAFE80-4679-4146-B926-550EE4B3B91A}" type="pres">
      <dgm:prSet presAssocID="{EDA6C250-0BC0-4A26-879C-E58EF497B821}" presName="conn2-1" presStyleLbl="parChTrans1D2" presStyleIdx="0" presStyleCnt="2"/>
      <dgm:spPr/>
    </dgm:pt>
    <dgm:pt modelId="{458A5AE7-E82B-4DD7-94F6-CB7A9680F4CE}" type="pres">
      <dgm:prSet presAssocID="{EDA6C250-0BC0-4A26-879C-E58EF497B821}" presName="connTx" presStyleLbl="parChTrans1D2" presStyleIdx="0" presStyleCnt="2"/>
      <dgm:spPr/>
    </dgm:pt>
    <dgm:pt modelId="{A08A85CE-9041-4E24-ACD4-01297AEFCD80}" type="pres">
      <dgm:prSet presAssocID="{3723479A-79E1-4635-B3A8-BBDA9AA3E56C}" presName="root2" presStyleCnt="0"/>
      <dgm:spPr/>
    </dgm:pt>
    <dgm:pt modelId="{6F382D42-9B21-4D78-9580-DA00E5446F00}" type="pres">
      <dgm:prSet presAssocID="{3723479A-79E1-4635-B3A8-BBDA9AA3E56C}" presName="LevelTwoTextNode" presStyleLbl="node2" presStyleIdx="0" presStyleCnt="2">
        <dgm:presLayoutVars>
          <dgm:chPref val="3"/>
        </dgm:presLayoutVars>
      </dgm:prSet>
      <dgm:spPr/>
    </dgm:pt>
    <dgm:pt modelId="{C4191290-E44C-4C21-9E9E-AC197123B1BD}" type="pres">
      <dgm:prSet presAssocID="{3723479A-79E1-4635-B3A8-BBDA9AA3E56C}" presName="level3hierChild" presStyleCnt="0"/>
      <dgm:spPr/>
    </dgm:pt>
    <dgm:pt modelId="{BF872C20-8F84-4223-B0E9-BFC8E6368BF1}" type="pres">
      <dgm:prSet presAssocID="{BB95B306-FE30-4EEA-A416-96BFAEC46D2A}" presName="conn2-1" presStyleLbl="parChTrans1D2" presStyleIdx="1" presStyleCnt="2"/>
      <dgm:spPr/>
    </dgm:pt>
    <dgm:pt modelId="{54C58603-A6CC-4671-ACCF-1FAB5165A08D}" type="pres">
      <dgm:prSet presAssocID="{BB95B306-FE30-4EEA-A416-96BFAEC46D2A}" presName="connTx" presStyleLbl="parChTrans1D2" presStyleIdx="1" presStyleCnt="2"/>
      <dgm:spPr/>
    </dgm:pt>
    <dgm:pt modelId="{A4134941-694A-4C78-B161-7C9A3FD11BB0}" type="pres">
      <dgm:prSet presAssocID="{B11AC58D-34DF-4EE3-8602-2502E2B9779A}" presName="root2" presStyleCnt="0"/>
      <dgm:spPr/>
    </dgm:pt>
    <dgm:pt modelId="{9F22E5F0-F1B3-412A-954F-E0931E6738C0}" type="pres">
      <dgm:prSet presAssocID="{B11AC58D-34DF-4EE3-8602-2502E2B9779A}" presName="LevelTwoTextNode" presStyleLbl="node2" presStyleIdx="1" presStyleCnt="2">
        <dgm:presLayoutVars>
          <dgm:chPref val="3"/>
        </dgm:presLayoutVars>
      </dgm:prSet>
      <dgm:spPr/>
    </dgm:pt>
    <dgm:pt modelId="{38176C32-9AC8-4864-A874-CF3FD1491375}" type="pres">
      <dgm:prSet presAssocID="{B11AC58D-34DF-4EE3-8602-2502E2B9779A}" presName="level3hierChild" presStyleCnt="0"/>
      <dgm:spPr/>
    </dgm:pt>
  </dgm:ptLst>
  <dgm:cxnLst>
    <dgm:cxn modelId="{A8493B08-B65C-47DA-A9B7-FEF23F12CB67}" type="presOf" srcId="{0379EF6B-9EF0-4C50-A123-16CADEF18855}" destId="{05A11201-3D2F-499C-93D0-B9290D4893AE}" srcOrd="0" destOrd="0" presId="urn:microsoft.com/office/officeart/2008/layout/HorizontalMultiLevelHierarchy"/>
    <dgm:cxn modelId="{A1AB680A-E464-4DD3-BB84-2650BD146A7F}" type="presOf" srcId="{EDA6C250-0BC0-4A26-879C-E58EF497B821}" destId="{51FAFE80-4679-4146-B926-550EE4B3B91A}" srcOrd="0" destOrd="0" presId="urn:microsoft.com/office/officeart/2008/layout/HorizontalMultiLevelHierarchy"/>
    <dgm:cxn modelId="{DD401839-4109-4019-A3F9-57EBBD55BCCC}" type="presOf" srcId="{B11AC58D-34DF-4EE3-8602-2502E2B9779A}" destId="{9F22E5F0-F1B3-412A-954F-E0931E6738C0}" srcOrd="0" destOrd="0" presId="urn:microsoft.com/office/officeart/2008/layout/HorizontalMultiLevelHierarchy"/>
    <dgm:cxn modelId="{71062459-FCC5-425C-88C8-B2B1615AD85E}" type="presOf" srcId="{EDA6C250-0BC0-4A26-879C-E58EF497B821}" destId="{458A5AE7-E82B-4DD7-94F6-CB7A9680F4CE}" srcOrd="1" destOrd="0" presId="urn:microsoft.com/office/officeart/2008/layout/HorizontalMultiLevelHierarchy"/>
    <dgm:cxn modelId="{0A76707B-2800-455C-ADC6-AE6E5A11246B}" srcId="{85E54396-CA8B-41A2-B48F-1BB4586EA821}" destId="{3723479A-79E1-4635-B3A8-BBDA9AA3E56C}" srcOrd="0" destOrd="0" parTransId="{EDA6C250-0BC0-4A26-879C-E58EF497B821}" sibTransId="{79CC27B1-6D5F-4414-BA29-E7B15A8444F7}"/>
    <dgm:cxn modelId="{94BFDEA2-6414-4656-80FB-DFC7432540EB}" type="presOf" srcId="{BB95B306-FE30-4EEA-A416-96BFAEC46D2A}" destId="{BF872C20-8F84-4223-B0E9-BFC8E6368BF1}" srcOrd="0" destOrd="0" presId="urn:microsoft.com/office/officeart/2008/layout/HorizontalMultiLevelHierarchy"/>
    <dgm:cxn modelId="{BB9E14CD-5715-4534-BD15-1FE8A4944E35}" type="presOf" srcId="{BB95B306-FE30-4EEA-A416-96BFAEC46D2A}" destId="{54C58603-A6CC-4671-ACCF-1FAB5165A08D}" srcOrd="1" destOrd="0" presId="urn:microsoft.com/office/officeart/2008/layout/HorizontalMultiLevelHierarchy"/>
    <dgm:cxn modelId="{97D6F9EA-FA1D-4E7D-9274-CFDFB76FDA32}" srcId="{85E54396-CA8B-41A2-B48F-1BB4586EA821}" destId="{B11AC58D-34DF-4EE3-8602-2502E2B9779A}" srcOrd="1" destOrd="0" parTransId="{BB95B306-FE30-4EEA-A416-96BFAEC46D2A}" sibTransId="{5D581500-97F3-4EC0-BD11-3FC256F0CF5F}"/>
    <dgm:cxn modelId="{03912AEB-4EF6-4C55-949C-05821300C65A}" srcId="{0379EF6B-9EF0-4C50-A123-16CADEF18855}" destId="{85E54396-CA8B-41A2-B48F-1BB4586EA821}" srcOrd="0" destOrd="0" parTransId="{7FEDD9FD-2557-4B2C-81AF-99EB5B356B88}" sibTransId="{5AC21D0D-31BB-4190-ABBF-7F3249D27AF8}"/>
    <dgm:cxn modelId="{CD0A49F2-94FC-413C-9395-6D75C451B801}" type="presOf" srcId="{3723479A-79E1-4635-B3A8-BBDA9AA3E56C}" destId="{6F382D42-9B21-4D78-9580-DA00E5446F00}" srcOrd="0" destOrd="0" presId="urn:microsoft.com/office/officeart/2008/layout/HorizontalMultiLevelHierarchy"/>
    <dgm:cxn modelId="{01DD33F8-DA30-4AD4-AD1F-DED11B368CF3}" type="presOf" srcId="{85E54396-CA8B-41A2-B48F-1BB4586EA821}" destId="{216F8053-945E-4E58-9373-E881F062994C}" srcOrd="0" destOrd="0" presId="urn:microsoft.com/office/officeart/2008/layout/HorizontalMultiLevelHierarchy"/>
    <dgm:cxn modelId="{19ECBA90-0372-4C8A-8AFB-3D019C9BECAD}" type="presParOf" srcId="{05A11201-3D2F-499C-93D0-B9290D4893AE}" destId="{98B1F001-7867-4FBD-B4FA-C86EE8807D2B}" srcOrd="0" destOrd="0" presId="urn:microsoft.com/office/officeart/2008/layout/HorizontalMultiLevelHierarchy"/>
    <dgm:cxn modelId="{FF713506-E63A-420A-80D8-105B2178250C}" type="presParOf" srcId="{98B1F001-7867-4FBD-B4FA-C86EE8807D2B}" destId="{216F8053-945E-4E58-9373-E881F062994C}" srcOrd="0" destOrd="0" presId="urn:microsoft.com/office/officeart/2008/layout/HorizontalMultiLevelHierarchy"/>
    <dgm:cxn modelId="{8E950D53-9774-4933-AB5E-19264FD8A725}" type="presParOf" srcId="{98B1F001-7867-4FBD-B4FA-C86EE8807D2B}" destId="{0B4CCD34-905B-482E-9EF4-0FAD640C3F6F}" srcOrd="1" destOrd="0" presId="urn:microsoft.com/office/officeart/2008/layout/HorizontalMultiLevelHierarchy"/>
    <dgm:cxn modelId="{190D8DB7-665F-4DF8-82FE-FB478BAB3385}" type="presParOf" srcId="{0B4CCD34-905B-482E-9EF4-0FAD640C3F6F}" destId="{51FAFE80-4679-4146-B926-550EE4B3B91A}" srcOrd="0" destOrd="0" presId="urn:microsoft.com/office/officeart/2008/layout/HorizontalMultiLevelHierarchy"/>
    <dgm:cxn modelId="{AB51CC80-2E86-4571-8545-F6C9EE728ED2}" type="presParOf" srcId="{51FAFE80-4679-4146-B926-550EE4B3B91A}" destId="{458A5AE7-E82B-4DD7-94F6-CB7A9680F4CE}" srcOrd="0" destOrd="0" presId="urn:microsoft.com/office/officeart/2008/layout/HorizontalMultiLevelHierarchy"/>
    <dgm:cxn modelId="{D54C3F1B-750F-4C87-92D4-5F41BC8456C3}" type="presParOf" srcId="{0B4CCD34-905B-482E-9EF4-0FAD640C3F6F}" destId="{A08A85CE-9041-4E24-ACD4-01297AEFCD80}" srcOrd="1" destOrd="0" presId="urn:microsoft.com/office/officeart/2008/layout/HorizontalMultiLevelHierarchy"/>
    <dgm:cxn modelId="{17F3E8E8-239A-42AB-8025-0C63AB594001}" type="presParOf" srcId="{A08A85CE-9041-4E24-ACD4-01297AEFCD80}" destId="{6F382D42-9B21-4D78-9580-DA00E5446F00}" srcOrd="0" destOrd="0" presId="urn:microsoft.com/office/officeart/2008/layout/HorizontalMultiLevelHierarchy"/>
    <dgm:cxn modelId="{96C8E8BD-4755-4188-AA9B-D8B3C35FFD09}" type="presParOf" srcId="{A08A85CE-9041-4E24-ACD4-01297AEFCD80}" destId="{C4191290-E44C-4C21-9E9E-AC197123B1BD}" srcOrd="1" destOrd="0" presId="urn:microsoft.com/office/officeart/2008/layout/HorizontalMultiLevelHierarchy"/>
    <dgm:cxn modelId="{EFC2C315-7C7F-40A9-A8FD-C64470AB58A0}" type="presParOf" srcId="{0B4CCD34-905B-482E-9EF4-0FAD640C3F6F}" destId="{BF872C20-8F84-4223-B0E9-BFC8E6368BF1}" srcOrd="2" destOrd="0" presId="urn:microsoft.com/office/officeart/2008/layout/HorizontalMultiLevelHierarchy"/>
    <dgm:cxn modelId="{C7C164BF-98F9-4B6A-B95F-4420DF57DCBB}" type="presParOf" srcId="{BF872C20-8F84-4223-B0E9-BFC8E6368BF1}" destId="{54C58603-A6CC-4671-ACCF-1FAB5165A08D}" srcOrd="0" destOrd="0" presId="urn:microsoft.com/office/officeart/2008/layout/HorizontalMultiLevelHierarchy"/>
    <dgm:cxn modelId="{77240EBC-C768-4E6C-A66B-C4407BF779DC}" type="presParOf" srcId="{0B4CCD34-905B-482E-9EF4-0FAD640C3F6F}" destId="{A4134941-694A-4C78-B161-7C9A3FD11BB0}" srcOrd="3" destOrd="0" presId="urn:microsoft.com/office/officeart/2008/layout/HorizontalMultiLevelHierarchy"/>
    <dgm:cxn modelId="{D842237F-97DC-4297-9788-0ADF8B2F9E9E}" type="presParOf" srcId="{A4134941-694A-4C78-B161-7C9A3FD11BB0}" destId="{9F22E5F0-F1B3-412A-954F-E0931E6738C0}" srcOrd="0" destOrd="0" presId="urn:microsoft.com/office/officeart/2008/layout/HorizontalMultiLevelHierarchy"/>
    <dgm:cxn modelId="{4468605E-3A60-4866-837A-359882BE4878}" type="presParOf" srcId="{A4134941-694A-4C78-B161-7C9A3FD11BB0}" destId="{38176C32-9AC8-4864-A874-CF3FD149137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72C20-8F84-4223-B0E9-BFC8E6368BF1}">
      <dsp:nvSpPr>
        <dsp:cNvPr id="0" name=""/>
        <dsp:cNvSpPr/>
      </dsp:nvSpPr>
      <dsp:spPr>
        <a:xfrm>
          <a:off x="2822731" y="2247900"/>
          <a:ext cx="560356" cy="533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178" y="0"/>
              </a:lnTo>
              <a:lnTo>
                <a:pt x="280178" y="533876"/>
              </a:lnTo>
              <a:lnTo>
                <a:pt x="560356" y="53387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83560" y="2495488"/>
        <a:ext cx="38698" cy="38698"/>
      </dsp:txXfrm>
    </dsp:sp>
    <dsp:sp modelId="{51FAFE80-4679-4146-B926-550EE4B3B91A}">
      <dsp:nvSpPr>
        <dsp:cNvPr id="0" name=""/>
        <dsp:cNvSpPr/>
      </dsp:nvSpPr>
      <dsp:spPr>
        <a:xfrm>
          <a:off x="2822731" y="1714023"/>
          <a:ext cx="560356" cy="533876"/>
        </a:xfrm>
        <a:custGeom>
          <a:avLst/>
          <a:gdLst/>
          <a:ahLst/>
          <a:cxnLst/>
          <a:rect l="0" t="0" r="0" b="0"/>
          <a:pathLst>
            <a:path>
              <a:moveTo>
                <a:pt x="0" y="533876"/>
              </a:moveTo>
              <a:lnTo>
                <a:pt x="280178" y="533876"/>
              </a:lnTo>
              <a:lnTo>
                <a:pt x="280178" y="0"/>
              </a:lnTo>
              <a:lnTo>
                <a:pt x="560356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83560" y="1961612"/>
        <a:ext cx="38698" cy="38698"/>
      </dsp:txXfrm>
    </dsp:sp>
    <dsp:sp modelId="{216F8053-945E-4E58-9373-E881F062994C}">
      <dsp:nvSpPr>
        <dsp:cNvPr id="0" name=""/>
        <dsp:cNvSpPr/>
      </dsp:nvSpPr>
      <dsp:spPr>
        <a:xfrm rot="16200000">
          <a:off x="147730" y="1820799"/>
          <a:ext cx="4495800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200" kern="1200" dirty="0"/>
            <a:t>파일의 유형</a:t>
          </a:r>
        </a:p>
      </dsp:txBody>
      <dsp:txXfrm>
        <a:off x="147730" y="1820799"/>
        <a:ext cx="4495800" cy="854202"/>
      </dsp:txXfrm>
    </dsp:sp>
    <dsp:sp modelId="{6F382D42-9B21-4D78-9580-DA00E5446F00}">
      <dsp:nvSpPr>
        <dsp:cNvPr id="0" name=""/>
        <dsp:cNvSpPr/>
      </dsp:nvSpPr>
      <dsp:spPr>
        <a:xfrm>
          <a:off x="3383087" y="1286922"/>
          <a:ext cx="2801782" cy="8542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200" kern="1200" dirty="0"/>
            <a:t>텍스트 파일</a:t>
          </a:r>
        </a:p>
      </dsp:txBody>
      <dsp:txXfrm>
        <a:off x="3383087" y="1286922"/>
        <a:ext cx="2801782" cy="854202"/>
      </dsp:txXfrm>
    </dsp:sp>
    <dsp:sp modelId="{9F22E5F0-F1B3-412A-954F-E0931E6738C0}">
      <dsp:nvSpPr>
        <dsp:cNvPr id="0" name=""/>
        <dsp:cNvSpPr/>
      </dsp:nvSpPr>
      <dsp:spPr>
        <a:xfrm>
          <a:off x="3383087" y="2354675"/>
          <a:ext cx="2801782" cy="8542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200" kern="1200" dirty="0"/>
            <a:t>이진 파일</a:t>
          </a:r>
        </a:p>
      </dsp:txBody>
      <dsp:txXfrm>
        <a:off x="3383087" y="2354675"/>
        <a:ext cx="2801782" cy="854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7/24/2021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14269-532F-45EA-A9BA-55B4AED5BE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81B-BF42-4700-BBA1-F0784519C2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17A200B-9835-4546-B5E3-C83C6C27D5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66281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87575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78221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10746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023076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0426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307CCE-3CC9-465E-8CCB-51671EB54BA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EC5010-F9D2-411A-8418-855DD6E07C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" y="221296"/>
            <a:ext cx="570528" cy="10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82730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95576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55357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84169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48421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044901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10158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1815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89150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39542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1C0280C-360A-4D92-903B-2BED37C71DC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524238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56597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261689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424060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621583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58324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F37F1-3A36-4853-AAD2-19AD42CB89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541861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956DE-4682-4367-92D3-550649CECC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04137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AC5E2-9F43-47F5-BE16-F3C7C93973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108568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EDE6C-7692-4868-978C-4E417D8680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24293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4399F3-3142-4CFB-955F-A0CF5CEAF78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ED35A-2356-4D9B-A229-08731429D1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159668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901E-997C-4428-AFFD-CE6475DAE9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198490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07F5-2457-4AB2-8A3B-96410A2194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254241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937C2-B0D9-4CB1-9F2F-6D5FA132F3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791750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40527-6AB5-449D-8379-BC351533DB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900038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9771-48A8-4BA0-ABF4-4EFA7C4465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771620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E131-678F-48B8-BD8D-191497B893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676436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965C-9A53-457A-AC50-599D198911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751085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DE261-01CB-4F21-B0B2-F1CBB61E33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942468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F4013-464F-4905-BEE1-A616162BCD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96077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727BE4-A820-49B7-872C-E04F10B90EA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A272-9F15-4F84-A9D0-087741298C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417255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D0B3-C738-46B5-BB4A-FBF3147120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417032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9B5E-FCC9-445E-B277-BBD9CC1508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409620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A70C-970A-464F-91E2-018078C1C9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82284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178E-64CA-4609-9FE9-94A5BB8981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282765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EE83B-D1A1-4A12-8FAF-FBD4603DC6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061546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B0D8-BAAB-4829-848C-947045230C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554027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AC5A3-84ED-40E2-A155-DC0686FF7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857515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5F4E4-CDE1-49DD-B756-FB254AFDF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354132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7B2A7B-CF72-42EA-9722-02A1D0DCD1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24A179-5AA2-4366-99FC-E393E7C5C1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E316DA-46CC-4AB9-9CB0-195FBCD7C7D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0A37BDD-EF56-43DB-9147-6D638F403D6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4.w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F5059AA-F855-4B82-A334-55B9947E78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3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Audio-mp3.sv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6013185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누구나 즐기는 </a:t>
            </a:r>
            <a:r>
              <a:rPr kumimoji="0" lang="en-US" altLang="ko-KR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 콘서트</a:t>
            </a:r>
          </a:p>
        </p:txBody>
      </p:sp>
      <p:sp>
        <p:nvSpPr>
          <p:cNvPr id="3076" name="AutoShape 142"/>
          <p:cNvSpPr>
            <a:spLocks noChangeArrowheads="1"/>
          </p:cNvSpPr>
          <p:nvPr/>
        </p:nvSpPr>
        <p:spPr bwMode="auto">
          <a:xfrm>
            <a:off x="2419350" y="1846263"/>
            <a:ext cx="3925888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dirty="0">
                <a:latin typeface="Arial" pitchFamily="34" charset="0"/>
              </a:rPr>
              <a:t>제</a:t>
            </a:r>
            <a:r>
              <a:rPr kumimoji="0" lang="en-US" altLang="ko-KR" dirty="0">
                <a:latin typeface="Arial" pitchFamily="34" charset="0"/>
              </a:rPr>
              <a:t>12</a:t>
            </a:r>
            <a:r>
              <a:rPr kumimoji="0" lang="ko-KR" altLang="en-US" dirty="0">
                <a:latin typeface="Arial" pitchFamily="34" charset="0"/>
              </a:rPr>
              <a:t>장 파일 입출력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03" y="2700339"/>
            <a:ext cx="3990920" cy="313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45238" y="53221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/>
              <a:t>출처</a:t>
            </a:r>
            <a:r>
              <a:rPr lang="en-US" altLang="ko-KR" sz="1400" i="1" dirty="0"/>
              <a:t>: </a:t>
            </a:r>
            <a:r>
              <a:rPr lang="en-US" altLang="ko-KR" sz="1400" i="1" dirty="0" err="1"/>
              <a:t>pixabay</a:t>
            </a:r>
            <a:r>
              <a:rPr lang="ko-KR" altLang="en-US" sz="1400" i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47D46-7FC1-4D0B-94A1-8B8A29EEEC87}"/>
              </a:ext>
            </a:extLst>
          </p:cNvPr>
          <p:cNvSpPr txBox="1"/>
          <p:nvPr/>
        </p:nvSpPr>
        <p:spPr>
          <a:xfrm>
            <a:off x="696665" y="375138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개정 </a:t>
            </a:r>
            <a:r>
              <a:rPr lang="en-US" altLang="ko-KR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3</a:t>
            </a:r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판</a:t>
            </a:r>
          </a:p>
        </p:txBody>
      </p:sp>
    </p:spTree>
    <p:extLst>
      <p:ext uri="{BB962C8B-B14F-4D97-AF65-F5344CB8AC3E}">
        <p14:creationId xmlns:p14="http://schemas.microsoft.com/office/powerpoint/2010/main" val="3738376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FE77-358E-4ADB-9884-71DE4FB9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유형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230FA16-1020-4742-BCEC-4678BCEAE5E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7995356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62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텍스트 파일</a:t>
            </a:r>
            <a:r>
              <a:rPr lang="en-US" altLang="ko-KR"/>
              <a:t>(text file)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텍스트 파일은 사람이 읽을 수 있는 텍스트가 들어 있는 파일</a:t>
            </a:r>
          </a:p>
          <a:p>
            <a:pPr marL="365760" lvl="1" indent="0" eaLnBrk="1" hangingPunct="1">
              <a:buNone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C </a:t>
            </a:r>
            <a:r>
              <a:rPr lang="ko-KR" altLang="en-US" dirty="0"/>
              <a:t>프로그램 소스 파일이나 메모장 파일</a:t>
            </a:r>
          </a:p>
          <a:p>
            <a:pPr eaLnBrk="1" hangingPunct="1"/>
            <a:r>
              <a:rPr lang="ko-KR" altLang="en-US" dirty="0"/>
              <a:t>텍스트 파일은 아스키 코드를 이용하여 저장</a:t>
            </a:r>
          </a:p>
          <a:p>
            <a:pPr eaLnBrk="1" hangingPunct="1"/>
            <a:r>
              <a:rPr lang="ko-KR" altLang="en-US" dirty="0"/>
              <a:t>텍스트 파일은 연속적인 라인들로 구성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1871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17D8A2-4326-4ADE-801B-BA42D113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356992"/>
            <a:ext cx="3409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1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이진 파일</a:t>
            </a:r>
            <a:r>
              <a:rPr lang="en-US" altLang="ko-KR"/>
              <a:t>(binary file)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이진 데이터가 직접 저장되어 있는 파일</a:t>
            </a:r>
          </a:p>
          <a:p>
            <a:pPr eaLnBrk="1" hangingPunct="1"/>
            <a:r>
              <a:rPr lang="ko-KR" altLang="en-US" dirty="0"/>
              <a:t>이진 파일은 사람이 읽을 수는 없으나 컴퓨터는 읽을 수 있는 파일</a:t>
            </a:r>
          </a:p>
          <a:p>
            <a:pPr eaLnBrk="1" hangingPunct="1"/>
            <a:r>
              <a:rPr lang="ko-KR" altLang="en-US" dirty="0"/>
              <a:t>이진 파일은 텍스트 파일과는 달리 라인들로 분리되지 않는다</a:t>
            </a:r>
            <a:r>
              <a:rPr lang="en-US" altLang="ko-KR" dirty="0"/>
              <a:t>. </a:t>
            </a:r>
          </a:p>
          <a:p>
            <a:pPr eaLnBrk="1" hangingPunct="1"/>
            <a:r>
              <a:rPr lang="ko-KR" altLang="en-US" dirty="0"/>
              <a:t>이진 파일은 특정 프로그램에 의해서만 판독이 가능</a:t>
            </a:r>
          </a:p>
          <a:p>
            <a:pPr lvl="1" eaLnBrk="1" hangingPunct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C </a:t>
            </a:r>
            <a:r>
              <a:rPr lang="ko-KR" altLang="en-US" dirty="0"/>
              <a:t>프로그램 실행 파일</a:t>
            </a:r>
            <a:r>
              <a:rPr lang="en-US" altLang="ko-KR" dirty="0"/>
              <a:t>, </a:t>
            </a:r>
            <a:r>
              <a:rPr lang="ko-KR" altLang="en-US" dirty="0"/>
              <a:t>사운드 파일</a:t>
            </a:r>
            <a:r>
              <a:rPr lang="en-US" altLang="ko-KR" dirty="0"/>
              <a:t>, </a:t>
            </a:r>
            <a:r>
              <a:rPr lang="ko-KR" altLang="en-US" dirty="0"/>
              <a:t>이미지 파일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2574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AFC205-3EFB-4972-A126-19AE59AF7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260" y="3810000"/>
            <a:ext cx="36861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3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 처리의 개요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파일을 다룰 때는 반드시 다음과 같은 순서를 지켜야 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디스크 파일은 </a:t>
            </a:r>
            <a:r>
              <a:rPr lang="en-US" altLang="ko-KR" dirty="0"/>
              <a:t>FILE </a:t>
            </a:r>
            <a:r>
              <a:rPr lang="ko-KR" altLang="en-US" dirty="0"/>
              <a:t>구조체를 이용하여 접근 </a:t>
            </a:r>
          </a:p>
          <a:p>
            <a:pPr eaLnBrk="1" hangingPunct="1"/>
            <a:r>
              <a:rPr lang="en-US" altLang="ko-KR" dirty="0"/>
              <a:t>FILE </a:t>
            </a:r>
            <a:r>
              <a:rPr lang="ko-KR" altLang="en-US" dirty="0"/>
              <a:t>구조체를 가리키는 포인터를 파일 포인터</a:t>
            </a:r>
            <a:r>
              <a:rPr lang="en-US" altLang="ko-KR" dirty="0"/>
              <a:t>(file pointer)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1341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79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 열기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781175"/>
            <a:ext cx="90678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98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CDB0F-94CD-4E03-BAC6-87F22ED9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닫기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6118B1-04EE-4FA6-9A07-2FA0A14F34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72816"/>
            <a:ext cx="8153400" cy="2053385"/>
          </a:xfrm>
        </p:spPr>
      </p:pic>
    </p:spTree>
    <p:extLst>
      <p:ext uri="{BB962C8B-B14F-4D97-AF65-F5344CB8AC3E}">
        <p14:creationId xmlns:p14="http://schemas.microsoft.com/office/powerpoint/2010/main" val="2801128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87" y="3649662"/>
            <a:ext cx="6978922" cy="308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 모드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4BCF93-466B-403F-97A2-04DA8D66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412776"/>
            <a:ext cx="8388424" cy="25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9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file_open.c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116013" y="1196975"/>
            <a:ext cx="7777162" cy="44465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FILE *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"sample.txt"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"w"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열기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실패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열기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성공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4313" name="_x74322288"/>
          <p:cNvSpPr>
            <a:spLocks noChangeArrowheads="1"/>
          </p:cNvSpPr>
          <p:nvPr/>
        </p:nvSpPr>
        <p:spPr bwMode="auto">
          <a:xfrm>
            <a:off x="1143000" y="5857875"/>
            <a:ext cx="7777163" cy="2889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>
                <a:latin typeface="Comic Sans MS" pitchFamily="66" charset="0"/>
              </a:rPr>
              <a:t>파일 열기 성공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00063" y="5429250"/>
            <a:ext cx="487362" cy="1012825"/>
            <a:chOff x="-91" y="1749"/>
            <a:chExt cx="552" cy="832"/>
          </a:xfrm>
        </p:grpSpPr>
        <p:sp>
          <p:nvSpPr>
            <p:cNvPr id="38924" name="Freeform 19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5" name="Freeform 20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6" name="Freeform 21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7" name="Freeform 22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8" name="Freeform 23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9" name="Freeform 24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0" name="Freeform 25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1" name="Freeform 26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2" name="Freeform 27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3" name="Freeform 28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4" name="Freeform 29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5" name="Freeform 30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6" name="Freeform 31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7" name="Freeform 32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8" name="Freeform 33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9" name="Freeform 34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0" name="Freeform 35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93930" y="1647438"/>
            <a:ext cx="2449214" cy="2232248"/>
            <a:chOff x="6156176" y="1578754"/>
            <a:chExt cx="2449214" cy="2232248"/>
          </a:xfrm>
        </p:grpSpPr>
        <p:grpSp>
          <p:nvGrpSpPr>
            <p:cNvPr id="37" name="그룹 36"/>
            <p:cNvGrpSpPr/>
            <p:nvPr/>
          </p:nvGrpSpPr>
          <p:grpSpPr>
            <a:xfrm>
              <a:off x="6156176" y="1578754"/>
              <a:ext cx="2449214" cy="2232248"/>
              <a:chOff x="5794896" y="1776982"/>
              <a:chExt cx="2810494" cy="2300090"/>
            </a:xfrm>
          </p:grpSpPr>
          <p:pic>
            <p:nvPicPr>
              <p:cNvPr id="45" name="Picture 3" descr="C:\Users\LG\AppData\Local\Microsoft\Windows\Temporary Internet Files\Content.IE5\QYGLLPGH\MC900424796[1].wm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4896" y="1776982"/>
                <a:ext cx="2810494" cy="2300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 rot="20840829">
                <a:off x="7164213" y="1916883"/>
                <a:ext cx="1080130" cy="285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>
                    <a:solidFill>
                      <a:schemeClr val="tx2"/>
                    </a:solidFill>
                    <a:latin typeface="+mj-lt"/>
                  </a:rPr>
                  <a:t>sample.txt</a:t>
                </a:r>
                <a:endParaRPr lang="ko-KR" altLang="en-US" sz="120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cxnSp>
          <p:nvCxnSpPr>
            <p:cNvPr id="38" name="직선 연결선 37"/>
            <p:cNvCxnSpPr/>
            <p:nvPr/>
          </p:nvCxnSpPr>
          <p:spPr>
            <a:xfrm flipV="1">
              <a:off x="6402574" y="2091256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6460276" y="2269180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6511076" y="2451296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6559290" y="2603004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595784" y="2780928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6642392" y="2938538"/>
              <a:ext cx="1715659" cy="34644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6699099" y="3110626"/>
              <a:ext cx="1698672" cy="318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8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9C72CB-2B00-43B6-9051-9371C864FDC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94751"/>
            <a:ext cx="8153400" cy="2124774"/>
          </a:xfrm>
        </p:spPr>
      </p:pic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0965" name="Picture 5" descr="MC900434929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437063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63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 단위 입출력</a:t>
            </a:r>
            <a:endParaRPr lang="en-US" altLang="ko-KR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539552" y="1628800"/>
            <a:ext cx="7777162" cy="496832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_CRT_SECURE_NO_WARNINGS</a:t>
            </a:r>
            <a:endParaRPr lang="en-US" altLang="ko-KR" sz="1600" dirty="0">
              <a:solidFill>
                <a:srgbClr val="80808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FILE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fopen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"alphabet.txt"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"w"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파일을 쓰기 모드로 연다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stderr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파일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alphabet.txt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를 열 수 없습니다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exit(1);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프로그램을 종료한다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c;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(c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'a'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c &lt;=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'z'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c++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‘a'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부터 ’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z'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까지 파일에 쓴다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fputc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(c,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fclose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6" name="Rectangle 4"/>
          <p:cNvSpPr>
            <a:spLocks noChangeArrowheads="1"/>
          </p:cNvSpPr>
          <p:nvPr/>
        </p:nvSpPr>
        <p:spPr bwMode="auto">
          <a:xfrm>
            <a:off x="0" y="9302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en-US" altLang="ko-KR" sz="1000">
              <a:solidFill>
                <a:srgbClr val="000000"/>
              </a:solidFill>
            </a:endParaRPr>
          </a:p>
          <a:p>
            <a:pPr algn="just" eaLnBrk="0" latinLnBrk="0" hangingPunct="0"/>
            <a:r>
              <a:rPr lang="en-US" altLang="ko-KR" sz="1000">
                <a:solidFill>
                  <a:srgbClr val="000000"/>
                </a:solidFill>
                <a:latin typeface="Trebuchet MS" pitchFamily="34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116D8F-06E3-48C9-A54F-D3570AB08265}"/>
              </a:ext>
            </a:extLst>
          </p:cNvPr>
          <p:cNvSpPr/>
          <p:nvPr/>
        </p:nvSpPr>
        <p:spPr>
          <a:xfrm>
            <a:off x="4882276" y="1643360"/>
            <a:ext cx="38827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fputc</a:t>
            </a:r>
            <a:r>
              <a:rPr lang="en-US" altLang="ko-K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(c, </a:t>
            </a:r>
            <a:r>
              <a:rPr lang="en-US" altLang="ko-KR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fp</a:t>
            </a:r>
            <a:r>
              <a:rPr lang="en-US" altLang="ko-K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914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스트림의 개념을 이해한다</a:t>
            </a:r>
            <a:r>
              <a:rPr kumimoji="0" lang="en-US" altLang="ko-KR" dirty="0">
                <a:solidFill>
                  <a:schemeClr val="tx2"/>
                </a:solidFill>
              </a:rPr>
              <a:t>.</a:t>
            </a:r>
          </a:p>
          <a:p>
            <a:pPr latinLnBrk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형식화된 입출력을 이해한다</a:t>
            </a:r>
            <a:r>
              <a:rPr kumimoji="0" lang="en-US" altLang="ko-KR" dirty="0">
                <a:solidFill>
                  <a:schemeClr val="tx2"/>
                </a:solidFill>
              </a:rPr>
              <a:t>.</a:t>
            </a:r>
          </a:p>
          <a:p>
            <a:pPr latinLnBrk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파일 입출력 함수들을 사용할 수 있다</a:t>
            </a:r>
            <a:r>
              <a:rPr kumimoji="0" lang="en-US" altLang="ko-KR" dirty="0">
                <a:solidFill>
                  <a:schemeClr val="tx2"/>
                </a:solidFill>
              </a:rPr>
              <a:t>. </a:t>
            </a:r>
          </a:p>
          <a:p>
            <a:pPr latinLnBrk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이진 파일을 사용할 수 있다</a:t>
            </a:r>
            <a:r>
              <a:rPr kumimoji="0" lang="en-US" altLang="ko-KR" dirty="0">
                <a:solidFill>
                  <a:schemeClr val="tx2"/>
                </a:solidFill>
              </a:rPr>
              <a:t>.</a:t>
            </a:r>
          </a:p>
          <a:p>
            <a:pPr latinLnBrk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파일에 임의 접근할 수 있다</a:t>
            </a:r>
            <a:r>
              <a:rPr kumimoji="0" lang="en-US" altLang="ko-KR" dirty="0">
                <a:solidFill>
                  <a:schemeClr val="tx2"/>
                </a:solidFill>
              </a:rPr>
              <a:t>. </a:t>
            </a:r>
            <a:endParaRPr kumimoji="0" lang="ko-KR" altLang="en-US" dirty="0"/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03848" y="1295875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ko-KR" altLang="en-US" dirty="0">
                <a:latin typeface="Arial" pitchFamily="34" charset="0"/>
              </a:rPr>
              <a:t>입출력에 관련된 개념들과 함수들에 대하여 학습합니다</a:t>
            </a:r>
            <a:r>
              <a:rPr kumimoji="0" lang="en-US" altLang="ko-KR" dirty="0">
                <a:latin typeface="Arial" pitchFamily="34" charset="0"/>
              </a:rPr>
              <a:t>. 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2" name="직선 연결선 51"/>
          <p:cNvCxnSpPr>
            <a:cxnSpLocks/>
            <a:stCxn id="3110" idx="4"/>
          </p:cNvCxnSpPr>
          <p:nvPr/>
        </p:nvCxnSpPr>
        <p:spPr>
          <a:xfrm flipH="1" flipV="1">
            <a:off x="3491880" y="2204864"/>
            <a:ext cx="2358306" cy="219415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90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9E78F-2DAD-4742-B9AB-9164B3F6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2A5D14-C54B-4645-8CAD-2F7F313434F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27584" y="1916832"/>
            <a:ext cx="6753225" cy="923925"/>
          </a:xfrm>
        </p:spPr>
      </p:pic>
    </p:spTree>
    <p:extLst>
      <p:ext uri="{BB962C8B-B14F-4D97-AF65-F5344CB8AC3E}">
        <p14:creationId xmlns:p14="http://schemas.microsoft.com/office/powerpoint/2010/main" val="252833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 단위 입출력</a:t>
            </a:r>
            <a:endParaRPr lang="en-US" altLang="ko-KR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827584" y="1384300"/>
            <a:ext cx="7777162" cy="525636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_CRT_SECURE_NO_WARNINGS</a:t>
            </a:r>
            <a:endParaRPr lang="en-US" altLang="ko-KR" sz="1600" dirty="0">
              <a:solidFill>
                <a:srgbClr val="80808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FILE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c;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정수 변수에 주의한다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de-DE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fp = fopen(</a:t>
            </a:r>
            <a:r>
              <a:rPr lang="de-DE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"alphabet.txt"</a:t>
            </a:r>
            <a:r>
              <a:rPr lang="de-DE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de-DE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"r"</a:t>
            </a:r>
            <a:r>
              <a:rPr lang="de-DE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stderr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원본 파일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alphabet.txt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를 열 수 없습니다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exit(1);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((c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fgetc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)) !=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EOF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putchar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(c);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fclose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70" name="Rectangle 4"/>
          <p:cNvSpPr>
            <a:spLocks noChangeArrowheads="1"/>
          </p:cNvSpPr>
          <p:nvPr/>
        </p:nvSpPr>
        <p:spPr bwMode="auto">
          <a:xfrm>
            <a:off x="0" y="9302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en-US" altLang="ko-KR" sz="1000">
              <a:solidFill>
                <a:srgbClr val="000000"/>
              </a:solidFill>
            </a:endParaRPr>
          </a:p>
          <a:p>
            <a:pPr algn="just" eaLnBrk="0" latinLnBrk="0" hangingPunct="0"/>
            <a:r>
              <a:rPr lang="en-US" altLang="ko-KR" sz="1000">
                <a:solidFill>
                  <a:srgbClr val="000000"/>
                </a:solidFill>
                <a:latin typeface="Trebuchet MS" pitchFamily="34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841AE1-D19D-419C-B620-9FA3C7331BFA}"/>
              </a:ext>
            </a:extLst>
          </p:cNvPr>
          <p:cNvSpPr/>
          <p:nvPr/>
        </p:nvSpPr>
        <p:spPr>
          <a:xfrm>
            <a:off x="4952801" y="1482724"/>
            <a:ext cx="3786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c=</a:t>
            </a:r>
            <a:r>
              <a:rPr lang="en-US" altLang="ko-KR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fgetc</a:t>
            </a:r>
            <a:r>
              <a:rPr lang="en-US" altLang="ko-K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</a:t>
            </a:r>
            <a:r>
              <a:rPr lang="en-US" altLang="ko-KR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fp</a:t>
            </a:r>
            <a:r>
              <a:rPr lang="en-US" altLang="ko-K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94413D-8D81-4D6C-94ED-E47FC79C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43" y="5927725"/>
            <a:ext cx="56959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41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줄씩 읽고 쓰기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313AE9-CF78-49A5-9ABE-C28901B6880A}"/>
              </a:ext>
            </a:extLst>
          </p:cNvPr>
          <p:cNvSpPr/>
          <p:nvPr/>
        </p:nvSpPr>
        <p:spPr>
          <a:xfrm>
            <a:off x="855029" y="1911041"/>
            <a:ext cx="422102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fputs</a:t>
            </a:r>
            <a:r>
              <a:rPr lang="en-US" altLang="ko-KR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(s, </a:t>
            </a:r>
            <a:r>
              <a:rPr lang="en-US" altLang="ko-KR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fp</a:t>
            </a:r>
            <a:r>
              <a:rPr lang="en-US" altLang="ko-KR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)</a:t>
            </a:r>
            <a:endParaRPr lang="en-US" altLang="ko-KR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950664-78BE-427D-BCAC-F40847E9AD8A}"/>
              </a:ext>
            </a:extLst>
          </p:cNvPr>
          <p:cNvSpPr/>
          <p:nvPr/>
        </p:nvSpPr>
        <p:spPr>
          <a:xfrm>
            <a:off x="855029" y="3284984"/>
            <a:ext cx="330090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fgets</a:t>
            </a:r>
            <a:r>
              <a:rPr lang="en-US" altLang="ko-KR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</a:t>
            </a:r>
            <a:r>
              <a:rPr lang="en-US" altLang="ko-KR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fp</a:t>
            </a:r>
            <a:r>
              <a:rPr lang="en-US" altLang="ko-KR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)</a:t>
            </a:r>
            <a:endParaRPr lang="en-US" altLang="ko-KR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FC0B1E6E-4B3B-4ED9-A98C-FE9EF7CA0388}"/>
              </a:ext>
            </a:extLst>
          </p:cNvPr>
          <p:cNvSpPr/>
          <p:nvPr/>
        </p:nvSpPr>
        <p:spPr>
          <a:xfrm>
            <a:off x="5292080" y="1933660"/>
            <a:ext cx="2737486" cy="1015663"/>
          </a:xfrm>
          <a:prstGeom prst="wedgeRoundRectCallout">
            <a:avLst>
              <a:gd name="adj1" fmla="val -59749"/>
              <a:gd name="adj2" fmla="val -187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문자열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fp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fp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FILE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포인터이다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124F9A3D-EDDE-46D5-8251-C82AF2147B72}"/>
              </a:ext>
            </a:extLst>
          </p:cNvPr>
          <p:cNvSpPr/>
          <p:nvPr/>
        </p:nvSpPr>
        <p:spPr>
          <a:xfrm>
            <a:off x="4602586" y="3814471"/>
            <a:ext cx="2737486" cy="1015663"/>
          </a:xfrm>
          <a:prstGeom prst="wedgeRoundRectCallout">
            <a:avLst>
              <a:gd name="adj1" fmla="val -63316"/>
              <a:gd name="adj2" fmla="val -46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fp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 한 줄을 읽어서 반환한다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fp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FILE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포인터이다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693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7584" y="1484783"/>
            <a:ext cx="7777162" cy="48245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_CRT_SECURE_NO_WARNINGS</a:t>
            </a:r>
            <a:endParaRPr lang="en-US" altLang="ko-KR" sz="1600" dirty="0">
              <a:solidFill>
                <a:srgbClr val="808080"/>
              </a:solidFill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&lt;stdio.h&gt;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FILE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*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fp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char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str[100];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fp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fopen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"file.txt"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"w"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fp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NULL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{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stderr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파일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file.txt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를 열 수 없습니다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.\n"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exit(0);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}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do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gets_s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(str,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sizeof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(str));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사용자로부터 한 줄을 받는다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fputs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(str,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fp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	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한 줄을 파일에 쓴다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 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strlen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(str) != 0);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사용자가 아무것도 적지 않으면 반복 루프 탈출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fclose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fp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0;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118C9A-2BBC-476D-ABCB-25C2F007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554" y="5803822"/>
            <a:ext cx="6840760" cy="10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30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0A108-40A8-47DF-9947-5BE07F0B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하드디스크에는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9D6CD0-4279-4DCF-872F-95F1E8B42F8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44824"/>
            <a:ext cx="8153400" cy="1182242"/>
          </a:xfrm>
        </p:spPr>
      </p:pic>
    </p:spTree>
    <p:extLst>
      <p:ext uri="{BB962C8B-B14F-4D97-AF65-F5344CB8AC3E}">
        <p14:creationId xmlns:p14="http://schemas.microsoft.com/office/powerpoint/2010/main" val="2733547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37BB0-39ED-4F21-98FA-CC672A17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텍스트 파일 복사하기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5C943-4123-4E24-B2C6-E93B185CD1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문자열 입출력 함수를 이용하여 텍스트 파일을 복사하여 보자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원본 파일과 복사 파일의 이름을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입력받은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후에 원본 파일에서 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문자씩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읽어서 문자형 변수에 저장한다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저장된 문자는 다시 복사 파일로 출력된다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복사할 때는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fgetc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()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fputc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()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사용한다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40DF75-C98A-4E93-92D8-B0420B290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35553"/>
            <a:ext cx="7632848" cy="1022633"/>
          </a:xfrm>
          <a:prstGeom prst="rect">
            <a:avLst/>
          </a:prstGeom>
        </p:spPr>
      </p:pic>
      <p:pic>
        <p:nvPicPr>
          <p:cNvPr id="8" name="Picture 4" descr="Image result for file copy">
            <a:extLst>
              <a:ext uri="{FF2B5EF4-FFF2-40B4-BE49-F238E27FC236}">
                <a16:creationId xmlns:a16="http://schemas.microsoft.com/office/drawing/2014/main" id="{00198DA8-E284-472B-945B-FD8FD6367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998" y="4577566"/>
            <a:ext cx="1899434" cy="189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993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텍스트 파일 복사</a:t>
            </a:r>
            <a:endParaRPr lang="en-US" altLang="ko-KR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116013" y="908720"/>
            <a:ext cx="7777162" cy="59492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_CRT_SECURE_NO_WARNINGS</a:t>
            </a:r>
            <a:endParaRPr lang="en-US" altLang="ko-KR" sz="1600" dirty="0">
              <a:solidFill>
                <a:srgbClr val="808080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stdlib.h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FILE *fp1, *fp2;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file1[100], file2[100];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buffer[100];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원본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 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file1);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복사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 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file2);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첫번째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읽기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(fp1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(file1,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"r"</a:t>
            </a:r>
            <a:r>
              <a:rPr lang="en-US" altLang="en-US" sz="1600" dirty="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stderr</a:t>
            </a:r>
            <a:r>
              <a:rPr lang="en-US" altLang="en-US" sz="1600" dirty="0">
                <a:latin typeface="Trebuchet MS" pitchFamily="34" charset="0"/>
              </a:rPr>
              <a:t>,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원본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file1);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61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텍스트 파일 복사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496775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2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두번째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쓰기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(fp2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(file2,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"w"</a:t>
            </a:r>
            <a:r>
              <a:rPr lang="en-US" altLang="en-US" sz="1600" dirty="0">
                <a:latin typeface="Trebuchet MS" pitchFamily="34" charset="0"/>
              </a:rPr>
              <a:t>)) == NULL )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stderr</a:t>
            </a:r>
            <a:r>
              <a:rPr lang="en-US" altLang="en-US" sz="1600" dirty="0">
                <a:latin typeface="Trebuchet MS" pitchFamily="34" charset="0"/>
              </a:rPr>
              <a:t>,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복사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file2);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exit(1);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c;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// </a:t>
            </a:r>
            <a:r>
              <a:rPr lang="en-US" altLang="en-US" sz="1600" dirty="0" err="1">
                <a:latin typeface="Trebuchet MS" pitchFamily="34" charset="0"/>
              </a:rPr>
              <a:t>fp1</a:t>
            </a:r>
            <a:r>
              <a:rPr lang="ko-KR" altLang="en-US" sz="1600" dirty="0">
                <a:latin typeface="Trebuchet MS" pitchFamily="34" charset="0"/>
              </a:rPr>
              <a:t>에서 한 글자씩 읽어서 </a:t>
            </a:r>
            <a:r>
              <a:rPr lang="en-US" altLang="en-US" sz="1600" dirty="0" err="1">
                <a:latin typeface="Trebuchet MS" pitchFamily="34" charset="0"/>
              </a:rPr>
              <a:t>fp2</a:t>
            </a:r>
            <a:r>
              <a:rPr lang="ko-KR" altLang="en-US" sz="1600" dirty="0">
                <a:latin typeface="Trebuchet MS" pitchFamily="34" charset="0"/>
              </a:rPr>
              <a:t>로 쓴다</a:t>
            </a:r>
            <a:r>
              <a:rPr lang="en-US" altLang="ko-KR" sz="1600" dirty="0">
                <a:latin typeface="Trebuchet MS" pitchFamily="34" charset="0"/>
              </a:rPr>
              <a:t>. 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latin typeface="Trebuchet MS" pitchFamily="34" charset="0"/>
              </a:rPr>
              <a:t>while ((c = </a:t>
            </a:r>
            <a:r>
              <a:rPr lang="en-US" altLang="en-US" sz="1600" dirty="0" err="1">
                <a:latin typeface="Trebuchet MS" pitchFamily="34" charset="0"/>
              </a:rPr>
              <a:t>fgetc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fp1</a:t>
            </a:r>
            <a:r>
              <a:rPr lang="en-US" altLang="en-US" sz="1600" dirty="0">
                <a:latin typeface="Trebuchet MS" pitchFamily="34" charset="0"/>
              </a:rPr>
              <a:t>)) != </a:t>
            </a:r>
            <a:r>
              <a:rPr lang="en-US" altLang="en-US" sz="1600" dirty="0" err="1">
                <a:latin typeface="Trebuchet MS" pitchFamily="34" charset="0"/>
              </a:rPr>
              <a:t>EOF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fputc</a:t>
            </a:r>
            <a:r>
              <a:rPr lang="en-US" altLang="en-US" sz="1600" dirty="0">
                <a:latin typeface="Trebuchet MS" pitchFamily="34" charset="0"/>
              </a:rPr>
              <a:t>(c, </a:t>
            </a:r>
            <a:r>
              <a:rPr lang="en-US" altLang="en-US" sz="1600" dirty="0" err="1">
                <a:latin typeface="Trebuchet MS" pitchFamily="34" charset="0"/>
              </a:rPr>
              <a:t>fp2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fp1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fp2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return 0;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63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형식화된 출력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48309"/>
            <a:ext cx="7200800" cy="230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64" y="1484784"/>
            <a:ext cx="8268072" cy="330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515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에제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755576" y="1628800"/>
            <a:ext cx="7777162" cy="359627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FILE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fopen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"sales.txt"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"a"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"2022.3.1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매출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200000);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fclose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5CFFEA-E98D-41F8-AE42-BD6B78FB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04" y="5445223"/>
            <a:ext cx="7776845" cy="129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1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 장에서 만들 프로그램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D3D7CD-0BBF-4E03-AB98-A767CABDD6C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3919" y="1548873"/>
            <a:ext cx="8153400" cy="4495800"/>
          </a:xfrm>
        </p:spPr>
        <p:txBody>
          <a:bodyPr/>
          <a:lstStyle/>
          <a:p>
            <a:r>
              <a:rPr lang="ko-KR" altLang="en-US" dirty="0"/>
              <a:t>텍스트 파일을 복사하는 프로그램을 작성해보자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파일을 읽어서 화면에 표시하는 프로그램을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554AA7-38D1-45C9-A716-BBD5696F3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06" y="2087377"/>
            <a:ext cx="6440215" cy="8628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152BB4-BE2A-43C0-9883-7EB169C14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05" y="3606200"/>
            <a:ext cx="6440215" cy="299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9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2FD26-B797-46A8-9347-36673D56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E8C3D3-E058-4DFC-BD59-8DCA5FAC98E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44824"/>
            <a:ext cx="8153400" cy="1847989"/>
          </a:xfrm>
        </p:spPr>
      </p:pic>
    </p:spTree>
    <p:extLst>
      <p:ext uri="{BB962C8B-B14F-4D97-AF65-F5344CB8AC3E}">
        <p14:creationId xmlns:p14="http://schemas.microsoft.com/office/powerpoint/2010/main" val="4241177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성적을</a:t>
            </a:r>
            <a:r>
              <a:rPr lang="en-US" altLang="ko-KR" dirty="0"/>
              <a:t> </a:t>
            </a:r>
            <a:r>
              <a:rPr lang="ko-KR" altLang="en-US" dirty="0"/>
              <a:t>파일에 기록하기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입력하는 학생들의 성적을 형식화된 입출력을 사용하여 텍스트 파일에 저장하는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681258-9B9C-4611-935F-3393562B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04" y="2636912"/>
            <a:ext cx="7632848" cy="27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07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55576" y="1628800"/>
            <a:ext cx="7777162" cy="48245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&lt;stdio.h&gt;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FILE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number;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name[30];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score;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성적 파일을 쓰기 모드로 연다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fopen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"scores.txt"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"w"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성적 파일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scores.txt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를 열 수 없습니다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exit(0);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4846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55576" y="1628800"/>
            <a:ext cx="7777162" cy="48245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"\n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학번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&amp;number);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이름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name);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성적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"%f"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&amp;score);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%s 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number, name, score);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파일에 기록한다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데이터 추가를 계속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? (y/n) 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getche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에코우를 하면서 하나의 문자를 </a:t>
            </a:r>
            <a:r>
              <a:rPr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입력받는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함수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}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!=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'n'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fclose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27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이진 파일 쓰기와 읽기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텍스트 파일과 이진 파일의 차이점</a:t>
            </a:r>
          </a:p>
          <a:p>
            <a:pPr lvl="1" eaLnBrk="1" hangingPunct="1"/>
            <a:r>
              <a:rPr lang="ko-KR" altLang="en-US" i="1">
                <a:solidFill>
                  <a:srgbClr val="FF0000"/>
                </a:solidFill>
              </a:rPr>
              <a:t>텍스트 파일</a:t>
            </a:r>
            <a:r>
              <a:rPr lang="en-US" altLang="ko-KR"/>
              <a:t>: </a:t>
            </a:r>
            <a:r>
              <a:rPr lang="ko-KR" altLang="en-US"/>
              <a:t>모든 데이터가 아스키 코드로 변환되어서 저장됨</a:t>
            </a:r>
          </a:p>
          <a:p>
            <a:pPr lvl="1" eaLnBrk="1" hangingPunct="1"/>
            <a:r>
              <a:rPr lang="ko-KR" altLang="en-US" i="1">
                <a:solidFill>
                  <a:srgbClr val="FF0000"/>
                </a:solidFill>
              </a:rPr>
              <a:t>이진 파일</a:t>
            </a:r>
            <a:r>
              <a:rPr lang="en-US" altLang="ko-KR"/>
              <a:t>: </a:t>
            </a:r>
            <a:r>
              <a:rPr lang="ko-KR" altLang="en-US"/>
              <a:t>컴퓨터에서 데이터를 표현하는 방식 그대로 저장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2451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91" y="3140968"/>
            <a:ext cx="7674818" cy="26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097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이진 파일의 생성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3676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95698"/>
              </p:ext>
            </p:extLst>
          </p:nvPr>
        </p:nvGraphicFramePr>
        <p:xfrm>
          <a:off x="836485" y="2983810"/>
          <a:ext cx="7705725" cy="1219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82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파일 모드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“</a:t>
                      </a:r>
                      <a:r>
                        <a:rPr kumimoji="1" lang="en-US" altLang="ko-KR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rb</a:t>
                      </a:r>
                      <a:r>
                        <a:rPr kumimoji="1" lang="en-US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"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읽기 모드 </a:t>
                      </a:r>
                      <a:r>
                        <a:rPr kumimoji="1" lang="en-US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ko-KR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이진 파일 모드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“wb"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쓰기 모드 </a:t>
                      </a:r>
                      <a:r>
                        <a:rPr kumimoji="1" lang="en-US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ko-KR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이진 파일 모드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“ab"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추가 모드 </a:t>
                      </a:r>
                      <a:r>
                        <a:rPr kumimoji="1" lang="en-US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ko-KR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이진 파일 모드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C1FAF82-A59A-4B70-9D0C-9F1EF6DF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17" y="1728448"/>
            <a:ext cx="7938475" cy="101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75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이진 파일 쓰기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E35546-841F-48D8-B817-65C32318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8055052" cy="15629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573C2E-9F82-496A-9FF5-9715AA061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522264"/>
            <a:ext cx="7777162" cy="29310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예를 들어서 정수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개를 이진 파일에 저장하려면 다음과 같이 적어주면 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 = 123456;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fwrite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(&amp;x,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), 1,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반대로 이진 파일에서 정수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개를 읽는 문장은 다음과 같다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fread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(&amp;x,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), 1,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이진 파일에서 정수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10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개를 읽으려면 다음과 같은 문장을 사용한다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buffer[10];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fread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buffer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), 10, 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  <a:endParaRPr lang="en-US" altLang="ko-KR" sz="1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13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이진 파일 쓰기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1143000" y="980728"/>
            <a:ext cx="7813675" cy="56435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buffer[] = { 10, 20, 30, 40, 50 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FILE *</a:t>
            </a:r>
            <a:r>
              <a:rPr lang="en-US" altLang="en-US" sz="1600" dirty="0" err="1">
                <a:latin typeface="Trebuchet MS" panose="020B0603020202020204" pitchFamily="34" charset="0"/>
              </a:rPr>
              <a:t>fp</a:t>
            </a:r>
            <a:r>
              <a:rPr lang="en-US" altLang="en-US" sz="1600" dirty="0">
                <a:latin typeface="Trebuchet MS" panose="020B0603020202020204" pitchFamily="34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size_t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, size, count;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fp</a:t>
            </a:r>
            <a:r>
              <a:rPr lang="en-US" altLang="en-US" sz="1600" dirty="0">
                <a:latin typeface="Trebuchet MS" panose="020B0603020202020204" pitchFamily="34" charset="0"/>
              </a:rPr>
              <a:t> = </a:t>
            </a:r>
            <a:r>
              <a:rPr lang="en-US" altLang="en-US" sz="1600" dirty="0" err="1">
                <a:latin typeface="Trebuchet MS" panose="020B0603020202020204" pitchFamily="34" charset="0"/>
              </a:rPr>
              <a:t>fopen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binary.bin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wb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en-US" sz="1600" dirty="0">
                <a:latin typeface="Trebuchet MS" panose="020B0603020202020204" pitchFamily="34" charset="0"/>
              </a:rPr>
              <a:t>( </a:t>
            </a:r>
            <a:r>
              <a:rPr lang="en-US" altLang="en-US" sz="1600" dirty="0" err="1">
                <a:latin typeface="Trebuchet MS" panose="020B0603020202020204" pitchFamily="34" charset="0"/>
              </a:rPr>
              <a:t>fp</a:t>
            </a:r>
            <a:r>
              <a:rPr lang="en-US" altLang="en-US" sz="1600" dirty="0">
                <a:latin typeface="Trebuchet MS" panose="020B0603020202020204" pitchFamily="34" charset="0"/>
              </a:rPr>
              <a:t> == NULL 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</a:rPr>
              <a:t>fprintf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</a:rPr>
              <a:t>stderr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"binary.txt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파일을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열 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없습니다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."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size =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en-US" sz="1600" dirty="0">
                <a:latin typeface="Trebuchet MS" panose="020B0603020202020204" pitchFamily="34" charset="0"/>
              </a:rPr>
              <a:t>(buffer[0]);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count =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en-US" sz="1600" dirty="0">
                <a:latin typeface="Trebuchet MS" panose="020B0603020202020204" pitchFamily="34" charset="0"/>
              </a:rPr>
              <a:t>(buffer) /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en-US" sz="1600" dirty="0">
                <a:latin typeface="Trebuchet MS" panose="020B0603020202020204" pitchFamily="34" charset="0"/>
              </a:rPr>
              <a:t>(buffer[0]);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u="sng" dirty="0" err="1">
                <a:solidFill>
                  <a:srgbClr val="FF0000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600" u="sng" dirty="0">
                <a:solidFill>
                  <a:srgbClr val="FF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en-US" sz="1600" u="sng" dirty="0" err="1">
                <a:solidFill>
                  <a:srgbClr val="FF0000"/>
                </a:solidFill>
                <a:latin typeface="Trebuchet MS" panose="020B0603020202020204" pitchFamily="34" charset="0"/>
              </a:rPr>
              <a:t>fwrite</a:t>
            </a:r>
            <a:r>
              <a:rPr lang="en-US" altLang="en-US" sz="1600" u="sng" dirty="0">
                <a:solidFill>
                  <a:srgbClr val="FF0000"/>
                </a:solidFill>
                <a:latin typeface="Trebuchet MS" panose="020B0603020202020204" pitchFamily="34" charset="0"/>
              </a:rPr>
              <a:t>(&amp;buffer, size, count, </a:t>
            </a:r>
            <a:r>
              <a:rPr lang="en-US" altLang="en-US" sz="1600" u="sng" dirty="0" err="1">
                <a:solidFill>
                  <a:srgbClr val="FF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en-US" sz="1600" u="sng" dirty="0">
                <a:solidFill>
                  <a:srgbClr val="FF0000"/>
                </a:solidFill>
                <a:latin typeface="Trebuchet MS" panose="020B0603020202020204" pitchFamily="34" charset="0"/>
              </a:rPr>
              <a:t>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4" name="정육면체 13"/>
          <p:cNvSpPr/>
          <p:nvPr/>
        </p:nvSpPr>
        <p:spPr>
          <a:xfrm>
            <a:off x="5483862" y="2053634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5966710" y="2053634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7060349" y="2053634"/>
            <a:ext cx="640008" cy="576065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7564405" y="2053634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18" name="정육면체 17"/>
          <p:cNvSpPr/>
          <p:nvPr/>
        </p:nvSpPr>
        <p:spPr>
          <a:xfrm>
            <a:off x="8054061" y="2053634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19" name="정육면체 18"/>
          <p:cNvSpPr/>
          <p:nvPr/>
        </p:nvSpPr>
        <p:spPr>
          <a:xfrm>
            <a:off x="6515462" y="2053634"/>
            <a:ext cx="633670" cy="576064"/>
          </a:xfrm>
          <a:prstGeom prst="cube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항목</a:t>
            </a:r>
          </a:p>
        </p:txBody>
      </p:sp>
      <p:sp>
        <p:nvSpPr>
          <p:cNvPr id="20" name="오른쪽 중괄호 19"/>
          <p:cNvSpPr/>
          <p:nvPr/>
        </p:nvSpPr>
        <p:spPr>
          <a:xfrm rot="5400000">
            <a:off x="6588914" y="2592534"/>
            <a:ext cx="378617" cy="521277"/>
          </a:xfrm>
          <a:prstGeom prst="rightBrace">
            <a:avLst/>
          </a:prstGeom>
          <a:ln w="222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34708" y="304835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uLnTx/>
                <a:uFillTx/>
                <a:latin typeface="Century Schoolbook" panose="02040604050505020304" pitchFamily="18" charset="0"/>
              </a:rPr>
              <a:t>size</a:t>
            </a: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uLnTx/>
              <a:uFillTx/>
              <a:latin typeface="Century Schoolbook" panose="02040604050505020304" pitchFamily="18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 flipV="1">
            <a:off x="5504499" y="2655098"/>
            <a:ext cx="0" cy="406481"/>
          </a:xfrm>
          <a:prstGeom prst="straightConnector1">
            <a:avLst/>
          </a:prstGeom>
          <a:solidFill>
            <a:srgbClr val="FFEF66"/>
          </a:solidFill>
          <a:ln w="19050" cap="flat" cmpd="sng" algn="ctr">
            <a:solidFill>
              <a:schemeClr val="tx1">
                <a:alpha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182634" y="3037406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Century Schoolbook" panose="02040604050505020304" pitchFamily="18" charset="0"/>
              </a:rPr>
              <a:t>buffer</a:t>
            </a:r>
            <a:endParaRPr kumimoji="0" lang="ko-KR" altLang="en-US" sz="1600" b="0" i="0" u="none" strike="noStrike" kern="0" cap="none" spc="0" normalizeH="0" baseline="0" noProof="0">
              <a:ln>
                <a:noFill/>
              </a:ln>
              <a:uLnTx/>
              <a:uFillTx/>
              <a:latin typeface="Century Schoolbook" panose="02040604050505020304" pitchFamily="18" charset="0"/>
            </a:endParaRPr>
          </a:p>
        </p:txBody>
      </p:sp>
      <p:sp>
        <p:nvSpPr>
          <p:cNvPr id="24" name="오른쪽 중괄호 23"/>
          <p:cNvSpPr/>
          <p:nvPr/>
        </p:nvSpPr>
        <p:spPr>
          <a:xfrm rot="16200000">
            <a:off x="6921700" y="263805"/>
            <a:ext cx="462706" cy="3038969"/>
          </a:xfrm>
          <a:prstGeom prst="rightBrace">
            <a:avLst/>
          </a:prstGeom>
          <a:ln w="222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8222" y="121520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uLnTx/>
                <a:uFillTx/>
                <a:latin typeface="Century Schoolbook" panose="02040604050505020304" pitchFamily="18" charset="0"/>
              </a:rPr>
              <a:t>count</a:t>
            </a: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uLnTx/>
              <a:uFillTx/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898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이진 파일 읽기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7167" y="980727"/>
            <a:ext cx="7813675" cy="497281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10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buffer[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FILE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fopen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binary.bin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rb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stderr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binary.bin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파일을 열 수 없습니다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1;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fread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(buffer,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),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</a:t>
            </a:r>
            <a:r>
              <a:rPr lang="nn-NO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buffer[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fclose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3C43C-2703-4DA5-82FA-ADA479749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67" y="5953546"/>
            <a:ext cx="7813675" cy="831012"/>
          </a:xfrm>
          <a:prstGeom prst="rect">
            <a:avLst/>
          </a:prstGeom>
        </p:spPr>
      </p:pic>
      <p:sp>
        <p:nvSpPr>
          <p:cNvPr id="9" name="정육면체 8">
            <a:extLst>
              <a:ext uri="{FF2B5EF4-FFF2-40B4-BE49-F238E27FC236}">
                <a16:creationId xmlns:a16="http://schemas.microsoft.com/office/drawing/2014/main" id="{96F6B75C-ED15-403A-9920-EC41213A61B2}"/>
              </a:ext>
            </a:extLst>
          </p:cNvPr>
          <p:cNvSpPr/>
          <p:nvPr/>
        </p:nvSpPr>
        <p:spPr>
          <a:xfrm>
            <a:off x="5483862" y="2053634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138AFC18-CEEF-436A-8675-9A4AC984B1C4}"/>
              </a:ext>
            </a:extLst>
          </p:cNvPr>
          <p:cNvSpPr/>
          <p:nvPr/>
        </p:nvSpPr>
        <p:spPr>
          <a:xfrm>
            <a:off x="5966710" y="2053634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9DE004D4-AABE-4360-9CC4-0C6E277A3564}"/>
              </a:ext>
            </a:extLst>
          </p:cNvPr>
          <p:cNvSpPr/>
          <p:nvPr/>
        </p:nvSpPr>
        <p:spPr>
          <a:xfrm>
            <a:off x="7060349" y="2053634"/>
            <a:ext cx="640008" cy="576065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F28AF3EA-2785-41F4-908C-25483DB298D5}"/>
              </a:ext>
            </a:extLst>
          </p:cNvPr>
          <p:cNvSpPr/>
          <p:nvPr/>
        </p:nvSpPr>
        <p:spPr>
          <a:xfrm>
            <a:off x="7564405" y="2053634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B4FAC401-37EC-4739-91F2-A34071C8FAF8}"/>
              </a:ext>
            </a:extLst>
          </p:cNvPr>
          <p:cNvSpPr/>
          <p:nvPr/>
        </p:nvSpPr>
        <p:spPr>
          <a:xfrm>
            <a:off x="8054061" y="2053634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DFFBC865-3BEF-42F6-970F-D70F25B0DCCB}"/>
              </a:ext>
            </a:extLst>
          </p:cNvPr>
          <p:cNvSpPr/>
          <p:nvPr/>
        </p:nvSpPr>
        <p:spPr>
          <a:xfrm>
            <a:off x="6515462" y="2053634"/>
            <a:ext cx="633670" cy="576064"/>
          </a:xfrm>
          <a:prstGeom prst="cube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항목</a:t>
            </a: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58023733-E9D5-4B00-8137-7F4FB24DF19F}"/>
              </a:ext>
            </a:extLst>
          </p:cNvPr>
          <p:cNvSpPr/>
          <p:nvPr/>
        </p:nvSpPr>
        <p:spPr>
          <a:xfrm rot="5400000">
            <a:off x="6588914" y="2592534"/>
            <a:ext cx="378617" cy="521277"/>
          </a:xfrm>
          <a:prstGeom prst="rightBrace">
            <a:avLst/>
          </a:prstGeom>
          <a:ln w="222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56015F-7664-459D-BD3F-9F4E4F45623E}"/>
              </a:ext>
            </a:extLst>
          </p:cNvPr>
          <p:cNvSpPr txBox="1"/>
          <p:nvPr/>
        </p:nvSpPr>
        <p:spPr>
          <a:xfrm>
            <a:off x="6534708" y="304835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uLnTx/>
                <a:uFillTx/>
                <a:latin typeface="Century Schoolbook" panose="02040604050505020304" pitchFamily="18" charset="0"/>
              </a:rPr>
              <a:t>size</a:t>
            </a: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uLnTx/>
              <a:uFillTx/>
              <a:latin typeface="Century Schoolbook" panose="02040604050505020304" pitchFamily="18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CE0D04-5F7A-4D2C-B3BE-01ED121E5AC5}"/>
              </a:ext>
            </a:extLst>
          </p:cNvPr>
          <p:cNvCxnSpPr/>
          <p:nvPr/>
        </p:nvCxnSpPr>
        <p:spPr bwMode="auto">
          <a:xfrm flipV="1">
            <a:off x="5504499" y="2655098"/>
            <a:ext cx="0" cy="406481"/>
          </a:xfrm>
          <a:prstGeom prst="straightConnector1">
            <a:avLst/>
          </a:prstGeom>
          <a:solidFill>
            <a:srgbClr val="FFEF66"/>
          </a:solidFill>
          <a:ln w="19050" cap="flat" cmpd="sng" algn="ctr">
            <a:solidFill>
              <a:schemeClr val="tx1">
                <a:alpha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ADD08F-42AE-41A8-B059-4BBC83AA7B5C}"/>
              </a:ext>
            </a:extLst>
          </p:cNvPr>
          <p:cNvSpPr txBox="1"/>
          <p:nvPr/>
        </p:nvSpPr>
        <p:spPr>
          <a:xfrm>
            <a:off x="5182634" y="3037406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Century Schoolbook" panose="02040604050505020304" pitchFamily="18" charset="0"/>
              </a:rPr>
              <a:t>buffer</a:t>
            </a:r>
            <a:endParaRPr kumimoji="0" lang="ko-KR" altLang="en-US" sz="1600" b="0" i="0" u="none" strike="noStrike" kern="0" cap="none" spc="0" normalizeH="0" baseline="0" noProof="0">
              <a:ln>
                <a:noFill/>
              </a:ln>
              <a:uLnTx/>
              <a:uFillTx/>
              <a:latin typeface="Century Schoolbook" panose="02040604050505020304" pitchFamily="18" charset="0"/>
            </a:endParaRPr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48078DB3-67B6-4C90-A849-A85DD0BA7CB2}"/>
              </a:ext>
            </a:extLst>
          </p:cNvPr>
          <p:cNvSpPr/>
          <p:nvPr/>
        </p:nvSpPr>
        <p:spPr>
          <a:xfrm rot="16200000">
            <a:off x="6921700" y="263805"/>
            <a:ext cx="462706" cy="3038969"/>
          </a:xfrm>
          <a:prstGeom prst="rightBrace">
            <a:avLst/>
          </a:prstGeom>
          <a:ln w="222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1288B5-65FE-43E0-91F2-F1C5ABE25908}"/>
              </a:ext>
            </a:extLst>
          </p:cNvPr>
          <p:cNvSpPr txBox="1"/>
          <p:nvPr/>
        </p:nvSpPr>
        <p:spPr>
          <a:xfrm>
            <a:off x="6778222" y="121520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uLnTx/>
                <a:uFillTx/>
                <a:latin typeface="Century Schoolbook" panose="02040604050505020304" pitchFamily="18" charset="0"/>
              </a:rPr>
              <a:t>count</a:t>
            </a: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uLnTx/>
              <a:uFillTx/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00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0B7DC-F937-44A3-96CB-C987A788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2EA380-5B94-4303-8877-046DD8D8E45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3768" y="1628800"/>
            <a:ext cx="8153400" cy="1618814"/>
          </a:xfrm>
        </p:spPr>
      </p:pic>
    </p:spTree>
    <p:extLst>
      <p:ext uri="{BB962C8B-B14F-4D97-AF65-F5344CB8AC3E}">
        <p14:creationId xmlns:p14="http://schemas.microsoft.com/office/powerpoint/2010/main" val="150559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스트림의 개념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solidFill>
                  <a:schemeClr val="tx2"/>
                </a:solidFill>
              </a:rPr>
              <a:t>스트림</a:t>
            </a:r>
            <a:r>
              <a:rPr lang="en-US" altLang="ko-KR">
                <a:solidFill>
                  <a:schemeClr val="tx2"/>
                </a:solidFill>
              </a:rPr>
              <a:t>(stream</a:t>
            </a:r>
            <a:r>
              <a:rPr lang="en-US" altLang="ko-KR"/>
              <a:t>): </a:t>
            </a:r>
            <a:r>
              <a:rPr lang="ko-KR" altLang="en-US"/>
              <a:t>입력과 출력을 바이트</a:t>
            </a:r>
            <a:r>
              <a:rPr lang="en-US" altLang="ko-KR"/>
              <a:t>(byte)</a:t>
            </a:r>
            <a:r>
              <a:rPr lang="ko-KR" altLang="en-US"/>
              <a:t>들의 흐름으로 생각하는 것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0" y="1831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6347957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951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이미지 파일 읽어서 표시하기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F29DAA-AD0A-4E4E-97F7-EF3A1234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69882"/>
            <a:ext cx="7128792" cy="33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42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밝기를 나타내는 숫자들로 이루어짐</a:t>
            </a:r>
            <a:r>
              <a:rPr lang="en-US" altLang="ko-KR" dirty="0"/>
              <a:t>(</a:t>
            </a:r>
            <a:r>
              <a:rPr lang="ko-KR" altLang="en-US" dirty="0" err="1"/>
              <a:t>그레이스케일</a:t>
            </a:r>
            <a:r>
              <a:rPr lang="ko-KR" altLang="en-US" dirty="0"/>
              <a:t> 이미지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33909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647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픽셀을 화면에 그릴 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SetPixel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x, y, </a:t>
            </a:r>
            <a:r>
              <a:rPr lang="en-US" altLang="ko-KR" dirty="0" err="1"/>
              <a:t>RGB</a:t>
            </a:r>
            <a:r>
              <a:rPr lang="en-US" altLang="ko-KR" dirty="0"/>
              <a:t>(red, green, blue));</a:t>
            </a:r>
            <a:endParaRPr lang="ko-KR" altLang="en-US" dirty="0"/>
          </a:p>
        </p:txBody>
      </p:sp>
      <p:pic>
        <p:nvPicPr>
          <p:cNvPr id="20482" name="Picture 2" descr="Image result for draw pix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132856"/>
            <a:ext cx="3291576" cy="43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859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Sol: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079500" y="1844824"/>
            <a:ext cx="7956996" cy="48245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windows.h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HDC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hdc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GetWindowDC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GetForegroundWindow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FILE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fp = fopen(</a:t>
            </a:r>
            <a:r>
              <a:rPr lang="nn-NO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"d:\\lena(256x256).raw"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nn-NO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"rb"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lena.raw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파일을 열 수 없습니다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exit(1);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image[256][256];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fread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(image, 1, 256 * 256,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fclose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438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Sol: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665162" y="1700809"/>
            <a:ext cx="7813675" cy="262671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r, c;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pt-BR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(r = 0; r &lt; 256; r++)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(c = 0; c &lt; 256;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c++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red = image[r][c];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green = image[r][c];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blue = image[r][c];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SetPixel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hdc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c, r,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RGB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(red, green, blue));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09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</a:t>
            </a:r>
            <a:r>
              <a:rPr lang="en-US" altLang="ko-KR" dirty="0"/>
              <a:t> </a:t>
            </a:r>
            <a:r>
              <a:rPr lang="ko-KR" altLang="en-US" dirty="0"/>
              <a:t>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5D18B-9F9B-490A-B556-B68DF79015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순차 접근</a:t>
            </a:r>
            <a:r>
              <a:rPr lang="en-US" altLang="ko-KR" sz="1800" b="0" i="0" u="none" strike="noStrike" baseline="0" dirty="0">
                <a:latin typeface="YDVYMjOStd12"/>
              </a:rPr>
              <a:t>(sequential access) : </a:t>
            </a:r>
            <a:r>
              <a:rPr lang="ko-KR" altLang="en-US" sz="1800" b="0" i="0" u="none" strike="noStrike" baseline="0" dirty="0">
                <a:latin typeface="YDVYMjOStd12"/>
              </a:rPr>
              <a:t>데이터를 파일의 처음부터 순차적으로 읽거나 기록하는 것</a:t>
            </a:r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임의 접근</a:t>
            </a:r>
            <a:r>
              <a:rPr lang="en-US" altLang="ko-KR" sz="1800" b="0" i="0" u="none" strike="noStrike" baseline="0" dirty="0">
                <a:latin typeface="YDVYMjOStd12"/>
              </a:rPr>
              <a:t>(random access):  </a:t>
            </a:r>
            <a:r>
              <a:rPr lang="ko-KR" altLang="en-US" sz="1800" b="0" i="0" u="none" strike="noStrike" baseline="0" dirty="0">
                <a:latin typeface="YDVYMjOStd12"/>
              </a:rPr>
              <a:t>임의 접근 방법은 파일의 어느 </a:t>
            </a:r>
            <a:r>
              <a:rPr lang="ko-KR" altLang="en-US" sz="1800" b="0" i="0" u="none" strike="noStrike" baseline="0" dirty="0" err="1">
                <a:latin typeface="YDVYMjOStd12"/>
              </a:rPr>
              <a:t>위치에서든지</a:t>
            </a:r>
            <a:r>
              <a:rPr lang="ko-KR" altLang="en-US" sz="1800" b="0" i="0" u="none" strike="noStrike" baseline="0" dirty="0">
                <a:latin typeface="YDVYMjOStd12"/>
              </a:rPr>
              <a:t> 읽기와 쓰기가 가능하다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23" y="2924944"/>
            <a:ext cx="74866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6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파일 포인터는 </a:t>
            </a:r>
            <a:r>
              <a:rPr lang="en-US" altLang="ko-KR" dirty="0"/>
              <a:t>64</a:t>
            </a:r>
            <a:r>
              <a:rPr lang="ko-KR" altLang="en-US" dirty="0"/>
              <a:t>비트의 값으로 읽기와 쓰기 동작이 현재 어떤 위치에서 이루어지는지를 나타낸다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700338"/>
            <a:ext cx="79914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581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포인터 함수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18" y="1772816"/>
            <a:ext cx="90392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18" y="3501008"/>
            <a:ext cx="88773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342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2884" y="1988840"/>
            <a:ext cx="8352928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fseek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0L,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SEEK_SET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파일의 처음으로 이동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fseek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0L,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SEEK_END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파일의 끝으로 이동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fseek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100L,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SEEK_SET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파일의 처음에서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100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바이트 이동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fseek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50L,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SEEK_CUR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현재 위치에서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50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바이트 이동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fseek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-20L,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SEEK_END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파일의 끝에서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20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바이트 앞으로 이동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618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fseek</a:t>
            </a:r>
            <a:r>
              <a:rPr lang="en-US" altLang="ko-KR" dirty="0"/>
              <a:t>()</a:t>
            </a:r>
            <a:r>
              <a:rPr lang="ko-KR" altLang="en-US" dirty="0"/>
              <a:t>를 이용하여 파일의 크기를 알아보자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EA7BBD-4947-4C64-B349-04AFF093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19847"/>
            <a:ext cx="7560840" cy="8354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2FEA57-EA56-41B5-9D49-0FB22E4FB9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40152" y="4149809"/>
            <a:ext cx="2246002" cy="20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3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스트림과</a:t>
            </a:r>
            <a:r>
              <a:rPr lang="ko-KR" altLang="en-US" dirty="0"/>
              <a:t> 버퍼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스트림에는</a:t>
            </a:r>
            <a:r>
              <a:rPr lang="ko-KR" altLang="en-US" dirty="0"/>
              <a:t> 기본적으로 버퍼가 포함되어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204864"/>
            <a:ext cx="698182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8254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412776"/>
            <a:ext cx="8352928" cy="50167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long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length;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FILE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fp = fopen(</a:t>
            </a:r>
            <a:r>
              <a:rPr lang="nn-NO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"d:\\lena(256x256).raw"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nn-NO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"rb"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lena.raw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파일을 열 수 없습니다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exit(1);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fseek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0,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SEEK_END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length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ftell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파일 크기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=%d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바이트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length);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fclose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221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텍스트 파일의 중간 부분을 </a:t>
            </a:r>
            <a:r>
              <a:rPr lang="ko-KR" altLang="en-US" dirty="0" err="1"/>
              <a:t>변경해보자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348880"/>
            <a:ext cx="79533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5773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412776"/>
            <a:ext cx="8352928" cy="47705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FILE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nl-NL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fp = fopen(</a:t>
            </a:r>
            <a:r>
              <a:rPr lang="nl-NL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"data.txt"</a:t>
            </a:r>
            <a:r>
              <a:rPr lang="nl-NL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nl-NL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"w"</a:t>
            </a:r>
            <a:r>
              <a:rPr lang="nl-NL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"data.txt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파일을 열 수 없습니다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exit(1);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fputs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"This is an house."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fseek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11,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SEEK_SET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fputs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"apple"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fclose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7878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504B4-EEF2-4FE8-91F4-2CC7BFFA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E56EFF-8EDF-4833-A00F-1A67EE9BA42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5337" y="1916832"/>
            <a:ext cx="8153400" cy="1821412"/>
          </a:xfrm>
        </p:spPr>
      </p:pic>
    </p:spTree>
    <p:extLst>
      <p:ext uri="{BB962C8B-B14F-4D97-AF65-F5344CB8AC3E}">
        <p14:creationId xmlns:p14="http://schemas.microsoft.com/office/powerpoint/2010/main" val="13770804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D0CC0-06B0-498E-81CE-7C209641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Projects: </a:t>
            </a:r>
            <a:r>
              <a:rPr lang="ko-KR" altLang="en-US" dirty="0"/>
              <a:t>파일 암호화하기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61556-5DC9-4698-BF40-762AC86FED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기초적인 암호화 기술을 사용하여서 파일을 암호화해보자</a:t>
            </a:r>
            <a:r>
              <a:rPr lang="en-US" altLang="ko-KR" dirty="0"/>
              <a:t>. </a:t>
            </a:r>
            <a:r>
              <a:rPr lang="ko-KR" altLang="en-US" dirty="0"/>
              <a:t>어떤 암호화 기술을 사용하여도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권장하는 암호화 방법은 </a:t>
            </a:r>
            <a:r>
              <a:rPr lang="en-US" altLang="ko-KR" dirty="0"/>
              <a:t>XOR </a:t>
            </a:r>
            <a:r>
              <a:rPr lang="ko-KR" altLang="en-US" dirty="0"/>
              <a:t>암호화 방법이다</a:t>
            </a:r>
            <a:r>
              <a:rPr lang="en-US" altLang="ko-KR" dirty="0"/>
              <a:t>. </a:t>
            </a:r>
            <a:r>
              <a:rPr lang="ko-KR" altLang="en-US" dirty="0"/>
              <a:t>이 알고리즘에서는 파일 안의 모든 문자에 대하여 암호키와 비트 </a:t>
            </a:r>
            <a:r>
              <a:rPr lang="en-US" altLang="ko-KR" dirty="0"/>
              <a:t>XOR </a:t>
            </a:r>
            <a:r>
              <a:rPr lang="ko-KR" altLang="en-US" dirty="0"/>
              <a:t>연산자를 적용한다</a:t>
            </a:r>
            <a:r>
              <a:rPr lang="en-US" altLang="ko-KR" dirty="0"/>
              <a:t>. </a:t>
            </a:r>
            <a:r>
              <a:rPr lang="ko-KR" altLang="en-US" dirty="0"/>
              <a:t>출력을 해독하려면 동일한 키를 사용하여 </a:t>
            </a:r>
            <a:r>
              <a:rPr lang="en-US" altLang="ko-KR" dirty="0"/>
              <a:t>XOR </a:t>
            </a:r>
            <a:r>
              <a:rPr lang="ko-KR" altLang="en-US" dirty="0"/>
              <a:t>함수를 다시 적용하면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614FFB-F110-4EEB-B1E9-5FFC9028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848100"/>
            <a:ext cx="54673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2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D0CC0-06B0-498E-81CE-7C209641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Projects: </a:t>
            </a:r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85BC591-187C-4FFB-BC33-FADECC35EF6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80099" y="1700808"/>
            <a:ext cx="8153400" cy="2068262"/>
          </a:xfrm>
        </p:spPr>
      </p:pic>
    </p:spTree>
    <p:extLst>
      <p:ext uri="{BB962C8B-B14F-4D97-AF65-F5344CB8AC3E}">
        <p14:creationId xmlns:p14="http://schemas.microsoft.com/office/powerpoint/2010/main" val="3316193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7270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01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입출력 </a:t>
            </a:r>
            <a:r>
              <a:rPr lang="ko-KR" altLang="en-US" dirty="0" err="1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기본적인 </a:t>
            </a:r>
            <a:r>
              <a:rPr lang="ko-KR" altLang="en-US" dirty="0" err="1"/>
              <a:t>스트림들은</a:t>
            </a:r>
            <a:r>
              <a:rPr lang="ko-KR" altLang="en-US" dirty="0"/>
              <a:t> 프로그래머가 생성하지 않아도 자동으로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49754"/>
              </p:ext>
            </p:extLst>
          </p:nvPr>
        </p:nvGraphicFramePr>
        <p:xfrm>
          <a:off x="1845032" y="2360834"/>
          <a:ext cx="5688632" cy="149815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8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1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이름</a:t>
                      </a:r>
                      <a:endParaRPr lang="ko-KR" altLang="en-US" sz="1600" i="1" kern="0" spc="10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1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스트림</a:t>
                      </a:r>
                      <a:endParaRPr lang="ko-KR" altLang="en-US" sz="1600" i="1" kern="0" spc="10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1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연결 장치</a:t>
                      </a:r>
                      <a:endParaRPr lang="ko-KR" altLang="en-US" sz="1600" i="1" kern="0" spc="10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245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stdin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표준 입력 스트림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키보드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45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stdout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표준 출력 스트림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모니터의 화면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33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stderr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표준 오류 스트림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모니터의 화면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67088" y="2881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33056"/>
            <a:ext cx="58007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11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51EEF-7815-4363-88B9-4B1372BA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BEE983-486C-4EAC-847C-B9CC36B8C09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00808"/>
            <a:ext cx="8153400" cy="1966007"/>
          </a:xfrm>
        </p:spPr>
      </p:pic>
    </p:spTree>
    <p:extLst>
      <p:ext uri="{BB962C8B-B14F-4D97-AF65-F5344CB8AC3E}">
        <p14:creationId xmlns:p14="http://schemas.microsoft.com/office/powerpoint/2010/main" val="383363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파일이 필요한 이유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1700808"/>
            <a:ext cx="76676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61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파일의 개념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</a:t>
            </a:r>
            <a:r>
              <a:rPr lang="ko-KR" altLang="en-US" dirty="0"/>
              <a:t>에서의 파일은 일련의 연속된 바이트</a:t>
            </a:r>
          </a:p>
          <a:p>
            <a:pPr eaLnBrk="1" hangingPunct="1"/>
            <a:r>
              <a:rPr lang="ko-KR" altLang="en-US" dirty="0"/>
              <a:t>모든 파일 데이터들은 결국은 바이트로 바뀌어서 파일에 저장</a:t>
            </a:r>
          </a:p>
          <a:p>
            <a:pPr eaLnBrk="1" hangingPunct="1"/>
            <a:r>
              <a:rPr lang="ko-KR" altLang="en-US" dirty="0"/>
              <a:t>이들 바이트들을 어떻게 해석하느냐는 전적으로 프로그래머의 책임</a:t>
            </a:r>
          </a:p>
          <a:p>
            <a:pPr marL="0" indent="0" eaLnBrk="1" hangingPunct="1">
              <a:buNone/>
            </a:pPr>
            <a:endParaRPr lang="en-US" altLang="ko-KR" dirty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1750" name="_x72100584" descr="EMB00000448b9ec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49275"/>
            <a:ext cx="1798638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01008"/>
            <a:ext cx="58197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제16장 파일입출력(강의)_수정</Template>
  <TotalTime>425</TotalTime>
  <Words>2505</Words>
  <Application>Microsoft Office PowerPoint</Application>
  <PresentationFormat>화면 슬라이드 쇼(4:3)</PresentationFormat>
  <Paragraphs>434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56</vt:i4>
      </vt:variant>
    </vt:vector>
  </HeadingPairs>
  <TitlesOfParts>
    <vt:vector size="76" baseType="lpstr">
      <vt:lpstr>HY헤드라인M</vt:lpstr>
      <vt:lpstr>YDVYMjOStd12</vt:lpstr>
      <vt:lpstr>굴림</vt:lpstr>
      <vt:lpstr>휴먼명조</vt:lpstr>
      <vt:lpstr>Arial</vt:lpstr>
      <vt:lpstr>Century Schoolbook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1_Crayons</vt:lpstr>
      <vt:lpstr>2_Crayons</vt:lpstr>
      <vt:lpstr>3_Crayons</vt:lpstr>
      <vt:lpstr>4_Crayons</vt:lpstr>
      <vt:lpstr>5_Crayons</vt:lpstr>
      <vt:lpstr>6_Crayons</vt:lpstr>
      <vt:lpstr>7_Crayons</vt:lpstr>
      <vt:lpstr>PowerPoint 프레젠테이션</vt:lpstr>
      <vt:lpstr>이번 장에서 학습할 내용</vt:lpstr>
      <vt:lpstr>이번 장에서 만들 프로그램</vt:lpstr>
      <vt:lpstr>스트림의 개념</vt:lpstr>
      <vt:lpstr>스트림과 버퍼</vt:lpstr>
      <vt:lpstr>표준 입출력 스트림</vt:lpstr>
      <vt:lpstr>중간점검</vt:lpstr>
      <vt:lpstr>파일이 필요한 이유</vt:lpstr>
      <vt:lpstr>파일의 개념</vt:lpstr>
      <vt:lpstr>파일의 유형</vt:lpstr>
      <vt:lpstr>텍스트 파일(text file)</vt:lpstr>
      <vt:lpstr>이진 파일(binary file)</vt:lpstr>
      <vt:lpstr>파일 처리의 개요</vt:lpstr>
      <vt:lpstr>파일 열기</vt:lpstr>
      <vt:lpstr>파일 닫기</vt:lpstr>
      <vt:lpstr>파일 모드</vt:lpstr>
      <vt:lpstr>file_open.c</vt:lpstr>
      <vt:lpstr>중간 점검</vt:lpstr>
      <vt:lpstr>문자 단위 입출력</vt:lpstr>
      <vt:lpstr>하드디스크에는</vt:lpstr>
      <vt:lpstr>문자 단위 입출력</vt:lpstr>
      <vt:lpstr>한 줄씩 읽고 쓰기</vt:lpstr>
      <vt:lpstr>예제 </vt:lpstr>
      <vt:lpstr>하드디스크에는 </vt:lpstr>
      <vt:lpstr>Lab: 텍스트 파일 복사하기</vt:lpstr>
      <vt:lpstr>텍스트 파일 복사</vt:lpstr>
      <vt:lpstr>텍스트 파일 복사</vt:lpstr>
      <vt:lpstr>형식화된 출력</vt:lpstr>
      <vt:lpstr>에제 </vt:lpstr>
      <vt:lpstr>중간점검 </vt:lpstr>
      <vt:lpstr>Lab: 성적을 파일에 기록하기</vt:lpstr>
      <vt:lpstr>Sol:</vt:lpstr>
      <vt:lpstr>Sol:</vt:lpstr>
      <vt:lpstr>이진 파일 쓰기와 읽기</vt:lpstr>
      <vt:lpstr>이진 파일의 생성</vt:lpstr>
      <vt:lpstr>이진 파일 쓰기 </vt:lpstr>
      <vt:lpstr>이진 파일 쓰기</vt:lpstr>
      <vt:lpstr>이진 파일 읽기</vt:lpstr>
      <vt:lpstr>중간점검</vt:lpstr>
      <vt:lpstr>Lab: 이미지 파일 읽어서 표시하기</vt:lpstr>
      <vt:lpstr>이미지 파일</vt:lpstr>
      <vt:lpstr>픽셀을 화면에 그릴 때</vt:lpstr>
      <vt:lpstr>Sol:</vt:lpstr>
      <vt:lpstr>Sol:</vt:lpstr>
      <vt:lpstr>임의 접근</vt:lpstr>
      <vt:lpstr>파일 포인터</vt:lpstr>
      <vt:lpstr>파일 포인터 함수</vt:lpstr>
      <vt:lpstr>예</vt:lpstr>
      <vt:lpstr>예제 #1</vt:lpstr>
      <vt:lpstr>예제 #1</vt:lpstr>
      <vt:lpstr>예제 #2</vt:lpstr>
      <vt:lpstr>예제 #2</vt:lpstr>
      <vt:lpstr>중간점검 </vt:lpstr>
      <vt:lpstr>Mini Projects: 파일 암호화하기</vt:lpstr>
      <vt:lpstr>Mini Projects: 실행 결과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2747</cp:lastModifiedBy>
  <cp:revision>147</cp:revision>
  <dcterms:created xsi:type="dcterms:W3CDTF">2012-02-19T11:13:33Z</dcterms:created>
  <dcterms:modified xsi:type="dcterms:W3CDTF">2021-07-24T12:55:29Z</dcterms:modified>
</cp:coreProperties>
</file>