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  <p:sldMasterId id="2147483758" r:id="rId3"/>
    <p:sldMasterId id="2147483770" r:id="rId4"/>
    <p:sldMasterId id="2147483782" r:id="rId5"/>
    <p:sldMasterId id="2147483794" r:id="rId6"/>
    <p:sldMasterId id="2147483807" r:id="rId7"/>
    <p:sldMasterId id="2147483819" r:id="rId8"/>
    <p:sldMasterId id="2147483831" r:id="rId9"/>
    <p:sldMasterId id="2147483844" r:id="rId10"/>
  </p:sldMasterIdLst>
  <p:sldIdLst>
    <p:sldId id="424" r:id="rId11"/>
    <p:sldId id="384" r:id="rId12"/>
    <p:sldId id="440" r:id="rId13"/>
    <p:sldId id="425" r:id="rId14"/>
    <p:sldId id="441" r:id="rId15"/>
    <p:sldId id="314" r:id="rId16"/>
    <p:sldId id="346" r:id="rId17"/>
    <p:sldId id="347" r:id="rId18"/>
    <p:sldId id="412" r:id="rId19"/>
    <p:sldId id="442" r:id="rId20"/>
    <p:sldId id="348" r:id="rId21"/>
    <p:sldId id="385" r:id="rId22"/>
    <p:sldId id="426" r:id="rId23"/>
    <p:sldId id="427" r:id="rId24"/>
    <p:sldId id="350" r:id="rId25"/>
    <p:sldId id="351" r:id="rId26"/>
    <p:sldId id="443" r:id="rId27"/>
    <p:sldId id="419" r:id="rId28"/>
    <p:sldId id="353" r:id="rId29"/>
    <p:sldId id="354" r:id="rId30"/>
    <p:sldId id="386" r:id="rId31"/>
    <p:sldId id="444" r:id="rId32"/>
    <p:sldId id="428" r:id="rId33"/>
    <p:sldId id="429" r:id="rId34"/>
    <p:sldId id="358" r:id="rId35"/>
    <p:sldId id="430" r:id="rId36"/>
    <p:sldId id="431" r:id="rId37"/>
    <p:sldId id="432" r:id="rId38"/>
    <p:sldId id="433" r:id="rId39"/>
    <p:sldId id="434" r:id="rId40"/>
    <p:sldId id="445" r:id="rId41"/>
    <p:sldId id="359" r:id="rId42"/>
    <p:sldId id="360" r:id="rId43"/>
    <p:sldId id="435" r:id="rId44"/>
    <p:sldId id="436" r:id="rId45"/>
    <p:sldId id="446" r:id="rId46"/>
    <p:sldId id="365" r:id="rId47"/>
    <p:sldId id="390" r:id="rId48"/>
    <p:sldId id="437" r:id="rId49"/>
    <p:sldId id="438" r:id="rId50"/>
    <p:sldId id="366" r:id="rId51"/>
    <p:sldId id="391" r:id="rId52"/>
    <p:sldId id="392" r:id="rId53"/>
    <p:sldId id="447" r:id="rId54"/>
    <p:sldId id="393" r:id="rId55"/>
    <p:sldId id="394" r:id="rId56"/>
    <p:sldId id="395" r:id="rId57"/>
    <p:sldId id="396" r:id="rId58"/>
    <p:sldId id="397" r:id="rId59"/>
    <p:sldId id="448" r:id="rId60"/>
    <p:sldId id="400" r:id="rId61"/>
    <p:sldId id="449" r:id="rId62"/>
    <p:sldId id="450" r:id="rId63"/>
    <p:sldId id="382" r:id="rId6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CCECFF"/>
    <a:srgbClr val="006400"/>
    <a:srgbClr val="00FF00"/>
    <a:srgbClr val="0066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theme" Target="theme/theme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7/25/2021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A7C987-4234-40F8-AA44-58A09FC0CFB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855AA-6BC4-45E9-B93B-8066BA49D04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26412C4-0F54-4F27-BE83-A60B16C2016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A138-62EC-424F-805F-19E492F52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01965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CB56-A85B-4F80-B96C-C83FB746BC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3641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5F7D-1FA9-49E1-BCA3-12F63030F8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39533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C886-CAA2-4C67-A49B-D7ED3B3646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42703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EC94-94E9-487E-AE2F-F4C59CD21B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06489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9F20-00CE-458A-B4F8-BB714D251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4683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DF7E3E-9F3F-423F-9EFE-C645C1FF792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7A6010-E64D-4BA6-910E-91D8BE57F5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D7B26-D712-49DF-A04D-D31131EDFC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81636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7542-B0A0-447B-90BB-CDFED1885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7181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CF11-FC76-4208-854D-8F9E7BFC21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8587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89B5A-DA01-4D46-A533-5ECFDCC035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318132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4C99-1389-47D8-A6B8-EEE82107A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28723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DD7CA6-FFDC-4636-8B01-006DC02558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7C69D39C-1F2C-4380-B9BD-C84F0ED062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AE12B24-FAED-4FBA-946D-1018FEF9ED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5F575F-1B9E-4F92-9F78-63EA8DACDA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015FC2-DF37-4BDB-B8D0-3ED780051EC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87B7EA-2CD9-4A14-8DA2-160D77366A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8806858-019E-4F1A-8C13-470DC208289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4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4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31D3A9-EEBF-4CED-B407-36137A83952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5E0ED9F-C71F-4A55-AAB5-22C7E4F1C5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2010 </a:t>
            </a:r>
            <a:r>
              <a:rPr kumimoji="0" lang="ko-KR" altLang="en-US" sz="1000">
                <a:solidFill>
                  <a:srgbClr val="FF4C00"/>
                </a:solidFill>
                <a:latin typeface="Arial" charset="0"/>
                <a:cs typeface="Arial" charset="0"/>
              </a:rPr>
              <a:t>생능출판사  </a:t>
            </a:r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14</a:t>
            </a:r>
            <a:r>
              <a:rPr kumimoji="0" lang="ko-KR" altLang="en-US" dirty="0">
                <a:latin typeface="Arial" pitchFamily="34" charset="0"/>
              </a:rPr>
              <a:t>장 </a:t>
            </a:r>
            <a:r>
              <a:rPr kumimoji="0" lang="ko-KR" altLang="en-US" dirty="0" err="1">
                <a:latin typeface="Arial" pitchFamily="34" charset="0"/>
              </a:rPr>
              <a:t>전처리와</a:t>
            </a:r>
            <a:r>
              <a:rPr kumimoji="0" lang="ko-KR" altLang="en-US" dirty="0">
                <a:latin typeface="Arial" pitchFamily="34" charset="0"/>
              </a:rPr>
              <a:t> 분할 </a:t>
            </a:r>
            <a:r>
              <a:rPr kumimoji="0" lang="ko-KR" altLang="en-US" dirty="0" err="1">
                <a:latin typeface="Arial" pitchFamily="34" charset="0"/>
              </a:rPr>
              <a:t>컴파일리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AF091-6507-4767-A96C-7BED73F05A51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9458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단순 매크로의 동작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 b="0" i="0" u="none" strike="noStrike" baseline="0" dirty="0">
                <a:latin typeface="YDVYMjOStd12"/>
              </a:rPr>
              <a:t>전처리기는 소스 파일에서 </a:t>
            </a:r>
            <a:r>
              <a:rPr lang="en-US" altLang="ko-KR" sz="1800" b="0" i="0" u="none" strike="noStrike" baseline="0" dirty="0">
                <a:latin typeface="YDVYMjOStd12"/>
              </a:rPr>
              <a:t>MAX_SIZE</a:t>
            </a:r>
            <a:r>
              <a:rPr lang="ko-KR" altLang="en-US" sz="1800" b="0" i="0" u="none" strike="noStrike" baseline="0" dirty="0">
                <a:latin typeface="YDVYMjOStd12"/>
              </a:rPr>
              <a:t>를 </a:t>
            </a:r>
            <a:r>
              <a:rPr lang="en-US" altLang="ko-KR" sz="1800" b="0" i="0" u="none" strike="noStrike" baseline="0" dirty="0">
                <a:latin typeface="YDVYMjOStd12"/>
              </a:rPr>
              <a:t>100</a:t>
            </a:r>
            <a:r>
              <a:rPr lang="ko-KR" altLang="en-US" sz="1800" b="0" i="0" u="none" strike="noStrike" baseline="0" dirty="0">
                <a:latin typeface="YDVYMjOStd12"/>
              </a:rPr>
              <a:t>으로 변경한다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C29E2-D12D-477E-9512-08E4124A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" y="2335213"/>
            <a:ext cx="7829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참고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71D00A4-B7D0-4753-B4F8-65BA85B67A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63480"/>
            <a:ext cx="8153400" cy="4369240"/>
          </a:xfrm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F7F978B-33FC-4CEE-91D9-4414CE79D9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6457" y="1852807"/>
            <a:ext cx="8153400" cy="1414268"/>
          </a:xfrm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&amp;&amp;</a:t>
            </a:r>
            <a:r>
              <a:rPr lang="ko-KR" altLang="en-US" dirty="0"/>
              <a:t>를 </a:t>
            </a:r>
            <a:r>
              <a:rPr lang="en-US" altLang="ko-KR" dirty="0"/>
              <a:t>and</a:t>
            </a:r>
            <a:r>
              <a:rPr lang="ko-KR" altLang="en-US" dirty="0"/>
              <a:t>로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어느 학교에서 학생이 졸업하려면 </a:t>
            </a:r>
            <a:r>
              <a:rPr lang="en-US" altLang="ko-KR" dirty="0"/>
              <a:t>120</a:t>
            </a:r>
            <a:r>
              <a:rPr lang="ko-KR" altLang="en-US" dirty="0"/>
              <a:t>학점을 </a:t>
            </a:r>
            <a:r>
              <a:rPr lang="ko-KR" altLang="en-US" dirty="0" err="1"/>
              <a:t>따야하고</a:t>
            </a:r>
            <a:r>
              <a:rPr lang="ko-KR" altLang="en-US" dirty="0"/>
              <a:t> </a:t>
            </a:r>
            <a:r>
              <a:rPr lang="ko-KR" altLang="en-US" dirty="0" err="1"/>
              <a:t>성적평균이</a:t>
            </a:r>
            <a:r>
              <a:rPr lang="ko-KR" altLang="en-US" dirty="0"/>
              <a:t> </a:t>
            </a:r>
            <a:r>
              <a:rPr lang="en-US" altLang="ko-KR" dirty="0"/>
              <a:t>2.0</a:t>
            </a:r>
            <a:r>
              <a:rPr lang="ko-KR" altLang="en-US" dirty="0"/>
              <a:t>이상이어야 한다고 하자</a:t>
            </a:r>
            <a:r>
              <a:rPr lang="en-US" altLang="ko-KR" dirty="0"/>
              <a:t>. </a:t>
            </a:r>
            <a:r>
              <a:rPr lang="ko-KR" altLang="en-US" dirty="0"/>
              <a:t>학점과 </a:t>
            </a:r>
            <a:r>
              <a:rPr lang="ko-KR" altLang="en-US" dirty="0" err="1"/>
              <a:t>성적평균을</a:t>
            </a:r>
            <a:r>
              <a:rPr lang="ko-KR" altLang="en-US" dirty="0"/>
              <a:t> </a:t>
            </a:r>
            <a:r>
              <a:rPr lang="ko-KR" altLang="en-US" dirty="0" err="1"/>
              <a:t>물어봐서</a:t>
            </a:r>
            <a:r>
              <a:rPr lang="ko-KR" altLang="en-US" dirty="0"/>
              <a:t> </a:t>
            </a:r>
            <a:r>
              <a:rPr lang="ko-KR" altLang="en-US" dirty="0" err="1"/>
              <a:t>졸업여부를</a:t>
            </a:r>
            <a:r>
              <a:rPr lang="ko-KR" altLang="en-US" dirty="0"/>
              <a:t> 판정하는 프로그램을 작성하자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&amp;&amp;</a:t>
            </a:r>
            <a:r>
              <a:rPr lang="ko-KR" altLang="en-US" dirty="0"/>
              <a:t>나 </a:t>
            </a:r>
            <a:r>
              <a:rPr lang="en-US" altLang="ko-KR" dirty="0"/>
              <a:t>|| </a:t>
            </a:r>
            <a:r>
              <a:rPr lang="ko-KR" altLang="en-US" dirty="0"/>
              <a:t>대신에 </a:t>
            </a:r>
            <a:r>
              <a:rPr lang="en-US" altLang="ko-KR" dirty="0"/>
              <a:t>and</a:t>
            </a:r>
            <a:r>
              <a:rPr lang="ko-KR" altLang="en-US" dirty="0"/>
              <a:t>와 </a:t>
            </a:r>
            <a:r>
              <a:rPr lang="en-US" altLang="ko-KR" dirty="0"/>
              <a:t>or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996F3-2BCC-4765-9403-A999168F0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12976"/>
            <a:ext cx="7631760" cy="12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7030" y="1052737"/>
            <a:ext cx="7777162" cy="53285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||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credits;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gpa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지금까지 획득한 학점수를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&amp;credits);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지금까지 획득한 학점평균을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gpa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(credits &gt;= 120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gpa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&gt;= 2.0)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졸업 가능합니다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좀 더 다녀야 합니다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72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매크로</a:t>
            </a:r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270" name="Rectangle 76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638300"/>
            <a:ext cx="90201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매크로의 예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700808"/>
            <a:ext cx="7781925" cy="1214438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SUM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y)               ((x) + (y))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AVERAGE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y, z)   (( (x) + (y) + (z) ) / 3 )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(x,y)                ( (x) &gt; (y) ) ? (x) : 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MIN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(x,y)                ( (x) &lt; (y) ) ? (x) : (y)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8452670" cy="273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95693-B6C8-4F6F-B550-85CB3E9A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함수 매크로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CBB7-CB36-4410-8340-4DE4D09ECB3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772816"/>
            <a:ext cx="7777162" cy="17567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(x,y) ( (x) &gt; (y) ) ? (x) : (y)</a:t>
            </a:r>
          </a:p>
          <a:p>
            <a:pPr marL="0" indent="0"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MIN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(x,y) ( (x) &lt; (y) ) ? (x) : (y)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(a, b);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x = ( (a) &gt; (b) ) ? (a) : (b)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같이 확장된다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(a, b);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x = ( (a) &lt; (b) ) ? (a) : (b)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같이 확장된다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3FEFBF-06D8-41AB-AEE0-20C8C7D5476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789040"/>
            <a:ext cx="7777162" cy="8640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v = </a:t>
            </a:r>
            <a:r>
              <a:rPr lang="en-US" altLang="ko-KR" sz="1600" b="0" i="0" u="none" strike="noStrike" baseline="0" dirty="0">
                <a:solidFill>
                  <a:srgbClr val="5740D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(7); </a:t>
            </a:r>
            <a:r>
              <a:rPr lang="en-US" altLang="ko-KR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정수형 제곱 </a:t>
            </a:r>
            <a:r>
              <a:rPr lang="en-US" altLang="ko-KR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7*7</a:t>
            </a:r>
          </a:p>
          <a:p>
            <a:pPr marL="0" indent="0" algn="l">
              <a:buNone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v = </a:t>
            </a:r>
            <a:r>
              <a:rPr lang="en-US" altLang="ko-KR" sz="1600" b="0" i="0" u="none" strike="noStrike" baseline="0" dirty="0">
                <a:solidFill>
                  <a:srgbClr val="5740D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(1.23); </a:t>
            </a:r>
            <a:r>
              <a:rPr lang="en-US" altLang="ko-KR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실수형 제곱 </a:t>
            </a:r>
            <a:r>
              <a:rPr lang="en-US" altLang="ko-KR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1.23*1.23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0EA99B-0EE7-41FC-A0F4-309452A7AB86}"/>
              </a:ext>
            </a:extLst>
          </p:cNvPr>
          <p:cNvSpPr/>
          <p:nvPr/>
        </p:nvSpPr>
        <p:spPr>
          <a:xfrm>
            <a:off x="2915816" y="4653136"/>
            <a:ext cx="4608512" cy="1224136"/>
          </a:xfrm>
          <a:prstGeom prst="wedgeRoundRectCallout">
            <a:avLst>
              <a:gd name="adj1" fmla="val -63771"/>
              <a:gd name="adj2" fmla="val -57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SQUARE </a:t>
            </a:r>
            <a:r>
              <a:rPr lang="ko-KR" altLang="en-US" sz="16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매크로는 정수를 제</a:t>
            </a:r>
          </a:p>
          <a:p>
            <a:pPr algn="l"/>
            <a:r>
              <a:rPr lang="ko-KR" altLang="en-US" sz="16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곱할 때도 사용될 수도 있고 실수를 제곱할 때도 사용될 수도 있다</a:t>
            </a:r>
            <a:r>
              <a:rPr lang="en-US" altLang="ko-KR" sz="16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44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주의할 점</a:t>
            </a:r>
          </a:p>
        </p:txBody>
      </p:sp>
      <p:pic>
        <p:nvPicPr>
          <p:cNvPr id="1335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61585" cy="303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endParaRPr lang="en-US" altLang="ko-K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3419" y="1231288"/>
            <a:ext cx="7777162" cy="442842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it-IT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it-IT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(x)  ((x) * (x))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2;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"SQUARE(3)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(3));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상수에도 적용 가능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"SQUARE(1.2) 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(1.2));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실수에도 적용 가능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"SQUARE(2+3)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(2 + 3));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수식에도 적용 가능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"x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변수에도 적용 가능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"SQUARE(x)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(x));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변수에도 적용 가능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"SQUARE(++x) 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SQUARE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(++x));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논리 오류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7D1EB-F6D9-460B-AF75-9186EBC0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77"/>
          <a:stretch/>
        </p:blipFill>
        <p:spPr>
          <a:xfrm>
            <a:off x="4392786" y="5069429"/>
            <a:ext cx="4067795" cy="1856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전처리기 기능들을 이해할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단순 매크로를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함수 매크로를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복잡한 프로그램을 여러 개의 소스 파일로 나누어서 작성할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  <a:endParaRPr kumimoji="0" lang="ko-KR" altLang="en-US" dirty="0"/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dirty="0">
                <a:latin typeface="Arial" pitchFamily="34" charset="0"/>
              </a:rPr>
              <a:t>전처리와 분할 컴파일에 대하여 학습합니다</a:t>
            </a:r>
            <a:r>
              <a:rPr kumimoji="0" lang="en-US" altLang="ko-KR" dirty="0">
                <a:latin typeface="Arial" pitchFamily="34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52" name="직선 연결선 51"/>
          <p:cNvCxnSpPr>
            <a:cxnSpLocks/>
            <a:stCxn id="3110" idx="1"/>
          </p:cNvCxnSpPr>
          <p:nvPr/>
        </p:nvCxnSpPr>
        <p:spPr>
          <a:xfrm flipH="1" flipV="1">
            <a:off x="3562934" y="2216071"/>
            <a:ext cx="2271630" cy="207546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매크로의 장단점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함수 매크로의 장단점</a:t>
            </a:r>
          </a:p>
          <a:p>
            <a:pPr lvl="1" eaLnBrk="1" hangingPunct="1"/>
            <a:r>
              <a:rPr lang="ko-KR" altLang="en-US" dirty="0"/>
              <a:t>함수 호출 단계가 </a:t>
            </a:r>
            <a:r>
              <a:rPr lang="ko-KR" altLang="en-US" dirty="0" err="1"/>
              <a:t>필요없어</a:t>
            </a:r>
            <a:r>
              <a:rPr lang="ko-KR" altLang="en-US" dirty="0"/>
              <a:t> 실행 속도가 빠르다</a:t>
            </a:r>
            <a:r>
              <a:rPr lang="en-US" altLang="ko-KR" dirty="0"/>
              <a:t>. </a:t>
            </a:r>
          </a:p>
          <a:p>
            <a:pPr lvl="1" eaLnBrk="1" hangingPunct="1"/>
            <a:r>
              <a:rPr lang="ko-KR" altLang="en-US" dirty="0"/>
              <a:t>소스 코드의 길이가 </a:t>
            </a:r>
            <a:r>
              <a:rPr lang="ko-KR" altLang="en-US" dirty="0" err="1"/>
              <a:t>길어진다</a:t>
            </a:r>
            <a:r>
              <a:rPr lang="en-US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간단한 기능은 매크로를 사용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2667-614A-46C8-9695-29D41B7413EA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3832570"/>
            <a:ext cx="7777162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s-E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MIN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y)((x) &lt; (y) ? (x) : (y))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ABS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(x)((x) &gt; 0 ? (x) : -(x))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0C352A-38E4-43C9-917E-AEDD7C5E85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04437"/>
            <a:ext cx="8153400" cy="3687325"/>
          </a:xfrm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6389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029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비트 조작하기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 err="1">
                <a:latin typeface="YDVYMjOStd12"/>
              </a:rPr>
              <a:t>아두이노</a:t>
            </a:r>
            <a:r>
              <a:rPr lang="ko-KR" altLang="en-US" sz="1800" b="0" i="0" u="none" strike="noStrike" baseline="0" dirty="0">
                <a:latin typeface="YDVYMjOStd12"/>
              </a:rPr>
              <a:t> 같은 경우에는 모든 입출력 자체가 비트 단위로만 가능하다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따라서 비트 연산은 </a:t>
            </a:r>
            <a:r>
              <a:rPr lang="ko-KR" altLang="en-US" sz="1800" b="0" i="0" u="none" strike="noStrike" baseline="0" dirty="0" err="1">
                <a:latin typeface="YDVYMjOStd12"/>
              </a:rPr>
              <a:t>아두이노에서</a:t>
            </a:r>
            <a:r>
              <a:rPr lang="ko-KR" altLang="en-US" sz="1800" b="0" i="0" u="none" strike="noStrike" baseline="0" dirty="0">
                <a:latin typeface="YDVYMjOStd12"/>
              </a:rPr>
              <a:t> 매우 중요하다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61EC5-DE99-469F-8ECE-130FC1DC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92896"/>
            <a:ext cx="491545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비트 조작하기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다음의 매크로를 테스트하는 프로그램을 작성하라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SETBIT(x, n)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는 변수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x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의 비트 위치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로 만든다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CLEARBIT(x, n)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는 변수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x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의 비트 위치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로 만든다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TESTBIT(x, n)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는 변수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x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의 비트 위치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n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을 검사한다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6739" y="3954839"/>
            <a:ext cx="7210425" cy="9361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600" dirty="0">
                <a:latin typeface="Trebuchet MS" panose="020B0603020202020204" pitchFamily="34" charset="0"/>
              </a:rPr>
              <a:t>#define SETBIT(x, n)   ((x) |= 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600" dirty="0">
                <a:latin typeface="Trebuchet MS" panose="020B0603020202020204" pitchFamily="34" charset="0"/>
              </a:rPr>
              <a:t>#define CLEARBIT(x, n) ((x) &amp;= ~(1&lt;&lt;(n)))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pt-BR" altLang="en-US" sz="1600" dirty="0">
                <a:latin typeface="Trebuchet MS" panose="020B0603020202020204" pitchFamily="34" charset="0"/>
              </a:rPr>
              <a:t>#define TESTBIT(x, n)  ((x) &amp; (1&lt;&lt;(n)))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D0EF87-D08A-4E35-B631-01992757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39" y="5157192"/>
            <a:ext cx="7210425" cy="12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1484784"/>
            <a:ext cx="7777162" cy="50765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매크로 예제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SETBIT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n)   ((x) |= (1&lt;&lt;(n)))</a:t>
            </a:r>
          </a:p>
          <a:p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CLEARBIT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n) ((x) &amp;= ~(1&lt;&lt;(n)))</a:t>
            </a:r>
          </a:p>
          <a:p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TESTBIT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n)  ((x) &amp; (1&lt;&lt;(n)))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0x1011;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"SETBIT(x, 8)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전 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x = %x\n"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SETBIT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8);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"SETBIT(x, 8)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후 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x = %x\n"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"CLEARBIT(x, 8)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전 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x = %x\n"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CLEARBIT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8);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"CLEARBIT(x, 8)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후 변수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x = %x\n"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19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#ifdef 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3" y="1772816"/>
            <a:ext cx="8867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4524"/>
            <a:ext cx="8748464" cy="287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80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어떤 회사에서 </a:t>
            </a:r>
            <a:r>
              <a:rPr lang="ko-KR" altLang="en-US" dirty="0" err="1"/>
              <a:t>리눅스와</a:t>
            </a:r>
            <a:r>
              <a:rPr lang="ko-KR" altLang="en-US" dirty="0"/>
              <a:t> </a:t>
            </a:r>
            <a:r>
              <a:rPr lang="ko-KR" altLang="en-US" dirty="0" err="1"/>
              <a:t>윈도우즈</a:t>
            </a:r>
            <a:r>
              <a:rPr lang="ko-KR" altLang="en-US" dirty="0"/>
              <a:t> 버전의 프로그램을 개발하였다고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76C13-37CA-4BDE-93A0-93A819A3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487744" cy="9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1700808"/>
            <a:ext cx="777716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LINUX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LINUX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리눅스 버전입니다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윈도우 버전입니다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200" dirty="0">
              <a:latin typeface="Trebuchet MS" panose="020B0603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6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함수 매크로의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원의 면적을 계산하는 프로그램을 작성해보자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최대한 매크로를 많이 사용해보자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PI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는 단순 매크로로 정의한다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원의 면적을 계산하는 매크로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CIRCLE_AREA(r)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를 정의해보자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DEBUG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를 정의한다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DEBUG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가 정의되어 있으면 “디버깅 모드입니다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GOStd52"/>
              </a:rPr>
              <a:t>”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를 화면에 출력한다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D0146-C885-413D-98B2-134CB1548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119498"/>
            <a:ext cx="7560840" cy="11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37C5C-D207-40AA-A118-F2004E5AB1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&amp;&amp; </a:t>
            </a:r>
            <a:r>
              <a:rPr lang="ko-KR" altLang="en-US" sz="1800" b="0" i="0" u="none" strike="noStrike" baseline="0" dirty="0">
                <a:latin typeface="YDVYMjOStd12"/>
              </a:rPr>
              <a:t>연산자와 </a:t>
            </a:r>
            <a:r>
              <a:rPr lang="en-US" altLang="ko-KR" sz="1800" b="0" i="0" u="none" strike="noStrike" baseline="0" dirty="0">
                <a:latin typeface="YDVYMjOStd12"/>
              </a:rPr>
              <a:t>|| </a:t>
            </a:r>
            <a:r>
              <a:rPr lang="ko-KR" altLang="en-US" sz="1800" b="0" i="0" u="none" strike="noStrike" baseline="0" dirty="0">
                <a:latin typeface="YDVYMjOStd12"/>
              </a:rPr>
              <a:t>연산자를 </a:t>
            </a:r>
            <a:r>
              <a:rPr lang="en-US" altLang="ko-KR" sz="1800" b="0" i="0" u="none" strike="noStrike" baseline="0" dirty="0">
                <a:latin typeface="YDVYMjOStd12"/>
              </a:rPr>
              <a:t>and</a:t>
            </a:r>
            <a:r>
              <a:rPr lang="ko-KR" altLang="en-US" sz="1800" b="0" i="0" u="none" strike="noStrike" baseline="0" dirty="0">
                <a:latin typeface="YDVYMjOStd12"/>
              </a:rPr>
              <a:t>와 </a:t>
            </a:r>
            <a:r>
              <a:rPr lang="en-US" altLang="ko-KR" sz="1800" b="0" i="0" u="none" strike="noStrike" baseline="0" dirty="0">
                <a:latin typeface="YDVYMjOStd12"/>
              </a:rPr>
              <a:t>or</a:t>
            </a:r>
            <a:r>
              <a:rPr lang="ko-KR" altLang="en-US" sz="1800" b="0" i="0" u="none" strike="noStrike" baseline="0" dirty="0">
                <a:latin typeface="YDVYMjOStd12"/>
              </a:rPr>
              <a:t>로 바꾸어서 사용해본다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함수처럼 인수를 받을 수 있는 함수 매크로를 정의하고 사용해본다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BDEF1-BEB5-4CD0-9D07-222B5174B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79" y="2060848"/>
            <a:ext cx="7226442" cy="1197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F6589-BACA-4ECE-BC0D-736098E1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79" y="4293096"/>
            <a:ext cx="7226442" cy="15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0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90411" y="1412776"/>
            <a:ext cx="7777162" cy="51845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DEBUG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PI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3.1415</a:t>
            </a:r>
          </a:p>
          <a:p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CIRCLE_AREA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(r) (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PI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*r*r)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radius, area;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DEBUG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디버깅 모드입니다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원의 반지름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&amp;radius);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area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CIRCLE_AREA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(radius);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원의 면적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=%.2f"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area);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200" dirty="0">
              <a:latin typeface="Trebuchet MS" panose="020B0603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298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95DB-E079-4BB6-AE43-CB73F671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E934C4-4653-47BC-8C29-0E1AFEC2BF7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1330589"/>
          </a:xfrm>
        </p:spPr>
      </p:pic>
    </p:spTree>
    <p:extLst>
      <p:ext uri="{BB962C8B-B14F-4D97-AF65-F5344CB8AC3E}">
        <p14:creationId xmlns:p14="http://schemas.microsoft.com/office/powerpoint/2010/main" val="1463773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#if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기호가 참으로 계산되면 컴파일</a:t>
            </a:r>
          </a:p>
          <a:p>
            <a:pPr eaLnBrk="1" hangingPunct="1"/>
            <a:r>
              <a:rPr lang="ko-KR" altLang="en-US"/>
              <a:t>조건은 상수이어야 하고 논리</a:t>
            </a:r>
            <a:r>
              <a:rPr lang="en-US" altLang="ko-KR"/>
              <a:t>, </a:t>
            </a:r>
            <a:r>
              <a:rPr lang="ko-KR" altLang="en-US"/>
              <a:t>관계 연산자 사용 가능</a:t>
            </a:r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5565" y="2564904"/>
            <a:ext cx="7777162" cy="39120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(DEBUG == 1)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DEBUG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값이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이면 컴파일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"value=%d\n"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value);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(VERSION &gt; 3)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버전이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3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이상이면 컴파일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여기서부터 시작하여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test()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/*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여기에 주석이 있다면 코드 전체를 주석 처리하는 것이 쉽지 않다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*/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여기까지 주석 처리된다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560" y="1844824"/>
            <a:ext cx="7777162" cy="2952328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NATION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NATION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1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안녕하세요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#elif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NATION == 2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你好吗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헤더 파일 중복 포함 막기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실수로 헤더 파일이 중복하여 소스 파일에 포함되면 예기치 못한 컴파일 오류를 발생시킨다</a:t>
            </a:r>
            <a:r>
              <a:rPr lang="en-US" altLang="ko-KR" dirty="0"/>
              <a:t>. </a:t>
            </a:r>
            <a:r>
              <a:rPr lang="ko-KR" altLang="en-US" dirty="0"/>
              <a:t>이것을 막기 위하여 </a:t>
            </a:r>
            <a:r>
              <a:rPr lang="en-US" altLang="ko-KR" dirty="0"/>
              <a:t>#</a:t>
            </a:r>
            <a:r>
              <a:rPr lang="en-US" altLang="ko-KR" dirty="0" err="1"/>
              <a:t>ifndef</a:t>
            </a:r>
            <a:r>
              <a:rPr lang="en-US" altLang="ko-KR" dirty="0"/>
              <a:t> </a:t>
            </a:r>
            <a:r>
              <a:rPr lang="ko-KR" altLang="en-US" dirty="0"/>
              <a:t>지시어를 사용할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2522" y="4365104"/>
            <a:ext cx="7777162" cy="20162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student.h</a:t>
            </a:r>
            <a:r>
              <a:rPr lang="en-US" altLang="ko-KR" sz="1600" dirty="0">
                <a:latin typeface="Century Schoolbook" panose="02040604050505020304" pitchFamily="18" charset="0"/>
              </a:rPr>
              <a:t>"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student.h</a:t>
            </a:r>
            <a:r>
              <a:rPr lang="en-US" altLang="ko-KR" sz="1600" dirty="0">
                <a:latin typeface="Century Schoolbook" panose="02040604050505020304" pitchFamily="18" charset="0"/>
              </a:rPr>
              <a:t>"		// </a:t>
            </a:r>
            <a:r>
              <a:rPr lang="ko-KR" altLang="en-US" sz="1600" dirty="0">
                <a:latin typeface="Century Schoolbook" panose="02040604050505020304" pitchFamily="18" charset="0"/>
              </a:rPr>
              <a:t>실수로 </a:t>
            </a:r>
            <a:r>
              <a:rPr lang="en-US" altLang="ko-KR" sz="1600" dirty="0">
                <a:latin typeface="Century Schoolbook" panose="02040604050505020304" pitchFamily="18" charset="0"/>
              </a:rPr>
              <a:t>2</a:t>
            </a:r>
            <a:r>
              <a:rPr lang="ko-KR" altLang="en-US" sz="1600" dirty="0">
                <a:latin typeface="Century Schoolbook" panose="02040604050505020304" pitchFamily="18" charset="0"/>
              </a:rPr>
              <a:t>번 포함시켰다</a:t>
            </a:r>
            <a:r>
              <a:rPr lang="en-US" altLang="ko-KR" sz="1600" dirty="0">
                <a:latin typeface="Century Schoolbook" panose="02040604050505020304" pitchFamily="18" charset="0"/>
              </a:rPr>
              <a:t>!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2614" y="2852936"/>
            <a:ext cx="7777162" cy="12961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name[10];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989573-A895-43AD-8E9E-42BA4E15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527632"/>
            <a:ext cx="5832648" cy="1027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598D49-6843-409E-A147-1B57789567CF}"/>
              </a:ext>
            </a:extLst>
          </p:cNvPr>
          <p:cNvCxnSpPr/>
          <p:nvPr/>
        </p:nvCxnSpPr>
        <p:spPr>
          <a:xfrm>
            <a:off x="2627784" y="4797152"/>
            <a:ext cx="64807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1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556792"/>
            <a:ext cx="7777162" cy="22322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#ifndef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STUDENT_H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STUDENT_H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39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C7696-8721-44BE-9E36-CD8F1E92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중감점검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C2442B-0D99-4490-8358-159971FE1E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3491" y="3501008"/>
            <a:ext cx="8153400" cy="113811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1E4861-F296-4721-A3C7-355A8C8E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1" y="1579757"/>
            <a:ext cx="8052965" cy="18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9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다중 소스 파일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단일 소스 파일</a:t>
            </a:r>
          </a:p>
          <a:p>
            <a:pPr lvl="1" eaLnBrk="1" hangingPunct="1"/>
            <a:r>
              <a:rPr lang="ko-KR" altLang="en-US"/>
              <a:t>파일의 크기가 너무 커진다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소스 파일을 다시 사용하기가 어려움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다중 소스 파일</a:t>
            </a:r>
          </a:p>
          <a:p>
            <a:pPr lvl="1" eaLnBrk="1" hangingPunct="1"/>
            <a:r>
              <a:rPr lang="ko-KR" altLang="en-US"/>
              <a:t>서로 관련된 코드만을 모아서 하나의 소스 파일로 할 수 있음</a:t>
            </a:r>
          </a:p>
          <a:p>
            <a:pPr lvl="1" eaLnBrk="1" hangingPunct="1"/>
            <a:r>
              <a:rPr lang="ko-KR" altLang="en-US"/>
              <a:t>소스 파일을 재사용하기가 간편함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다중 소스 파일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29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의 제곱을 계산하여 화면에 출력하는 다음과 같은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128E5-D226-48EF-9C3B-EBE17046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7559752" cy="113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37C5C-D207-40AA-A118-F2004E5AB1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정수의 거듭제곱을 구하는 프로그램을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개의 소스 파일로 나누어서 작성해본다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6AE0C4-78A5-48AF-BAEB-3E6D32F5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49995"/>
            <a:ext cx="7416824" cy="11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2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소스 파일 사용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15997" cy="480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64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1844675"/>
            <a:ext cx="4897438" cy="3870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다중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소스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power.h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400" dirty="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x,y</a:t>
            </a:r>
            <a:r>
              <a:rPr lang="en-US" altLang="en-US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x의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y의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%d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제곱값은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%f\n"</a:t>
            </a:r>
            <a:r>
              <a:rPr lang="en-US" altLang="en-US" sz="1400" dirty="0">
                <a:latin typeface="Century Schoolbook" panose="02040604050505020304" pitchFamily="18" charset="0"/>
              </a:rPr>
              <a:t>, x, y, power(x, y));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795963" y="3429000"/>
            <a:ext cx="2735262" cy="29289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entury Schoolbook" panose="02040604050505020304" pitchFamily="18" charset="0"/>
              </a:rPr>
              <a:t>// 다중 소스 파일</a:t>
            </a: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>
                <a:latin typeface="Century Schoolbook" panose="02040604050505020304" pitchFamily="18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entury Schoolbook" panose="02040604050505020304" pitchFamily="18" charset="0"/>
              </a:rPr>
              <a:t>"power.h“</a:t>
            </a: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>
                <a:latin typeface="Century Schoolbook" panose="02040604050505020304" pitchFamily="18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>
                <a:latin typeface="Century Schoolbook" panose="02040604050505020304" pitchFamily="18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>
                <a:latin typeface="Century Schoolbook" panose="02040604050505020304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>
                <a:latin typeface="Century Schoolbook" panose="02040604050505020304" pitchFamily="18" charset="0"/>
              </a:rPr>
              <a:t> result = 1.0;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>
                <a:latin typeface="Century Schoolbook" panose="02040604050505020304" pitchFamily="18" charset="0"/>
              </a:rPr>
              <a:t> i;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en-US" sz="1400">
                <a:latin typeface="Century Schoolbook" panose="02040604050505020304" pitchFamily="18" charset="0"/>
              </a:rPr>
              <a:t>(i = 0;i &lt; y; i++)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		result *= x;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>
                <a:latin typeface="Century Schoolbook" panose="02040604050505020304" pitchFamily="18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795963" y="1412875"/>
            <a:ext cx="2735262" cy="1512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8000"/>
                </a:solidFill>
                <a:latin typeface="Century Schoolbook" panose="02040604050505020304" pitchFamily="18" charset="0"/>
              </a:rPr>
              <a:t>// power.c에 대한 헤더 파일</a:t>
            </a: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#ifndef</a:t>
            </a:r>
            <a:r>
              <a:rPr lang="en-US" altLang="en-US" sz="140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#define</a:t>
            </a:r>
            <a:r>
              <a:rPr lang="en-US" altLang="en-US" sz="140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>
                <a:latin typeface="Century Schoolbook" panose="02040604050505020304" pitchFamily="18" charset="0"/>
              </a:rPr>
              <a:t> power(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>
                <a:latin typeface="Century Schoolbook" panose="02040604050505020304" pitchFamily="18" charset="0"/>
              </a:rPr>
              <a:t> x, </a:t>
            </a: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>
                <a:latin typeface="Century Schoolbook" panose="02040604050505020304" pitchFamily="18" charset="0"/>
              </a:rPr>
              <a:t> 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>
                <a:solidFill>
                  <a:srgbClr val="0000FF"/>
                </a:solidFill>
                <a:latin typeface="Century Schoolbook" panose="02040604050505020304" pitchFamily="18" charset="0"/>
              </a:rPr>
              <a:t>#endif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50825" y="1608138"/>
            <a:ext cx="729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 dirty="0" err="1">
                <a:solidFill>
                  <a:srgbClr val="FF0000"/>
                </a:solidFill>
                <a:latin typeface="Trebuchet MS" pitchFamily="34" charset="0"/>
              </a:rPr>
              <a:t>main.c</a:t>
            </a:r>
            <a:endParaRPr lang="en-US" altLang="ko-KR" sz="140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651500" y="1125538"/>
            <a:ext cx="84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power.h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5724525" y="3195638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power.c</a:t>
            </a: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272088" y="2138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35853" name="Group 101"/>
          <p:cNvGrpSpPr>
            <a:grpSpLocks/>
          </p:cNvGrpSpPr>
          <p:nvPr/>
        </p:nvGrpSpPr>
        <p:grpSpPr bwMode="auto">
          <a:xfrm>
            <a:off x="4787900" y="3860800"/>
            <a:ext cx="1081088" cy="398463"/>
            <a:chOff x="3016" y="2432"/>
            <a:chExt cx="681" cy="251"/>
          </a:xfrm>
        </p:grpSpPr>
        <p:sp>
          <p:nvSpPr>
            <p:cNvPr id="3588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0" name="Freeform 21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Freeform 22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Freeform 23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Freeform 24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Freeform 25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Freeform 26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Freeform 27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Freeform 28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8" name="Freeform 29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9" name="Freeform 30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0" name="Freeform 31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1" name="Freeform 32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2" name="Freeform 33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3" name="Freeform 34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4" name="Freeform 35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5" name="Freeform 36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6" name="Freeform 37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7" name="Freeform 38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8" name="Freeform 39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9" name="Freeform 40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0" name="Freeform 41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1" name="Freeform 42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2" name="Freeform 43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3" name="Freeform 44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4" name="Freeform 45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5" name="Freeform 46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6" name="Freeform 47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7" name="Freeform 48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8" name="Freeform 49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9" name="Freeform 50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0" name="Freeform 51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1" name="Freeform 52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53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54" name="Group 102"/>
          <p:cNvGrpSpPr>
            <a:grpSpLocks/>
          </p:cNvGrpSpPr>
          <p:nvPr/>
        </p:nvGrpSpPr>
        <p:grpSpPr bwMode="auto">
          <a:xfrm rot="5646999">
            <a:off x="7254875" y="2978151"/>
            <a:ext cx="1081087" cy="398462"/>
            <a:chOff x="3016" y="2432"/>
            <a:chExt cx="681" cy="251"/>
          </a:xfrm>
        </p:grpSpPr>
        <p:sp>
          <p:nvSpPr>
            <p:cNvPr id="35855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04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05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106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107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108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109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110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111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112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113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114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115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116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117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118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119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120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121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122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123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124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125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126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127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128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129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130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Freeform 131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Freeform 132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Freeform 133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Freeform 134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7" name="Freeform 135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Freeform 136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파일을 사용하지 않으면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43825" cy="442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파일을 사용하면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50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B7B69-3914-4F9E-B31D-F9DBC34C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62ABC4-F5A5-488E-A623-6E54FA8E6E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72816"/>
            <a:ext cx="8153400" cy="2834322"/>
          </a:xfrm>
        </p:spPr>
      </p:pic>
    </p:spTree>
    <p:extLst>
      <p:ext uri="{BB962C8B-B14F-4D97-AF65-F5344CB8AC3E}">
        <p14:creationId xmlns:p14="http://schemas.microsoft.com/office/powerpoint/2010/main" val="1695085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다중 소스 파일에서 외부 변수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43063"/>
            <a:ext cx="63436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A7E2A93-25AF-4450-8BE0-2C93F5AF113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700817"/>
            <a:ext cx="8153400" cy="1668166"/>
          </a:xfrm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main() </a:t>
            </a:r>
            <a:r>
              <a:rPr lang="ko-KR" altLang="en-US"/>
              <a:t>함수의 인수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지금까지의 </a:t>
            </a:r>
            <a:r>
              <a:rPr lang="en-US" altLang="ko-KR"/>
              <a:t>main() </a:t>
            </a:r>
            <a:r>
              <a:rPr lang="ko-KR" altLang="en-US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외부로부터 입력을 받는 </a:t>
            </a:r>
            <a:r>
              <a:rPr lang="en-US" altLang="ko-KR"/>
              <a:t>main() </a:t>
            </a:r>
            <a:r>
              <a:rPr lang="ko-KR" altLang="en-US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/>
              <a:t>		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42988" y="4149080"/>
            <a:ext cx="7777162" cy="13557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ko-KR" sz="1600">
                <a:latin typeface="Century Schoolbook" panose="02040604050505020304" pitchFamily="18" charset="0"/>
              </a:rPr>
              <a:t> *argv[])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}</a:t>
            </a:r>
            <a:endParaRPr lang="en-US" altLang="en-US" sz="1600">
              <a:latin typeface="Century Schoolbook" panose="020406040505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42988" y="2348880"/>
            <a:ext cx="7777162" cy="1079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-US" altLang="ko-KR" sz="1600">
                <a:latin typeface="Century Schoolbook" panose="02040604050505020304" pitchFamily="18" charset="0"/>
              </a:rPr>
              <a:t>main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(void)</a:t>
            </a:r>
            <a:endParaRPr lang="en-US" altLang="ko-KR" sz="160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}</a:t>
            </a:r>
            <a:endParaRPr lang="en-US" altLang="en-US" sz="160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인수 전달 방법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2" name="_x33328176"/>
          <p:cNvSpPr>
            <a:spLocks noChangeArrowheads="1"/>
          </p:cNvSpPr>
          <p:nvPr/>
        </p:nvSpPr>
        <p:spPr bwMode="auto">
          <a:xfrm>
            <a:off x="683419" y="1771000"/>
            <a:ext cx="7777162" cy="463550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C: \cprogram&gt; mycopy src dst</a:t>
            </a:r>
            <a:endParaRPr lang="en-US" altLang="ko-KR" sz="1600">
              <a:latin typeface="Century Schoolbook" panose="02040604050505020304" pitchFamily="18" charset="0"/>
            </a:endParaRP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17911" cy="30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71600" y="1628800"/>
            <a:ext cx="7777162" cy="28083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argc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*</a:t>
            </a:r>
            <a:r>
              <a:rPr lang="en-US" altLang="en-US" sz="1600" dirty="0" err="1">
                <a:latin typeface="Trebuchet MS" panose="020B0603020202020204" pitchFamily="34" charset="0"/>
              </a:rPr>
              <a:t>argv</a:t>
            </a:r>
            <a:r>
              <a:rPr lang="en-US" altLang="en-US" sz="1600" dirty="0">
                <a:latin typeface="Trebuchet MS" panose="020B0603020202020204" pitchFamily="34" charset="0"/>
              </a:rPr>
              <a:t>[])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0;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en-US" sz="1600" dirty="0" err="1">
                <a:latin typeface="Trebuchet MS" panose="020B0603020202020204" pitchFamily="34" charset="0"/>
              </a:rPr>
              <a:t>0;i</a:t>
            </a:r>
            <a:r>
              <a:rPr lang="en-US" altLang="en-US" sz="1600" dirty="0">
                <a:latin typeface="Trebuchet MS" panose="020B0603020202020204" pitchFamily="34" charset="0"/>
              </a:rPr>
              <a:t> &lt; </a:t>
            </a:r>
            <a:r>
              <a:rPr lang="en-US" altLang="en-US" sz="1600" dirty="0" err="1">
                <a:latin typeface="Trebuchet MS" panose="020B0603020202020204" pitchFamily="34" charset="0"/>
              </a:rPr>
              <a:t>argc</a:t>
            </a:r>
            <a:r>
              <a:rPr lang="en-US" altLang="en-US" sz="1600" dirty="0">
                <a:latin typeface="Trebuchet MS" panose="020B0603020202020204" pitchFamily="34" charset="0"/>
              </a:rPr>
              <a:t>;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++)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명령어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라인에서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d번째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문자열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 = %s\n"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argv</a:t>
            </a:r>
            <a:r>
              <a:rPr lang="en-US" altLang="en-US" sz="1600" dirty="0">
                <a:latin typeface="Trebuchet MS" panose="020B0603020202020204" pitchFamily="34" charset="0"/>
              </a:rPr>
              <a:t>[</a:t>
            </a:r>
            <a:r>
              <a:rPr lang="en-US" altLang="en-US" sz="1600" dirty="0" err="1">
                <a:latin typeface="Trebuchet MS" panose="020B0603020202020204" pitchFamily="34" charset="0"/>
              </a:rPr>
              <a:t>i</a:t>
            </a:r>
            <a:r>
              <a:rPr lang="en-US" altLang="en-US" sz="1600" dirty="0">
                <a:latin typeface="Trebuchet MS" panose="020B0603020202020204" pitchFamily="34" charset="0"/>
              </a:rPr>
              <a:t>]);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3966" name="_x73833400"/>
          <p:cNvSpPr>
            <a:spLocks noChangeArrowheads="1"/>
          </p:cNvSpPr>
          <p:nvPr/>
        </p:nvSpPr>
        <p:spPr bwMode="auto">
          <a:xfrm>
            <a:off x="988886" y="4664575"/>
            <a:ext cx="7777162" cy="1824037"/>
          </a:xfrm>
          <a:prstGeom prst="rect">
            <a:avLst/>
          </a:prstGeom>
          <a:solidFill>
            <a:srgbClr val="00990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/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c:\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c:\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</a:p>
          <a:p>
            <a:pPr latinLnBrk="0"/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전처리기란</a:t>
            </a:r>
            <a:r>
              <a:rPr lang="en-US" altLang="ko-KR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전처리기 </a:t>
            </a:r>
            <a:r>
              <a:rPr lang="en-US" altLang="ko-KR" i="1">
                <a:solidFill>
                  <a:schemeClr val="tx2"/>
                </a:solidFill>
              </a:rPr>
              <a:t>(preprocessor</a:t>
            </a:r>
            <a:r>
              <a:rPr lang="en-US" altLang="ko-KR"/>
              <a:t>)</a:t>
            </a:r>
            <a:r>
              <a:rPr lang="ko-KR" altLang="en-US"/>
              <a:t>는 컴파일하기에 앞서서 소스 파일을 처리하는 컴파일러의 한 부분</a:t>
            </a:r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E21EC1-4726-4F89-B7E9-A30D2E88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24125"/>
            <a:ext cx="5410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8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578B7-39EC-4A61-93AF-84D2213E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파일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7FFE16-51BD-4E3F-8349-2EFBDF579F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66058"/>
            <a:ext cx="8153400" cy="3964084"/>
          </a:xfrm>
        </p:spPr>
      </p:pic>
    </p:spTree>
    <p:extLst>
      <p:ext uri="{BB962C8B-B14F-4D97-AF65-F5344CB8AC3E}">
        <p14:creationId xmlns:p14="http://schemas.microsoft.com/office/powerpoint/2010/main" val="11966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en-US" altLang="ko-KR"/>
              <a:t>main()</a:t>
            </a:r>
            <a:r>
              <a:rPr lang="ko-KR" altLang="en-US"/>
              <a:t>의 </a:t>
            </a:r>
            <a:r>
              <a:rPr lang="en-US" altLang="ko-KR"/>
              <a:t>argv[0]</a:t>
            </a:r>
            <a:r>
              <a:rPr lang="ko-KR" altLang="en-US"/>
              <a:t>에는 무엇이 들어 있는가</a:t>
            </a:r>
            <a:r>
              <a:rPr lang="en-US" altLang="ko-KR"/>
              <a:t>?</a:t>
            </a:r>
          </a:p>
          <a:p>
            <a:pPr marL="381000" indent="-381000" eaLnBrk="1" hangingPunct="1">
              <a:buFont typeface="Symbol" pitchFamily="18" charset="2"/>
              <a:buAutoNum type="arabicPeriod"/>
            </a:pPr>
            <a:r>
              <a:rPr lang="en-US" altLang="ko-KR"/>
              <a:t>“C&gt;test a b c” </a:t>
            </a:r>
            <a:r>
              <a:rPr lang="ko-KR" altLang="en-US"/>
              <a:t>라고 도스 창에서 입력하였다면 </a:t>
            </a:r>
            <a:r>
              <a:rPr lang="en-US" altLang="ko-KR"/>
              <a:t>argc, arv[]</a:t>
            </a:r>
            <a:r>
              <a:rPr lang="ko-KR" altLang="en-US"/>
              <a:t>에는 어떤 값들이 들어 가는가</a:t>
            </a:r>
            <a:r>
              <a:rPr lang="en-US" altLang="ko-KR"/>
              <a:t>?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710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0AB94-E1F8-4AC9-8B7A-467D75EE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달력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3AED-2BBA-4298-A286-5947EF73FD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이제까지 학습한 내용을 바탕으로 여러 가지 언어로 달력을 출력하는 프로그램을 만들어보자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화면에 현재 월을 출력한다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D890A-388B-4B5E-A2B1-2DC0DDDA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64793"/>
            <a:ext cx="7200800" cy="21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482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0AB94-E1F8-4AC9-8B7A-467D75EE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달력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13AED-2BBA-4298-A286-5947EF73FD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전처리기를 사용하여서 영어 버전과 한국어 버전을 작성해본다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소스를 여러 개로 분할하여서 분할 컴파일도 사용해보자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오늘 날짜는 다음과 같은 코드로 알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4D709A-BDCE-4F9A-A5F8-EDB1A801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37" y="2924945"/>
            <a:ext cx="7777162" cy="15121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time.h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time_t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time(&amp;t);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ctime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(&amp;t));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//Fri May  7 16:57:44 2021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56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065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전처리기란</a:t>
            </a:r>
            <a:r>
              <a:rPr lang="en-US" altLang="ko-KR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전처리기에서는 몇 가지의 전처리기 지시자들을 처리한다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이들 지시자들은 </a:t>
            </a:r>
            <a:r>
              <a:rPr lang="en-US" altLang="ko-KR" sz="1800" b="0" i="0" u="none" strike="noStrike" baseline="0" dirty="0">
                <a:latin typeface="YDVYMjOStd12"/>
              </a:rPr>
              <a:t># </a:t>
            </a:r>
            <a:r>
              <a:rPr lang="ko-KR" altLang="en-US" sz="1800" b="0" i="0" u="none" strike="noStrike" baseline="0" dirty="0">
                <a:latin typeface="YDVYMjOStd12"/>
              </a:rPr>
              <a:t>기호로 시작한다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용하였던 </a:t>
            </a:r>
            <a:r>
              <a:rPr lang="en-US" altLang="ko-KR" sz="1800" b="0" i="0" u="none" strike="noStrike" baseline="0" dirty="0">
                <a:latin typeface="YDVYMjOStd12"/>
              </a:rPr>
              <a:t>#include</a:t>
            </a:r>
            <a:r>
              <a:rPr lang="ko-KR" altLang="en-US" sz="1800" b="0" i="0" u="none" strike="noStrike" baseline="0" dirty="0">
                <a:latin typeface="YDVYMjOStd12"/>
              </a:rPr>
              <a:t>가 바로 전처리기 지시어이다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  <a:p>
            <a:pPr eaLnBrk="1" hangingPunct="1"/>
            <a:endParaRPr lang="en-US" altLang="ko-K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9" y="2360962"/>
            <a:ext cx="807375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전처리기의 요약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09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162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380312" cy="280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단순 매크로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9" y="1496153"/>
            <a:ext cx="8667501" cy="373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단순 매크로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예를 들어 다음 문장은 </a:t>
            </a:r>
            <a:r>
              <a:rPr lang="en-US" altLang="ko-KR" sz="1800" b="0" i="0" u="none" strike="noStrike" baseline="0" dirty="0">
                <a:latin typeface="YDVYMjOStd12"/>
              </a:rPr>
              <a:t>100</a:t>
            </a:r>
            <a:r>
              <a:rPr lang="ko-KR" altLang="en-US" sz="1800" b="0" i="0" u="none" strike="noStrike" baseline="0" dirty="0">
                <a:latin typeface="YDVYMjOStd12"/>
              </a:rPr>
              <a:t>이라는 정수 상수를 </a:t>
            </a:r>
            <a:r>
              <a:rPr lang="en-US" altLang="ko-KR" sz="1800" b="0" i="0" u="none" strike="noStrike" baseline="0" dirty="0">
                <a:latin typeface="YDVYMjOStd12"/>
              </a:rPr>
              <a:t>MAX_SIZE</a:t>
            </a:r>
            <a:r>
              <a:rPr lang="ko-KR" altLang="en-US" sz="1800" b="0" i="0" u="none" strike="noStrike" baseline="0" dirty="0">
                <a:latin typeface="YDVYMjOStd12"/>
              </a:rPr>
              <a:t>라는 매크로로 표기하는 것이다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230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0" y="2335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80A679-7C4B-4CF9-801D-4085BAF8FF6A}"/>
              </a:ext>
            </a:extLst>
          </p:cNvPr>
          <p:cNvSpPr txBox="1">
            <a:spLocks noChangeArrowheads="1"/>
          </p:cNvSpPr>
          <p:nvPr/>
        </p:nvSpPr>
        <p:spPr>
          <a:xfrm>
            <a:off x="1331640" y="2335213"/>
            <a:ext cx="7192552" cy="5177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7DFBD9-1CBE-43C3-A5D6-8B6829A6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956803"/>
            <a:ext cx="2743200" cy="24098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2104</Words>
  <Application>Microsoft Office PowerPoint</Application>
  <PresentationFormat>화면 슬라이드 쇼(4:3)</PresentationFormat>
  <Paragraphs>342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54</vt:i4>
      </vt:variant>
    </vt:vector>
  </HeadingPairs>
  <TitlesOfParts>
    <vt:vector size="76" baseType="lpstr">
      <vt:lpstr>HY헤드라인M</vt:lpstr>
      <vt:lpstr>YDVYGOStd52</vt:lpstr>
      <vt:lpstr>YDVYMjOStd12</vt:lpstr>
      <vt:lpstr>굴림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Crayons</vt:lpstr>
      <vt:lpstr>제16장 파일입출력(강의)_수정</vt:lpstr>
      <vt:lpstr>2_Crayons</vt:lpstr>
      <vt:lpstr>3_Crayons</vt:lpstr>
      <vt:lpstr>4_Crayons</vt:lpstr>
      <vt:lpstr>5_Crayons</vt:lpstr>
      <vt:lpstr>6_Crayons</vt:lpstr>
      <vt:lpstr>7_Crayons</vt:lpstr>
      <vt:lpstr>8_Crayons</vt:lpstr>
      <vt:lpstr>PowerPoint 프레젠테이션</vt:lpstr>
      <vt:lpstr>이번 장에서 학습할 내용</vt:lpstr>
      <vt:lpstr>이번 장에서 만들 프로그램</vt:lpstr>
      <vt:lpstr>이번 장에서 만들 프로그램</vt:lpstr>
      <vt:lpstr>전처리기란?</vt:lpstr>
      <vt:lpstr>전처리기란?</vt:lpstr>
      <vt:lpstr>전처리기의 요약</vt:lpstr>
      <vt:lpstr>단순 매크로</vt:lpstr>
      <vt:lpstr>단순 매크로</vt:lpstr>
      <vt:lpstr>단순 매크로의 동작</vt:lpstr>
      <vt:lpstr>참고 </vt:lpstr>
      <vt:lpstr>중간 점검</vt:lpstr>
      <vt:lpstr>Lab: &amp;&amp;를 and로 바꾸기</vt:lpstr>
      <vt:lpstr>Sol: </vt:lpstr>
      <vt:lpstr>함수 매크로</vt:lpstr>
      <vt:lpstr>함수 매크로의 예</vt:lpstr>
      <vt:lpstr>다양한 함수 매크로</vt:lpstr>
      <vt:lpstr>주의할 점</vt:lpstr>
      <vt:lpstr>예제 </vt:lpstr>
      <vt:lpstr>함수 매크로의 장단점</vt:lpstr>
      <vt:lpstr>중간 점검</vt:lpstr>
      <vt:lpstr>Lab: 비트 조작하기</vt:lpstr>
      <vt:lpstr>Lab: 비트 조작하기</vt:lpstr>
      <vt:lpstr>Sol: </vt:lpstr>
      <vt:lpstr>#ifdef </vt:lpstr>
      <vt:lpstr>예</vt:lpstr>
      <vt:lpstr>예제</vt:lpstr>
      <vt:lpstr>Sol: </vt:lpstr>
      <vt:lpstr>Lab: 함수 매크로의 사용</vt:lpstr>
      <vt:lpstr>Sol: </vt:lpstr>
      <vt:lpstr>중간점검</vt:lpstr>
      <vt:lpstr>#if</vt:lpstr>
      <vt:lpstr>예제 #1</vt:lpstr>
      <vt:lpstr>Lab: 헤더 파일 중복 포함 막기</vt:lpstr>
      <vt:lpstr>Sol:</vt:lpstr>
      <vt:lpstr>중감점검</vt:lpstr>
      <vt:lpstr>다중 소스 파일</vt:lpstr>
      <vt:lpstr>다중 소스 파일</vt:lpstr>
      <vt:lpstr>예제 </vt:lpstr>
      <vt:lpstr>다중 소스 파일 사용</vt:lpstr>
      <vt:lpstr>예제</vt:lpstr>
      <vt:lpstr>헤더 파일을 사용하지 않으면</vt:lpstr>
      <vt:lpstr>헤더 파일을 사용하면</vt:lpstr>
      <vt:lpstr>참고사항</vt:lpstr>
      <vt:lpstr>다중 소스 파일에서 외부 변수</vt:lpstr>
      <vt:lpstr>중간 점검</vt:lpstr>
      <vt:lpstr>main() 함수의 인수</vt:lpstr>
      <vt:lpstr>인수 전달 방법</vt:lpstr>
      <vt:lpstr>예제 </vt:lpstr>
      <vt:lpstr>실행 파일 생성</vt:lpstr>
      <vt:lpstr>중간 점검</vt:lpstr>
      <vt:lpstr>Mini Project: 달력 프로그램 작성</vt:lpstr>
      <vt:lpstr>Mini Project: 달력 프로그램 작성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2747</cp:lastModifiedBy>
  <cp:revision>218</cp:revision>
  <dcterms:created xsi:type="dcterms:W3CDTF">2007-11-08T01:24:05Z</dcterms:created>
  <dcterms:modified xsi:type="dcterms:W3CDTF">2021-07-24T22:51:21Z</dcterms:modified>
</cp:coreProperties>
</file>