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85"/>
  </p:notesMasterIdLst>
  <p:handoutMasterIdLst>
    <p:handoutMasterId r:id="rId86"/>
  </p:handoutMasterIdLst>
  <p:sldIdLst>
    <p:sldId id="384" r:id="rId2"/>
    <p:sldId id="391" r:id="rId3"/>
    <p:sldId id="393" r:id="rId4"/>
    <p:sldId id="392" r:id="rId5"/>
    <p:sldId id="394" r:id="rId6"/>
    <p:sldId id="401" r:id="rId7"/>
    <p:sldId id="395" r:id="rId8"/>
    <p:sldId id="451" r:id="rId9"/>
    <p:sldId id="452" r:id="rId10"/>
    <p:sldId id="453" r:id="rId11"/>
    <p:sldId id="397" r:id="rId12"/>
    <p:sldId id="454" r:id="rId13"/>
    <p:sldId id="455" r:id="rId14"/>
    <p:sldId id="456" r:id="rId15"/>
    <p:sldId id="400" r:id="rId16"/>
    <p:sldId id="457" r:id="rId17"/>
    <p:sldId id="402" r:id="rId18"/>
    <p:sldId id="458" r:id="rId19"/>
    <p:sldId id="403" r:id="rId20"/>
    <p:sldId id="405" r:id="rId21"/>
    <p:sldId id="459" r:id="rId22"/>
    <p:sldId id="406" r:id="rId23"/>
    <p:sldId id="407" r:id="rId24"/>
    <p:sldId id="460" r:id="rId25"/>
    <p:sldId id="408" r:id="rId26"/>
    <p:sldId id="409" r:id="rId27"/>
    <p:sldId id="412" r:id="rId28"/>
    <p:sldId id="410" r:id="rId29"/>
    <p:sldId id="461" r:id="rId30"/>
    <p:sldId id="462" r:id="rId31"/>
    <p:sldId id="414" r:id="rId32"/>
    <p:sldId id="415" r:id="rId33"/>
    <p:sldId id="416" r:id="rId34"/>
    <p:sldId id="417" r:id="rId35"/>
    <p:sldId id="418" r:id="rId36"/>
    <p:sldId id="463" r:id="rId37"/>
    <p:sldId id="419" r:id="rId38"/>
    <p:sldId id="420" r:id="rId39"/>
    <p:sldId id="421" r:id="rId40"/>
    <p:sldId id="422" r:id="rId41"/>
    <p:sldId id="464" r:id="rId42"/>
    <p:sldId id="465" r:id="rId43"/>
    <p:sldId id="466" r:id="rId44"/>
    <p:sldId id="423" r:id="rId45"/>
    <p:sldId id="424" r:id="rId46"/>
    <p:sldId id="425" r:id="rId47"/>
    <p:sldId id="427" r:id="rId48"/>
    <p:sldId id="428" r:id="rId49"/>
    <p:sldId id="467" r:id="rId50"/>
    <p:sldId id="429" r:id="rId51"/>
    <p:sldId id="430" r:id="rId52"/>
    <p:sldId id="431" r:id="rId53"/>
    <p:sldId id="468" r:id="rId54"/>
    <p:sldId id="432" r:id="rId55"/>
    <p:sldId id="469" r:id="rId56"/>
    <p:sldId id="470" r:id="rId57"/>
    <p:sldId id="471" r:id="rId58"/>
    <p:sldId id="433" r:id="rId59"/>
    <p:sldId id="434" r:id="rId60"/>
    <p:sldId id="435" r:id="rId61"/>
    <p:sldId id="436" r:id="rId62"/>
    <p:sldId id="437" r:id="rId63"/>
    <p:sldId id="438" r:id="rId64"/>
    <p:sldId id="439" r:id="rId65"/>
    <p:sldId id="440" r:id="rId66"/>
    <p:sldId id="441" r:id="rId67"/>
    <p:sldId id="442" r:id="rId68"/>
    <p:sldId id="443" r:id="rId69"/>
    <p:sldId id="472" r:id="rId70"/>
    <p:sldId id="444" r:id="rId71"/>
    <p:sldId id="446" r:id="rId72"/>
    <p:sldId id="473" r:id="rId73"/>
    <p:sldId id="474" r:id="rId74"/>
    <p:sldId id="447" r:id="rId75"/>
    <p:sldId id="448" r:id="rId76"/>
    <p:sldId id="449" r:id="rId77"/>
    <p:sldId id="450" r:id="rId78"/>
    <p:sldId id="475" r:id="rId79"/>
    <p:sldId id="476" r:id="rId80"/>
    <p:sldId id="477" r:id="rId81"/>
    <p:sldId id="478" r:id="rId82"/>
    <p:sldId id="479" r:id="rId83"/>
    <p:sldId id="383" r:id="rId84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FFCC"/>
    <a:srgbClr val="FF0000"/>
    <a:srgbClr val="CCFFFF"/>
    <a:srgbClr val="009900"/>
    <a:srgbClr val="FF9999"/>
    <a:srgbClr val="CCCCFF"/>
    <a:srgbClr val="FF9933"/>
    <a:srgbClr val="CC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07" d="100"/>
          <a:sy n="107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C808CC85-6683-48F2-9E12-916C0D15E3B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985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7503311D-5A55-4F4D-9950-3001C7F8C1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06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7/23/2021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C0AEA9E-4803-4675-8B78-8345A199ED9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35413-FC64-46C4-A0E6-E84EF80C31A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BBC8AFA2-59AA-4AA3-BC8D-2284A149997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E8377-4BC7-4F12-86E6-6A4C6383F4B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08968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A989937-0E40-43AD-BFFC-FBB7E39213D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34314D-CBD4-4242-9D59-452468397E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8" y="221296"/>
            <a:ext cx="570528" cy="10275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18DEB91-339C-4767-8E29-640607BFB34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2A433075-5D69-42ED-BA42-81A28040C52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40F42C8-2BEA-4D9C-8D4A-EC5FEA706A2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10FE699-B664-4ADD-9D4C-2D9DC487B76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5E206C2-0DA7-47BB-9621-6D1989AA279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B245A77-7AB3-4045-BB51-3D8CF4A208F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D434B081-A71A-444A-A2AF-89DA29C0BD1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F7DACDB-8E2E-4AB2-A4BA-6828B9730BE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690688" y="908050"/>
            <a:ext cx="6013185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누구나 즐기는 </a:t>
            </a:r>
            <a:r>
              <a:rPr kumimoji="0" lang="en-US" altLang="ko-KR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kumimoji="0" lang="ko-KR" altLang="en-US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언어 콘서트</a:t>
            </a:r>
          </a:p>
        </p:txBody>
      </p:sp>
      <p:sp>
        <p:nvSpPr>
          <p:cNvPr id="3076" name="AutoShape 142"/>
          <p:cNvSpPr>
            <a:spLocks noChangeArrowheads="1"/>
          </p:cNvSpPr>
          <p:nvPr/>
        </p:nvSpPr>
        <p:spPr bwMode="auto">
          <a:xfrm>
            <a:off x="2419350" y="1846263"/>
            <a:ext cx="3925888" cy="698500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dirty="0">
                <a:latin typeface="Arial" pitchFamily="34" charset="0"/>
              </a:rPr>
              <a:t>제</a:t>
            </a:r>
            <a:r>
              <a:rPr kumimoji="0" lang="en-US" altLang="ko-KR" dirty="0">
                <a:latin typeface="Arial" pitchFamily="34" charset="0"/>
              </a:rPr>
              <a:t>3</a:t>
            </a:r>
            <a:r>
              <a:rPr kumimoji="0" lang="ko-KR" altLang="en-US" dirty="0">
                <a:latin typeface="Arial" pitchFamily="34" charset="0"/>
              </a:rPr>
              <a:t>장 변수와 </a:t>
            </a:r>
            <a:r>
              <a:rPr kumimoji="0" lang="ko-KR" altLang="en-US" dirty="0" err="1">
                <a:latin typeface="Arial" pitchFamily="34" charset="0"/>
              </a:rPr>
              <a:t>자료형</a:t>
            </a:r>
            <a:endParaRPr kumimoji="0" lang="ko-KR" altLang="en-US" dirty="0">
              <a:latin typeface="Arial" pitchFamily="34" charset="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03" y="2700339"/>
            <a:ext cx="3990920" cy="313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45238" y="532218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dirty="0"/>
              <a:t>출처</a:t>
            </a:r>
            <a:r>
              <a:rPr lang="en-US" altLang="ko-KR" sz="1400" i="1" dirty="0"/>
              <a:t>: </a:t>
            </a:r>
            <a:r>
              <a:rPr lang="en-US" altLang="ko-KR" sz="1400" i="1" dirty="0" err="1"/>
              <a:t>pixabay</a:t>
            </a:r>
            <a:r>
              <a:rPr lang="ko-KR" altLang="en-US" sz="1400" i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CCD96-4121-4872-A5FC-212913E47C8D}"/>
              </a:ext>
            </a:extLst>
          </p:cNvPr>
          <p:cNvSpPr txBox="1"/>
          <p:nvPr/>
        </p:nvSpPr>
        <p:spPr>
          <a:xfrm>
            <a:off x="696665" y="375138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개정 </a:t>
            </a:r>
            <a:r>
              <a:rPr lang="en-US" altLang="ko-KR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3</a:t>
            </a:r>
            <a:r>
              <a:rPr lang="ko-KR" altLang="en-US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D8C13-6D8A-43CD-8CD6-9C28DB7D0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동일한 자료형을 여러 개</a:t>
            </a:r>
            <a:r>
              <a:rPr lang="en-US" altLang="ko-KR" dirty="0"/>
              <a:t> </a:t>
            </a:r>
            <a:r>
              <a:rPr lang="ko-KR" altLang="en-US" dirty="0"/>
              <a:t>선언할</a:t>
            </a:r>
            <a:r>
              <a:rPr lang="en-US" altLang="ko-KR" dirty="0"/>
              <a:t> </a:t>
            </a:r>
            <a:r>
              <a:rPr lang="ko-KR" altLang="en-US" dirty="0"/>
              <a:t>때</a:t>
            </a:r>
          </a:p>
        </p:txBody>
      </p:sp>
      <p:sp>
        <p:nvSpPr>
          <p:cNvPr id="4" name="모서리가 접힌 도형 5">
            <a:extLst>
              <a:ext uri="{FF2B5EF4-FFF2-40B4-BE49-F238E27FC236}">
                <a16:creationId xmlns:a16="http://schemas.microsoft.com/office/drawing/2014/main" id="{4D4FA067-B2F1-4334-B349-A230706D4EF2}"/>
              </a:ext>
            </a:extLst>
          </p:cNvPr>
          <p:cNvSpPr/>
          <p:nvPr/>
        </p:nvSpPr>
        <p:spPr>
          <a:xfrm>
            <a:off x="681361" y="1705878"/>
            <a:ext cx="7781277" cy="452937"/>
          </a:xfrm>
          <a:prstGeom prst="foldedCorner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27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latin typeface="Trebuchet MS" panose="020B0603020202020204" pitchFamily="34" charset="0"/>
                <a:ea typeface="오이"/>
              </a:rPr>
              <a:t> width, height;</a:t>
            </a:r>
            <a:endParaRPr lang="ko-KR" altLang="en-US" sz="1600" kern="0" dirty="0">
              <a:solidFill>
                <a:srgbClr val="008000"/>
              </a:solidFill>
              <a:latin typeface="Trebuchet MS" panose="020B0603020202020204" pitchFamily="34" charset="0"/>
              <a:ea typeface="굴림체" panose="020B0609000101010101" pitchFamily="49" charset="-127"/>
            </a:endParaRP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BE07B0E1-41D2-4B43-9F9B-DD22DF2A78AA}"/>
              </a:ext>
            </a:extLst>
          </p:cNvPr>
          <p:cNvSpPr/>
          <p:nvPr/>
        </p:nvSpPr>
        <p:spPr>
          <a:xfrm>
            <a:off x="2680447" y="2841812"/>
            <a:ext cx="3980329" cy="1030941"/>
          </a:xfrm>
          <a:prstGeom prst="wedgeRoundRectCallout">
            <a:avLst>
              <a:gd name="adj1" fmla="val -51013"/>
              <a:gd name="adj2" fmla="val -1227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0" i="0" u="none" strike="noStrike" baseline="0" dirty="0">
                <a:latin typeface="YDVYMjOStd12"/>
              </a:rPr>
              <a:t>동일한 자료형의 변수를 여러 개 선언할 때는 다음과 같이 한 줄에 선언해도 된다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557E67-276A-476F-9207-192A95C54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61" y="4292326"/>
            <a:ext cx="7494451" cy="142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8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</a:t>
            </a:r>
            <a:r>
              <a:rPr lang="en-US" altLang="ko-KR" dirty="0"/>
              <a:t> </a:t>
            </a:r>
            <a:r>
              <a:rPr lang="ko-KR" altLang="en-US" dirty="0"/>
              <a:t>초기화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4FC1A25-B11F-4D74-8B6D-AD9C8245079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22073"/>
            <a:ext cx="8153400" cy="238461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3BFB2F-910C-49F1-8789-DFFDA30C0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491" y="3810000"/>
            <a:ext cx="1946321" cy="254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2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654C3-4105-4287-8620-E58F93B5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만약 변수를 </a:t>
            </a:r>
            <a:r>
              <a:rPr lang="ko-KR" altLang="en-US" dirty="0" err="1"/>
              <a:t>초기화시키지</a:t>
            </a:r>
            <a:r>
              <a:rPr lang="ko-KR" altLang="en-US" dirty="0"/>
              <a:t> 않으면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9D9DE4-5FE9-4ACC-B1C5-83F792B05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321" y="2790264"/>
            <a:ext cx="4894570" cy="274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5FFE2D14-FD1E-4005-9054-D37EAE05C800}"/>
              </a:ext>
            </a:extLst>
          </p:cNvPr>
          <p:cNvSpPr/>
          <p:nvPr/>
        </p:nvSpPr>
        <p:spPr>
          <a:xfrm>
            <a:off x="1601321" y="2106706"/>
            <a:ext cx="2387973" cy="869576"/>
          </a:xfrm>
          <a:prstGeom prst="wedgeRoundRectCallout">
            <a:avLst>
              <a:gd name="adj1" fmla="val 45615"/>
              <a:gd name="adj2" fmla="val 913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0" i="0" u="none" strike="noStrike" baseline="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만약 변수를 </a:t>
            </a:r>
            <a:r>
              <a:rPr lang="ko-KR" altLang="en-US" sz="1400" b="0" i="0" u="none" strike="noStrike" baseline="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초기화시키지</a:t>
            </a:r>
            <a:r>
              <a:rPr lang="ko-KR" altLang="en-US" sz="1400" b="0" i="0" u="none" strike="noStrike" baseline="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않으면 어떤 값이 변수에 들어 있나요</a:t>
            </a:r>
            <a:r>
              <a:rPr lang="en-US" altLang="ko-KR" sz="1400" b="0" i="0" u="none" strike="noStrike" baseline="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1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5A14252C-BBBF-45FB-B4E2-A7A59AF3DD57}"/>
              </a:ext>
            </a:extLst>
          </p:cNvPr>
          <p:cNvSpPr/>
          <p:nvPr/>
        </p:nvSpPr>
        <p:spPr>
          <a:xfrm>
            <a:off x="5570845" y="1148603"/>
            <a:ext cx="3044237" cy="1827679"/>
          </a:xfrm>
          <a:prstGeom prst="wedgeRoundRectCallout">
            <a:avLst>
              <a:gd name="adj1" fmla="val -74141"/>
              <a:gd name="adj2" fmla="val 923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b="0" i="0" u="none" strike="noStrike" baseline="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변수가 어디서 </a:t>
            </a:r>
            <a:r>
              <a:rPr lang="ko-KR" altLang="en-US" sz="1400" b="0" i="0" u="none" strike="noStrike" baseline="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선언되느냐에</a:t>
            </a:r>
            <a:r>
              <a:rPr lang="ko-KR" altLang="en-US" sz="1400" b="0" i="0" u="none" strike="noStrike" baseline="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따라서 다르지만 일반적으로 초기화되지 않은 변수에는 쓰레기 값이 들어가게 된다</a:t>
            </a:r>
            <a:r>
              <a:rPr lang="en-US" altLang="ko-KR" sz="1400" b="0" i="0" u="none" strike="noStrike" baseline="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b="0" i="0" u="none" strike="noStrike" baseline="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쓰레기 값이란 아무 </a:t>
            </a:r>
            <a:r>
              <a:rPr lang="ko-KR" altLang="en-US" sz="1400" b="0" i="0" u="none" strike="noStrike" baseline="0" dirty="0" err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의미없는</a:t>
            </a:r>
            <a:r>
              <a:rPr lang="ko-KR" altLang="en-US" sz="1400" b="0" i="0" u="none" strike="noStrike" baseline="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값을 말한다</a:t>
            </a:r>
            <a:r>
              <a:rPr lang="en-US" altLang="ko-KR" sz="1400" b="0" i="0" u="none" strike="noStrike" baseline="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53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6BBB9-3BC6-47A9-86D8-3BB7AB70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변수는 어디에 만들어질까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D23197C-E4BB-45DF-A4B9-F15D1A191D1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94078"/>
            <a:ext cx="8153400" cy="3708043"/>
          </a:xfrm>
        </p:spPr>
      </p:pic>
    </p:spTree>
    <p:extLst>
      <p:ext uri="{BB962C8B-B14F-4D97-AF65-F5344CB8AC3E}">
        <p14:creationId xmlns:p14="http://schemas.microsoft.com/office/powerpoint/2010/main" val="1004046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C7E6D-9548-4099-BD4F-CCBEA5F0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이름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B2D0C-BD91-44B3-B722-734E8E5662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변수의 이름은 프로그래머가 마음대로 지을 수 있지만 몇 가지의 규칙을 지켜야 한다</a:t>
            </a:r>
            <a:r>
              <a:rPr lang="en-US" altLang="ko-KR" sz="1800" b="0" i="0" u="none" strike="noStrike" baseline="0" dirty="0">
                <a:latin typeface="YDVYMjOStd12"/>
              </a:rPr>
              <a:t>. “</a:t>
            </a:r>
            <a:r>
              <a:rPr lang="ko-KR" altLang="en-US" sz="1800" b="0" i="0" u="none" strike="noStrike" baseline="0" dirty="0">
                <a:latin typeface="YDVYMjOStd12"/>
              </a:rPr>
              <a:t>홍길동”</a:t>
            </a:r>
            <a:r>
              <a:rPr lang="en-US" altLang="ko-KR" sz="1800" b="0" i="0" u="none" strike="noStrike" baseline="0" dirty="0">
                <a:latin typeface="YDVYMjOStd12"/>
              </a:rPr>
              <a:t>, “</a:t>
            </a:r>
            <a:r>
              <a:rPr lang="ko-KR" altLang="en-US" sz="1800" b="0" i="0" u="none" strike="noStrike" baseline="0" dirty="0">
                <a:latin typeface="YDVYMjOStd12"/>
              </a:rPr>
              <a:t>김영희” 등의 이름이 사람을 식별하듯이 변수의 이름은 변수와 변수들을 식별하는 역할을 한다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695CF8-1DC6-4B9C-A2AF-977E513DA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457" y="3055003"/>
            <a:ext cx="5239590" cy="243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72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이름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알파벳 문자와 숫자</a:t>
            </a:r>
            <a:r>
              <a:rPr lang="en-US" altLang="ko-KR" dirty="0"/>
              <a:t>, </a:t>
            </a:r>
            <a:r>
              <a:rPr lang="ko-KR" altLang="en-US" dirty="0"/>
              <a:t>밑줄 문자 </a:t>
            </a:r>
            <a:r>
              <a:rPr lang="en-US" altLang="ko-KR" dirty="0"/>
              <a:t>_</a:t>
            </a:r>
            <a:r>
              <a:rPr lang="ko-KR" altLang="en-US" dirty="0"/>
              <a:t>로 이루어진다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이름의 중간에 공백이 들어가면 안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첫 번째 문자는 반드시 알파벳 또는 밑줄 문자 </a:t>
            </a:r>
            <a:r>
              <a:rPr lang="en-US" altLang="ko-KR" dirty="0"/>
              <a:t>_</a:t>
            </a:r>
            <a:r>
              <a:rPr lang="ko-KR" altLang="en-US" dirty="0"/>
              <a:t>이여야 한다</a:t>
            </a:r>
            <a:r>
              <a:rPr lang="en-US" altLang="ko-KR" dirty="0"/>
              <a:t>. </a:t>
            </a:r>
            <a:r>
              <a:rPr lang="ko-KR" altLang="en-US" dirty="0"/>
              <a:t>따라서 이름은 숫자로 시 작할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대문자와 소문자를 구별하여 서로 다른 것으로 취급한다</a:t>
            </a:r>
            <a:r>
              <a:rPr lang="en-US" altLang="ko-KR" dirty="0"/>
              <a:t>. </a:t>
            </a:r>
            <a:r>
              <a:rPr lang="ko-KR" altLang="en-US" dirty="0"/>
              <a:t>따라서 변수 </a:t>
            </a:r>
            <a:r>
              <a:rPr lang="en-US" altLang="ko-KR" dirty="0"/>
              <a:t>index</a:t>
            </a:r>
            <a:r>
              <a:rPr lang="ko-KR" altLang="en-US" dirty="0"/>
              <a:t>와 </a:t>
            </a:r>
            <a:r>
              <a:rPr lang="en-US" altLang="ko-KR" dirty="0"/>
              <a:t>Index, INDEX</a:t>
            </a:r>
            <a:r>
              <a:rPr lang="ko-KR" altLang="en-US" dirty="0"/>
              <a:t>은 모두 서로 다른 변수이다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언어에서 사용하고 있는 키워드와 똑같은 이름은 허용되지 않는다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906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013BB-4A7A-4E8C-99EE-D1EA828B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BF1C5-65E8-48D1-94A7-1861C0DD445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키워드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(keyword)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는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C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언어에서 고유한 의미를 가지고 있는 특별한 단어이다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키워드는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YDVYMjOStd12"/>
              </a:rPr>
              <a:t>예약어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(reserved words)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라고도 한다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키워드는 사용자가 다시 정의하거나 사용하는 것이 금지되어 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따라서 키워드는 식별자로서 사용할 수 없다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681B74-6ED4-42D3-ACAE-0A8129317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4" y="3094234"/>
            <a:ext cx="7368988" cy="172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50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이름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1800" i="1" dirty="0">
                <a:solidFill>
                  <a:srgbClr val="0070C0"/>
                </a:solidFill>
                <a:latin typeface="Trebuchet MS" panose="020B0603020202020204" pitchFamily="34" charset="0"/>
              </a:rPr>
              <a:t>sum			// </a:t>
            </a:r>
            <a:r>
              <a:rPr lang="ko-KR" altLang="en-US" sz="1800" i="1" dirty="0">
                <a:solidFill>
                  <a:srgbClr val="0070C0"/>
                </a:solidFill>
                <a:latin typeface="Trebuchet MS" panose="020B0603020202020204" pitchFamily="34" charset="0"/>
              </a:rPr>
              <a:t>영문 알파벳 문자로 시작</a:t>
            </a:r>
          </a:p>
          <a:p>
            <a:r>
              <a:rPr lang="en-US" altLang="ko-KR" sz="1800" i="1" dirty="0">
                <a:solidFill>
                  <a:srgbClr val="0070C0"/>
                </a:solidFill>
                <a:latin typeface="Trebuchet MS" panose="020B0603020202020204" pitchFamily="34" charset="0"/>
              </a:rPr>
              <a:t>_count		// </a:t>
            </a:r>
            <a:r>
              <a:rPr lang="ko-KR" altLang="en-US" sz="1800" i="1" dirty="0">
                <a:solidFill>
                  <a:srgbClr val="0070C0"/>
                </a:solidFill>
                <a:latin typeface="Trebuchet MS" panose="020B0603020202020204" pitchFamily="34" charset="0"/>
              </a:rPr>
              <a:t>밑줄 문자로 시작할 수 있다</a:t>
            </a:r>
            <a:r>
              <a:rPr lang="en-US" altLang="ko-KR" sz="1800" i="1" dirty="0">
                <a:solidFill>
                  <a:srgbClr val="0070C0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en-US" altLang="ko-KR" sz="1800" i="1" dirty="0" err="1">
                <a:solidFill>
                  <a:srgbClr val="0070C0"/>
                </a:solidFill>
                <a:latin typeface="Trebuchet MS" panose="020B0603020202020204" pitchFamily="34" charset="0"/>
              </a:rPr>
              <a:t>number_of_pictures</a:t>
            </a:r>
            <a:r>
              <a:rPr lang="en-US" altLang="ko-KR" sz="1800" i="1" dirty="0">
                <a:solidFill>
                  <a:srgbClr val="0070C0"/>
                </a:solidFill>
                <a:latin typeface="Trebuchet MS" panose="020B0603020202020204" pitchFamily="34" charset="0"/>
              </a:rPr>
              <a:t>	// </a:t>
            </a:r>
            <a:r>
              <a:rPr lang="ko-KR" altLang="en-US" sz="1800" i="1" dirty="0">
                <a:solidFill>
                  <a:srgbClr val="0070C0"/>
                </a:solidFill>
                <a:latin typeface="Trebuchet MS" panose="020B0603020202020204" pitchFamily="34" charset="0"/>
              </a:rPr>
              <a:t>중간에 밑줄 문자를 넣을 수 있다</a:t>
            </a:r>
            <a:r>
              <a:rPr lang="en-US" altLang="ko-KR" sz="1800" i="1" dirty="0">
                <a:solidFill>
                  <a:srgbClr val="0070C0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en-US" altLang="ko-KR" sz="1800" i="1" dirty="0">
                <a:solidFill>
                  <a:srgbClr val="0070C0"/>
                </a:solidFill>
                <a:latin typeface="Trebuchet MS" panose="020B0603020202020204" pitchFamily="34" charset="0"/>
              </a:rPr>
              <a:t>King3		// </a:t>
            </a:r>
            <a:r>
              <a:rPr lang="ko-KR" altLang="en-US" sz="1800" i="1" dirty="0">
                <a:solidFill>
                  <a:srgbClr val="0070C0"/>
                </a:solidFill>
                <a:latin typeface="Trebuchet MS" panose="020B0603020202020204" pitchFamily="34" charset="0"/>
              </a:rPr>
              <a:t>맨 처음이 아니라면 숫자도 넣을 수 있다</a:t>
            </a:r>
            <a:r>
              <a:rPr lang="en-US" altLang="ko-KR" sz="1800" i="1" dirty="0">
                <a:solidFill>
                  <a:srgbClr val="0070C0"/>
                </a:solidFill>
                <a:latin typeface="Trebuchet MS" panose="020B0603020202020204" pitchFamily="34" charset="0"/>
              </a:rPr>
              <a:t>.</a:t>
            </a:r>
          </a:p>
          <a:p>
            <a:endParaRPr lang="en-US" altLang="ko-KR" dirty="0"/>
          </a:p>
          <a:p>
            <a:r>
              <a:rPr lang="en-US" altLang="ko-KR" sz="1800" i="1" dirty="0">
                <a:solidFill>
                  <a:srgbClr val="FF0000"/>
                </a:solidFill>
                <a:latin typeface="Trebuchet MS" panose="020B0603020202020204" pitchFamily="34" charset="0"/>
              </a:rPr>
              <a:t>2nd_base(☓)  		// </a:t>
            </a:r>
            <a:r>
              <a:rPr lang="ko-KR" altLang="en-US" sz="1800" i="1" dirty="0">
                <a:solidFill>
                  <a:srgbClr val="FF0000"/>
                </a:solidFill>
                <a:latin typeface="Trebuchet MS" panose="020B0603020202020204" pitchFamily="34" charset="0"/>
              </a:rPr>
              <a:t>숫자로 시작할 수 없다</a:t>
            </a:r>
            <a:r>
              <a:rPr lang="en-US" altLang="ko-KR" sz="1800" i="1" dirty="0">
                <a:solidFill>
                  <a:srgbClr val="FF0000"/>
                </a:solidFill>
                <a:latin typeface="Trebuchet MS" panose="020B0603020202020204" pitchFamily="34" charset="0"/>
              </a:rPr>
              <a:t>. </a:t>
            </a:r>
          </a:p>
          <a:p>
            <a:r>
              <a:rPr lang="en-US" altLang="ko-KR" sz="1800" i="1" dirty="0">
                <a:solidFill>
                  <a:srgbClr val="FF0000"/>
                </a:solidFill>
                <a:latin typeface="Trebuchet MS" panose="020B0603020202020204" pitchFamily="34" charset="0"/>
              </a:rPr>
              <a:t>money# 		// #</a:t>
            </a:r>
            <a:r>
              <a:rPr lang="ko-KR" altLang="en-US" sz="1800" i="1" dirty="0">
                <a:solidFill>
                  <a:srgbClr val="FF0000"/>
                </a:solidFill>
                <a:latin typeface="Trebuchet MS" panose="020B0603020202020204" pitchFamily="34" charset="0"/>
              </a:rPr>
              <a:t>과 같은 기호는 사용할 수 없다</a:t>
            </a:r>
            <a:r>
              <a:rPr lang="en-US" altLang="ko-KR" sz="1800" i="1" dirty="0">
                <a:solidFill>
                  <a:srgbClr val="FF0000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en-US" altLang="ko-KR" sz="1800" i="1" dirty="0">
                <a:solidFill>
                  <a:srgbClr val="FF0000"/>
                </a:solidFill>
                <a:latin typeface="Trebuchet MS" panose="020B0603020202020204" pitchFamily="34" charset="0"/>
              </a:rPr>
              <a:t>double 		// double</a:t>
            </a:r>
            <a:r>
              <a:rPr lang="ko-KR" altLang="en-US" sz="1800" i="1" dirty="0">
                <a:solidFill>
                  <a:srgbClr val="FF0000"/>
                </a:solidFill>
                <a:latin typeface="Trebuchet MS" panose="020B0603020202020204" pitchFamily="34" charset="0"/>
              </a:rPr>
              <a:t>은 </a:t>
            </a:r>
            <a:r>
              <a:rPr lang="en-US" altLang="ko-KR" sz="1800" i="1" dirty="0">
                <a:solidFill>
                  <a:srgbClr val="FF0000"/>
                </a:solidFill>
                <a:latin typeface="Trebuchet MS" panose="020B0603020202020204" pitchFamily="34" charset="0"/>
              </a:rPr>
              <a:t>C </a:t>
            </a:r>
            <a:r>
              <a:rPr lang="ko-KR" altLang="en-US" sz="1800" i="1" dirty="0">
                <a:solidFill>
                  <a:srgbClr val="FF0000"/>
                </a:solidFill>
                <a:latin typeface="Trebuchet MS" panose="020B0603020202020204" pitchFamily="34" charset="0"/>
              </a:rPr>
              <a:t>언어의 키워드이다</a:t>
            </a:r>
            <a:r>
              <a:rPr lang="en-US" altLang="ko-KR" sz="1800" i="1" dirty="0">
                <a:solidFill>
                  <a:srgbClr val="FF0000"/>
                </a:solidFill>
                <a:latin typeface="Trebuchet MS" panose="020B0603020202020204" pitchFamily="34" charset="0"/>
              </a:rPr>
              <a:t>. </a:t>
            </a:r>
            <a:endParaRPr lang="ko-KR" altLang="en-US" sz="1800" i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59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FEE0D-B89A-4720-8DBF-FDF16FF0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몇가지의 팁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4540BD6-D898-4B76-A4DD-3CE411A9937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02468"/>
            <a:ext cx="8153400" cy="4291263"/>
          </a:xfrm>
        </p:spPr>
      </p:pic>
    </p:spTree>
    <p:extLst>
      <p:ext uri="{BB962C8B-B14F-4D97-AF65-F5344CB8AC3E}">
        <p14:creationId xmlns:p14="http://schemas.microsoft.com/office/powerpoint/2010/main" val="1860612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err="1">
                <a:latin typeface="+mn-ea"/>
                <a:ea typeface="+mn-ea"/>
              </a:rPr>
              <a:t>자료형의</a:t>
            </a:r>
            <a:r>
              <a:rPr lang="ko-KR" altLang="en-US" sz="3600" dirty="0">
                <a:latin typeface="+mn-ea"/>
                <a:ea typeface="+mn-ea"/>
              </a:rPr>
              <a:t> 종류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3744931-D13B-4344-8E5B-19B9B48756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자료형</a:t>
            </a:r>
            <a:r>
              <a:rPr lang="en-US" altLang="ko-KR" sz="1800" b="0" i="0" u="none" strike="noStrike" baseline="0" dirty="0">
                <a:latin typeface="YDVYMjOStd12"/>
              </a:rPr>
              <a:t>(data type)</a:t>
            </a:r>
            <a:r>
              <a:rPr lang="ko-KR" altLang="en-US" sz="1800" b="0" i="0" u="none" strike="noStrike" baseline="0" dirty="0">
                <a:latin typeface="YDVYMjOStd12"/>
              </a:rPr>
              <a:t>이란 자료의 종류이다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비주얼 스튜디오에서의 자료형은 다음과 같다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컴파일러가 달라지면 자료형의 크기는 변경될 수 있다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0" y="547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86199" name="Group 8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16193"/>
              </p:ext>
            </p:extLst>
          </p:nvPr>
        </p:nvGraphicFramePr>
        <p:xfrm>
          <a:off x="1157954" y="2589679"/>
          <a:ext cx="7062788" cy="338301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995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2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6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0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자료형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L="91443" marR="91443" marT="45709" marB="45709" anchor="ctr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바이트수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L="91443" marR="91443" marT="45709" marB="4570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범위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L="91443" marR="91443" marT="45709" marB="4570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68">
                <a:tc row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정수형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L="91443" marR="91443" marT="45709" marB="4570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short 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L="91443" marR="91443" marT="45709" marB="4570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L="91443" marR="91443" marT="45709" marB="4570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-32768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～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32767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L="91443" marR="91443" marT="45709" marB="4570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int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L="91443" marR="91443" marT="45709" marB="4570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L="91443" marR="91443" marT="45709" marB="4570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-2147483648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～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2147483647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L="91443" marR="91443" marT="45709" marB="4570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long 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L="91443" marR="91443" marT="45709" marB="4570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L="91443" marR="91443" marT="45709" marB="4570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-2147483648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～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2147483647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L="91443" marR="91443" marT="45709" marB="4570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long long</a:t>
                      </a:r>
                    </a:p>
                  </a:txBody>
                  <a:tcPr marL="91443" marR="91443" marT="45709" marB="4570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  <a:cs typeface="한컴바탕" pitchFamily="18" charset="2"/>
                        </a:rPr>
                        <a:t>8</a:t>
                      </a:r>
                    </a:p>
                  </a:txBody>
                  <a:tcPr marL="91443" marR="91443" marT="45709" marB="4570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/>
                        </a:rPr>
                        <a:t>–9,223,372,036,854,775,808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～</a:t>
                      </a:r>
                      <a:r>
                        <a:rPr lang="en-US" altLang="ko-KR" sz="1400" dirty="0">
                          <a:effectLst/>
                        </a:rPr>
                        <a:t> 9,223,372,036,854,775,807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L="91443" marR="91443" marT="45709" marB="4570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문자형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L="91443" marR="91443" marT="45709" marB="4570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char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L="91443" marR="91443" marT="45709" marB="4570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L="91443" marR="91443" marT="45709" marB="4570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-128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～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127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L="91443" marR="91443" marT="45709" marB="4570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68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부동소수점형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L="91443" marR="91443" marT="45709" marB="4570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float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L="91443" marR="91443" marT="45709" marB="4570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L="91443" marR="91443" marT="45709" marB="4570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1.2E-38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～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3.4E38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L="91443" marR="91443" marT="45709" marB="4570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double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L="91443" marR="91443" marT="45709" marB="4570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L="91443" marR="91443" marT="45709" marB="4570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2.2E-308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～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1.8E308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L="91443" marR="91443" marT="45709" marB="4570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long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굴림" panose="020B0600000101010101" pitchFamily="50" charset="-127"/>
                          <a:cs typeface="한컴바탕" pitchFamily="18" charset="2"/>
                        </a:rPr>
                        <a:t>double</a:t>
                      </a:r>
                    </a:p>
                  </a:txBody>
                  <a:tcPr marL="91443" marR="91443" marT="45709" marB="4570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  <a:cs typeface="한컴바탕" pitchFamily="18" charset="2"/>
                        </a:rPr>
                        <a:t>8</a:t>
                      </a:r>
                    </a:p>
                  </a:txBody>
                  <a:tcPr marL="91443" marR="91443" marT="45709" marB="4570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2.2E-308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～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1.8E308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L="91443" marR="91443" marT="45709" marB="45709" anchor="ctr" horzOverflow="overflow"/>
                </a:tc>
                <a:extLst>
                  <a:ext uri="{0D108BD9-81ED-4DB2-BD59-A6C34878D82A}">
                    <a16:rowId xmlns:a16="http://schemas.microsoft.com/office/drawing/2014/main" val="1757287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44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4139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0 w 13192"/>
                <a:gd name="T1" fmla="*/ 0 h 17168"/>
                <a:gd name="T2" fmla="*/ 0 w 13192"/>
                <a:gd name="T3" fmla="*/ 0 h 17168"/>
                <a:gd name="T4" fmla="*/ 0 w 13192"/>
                <a:gd name="T5" fmla="*/ 0 h 17168"/>
                <a:gd name="T6" fmla="*/ 0 w 13192"/>
                <a:gd name="T7" fmla="*/ 0 h 17168"/>
                <a:gd name="T8" fmla="*/ 0 w 13192"/>
                <a:gd name="T9" fmla="*/ 0 h 17168"/>
                <a:gd name="T10" fmla="*/ 0 w 13192"/>
                <a:gd name="T11" fmla="*/ 0 h 17168"/>
                <a:gd name="T12" fmla="*/ 0 w 13192"/>
                <a:gd name="T13" fmla="*/ 0 h 17168"/>
                <a:gd name="T14" fmla="*/ 0 w 13192"/>
                <a:gd name="T15" fmla="*/ 0 h 17168"/>
                <a:gd name="T16" fmla="*/ 0 w 13192"/>
                <a:gd name="T17" fmla="*/ 0 h 17168"/>
                <a:gd name="T18" fmla="*/ 0 w 13192"/>
                <a:gd name="T19" fmla="*/ 0 h 17168"/>
                <a:gd name="T20" fmla="*/ 0 w 13192"/>
                <a:gd name="T21" fmla="*/ 0 h 17168"/>
                <a:gd name="T22" fmla="*/ 0 w 13192"/>
                <a:gd name="T23" fmla="*/ 0 h 17168"/>
                <a:gd name="T24" fmla="*/ 0 w 13192"/>
                <a:gd name="T25" fmla="*/ 0 h 17168"/>
                <a:gd name="T26" fmla="*/ 0 w 13192"/>
                <a:gd name="T27" fmla="*/ 0 h 17168"/>
                <a:gd name="T28" fmla="*/ 0 w 13192"/>
                <a:gd name="T29" fmla="*/ 0 h 17168"/>
                <a:gd name="T30" fmla="*/ 0 w 13192"/>
                <a:gd name="T31" fmla="*/ 0 h 17168"/>
                <a:gd name="T32" fmla="*/ 0 w 13192"/>
                <a:gd name="T33" fmla="*/ 0 h 17168"/>
                <a:gd name="T34" fmla="*/ 0 w 13192"/>
                <a:gd name="T35" fmla="*/ 0 h 17168"/>
                <a:gd name="T36" fmla="*/ 0 w 13192"/>
                <a:gd name="T37" fmla="*/ 0 h 17168"/>
                <a:gd name="T38" fmla="*/ 0 w 13192"/>
                <a:gd name="T39" fmla="*/ 0 h 17168"/>
                <a:gd name="T40" fmla="*/ 0 w 13192"/>
                <a:gd name="T41" fmla="*/ 0 h 17168"/>
                <a:gd name="T42" fmla="*/ 0 w 13192"/>
                <a:gd name="T43" fmla="*/ 0 h 17168"/>
                <a:gd name="T44" fmla="*/ 0 w 13192"/>
                <a:gd name="T45" fmla="*/ 0 h 17168"/>
                <a:gd name="T46" fmla="*/ 0 w 13192"/>
                <a:gd name="T47" fmla="*/ 0 h 17168"/>
                <a:gd name="T48" fmla="*/ 0 w 13192"/>
                <a:gd name="T49" fmla="*/ 0 h 17168"/>
                <a:gd name="T50" fmla="*/ 0 w 13192"/>
                <a:gd name="T51" fmla="*/ 0 h 17168"/>
                <a:gd name="T52" fmla="*/ 0 w 13192"/>
                <a:gd name="T53" fmla="*/ 0 h 17168"/>
                <a:gd name="T54" fmla="*/ 0 w 13192"/>
                <a:gd name="T55" fmla="*/ 0 h 17168"/>
                <a:gd name="T56" fmla="*/ 0 w 13192"/>
                <a:gd name="T57" fmla="*/ 0 h 17168"/>
                <a:gd name="T58" fmla="*/ 0 w 13192"/>
                <a:gd name="T59" fmla="*/ 0 h 17168"/>
                <a:gd name="T60" fmla="*/ 0 w 13192"/>
                <a:gd name="T61" fmla="*/ 0 h 17168"/>
                <a:gd name="T62" fmla="*/ 0 w 13192"/>
                <a:gd name="T63" fmla="*/ 0 h 17168"/>
                <a:gd name="T64" fmla="*/ 0 w 13192"/>
                <a:gd name="T65" fmla="*/ 0 h 17168"/>
                <a:gd name="T66" fmla="*/ 0 w 13192"/>
                <a:gd name="T67" fmla="*/ 0 h 17168"/>
                <a:gd name="T68" fmla="*/ 0 w 13192"/>
                <a:gd name="T69" fmla="*/ 0 h 17168"/>
                <a:gd name="T70" fmla="*/ 0 w 13192"/>
                <a:gd name="T71" fmla="*/ 0 h 17168"/>
                <a:gd name="T72" fmla="*/ 0 w 13192"/>
                <a:gd name="T73" fmla="*/ 0 h 17168"/>
                <a:gd name="T74" fmla="*/ 0 w 13192"/>
                <a:gd name="T75" fmla="*/ 0 h 17168"/>
                <a:gd name="T76" fmla="*/ 0 w 13192"/>
                <a:gd name="T77" fmla="*/ 0 h 17168"/>
                <a:gd name="T78" fmla="*/ 0 w 13192"/>
                <a:gd name="T79" fmla="*/ 0 h 17168"/>
                <a:gd name="T80" fmla="*/ 0 w 13192"/>
                <a:gd name="T81" fmla="*/ 0 h 17168"/>
                <a:gd name="T82" fmla="*/ 0 w 13192"/>
                <a:gd name="T83" fmla="*/ 0 h 17168"/>
                <a:gd name="T84" fmla="*/ 0 w 13192"/>
                <a:gd name="T85" fmla="*/ 0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0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0 w 1424"/>
                <a:gd name="T1" fmla="*/ 0 h 1434"/>
                <a:gd name="T2" fmla="*/ 0 w 1424"/>
                <a:gd name="T3" fmla="*/ 0 h 1434"/>
                <a:gd name="T4" fmla="*/ 0 w 1424"/>
                <a:gd name="T5" fmla="*/ 0 h 1434"/>
                <a:gd name="T6" fmla="*/ 0 w 1424"/>
                <a:gd name="T7" fmla="*/ 0 h 1434"/>
                <a:gd name="T8" fmla="*/ 0 w 1424"/>
                <a:gd name="T9" fmla="*/ 0 h 1434"/>
                <a:gd name="T10" fmla="*/ 0 w 1424"/>
                <a:gd name="T11" fmla="*/ 0 h 1434"/>
                <a:gd name="T12" fmla="*/ 0 w 1424"/>
                <a:gd name="T13" fmla="*/ 0 h 1434"/>
                <a:gd name="T14" fmla="*/ 0 w 1424"/>
                <a:gd name="T15" fmla="*/ 0 h 1434"/>
                <a:gd name="T16" fmla="*/ 0 w 1424"/>
                <a:gd name="T17" fmla="*/ 0 h 1434"/>
                <a:gd name="T18" fmla="*/ 0 w 1424"/>
                <a:gd name="T19" fmla="*/ 0 h 1434"/>
                <a:gd name="T20" fmla="*/ 0 w 1424"/>
                <a:gd name="T21" fmla="*/ 0 h 1434"/>
                <a:gd name="T22" fmla="*/ 0 w 1424"/>
                <a:gd name="T23" fmla="*/ 0 h 1434"/>
                <a:gd name="T24" fmla="*/ 0 w 1424"/>
                <a:gd name="T25" fmla="*/ 0 h 1434"/>
                <a:gd name="T26" fmla="*/ 0 w 1424"/>
                <a:gd name="T27" fmla="*/ 0 h 1434"/>
                <a:gd name="T28" fmla="*/ 0 w 1424"/>
                <a:gd name="T29" fmla="*/ 0 h 1434"/>
                <a:gd name="T30" fmla="*/ 0 w 1424"/>
                <a:gd name="T31" fmla="*/ 0 h 1434"/>
                <a:gd name="T32" fmla="*/ 0 w 1424"/>
                <a:gd name="T33" fmla="*/ 0 h 1434"/>
                <a:gd name="T34" fmla="*/ 0 w 1424"/>
                <a:gd name="T35" fmla="*/ 0 h 1434"/>
                <a:gd name="T36" fmla="*/ 0 w 1424"/>
                <a:gd name="T37" fmla="*/ 0 h 1434"/>
                <a:gd name="T38" fmla="*/ 0 w 1424"/>
                <a:gd name="T39" fmla="*/ 0 h 1434"/>
                <a:gd name="T40" fmla="*/ 0 w 1424"/>
                <a:gd name="T41" fmla="*/ 0 h 1434"/>
                <a:gd name="T42" fmla="*/ 0 w 1424"/>
                <a:gd name="T43" fmla="*/ 0 h 1434"/>
                <a:gd name="T44" fmla="*/ 0 w 1424"/>
                <a:gd name="T45" fmla="*/ 0 h 1434"/>
                <a:gd name="T46" fmla="*/ 0 w 1424"/>
                <a:gd name="T47" fmla="*/ 0 h 1434"/>
                <a:gd name="T48" fmla="*/ 0 w 1424"/>
                <a:gd name="T49" fmla="*/ 0 h 1434"/>
                <a:gd name="T50" fmla="*/ 0 w 1424"/>
                <a:gd name="T51" fmla="*/ 0 h 1434"/>
                <a:gd name="T52" fmla="*/ 0 w 1424"/>
                <a:gd name="T53" fmla="*/ 0 h 1434"/>
                <a:gd name="T54" fmla="*/ 0 w 1424"/>
                <a:gd name="T55" fmla="*/ 0 h 1434"/>
                <a:gd name="T56" fmla="*/ 0 w 1424"/>
                <a:gd name="T57" fmla="*/ 0 h 1434"/>
                <a:gd name="T58" fmla="*/ 0 w 1424"/>
                <a:gd name="T59" fmla="*/ 0 h 1434"/>
                <a:gd name="T60" fmla="*/ 0 w 1424"/>
                <a:gd name="T61" fmla="*/ 0 h 1434"/>
                <a:gd name="T62" fmla="*/ 0 w 1424"/>
                <a:gd name="T63" fmla="*/ 0 h 1434"/>
                <a:gd name="T64" fmla="*/ 0 w 1424"/>
                <a:gd name="T65" fmla="*/ 0 h 1434"/>
                <a:gd name="T66" fmla="*/ 0 w 1424"/>
                <a:gd name="T67" fmla="*/ 0 h 1434"/>
                <a:gd name="T68" fmla="*/ 0 w 1424"/>
                <a:gd name="T69" fmla="*/ 0 h 1434"/>
                <a:gd name="T70" fmla="*/ 0 w 1424"/>
                <a:gd name="T71" fmla="*/ 0 h 1434"/>
                <a:gd name="T72" fmla="*/ 0 w 1424"/>
                <a:gd name="T73" fmla="*/ 0 h 1434"/>
                <a:gd name="T74" fmla="*/ 0 w 1424"/>
                <a:gd name="T75" fmla="*/ 0 h 1434"/>
                <a:gd name="T76" fmla="*/ 0 w 1424"/>
                <a:gd name="T77" fmla="*/ 0 h 1434"/>
                <a:gd name="T78" fmla="*/ 0 w 1424"/>
                <a:gd name="T79" fmla="*/ 0 h 1434"/>
                <a:gd name="T80" fmla="*/ 0 w 1424"/>
                <a:gd name="T81" fmla="*/ 0 h 1434"/>
                <a:gd name="T82" fmla="*/ 0 w 1424"/>
                <a:gd name="T83" fmla="*/ 0 h 1434"/>
                <a:gd name="T84" fmla="*/ 0 w 1424"/>
                <a:gd name="T85" fmla="*/ 0 h 1434"/>
                <a:gd name="T86" fmla="*/ 0 w 1424"/>
                <a:gd name="T87" fmla="*/ 0 h 1434"/>
                <a:gd name="T88" fmla="*/ 0 w 1424"/>
                <a:gd name="T89" fmla="*/ 0 h 1434"/>
                <a:gd name="T90" fmla="*/ 0 w 1424"/>
                <a:gd name="T91" fmla="*/ 0 h 1434"/>
                <a:gd name="T92" fmla="*/ 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1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0 h 405"/>
                <a:gd name="T4" fmla="*/ 0 w 129"/>
                <a:gd name="T5" fmla="*/ 0 h 405"/>
                <a:gd name="T6" fmla="*/ 0 w 129"/>
                <a:gd name="T7" fmla="*/ 0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2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0 w 1346"/>
                <a:gd name="T1" fmla="*/ 0 h 883"/>
                <a:gd name="T2" fmla="*/ 0 w 1346"/>
                <a:gd name="T3" fmla="*/ 0 h 883"/>
                <a:gd name="T4" fmla="*/ 0 w 1346"/>
                <a:gd name="T5" fmla="*/ 0 h 883"/>
                <a:gd name="T6" fmla="*/ 0 w 1346"/>
                <a:gd name="T7" fmla="*/ 0 h 883"/>
                <a:gd name="T8" fmla="*/ 0 w 1346"/>
                <a:gd name="T9" fmla="*/ 0 h 883"/>
                <a:gd name="T10" fmla="*/ 0 w 1346"/>
                <a:gd name="T11" fmla="*/ 0 h 883"/>
                <a:gd name="T12" fmla="*/ 0 w 1346"/>
                <a:gd name="T13" fmla="*/ 0 h 883"/>
                <a:gd name="T14" fmla="*/ 0 w 1346"/>
                <a:gd name="T15" fmla="*/ 0 h 883"/>
                <a:gd name="T16" fmla="*/ 0 w 1346"/>
                <a:gd name="T17" fmla="*/ 0 h 883"/>
                <a:gd name="T18" fmla="*/ 0 w 1346"/>
                <a:gd name="T19" fmla="*/ 0 h 883"/>
                <a:gd name="T20" fmla="*/ 0 w 1346"/>
                <a:gd name="T21" fmla="*/ 0 h 883"/>
                <a:gd name="T22" fmla="*/ 0 w 1346"/>
                <a:gd name="T23" fmla="*/ 0 h 883"/>
                <a:gd name="T24" fmla="*/ 0 w 1346"/>
                <a:gd name="T25" fmla="*/ 0 h 883"/>
                <a:gd name="T26" fmla="*/ 0 w 1346"/>
                <a:gd name="T27" fmla="*/ 0 h 883"/>
                <a:gd name="T28" fmla="*/ 0 w 1346"/>
                <a:gd name="T29" fmla="*/ 0 h 883"/>
                <a:gd name="T30" fmla="*/ 0 w 1346"/>
                <a:gd name="T31" fmla="*/ 0 h 883"/>
                <a:gd name="T32" fmla="*/ 0 w 1346"/>
                <a:gd name="T33" fmla="*/ 0 h 883"/>
                <a:gd name="T34" fmla="*/ 0 w 1346"/>
                <a:gd name="T35" fmla="*/ 0 h 883"/>
                <a:gd name="T36" fmla="*/ 0 w 1346"/>
                <a:gd name="T37" fmla="*/ 0 h 883"/>
                <a:gd name="T38" fmla="*/ 0 w 1346"/>
                <a:gd name="T39" fmla="*/ 0 h 883"/>
                <a:gd name="T40" fmla="*/ 0 w 1346"/>
                <a:gd name="T41" fmla="*/ 0 h 883"/>
                <a:gd name="T42" fmla="*/ 0 w 1346"/>
                <a:gd name="T43" fmla="*/ 0 h 883"/>
                <a:gd name="T44" fmla="*/ 0 w 1346"/>
                <a:gd name="T45" fmla="*/ 0 h 883"/>
                <a:gd name="T46" fmla="*/ 0 w 1346"/>
                <a:gd name="T47" fmla="*/ 0 h 883"/>
                <a:gd name="T48" fmla="*/ 0 w 1346"/>
                <a:gd name="T49" fmla="*/ 0 h 883"/>
                <a:gd name="T50" fmla="*/ 0 w 1346"/>
                <a:gd name="T51" fmla="*/ 0 h 883"/>
                <a:gd name="T52" fmla="*/ 0 w 1346"/>
                <a:gd name="T53" fmla="*/ 0 h 883"/>
                <a:gd name="T54" fmla="*/ 0 w 1346"/>
                <a:gd name="T55" fmla="*/ 0 h 883"/>
                <a:gd name="T56" fmla="*/ 0 w 1346"/>
                <a:gd name="T57" fmla="*/ 0 h 883"/>
                <a:gd name="T58" fmla="*/ 0 w 1346"/>
                <a:gd name="T59" fmla="*/ 0 h 883"/>
                <a:gd name="T60" fmla="*/ 0 w 1346"/>
                <a:gd name="T61" fmla="*/ 0 h 883"/>
                <a:gd name="T62" fmla="*/ 0 w 1346"/>
                <a:gd name="T63" fmla="*/ 0 h 883"/>
                <a:gd name="T64" fmla="*/ 0 w 1346"/>
                <a:gd name="T65" fmla="*/ 0 h 883"/>
                <a:gd name="T66" fmla="*/ 0 w 1346"/>
                <a:gd name="T67" fmla="*/ 0 h 883"/>
                <a:gd name="T68" fmla="*/ 0 w 1346"/>
                <a:gd name="T69" fmla="*/ 0 h 883"/>
                <a:gd name="T70" fmla="*/ 0 w 1346"/>
                <a:gd name="T71" fmla="*/ 0 h 883"/>
                <a:gd name="T72" fmla="*/ 0 w 1346"/>
                <a:gd name="T73" fmla="*/ 0 h 883"/>
                <a:gd name="T74" fmla="*/ 0 w 1346"/>
                <a:gd name="T75" fmla="*/ 0 h 883"/>
                <a:gd name="T76" fmla="*/ 0 w 1346"/>
                <a:gd name="T77" fmla="*/ 0 h 883"/>
                <a:gd name="T78" fmla="*/ 0 w 1346"/>
                <a:gd name="T79" fmla="*/ 0 h 883"/>
                <a:gd name="T80" fmla="*/ 0 w 1346"/>
                <a:gd name="T81" fmla="*/ 0 h 883"/>
                <a:gd name="T82" fmla="*/ 0 w 1346"/>
                <a:gd name="T83" fmla="*/ 0 h 883"/>
                <a:gd name="T84" fmla="*/ 0 w 1346"/>
                <a:gd name="T85" fmla="*/ 0 h 883"/>
                <a:gd name="T86" fmla="*/ 0 w 1346"/>
                <a:gd name="T87" fmla="*/ 0 h 883"/>
                <a:gd name="T88" fmla="*/ 0 w 1346"/>
                <a:gd name="T89" fmla="*/ 0 h 883"/>
                <a:gd name="T90" fmla="*/ 0 w 1346"/>
                <a:gd name="T91" fmla="*/ 0 h 883"/>
                <a:gd name="T92" fmla="*/ 0 w 1346"/>
                <a:gd name="T93" fmla="*/ 0 h 883"/>
                <a:gd name="T94" fmla="*/ 0 w 1346"/>
                <a:gd name="T95" fmla="*/ 0 h 883"/>
                <a:gd name="T96" fmla="*/ 0 w 1346"/>
                <a:gd name="T97" fmla="*/ 0 h 883"/>
                <a:gd name="T98" fmla="*/ 0 w 1346"/>
                <a:gd name="T99" fmla="*/ 0 h 883"/>
                <a:gd name="T100" fmla="*/ 0 w 1346"/>
                <a:gd name="T101" fmla="*/ 0 h 883"/>
                <a:gd name="T102" fmla="*/ 0 w 1346"/>
                <a:gd name="T103" fmla="*/ 0 h 883"/>
                <a:gd name="T104" fmla="*/ 0 w 1346"/>
                <a:gd name="T105" fmla="*/ 0 h 883"/>
                <a:gd name="T106" fmla="*/ 0 w 1346"/>
                <a:gd name="T107" fmla="*/ 0 h 883"/>
                <a:gd name="T108" fmla="*/ 0 w 1346"/>
                <a:gd name="T109" fmla="*/ 0 h 883"/>
                <a:gd name="T110" fmla="*/ 0 w 1346"/>
                <a:gd name="T111" fmla="*/ 0 h 883"/>
                <a:gd name="T112" fmla="*/ 0 w 1346"/>
                <a:gd name="T113" fmla="*/ 0 h 883"/>
                <a:gd name="T114" fmla="*/ 0 w 1346"/>
                <a:gd name="T115" fmla="*/ 0 h 883"/>
                <a:gd name="T116" fmla="*/ 0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3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0 w 1343"/>
                <a:gd name="T1" fmla="*/ 0 h 665"/>
                <a:gd name="T2" fmla="*/ 0 w 1343"/>
                <a:gd name="T3" fmla="*/ 0 h 665"/>
                <a:gd name="T4" fmla="*/ 0 w 1343"/>
                <a:gd name="T5" fmla="*/ 0 h 665"/>
                <a:gd name="T6" fmla="*/ 0 w 1343"/>
                <a:gd name="T7" fmla="*/ 0 h 665"/>
                <a:gd name="T8" fmla="*/ 0 w 1343"/>
                <a:gd name="T9" fmla="*/ 0 h 665"/>
                <a:gd name="T10" fmla="*/ 0 w 1343"/>
                <a:gd name="T11" fmla="*/ 0 h 665"/>
                <a:gd name="T12" fmla="*/ 0 w 1343"/>
                <a:gd name="T13" fmla="*/ 0 h 665"/>
                <a:gd name="T14" fmla="*/ 0 w 1343"/>
                <a:gd name="T15" fmla="*/ 0 h 665"/>
                <a:gd name="T16" fmla="*/ 0 w 1343"/>
                <a:gd name="T17" fmla="*/ 0 h 665"/>
                <a:gd name="T18" fmla="*/ 0 w 1343"/>
                <a:gd name="T19" fmla="*/ 0 h 665"/>
                <a:gd name="T20" fmla="*/ 0 w 1343"/>
                <a:gd name="T21" fmla="*/ 0 h 665"/>
                <a:gd name="T22" fmla="*/ 0 w 1343"/>
                <a:gd name="T23" fmla="*/ 0 h 665"/>
                <a:gd name="T24" fmla="*/ 0 w 1343"/>
                <a:gd name="T25" fmla="*/ 0 h 665"/>
                <a:gd name="T26" fmla="*/ 0 w 1343"/>
                <a:gd name="T27" fmla="*/ 0 h 665"/>
                <a:gd name="T28" fmla="*/ 0 w 1343"/>
                <a:gd name="T29" fmla="*/ 0 h 665"/>
                <a:gd name="T30" fmla="*/ 0 w 1343"/>
                <a:gd name="T31" fmla="*/ 0 h 665"/>
                <a:gd name="T32" fmla="*/ 0 w 1343"/>
                <a:gd name="T33" fmla="*/ 0 h 665"/>
                <a:gd name="T34" fmla="*/ 0 w 1343"/>
                <a:gd name="T35" fmla="*/ 0 h 665"/>
                <a:gd name="T36" fmla="*/ 0 w 1343"/>
                <a:gd name="T37" fmla="*/ 0 h 665"/>
                <a:gd name="T38" fmla="*/ 0 w 1343"/>
                <a:gd name="T39" fmla="*/ 0 h 665"/>
                <a:gd name="T40" fmla="*/ 0 w 1343"/>
                <a:gd name="T41" fmla="*/ 0 h 665"/>
                <a:gd name="T42" fmla="*/ 0 w 1343"/>
                <a:gd name="T43" fmla="*/ 0 h 665"/>
                <a:gd name="T44" fmla="*/ 0 w 1343"/>
                <a:gd name="T45" fmla="*/ 0 h 665"/>
                <a:gd name="T46" fmla="*/ 0 w 1343"/>
                <a:gd name="T47" fmla="*/ 0 h 665"/>
                <a:gd name="T48" fmla="*/ 0 w 1343"/>
                <a:gd name="T49" fmla="*/ 0 h 665"/>
                <a:gd name="T50" fmla="*/ 0 w 1343"/>
                <a:gd name="T51" fmla="*/ 0 h 665"/>
                <a:gd name="T52" fmla="*/ 0 w 1343"/>
                <a:gd name="T53" fmla="*/ 0 h 665"/>
                <a:gd name="T54" fmla="*/ 0 w 1343"/>
                <a:gd name="T55" fmla="*/ 0 h 665"/>
                <a:gd name="T56" fmla="*/ 0 w 1343"/>
                <a:gd name="T57" fmla="*/ 0 h 665"/>
                <a:gd name="T58" fmla="*/ 0 w 1343"/>
                <a:gd name="T59" fmla="*/ 0 h 665"/>
                <a:gd name="T60" fmla="*/ 0 w 1343"/>
                <a:gd name="T61" fmla="*/ 0 h 665"/>
                <a:gd name="T62" fmla="*/ 0 w 1343"/>
                <a:gd name="T63" fmla="*/ 0 h 665"/>
                <a:gd name="T64" fmla="*/ 0 w 1343"/>
                <a:gd name="T65" fmla="*/ 0 h 665"/>
                <a:gd name="T66" fmla="*/ 0 w 1343"/>
                <a:gd name="T67" fmla="*/ 0 h 665"/>
                <a:gd name="T68" fmla="*/ 0 w 1343"/>
                <a:gd name="T69" fmla="*/ 0 h 665"/>
                <a:gd name="T70" fmla="*/ 0 w 1343"/>
                <a:gd name="T71" fmla="*/ 0 h 665"/>
                <a:gd name="T72" fmla="*/ 0 w 1343"/>
                <a:gd name="T73" fmla="*/ 0 h 665"/>
                <a:gd name="T74" fmla="*/ 0 w 1343"/>
                <a:gd name="T75" fmla="*/ 0 h 665"/>
                <a:gd name="T76" fmla="*/ 0 w 1343"/>
                <a:gd name="T77" fmla="*/ 0 h 665"/>
                <a:gd name="T78" fmla="*/ 0 w 1343"/>
                <a:gd name="T79" fmla="*/ 0 h 665"/>
                <a:gd name="T80" fmla="*/ 0 w 1343"/>
                <a:gd name="T81" fmla="*/ 0 h 665"/>
                <a:gd name="T82" fmla="*/ 0 w 1343"/>
                <a:gd name="T83" fmla="*/ 0 h 665"/>
                <a:gd name="T84" fmla="*/ 0 w 1343"/>
                <a:gd name="T85" fmla="*/ 0 h 665"/>
                <a:gd name="T86" fmla="*/ 0 w 1343"/>
                <a:gd name="T87" fmla="*/ 0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4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0 h 1494"/>
                <a:gd name="T2" fmla="*/ 0 w 1022"/>
                <a:gd name="T3" fmla="*/ 0 h 1494"/>
                <a:gd name="T4" fmla="*/ 0 w 1022"/>
                <a:gd name="T5" fmla="*/ 0 h 1494"/>
                <a:gd name="T6" fmla="*/ 0 w 1022"/>
                <a:gd name="T7" fmla="*/ 0 h 1494"/>
                <a:gd name="T8" fmla="*/ 0 w 1022"/>
                <a:gd name="T9" fmla="*/ 0 h 1494"/>
                <a:gd name="T10" fmla="*/ 0 w 1022"/>
                <a:gd name="T11" fmla="*/ 0 h 1494"/>
                <a:gd name="T12" fmla="*/ 0 w 1022"/>
                <a:gd name="T13" fmla="*/ 0 h 1494"/>
                <a:gd name="T14" fmla="*/ 0 w 1022"/>
                <a:gd name="T15" fmla="*/ 0 h 1494"/>
                <a:gd name="T16" fmla="*/ 0 w 1022"/>
                <a:gd name="T17" fmla="*/ 0 h 1494"/>
                <a:gd name="T18" fmla="*/ 0 w 1022"/>
                <a:gd name="T19" fmla="*/ 0 h 1494"/>
                <a:gd name="T20" fmla="*/ 0 w 1022"/>
                <a:gd name="T21" fmla="*/ 0 h 1494"/>
                <a:gd name="T22" fmla="*/ 0 w 1022"/>
                <a:gd name="T23" fmla="*/ 0 h 1494"/>
                <a:gd name="T24" fmla="*/ 0 w 1022"/>
                <a:gd name="T25" fmla="*/ 0 h 1494"/>
                <a:gd name="T26" fmla="*/ 0 w 1022"/>
                <a:gd name="T27" fmla="*/ 0 h 1494"/>
                <a:gd name="T28" fmla="*/ 0 w 1022"/>
                <a:gd name="T29" fmla="*/ 0 h 1494"/>
                <a:gd name="T30" fmla="*/ 0 w 1022"/>
                <a:gd name="T31" fmla="*/ 0 h 1494"/>
                <a:gd name="T32" fmla="*/ 0 w 1022"/>
                <a:gd name="T33" fmla="*/ 0 h 1494"/>
                <a:gd name="T34" fmla="*/ 0 w 1022"/>
                <a:gd name="T35" fmla="*/ 0 h 1494"/>
                <a:gd name="T36" fmla="*/ 0 w 1022"/>
                <a:gd name="T37" fmla="*/ 0 h 1494"/>
                <a:gd name="T38" fmla="*/ 0 w 1022"/>
                <a:gd name="T39" fmla="*/ 0 h 1494"/>
                <a:gd name="T40" fmla="*/ 0 w 1022"/>
                <a:gd name="T41" fmla="*/ 0 h 1494"/>
                <a:gd name="T42" fmla="*/ 0 w 1022"/>
                <a:gd name="T43" fmla="*/ 0 h 1494"/>
                <a:gd name="T44" fmla="*/ 0 w 1022"/>
                <a:gd name="T45" fmla="*/ 0 h 1494"/>
                <a:gd name="T46" fmla="*/ 0 w 1022"/>
                <a:gd name="T47" fmla="*/ 0 h 1494"/>
                <a:gd name="T48" fmla="*/ 0 w 1022"/>
                <a:gd name="T49" fmla="*/ 0 h 1494"/>
                <a:gd name="T50" fmla="*/ 0 w 1022"/>
                <a:gd name="T51" fmla="*/ 0 h 1494"/>
                <a:gd name="T52" fmla="*/ 0 w 1022"/>
                <a:gd name="T53" fmla="*/ 0 h 1494"/>
                <a:gd name="T54" fmla="*/ 0 w 1022"/>
                <a:gd name="T55" fmla="*/ 0 h 1494"/>
                <a:gd name="T56" fmla="*/ 0 w 1022"/>
                <a:gd name="T57" fmla="*/ 0 h 1494"/>
                <a:gd name="T58" fmla="*/ 0 w 1022"/>
                <a:gd name="T59" fmla="*/ 0 h 1494"/>
                <a:gd name="T60" fmla="*/ 0 w 1022"/>
                <a:gd name="T61" fmla="*/ 0 h 1494"/>
                <a:gd name="T62" fmla="*/ 0 w 1022"/>
                <a:gd name="T63" fmla="*/ 0 h 1494"/>
                <a:gd name="T64" fmla="*/ 0 w 1022"/>
                <a:gd name="T65" fmla="*/ 0 h 1494"/>
                <a:gd name="T66" fmla="*/ 0 w 1022"/>
                <a:gd name="T67" fmla="*/ 0 h 1494"/>
                <a:gd name="T68" fmla="*/ 0 w 1022"/>
                <a:gd name="T69" fmla="*/ 0 h 1494"/>
                <a:gd name="T70" fmla="*/ 0 w 1022"/>
                <a:gd name="T71" fmla="*/ 0 h 1494"/>
                <a:gd name="T72" fmla="*/ 0 w 1022"/>
                <a:gd name="T73" fmla="*/ 0 h 1494"/>
                <a:gd name="T74" fmla="*/ 0 w 1022"/>
                <a:gd name="T75" fmla="*/ 0 h 1494"/>
                <a:gd name="T76" fmla="*/ 0 w 1022"/>
                <a:gd name="T77" fmla="*/ 0 h 1494"/>
                <a:gd name="T78" fmla="*/ 0 w 1022"/>
                <a:gd name="T79" fmla="*/ 0 h 1494"/>
                <a:gd name="T80" fmla="*/ 0 w 1022"/>
                <a:gd name="T81" fmla="*/ 0 h 1494"/>
                <a:gd name="T82" fmla="*/ 0 w 1022"/>
                <a:gd name="T83" fmla="*/ 0 h 1494"/>
                <a:gd name="T84" fmla="*/ 0 w 1022"/>
                <a:gd name="T85" fmla="*/ 0 h 1494"/>
                <a:gd name="T86" fmla="*/ 0 w 1022"/>
                <a:gd name="T87" fmla="*/ 0 h 1494"/>
                <a:gd name="T88" fmla="*/ 0 w 1022"/>
                <a:gd name="T89" fmla="*/ 0 h 1494"/>
                <a:gd name="T90" fmla="*/ 0 w 1022"/>
                <a:gd name="T91" fmla="*/ 0 h 1494"/>
                <a:gd name="T92" fmla="*/ 0 w 1022"/>
                <a:gd name="T93" fmla="*/ 0 h 1494"/>
                <a:gd name="T94" fmla="*/ 0 w 1022"/>
                <a:gd name="T95" fmla="*/ 0 h 1494"/>
                <a:gd name="T96" fmla="*/ 0 w 1022"/>
                <a:gd name="T97" fmla="*/ 0 h 1494"/>
                <a:gd name="T98" fmla="*/ 0 w 1022"/>
                <a:gd name="T99" fmla="*/ 0 h 1494"/>
                <a:gd name="T100" fmla="*/ 0 w 1022"/>
                <a:gd name="T101" fmla="*/ 0 h 1494"/>
                <a:gd name="T102" fmla="*/ 0 w 1022"/>
                <a:gd name="T103" fmla="*/ 0 h 1494"/>
                <a:gd name="T104" fmla="*/ 0 w 1022"/>
                <a:gd name="T105" fmla="*/ 0 h 1494"/>
                <a:gd name="T106" fmla="*/ 0 w 1022"/>
                <a:gd name="T107" fmla="*/ 0 h 1494"/>
                <a:gd name="T108" fmla="*/ 0 w 1022"/>
                <a:gd name="T109" fmla="*/ 0 h 1494"/>
                <a:gd name="T110" fmla="*/ 0 w 1022"/>
                <a:gd name="T111" fmla="*/ 0 h 1494"/>
                <a:gd name="T112" fmla="*/ 0 w 1022"/>
                <a:gd name="T113" fmla="*/ 0 h 1494"/>
                <a:gd name="T114" fmla="*/ 0 w 1022"/>
                <a:gd name="T115" fmla="*/ 0 h 1494"/>
                <a:gd name="T116" fmla="*/ 0 w 1022"/>
                <a:gd name="T117" fmla="*/ 0 h 1494"/>
                <a:gd name="T118" fmla="*/ 0 w 1022"/>
                <a:gd name="T119" fmla="*/ 0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5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0 w 900"/>
                <a:gd name="T1" fmla="*/ 0 h 1385"/>
                <a:gd name="T2" fmla="*/ 0 w 900"/>
                <a:gd name="T3" fmla="*/ 0 h 1385"/>
                <a:gd name="T4" fmla="*/ 0 w 900"/>
                <a:gd name="T5" fmla="*/ 0 h 1385"/>
                <a:gd name="T6" fmla="*/ 0 w 900"/>
                <a:gd name="T7" fmla="*/ 0 h 1385"/>
                <a:gd name="T8" fmla="*/ 0 w 900"/>
                <a:gd name="T9" fmla="*/ 0 h 1385"/>
                <a:gd name="T10" fmla="*/ 0 w 900"/>
                <a:gd name="T11" fmla="*/ 0 h 1385"/>
                <a:gd name="T12" fmla="*/ 0 w 900"/>
                <a:gd name="T13" fmla="*/ 0 h 1385"/>
                <a:gd name="T14" fmla="*/ 0 w 900"/>
                <a:gd name="T15" fmla="*/ 0 h 1385"/>
                <a:gd name="T16" fmla="*/ 0 w 900"/>
                <a:gd name="T17" fmla="*/ 0 h 1385"/>
                <a:gd name="T18" fmla="*/ 0 w 900"/>
                <a:gd name="T19" fmla="*/ 0 h 1385"/>
                <a:gd name="T20" fmla="*/ 0 w 900"/>
                <a:gd name="T21" fmla="*/ 0 h 1385"/>
                <a:gd name="T22" fmla="*/ 0 w 900"/>
                <a:gd name="T23" fmla="*/ 0 h 1385"/>
                <a:gd name="T24" fmla="*/ 0 w 900"/>
                <a:gd name="T25" fmla="*/ 0 h 1385"/>
                <a:gd name="T26" fmla="*/ 0 w 900"/>
                <a:gd name="T27" fmla="*/ 0 h 1385"/>
                <a:gd name="T28" fmla="*/ 0 w 900"/>
                <a:gd name="T29" fmla="*/ 0 h 1385"/>
                <a:gd name="T30" fmla="*/ 0 w 900"/>
                <a:gd name="T31" fmla="*/ 0 h 1385"/>
                <a:gd name="T32" fmla="*/ 0 w 900"/>
                <a:gd name="T33" fmla="*/ 0 h 1385"/>
                <a:gd name="T34" fmla="*/ 0 w 900"/>
                <a:gd name="T35" fmla="*/ 0 h 1385"/>
                <a:gd name="T36" fmla="*/ 0 w 900"/>
                <a:gd name="T37" fmla="*/ 0 h 1385"/>
                <a:gd name="T38" fmla="*/ 0 w 900"/>
                <a:gd name="T39" fmla="*/ 0 h 1385"/>
                <a:gd name="T40" fmla="*/ 0 w 900"/>
                <a:gd name="T41" fmla="*/ 0 h 1385"/>
                <a:gd name="T42" fmla="*/ 0 w 900"/>
                <a:gd name="T43" fmla="*/ 0 h 1385"/>
                <a:gd name="T44" fmla="*/ 0 w 900"/>
                <a:gd name="T45" fmla="*/ 0 h 1385"/>
                <a:gd name="T46" fmla="*/ 0 w 900"/>
                <a:gd name="T47" fmla="*/ 0 h 1385"/>
                <a:gd name="T48" fmla="*/ 0 w 900"/>
                <a:gd name="T49" fmla="*/ 0 h 1385"/>
                <a:gd name="T50" fmla="*/ 0 w 900"/>
                <a:gd name="T51" fmla="*/ 0 h 1385"/>
                <a:gd name="T52" fmla="*/ 0 w 900"/>
                <a:gd name="T53" fmla="*/ 0 h 1385"/>
                <a:gd name="T54" fmla="*/ 0 w 900"/>
                <a:gd name="T55" fmla="*/ 0 h 1385"/>
                <a:gd name="T56" fmla="*/ 0 w 900"/>
                <a:gd name="T57" fmla="*/ 0 h 1385"/>
                <a:gd name="T58" fmla="*/ 0 w 900"/>
                <a:gd name="T59" fmla="*/ 0 h 1385"/>
                <a:gd name="T60" fmla="*/ 0 w 900"/>
                <a:gd name="T61" fmla="*/ 0 h 1385"/>
                <a:gd name="T62" fmla="*/ 0 w 900"/>
                <a:gd name="T63" fmla="*/ 0 h 1385"/>
                <a:gd name="T64" fmla="*/ 0 w 900"/>
                <a:gd name="T65" fmla="*/ 0 h 1385"/>
                <a:gd name="T66" fmla="*/ 0 w 900"/>
                <a:gd name="T67" fmla="*/ 0 h 1385"/>
                <a:gd name="T68" fmla="*/ 0 w 900"/>
                <a:gd name="T69" fmla="*/ 0 h 1385"/>
                <a:gd name="T70" fmla="*/ 0 w 900"/>
                <a:gd name="T71" fmla="*/ 0 h 1385"/>
                <a:gd name="T72" fmla="*/ 0 w 900"/>
                <a:gd name="T73" fmla="*/ 0 h 1385"/>
                <a:gd name="T74" fmla="*/ 0 w 900"/>
                <a:gd name="T75" fmla="*/ 0 h 1385"/>
                <a:gd name="T76" fmla="*/ 0 w 900"/>
                <a:gd name="T77" fmla="*/ 0 h 1385"/>
                <a:gd name="T78" fmla="*/ 0 w 900"/>
                <a:gd name="T79" fmla="*/ 0 h 1385"/>
                <a:gd name="T80" fmla="*/ 0 w 900"/>
                <a:gd name="T81" fmla="*/ 0 h 1385"/>
                <a:gd name="T82" fmla="*/ 0 w 900"/>
                <a:gd name="T83" fmla="*/ 0 h 1385"/>
                <a:gd name="T84" fmla="*/ 0 w 900"/>
                <a:gd name="T85" fmla="*/ 0 h 1385"/>
                <a:gd name="T86" fmla="*/ 0 w 900"/>
                <a:gd name="T87" fmla="*/ 0 h 1385"/>
                <a:gd name="T88" fmla="*/ 0 w 900"/>
                <a:gd name="T89" fmla="*/ 0 h 1385"/>
                <a:gd name="T90" fmla="*/ 0 w 900"/>
                <a:gd name="T91" fmla="*/ 0 h 1385"/>
                <a:gd name="T92" fmla="*/ 0 w 900"/>
                <a:gd name="T93" fmla="*/ 0 h 1385"/>
                <a:gd name="T94" fmla="*/ 0 w 900"/>
                <a:gd name="T95" fmla="*/ 0 h 1385"/>
                <a:gd name="T96" fmla="*/ 0 w 900"/>
                <a:gd name="T97" fmla="*/ 0 h 1385"/>
                <a:gd name="T98" fmla="*/ 0 w 900"/>
                <a:gd name="T99" fmla="*/ 0 h 1385"/>
                <a:gd name="T100" fmla="*/ 0 w 900"/>
                <a:gd name="T101" fmla="*/ 0 h 1385"/>
                <a:gd name="T102" fmla="*/ 0 w 900"/>
                <a:gd name="T103" fmla="*/ 0 h 1385"/>
                <a:gd name="T104" fmla="*/ 0 w 900"/>
                <a:gd name="T105" fmla="*/ 0 h 1385"/>
                <a:gd name="T106" fmla="*/ 0 w 900"/>
                <a:gd name="T107" fmla="*/ 0 h 1385"/>
                <a:gd name="T108" fmla="*/ 0 w 900"/>
                <a:gd name="T109" fmla="*/ 0 h 1385"/>
                <a:gd name="T110" fmla="*/ 0 w 900"/>
                <a:gd name="T111" fmla="*/ 0 h 1385"/>
                <a:gd name="T112" fmla="*/ 0 w 900"/>
                <a:gd name="T113" fmla="*/ 0 h 1385"/>
                <a:gd name="T114" fmla="*/ 0 w 900"/>
                <a:gd name="T115" fmla="*/ 0 h 1385"/>
                <a:gd name="T116" fmla="*/ 0 w 900"/>
                <a:gd name="T117" fmla="*/ 0 h 1385"/>
                <a:gd name="T118" fmla="*/ 0 w 900"/>
                <a:gd name="T119" fmla="*/ 0 h 1385"/>
                <a:gd name="T120" fmla="*/ 0 w 900"/>
                <a:gd name="T121" fmla="*/ 0 h 1385"/>
                <a:gd name="T122" fmla="*/ 0 w 900"/>
                <a:gd name="T123" fmla="*/ 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6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0 w 900"/>
                <a:gd name="T1" fmla="*/ 0 h 493"/>
                <a:gd name="T2" fmla="*/ 0 w 900"/>
                <a:gd name="T3" fmla="*/ 0 h 493"/>
                <a:gd name="T4" fmla="*/ 0 w 900"/>
                <a:gd name="T5" fmla="*/ 0 h 493"/>
                <a:gd name="T6" fmla="*/ 0 w 900"/>
                <a:gd name="T7" fmla="*/ 0 h 493"/>
                <a:gd name="T8" fmla="*/ 0 w 900"/>
                <a:gd name="T9" fmla="*/ 0 h 493"/>
                <a:gd name="T10" fmla="*/ 0 w 900"/>
                <a:gd name="T11" fmla="*/ 0 h 493"/>
                <a:gd name="T12" fmla="*/ 0 w 900"/>
                <a:gd name="T13" fmla="*/ 0 h 493"/>
                <a:gd name="T14" fmla="*/ 0 w 900"/>
                <a:gd name="T15" fmla="*/ 0 h 493"/>
                <a:gd name="T16" fmla="*/ 0 w 900"/>
                <a:gd name="T17" fmla="*/ 0 h 493"/>
                <a:gd name="T18" fmla="*/ 0 w 900"/>
                <a:gd name="T19" fmla="*/ 0 h 493"/>
                <a:gd name="T20" fmla="*/ 0 w 900"/>
                <a:gd name="T21" fmla="*/ 0 h 493"/>
                <a:gd name="T22" fmla="*/ 0 w 900"/>
                <a:gd name="T23" fmla="*/ 0 h 493"/>
                <a:gd name="T24" fmla="*/ 0 w 900"/>
                <a:gd name="T25" fmla="*/ 0 h 493"/>
                <a:gd name="T26" fmla="*/ 0 w 900"/>
                <a:gd name="T27" fmla="*/ 0 h 493"/>
                <a:gd name="T28" fmla="*/ 0 w 900"/>
                <a:gd name="T29" fmla="*/ 0 h 493"/>
                <a:gd name="T30" fmla="*/ 0 w 900"/>
                <a:gd name="T31" fmla="*/ 0 h 493"/>
                <a:gd name="T32" fmla="*/ 0 w 900"/>
                <a:gd name="T33" fmla="*/ 0 h 493"/>
                <a:gd name="T34" fmla="*/ 0 w 900"/>
                <a:gd name="T35" fmla="*/ 0 h 493"/>
                <a:gd name="T36" fmla="*/ 0 w 900"/>
                <a:gd name="T37" fmla="*/ 0 h 493"/>
                <a:gd name="T38" fmla="*/ 0 w 900"/>
                <a:gd name="T39" fmla="*/ 0 h 493"/>
                <a:gd name="T40" fmla="*/ 0 w 900"/>
                <a:gd name="T41" fmla="*/ 0 h 493"/>
                <a:gd name="T42" fmla="*/ 0 w 900"/>
                <a:gd name="T43" fmla="*/ 0 h 493"/>
                <a:gd name="T44" fmla="*/ 0 w 900"/>
                <a:gd name="T45" fmla="*/ 0 h 493"/>
                <a:gd name="T46" fmla="*/ 0 w 900"/>
                <a:gd name="T47" fmla="*/ 0 h 493"/>
                <a:gd name="T48" fmla="*/ 0 w 900"/>
                <a:gd name="T49" fmla="*/ 0 h 493"/>
                <a:gd name="T50" fmla="*/ 0 w 900"/>
                <a:gd name="T51" fmla="*/ 0 h 493"/>
                <a:gd name="T52" fmla="*/ 0 w 900"/>
                <a:gd name="T53" fmla="*/ 0 h 493"/>
                <a:gd name="T54" fmla="*/ 0 w 900"/>
                <a:gd name="T55" fmla="*/ 0 h 493"/>
                <a:gd name="T56" fmla="*/ 0 w 900"/>
                <a:gd name="T57" fmla="*/ 0 h 493"/>
                <a:gd name="T58" fmla="*/ 0 w 900"/>
                <a:gd name="T59" fmla="*/ 0 h 493"/>
                <a:gd name="T60" fmla="*/ 0 w 900"/>
                <a:gd name="T61" fmla="*/ 0 h 493"/>
                <a:gd name="T62" fmla="*/ 0 w 900"/>
                <a:gd name="T63" fmla="*/ 0 h 493"/>
                <a:gd name="T64" fmla="*/ 0 w 900"/>
                <a:gd name="T65" fmla="*/ 0 h 493"/>
                <a:gd name="T66" fmla="*/ 0 w 900"/>
                <a:gd name="T67" fmla="*/ 0 h 493"/>
                <a:gd name="T68" fmla="*/ 0 w 900"/>
                <a:gd name="T69" fmla="*/ 0 h 493"/>
                <a:gd name="T70" fmla="*/ 0 w 900"/>
                <a:gd name="T71" fmla="*/ 0 h 493"/>
                <a:gd name="T72" fmla="*/ 0 w 900"/>
                <a:gd name="T73" fmla="*/ 0 h 493"/>
                <a:gd name="T74" fmla="*/ 0 w 900"/>
                <a:gd name="T75" fmla="*/ 0 h 493"/>
                <a:gd name="T76" fmla="*/ 0 w 900"/>
                <a:gd name="T77" fmla="*/ 0 h 493"/>
                <a:gd name="T78" fmla="*/ 0 w 900"/>
                <a:gd name="T79" fmla="*/ 0 h 493"/>
                <a:gd name="T80" fmla="*/ 0 w 900"/>
                <a:gd name="T81" fmla="*/ 0 h 493"/>
                <a:gd name="T82" fmla="*/ 0 w 900"/>
                <a:gd name="T83" fmla="*/ 0 h 493"/>
                <a:gd name="T84" fmla="*/ 0 w 900"/>
                <a:gd name="T85" fmla="*/ 0 h 493"/>
                <a:gd name="T86" fmla="*/ 0 w 900"/>
                <a:gd name="T87" fmla="*/ 0 h 493"/>
                <a:gd name="T88" fmla="*/ 0 w 900"/>
                <a:gd name="T89" fmla="*/ 0 h 493"/>
                <a:gd name="T90" fmla="*/ 0 w 900"/>
                <a:gd name="T91" fmla="*/ 0 h 493"/>
                <a:gd name="T92" fmla="*/ 0 w 900"/>
                <a:gd name="T93" fmla="*/ 0 h 493"/>
                <a:gd name="T94" fmla="*/ 0 w 900"/>
                <a:gd name="T95" fmla="*/ 0 h 493"/>
                <a:gd name="T96" fmla="*/ 0 w 900"/>
                <a:gd name="T97" fmla="*/ 0 h 493"/>
                <a:gd name="T98" fmla="*/ 0 w 900"/>
                <a:gd name="T99" fmla="*/ 0 h 493"/>
                <a:gd name="T100" fmla="*/ 0 w 900"/>
                <a:gd name="T101" fmla="*/ 0 h 493"/>
                <a:gd name="T102" fmla="*/ 0 w 900"/>
                <a:gd name="T103" fmla="*/ 0 h 493"/>
                <a:gd name="T104" fmla="*/ 0 w 900"/>
                <a:gd name="T105" fmla="*/ 0 h 493"/>
                <a:gd name="T106" fmla="*/ 0 w 900"/>
                <a:gd name="T107" fmla="*/ 0 h 493"/>
                <a:gd name="T108" fmla="*/ 0 w 900"/>
                <a:gd name="T109" fmla="*/ 0 h 493"/>
                <a:gd name="T110" fmla="*/ 0 w 900"/>
                <a:gd name="T111" fmla="*/ 0 h 493"/>
                <a:gd name="T112" fmla="*/ 0 w 900"/>
                <a:gd name="T113" fmla="*/ 0 h 493"/>
                <a:gd name="T114" fmla="*/ 0 w 900"/>
                <a:gd name="T115" fmla="*/ 0 h 493"/>
                <a:gd name="T116" fmla="*/ 0 w 900"/>
                <a:gd name="T117" fmla="*/ 0 h 493"/>
                <a:gd name="T118" fmla="*/ 0 w 900"/>
                <a:gd name="T119" fmla="*/ 0 h 493"/>
                <a:gd name="T120" fmla="*/ 0 w 900"/>
                <a:gd name="T121" fmla="*/ 0 h 493"/>
                <a:gd name="T122" fmla="*/ 0 w 900"/>
                <a:gd name="T123" fmla="*/ 0 h 493"/>
                <a:gd name="T124" fmla="*/ 0 w 900"/>
                <a:gd name="T125" fmla="*/ 0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7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0 w 487"/>
                <a:gd name="T1" fmla="*/ 0 h 416"/>
                <a:gd name="T2" fmla="*/ 0 w 487"/>
                <a:gd name="T3" fmla="*/ 0 h 416"/>
                <a:gd name="T4" fmla="*/ 0 w 487"/>
                <a:gd name="T5" fmla="*/ 0 h 416"/>
                <a:gd name="T6" fmla="*/ 0 w 487"/>
                <a:gd name="T7" fmla="*/ 0 h 416"/>
                <a:gd name="T8" fmla="*/ 0 w 487"/>
                <a:gd name="T9" fmla="*/ 0 h 416"/>
                <a:gd name="T10" fmla="*/ 0 w 487"/>
                <a:gd name="T11" fmla="*/ 0 h 416"/>
                <a:gd name="T12" fmla="*/ 0 w 487"/>
                <a:gd name="T13" fmla="*/ 0 h 416"/>
                <a:gd name="T14" fmla="*/ 0 w 487"/>
                <a:gd name="T15" fmla="*/ 0 h 416"/>
                <a:gd name="T16" fmla="*/ 0 w 487"/>
                <a:gd name="T17" fmla="*/ 0 h 416"/>
                <a:gd name="T18" fmla="*/ 0 w 487"/>
                <a:gd name="T19" fmla="*/ 0 h 416"/>
                <a:gd name="T20" fmla="*/ 0 w 487"/>
                <a:gd name="T21" fmla="*/ 0 h 416"/>
                <a:gd name="T22" fmla="*/ 0 w 487"/>
                <a:gd name="T23" fmla="*/ 0 h 416"/>
                <a:gd name="T24" fmla="*/ 0 w 487"/>
                <a:gd name="T25" fmla="*/ 0 h 416"/>
                <a:gd name="T26" fmla="*/ 0 w 487"/>
                <a:gd name="T27" fmla="*/ 0 h 416"/>
                <a:gd name="T28" fmla="*/ 0 w 487"/>
                <a:gd name="T29" fmla="*/ 0 h 416"/>
                <a:gd name="T30" fmla="*/ 0 w 487"/>
                <a:gd name="T31" fmla="*/ 0 h 416"/>
                <a:gd name="T32" fmla="*/ 0 w 487"/>
                <a:gd name="T33" fmla="*/ 0 h 416"/>
                <a:gd name="T34" fmla="*/ 0 w 487"/>
                <a:gd name="T35" fmla="*/ 0 h 416"/>
                <a:gd name="T36" fmla="*/ 0 w 487"/>
                <a:gd name="T37" fmla="*/ 0 h 416"/>
                <a:gd name="T38" fmla="*/ 0 w 487"/>
                <a:gd name="T39" fmla="*/ 0 h 416"/>
                <a:gd name="T40" fmla="*/ 0 w 487"/>
                <a:gd name="T41" fmla="*/ 0 h 416"/>
                <a:gd name="T42" fmla="*/ 0 w 487"/>
                <a:gd name="T43" fmla="*/ 0 h 416"/>
                <a:gd name="T44" fmla="*/ 0 w 487"/>
                <a:gd name="T45" fmla="*/ 0 h 416"/>
                <a:gd name="T46" fmla="*/ 0 w 487"/>
                <a:gd name="T47" fmla="*/ 0 h 416"/>
                <a:gd name="T48" fmla="*/ 0 w 487"/>
                <a:gd name="T49" fmla="*/ 0 h 416"/>
                <a:gd name="T50" fmla="*/ 0 w 487"/>
                <a:gd name="T51" fmla="*/ 0 h 416"/>
                <a:gd name="T52" fmla="*/ 0 w 487"/>
                <a:gd name="T53" fmla="*/ 0 h 416"/>
                <a:gd name="T54" fmla="*/ 0 w 487"/>
                <a:gd name="T55" fmla="*/ 0 h 416"/>
                <a:gd name="T56" fmla="*/ 0 w 487"/>
                <a:gd name="T57" fmla="*/ 0 h 416"/>
                <a:gd name="T58" fmla="*/ 0 w 487"/>
                <a:gd name="T59" fmla="*/ 0 h 416"/>
                <a:gd name="T60" fmla="*/ 0 w 487"/>
                <a:gd name="T61" fmla="*/ 0 h 416"/>
                <a:gd name="T62" fmla="*/ 0 w 487"/>
                <a:gd name="T63" fmla="*/ 0 h 416"/>
                <a:gd name="T64" fmla="*/ 0 w 487"/>
                <a:gd name="T65" fmla="*/ 0 h 416"/>
                <a:gd name="T66" fmla="*/ 0 w 487"/>
                <a:gd name="T67" fmla="*/ 0 h 416"/>
                <a:gd name="T68" fmla="*/ 0 w 487"/>
                <a:gd name="T69" fmla="*/ 0 h 416"/>
                <a:gd name="T70" fmla="*/ 0 w 487"/>
                <a:gd name="T71" fmla="*/ 0 h 416"/>
                <a:gd name="T72" fmla="*/ 0 w 487"/>
                <a:gd name="T73" fmla="*/ 0 h 416"/>
                <a:gd name="T74" fmla="*/ 0 w 487"/>
                <a:gd name="T75" fmla="*/ 0 h 416"/>
                <a:gd name="T76" fmla="*/ 0 w 487"/>
                <a:gd name="T77" fmla="*/ 0 h 416"/>
                <a:gd name="T78" fmla="*/ 0 w 487"/>
                <a:gd name="T79" fmla="*/ 0 h 416"/>
                <a:gd name="T80" fmla="*/ 0 w 487"/>
                <a:gd name="T81" fmla="*/ 0 h 416"/>
                <a:gd name="T82" fmla="*/ 0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8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0 w 246"/>
                <a:gd name="T3" fmla="*/ 0 h 824"/>
                <a:gd name="T4" fmla="*/ 0 w 246"/>
                <a:gd name="T5" fmla="*/ 0 h 824"/>
                <a:gd name="T6" fmla="*/ 0 w 246"/>
                <a:gd name="T7" fmla="*/ 0 h 824"/>
                <a:gd name="T8" fmla="*/ 0 w 246"/>
                <a:gd name="T9" fmla="*/ 0 h 824"/>
                <a:gd name="T10" fmla="*/ 0 w 246"/>
                <a:gd name="T11" fmla="*/ 0 h 824"/>
                <a:gd name="T12" fmla="*/ 0 w 246"/>
                <a:gd name="T13" fmla="*/ 0 h 824"/>
                <a:gd name="T14" fmla="*/ 0 w 246"/>
                <a:gd name="T15" fmla="*/ 0 h 824"/>
                <a:gd name="T16" fmla="*/ 0 w 246"/>
                <a:gd name="T17" fmla="*/ 0 h 824"/>
                <a:gd name="T18" fmla="*/ 0 w 246"/>
                <a:gd name="T19" fmla="*/ 0 h 824"/>
                <a:gd name="T20" fmla="*/ 0 w 246"/>
                <a:gd name="T21" fmla="*/ 0 h 824"/>
                <a:gd name="T22" fmla="*/ 0 w 246"/>
                <a:gd name="T23" fmla="*/ 0 h 824"/>
                <a:gd name="T24" fmla="*/ 0 w 246"/>
                <a:gd name="T25" fmla="*/ 0 h 824"/>
                <a:gd name="T26" fmla="*/ 0 w 246"/>
                <a:gd name="T27" fmla="*/ 0 h 824"/>
                <a:gd name="T28" fmla="*/ 0 w 246"/>
                <a:gd name="T29" fmla="*/ 0 h 824"/>
                <a:gd name="T30" fmla="*/ 0 w 246"/>
                <a:gd name="T31" fmla="*/ 0 h 824"/>
                <a:gd name="T32" fmla="*/ 0 w 246"/>
                <a:gd name="T33" fmla="*/ 0 h 824"/>
                <a:gd name="T34" fmla="*/ 0 w 246"/>
                <a:gd name="T35" fmla="*/ 0 h 824"/>
                <a:gd name="T36" fmla="*/ 0 w 246"/>
                <a:gd name="T37" fmla="*/ 0 h 824"/>
                <a:gd name="T38" fmla="*/ 0 w 246"/>
                <a:gd name="T39" fmla="*/ 0 h 824"/>
                <a:gd name="T40" fmla="*/ 0 w 246"/>
                <a:gd name="T41" fmla="*/ 0 h 824"/>
                <a:gd name="T42" fmla="*/ 0 w 246"/>
                <a:gd name="T43" fmla="*/ 0 h 824"/>
                <a:gd name="T44" fmla="*/ 0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100" name="Text Box 14"/>
          <p:cNvSpPr txBox="1">
            <a:spLocks noChangeArrowheads="1"/>
          </p:cNvSpPr>
          <p:nvPr/>
        </p:nvSpPr>
        <p:spPr bwMode="auto">
          <a:xfrm>
            <a:off x="1527175" y="1971675"/>
            <a:ext cx="3014663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marL="285750" indent="-285750" latinLnBrk="0">
              <a:spcBef>
                <a:spcPct val="0"/>
              </a:spcBef>
              <a:buClrTx/>
            </a:pPr>
            <a:r>
              <a:rPr kumimoji="0" lang="ko-KR" altLang="en-US" sz="1600" dirty="0">
                <a:latin typeface="굴림" pitchFamily="50" charset="-127"/>
              </a:rPr>
              <a:t>변수와 상수의 개념을 이해한다</a:t>
            </a:r>
            <a:r>
              <a:rPr kumimoji="0" lang="en-US" altLang="ko-KR" sz="1600" dirty="0">
                <a:latin typeface="굴림" pitchFamily="50" charset="-127"/>
              </a:rPr>
              <a:t>. </a:t>
            </a:r>
          </a:p>
          <a:p>
            <a:pPr marL="285750" indent="-285750" latinLnBrk="0">
              <a:spcBef>
                <a:spcPct val="0"/>
              </a:spcBef>
              <a:buClrTx/>
            </a:pPr>
            <a:r>
              <a:rPr kumimoji="0" lang="en-US" altLang="ko-KR" sz="1600" dirty="0">
                <a:latin typeface="굴림" pitchFamily="50" charset="-127"/>
              </a:rPr>
              <a:t>C</a:t>
            </a:r>
            <a:r>
              <a:rPr kumimoji="0" lang="ko-KR" altLang="en-US" sz="1600" dirty="0">
                <a:latin typeface="굴림" pitchFamily="50" charset="-127"/>
              </a:rPr>
              <a:t>에서 </a:t>
            </a:r>
            <a:r>
              <a:rPr kumimoji="0" lang="ko-KR" altLang="en-US" sz="1600" dirty="0" err="1">
                <a:latin typeface="굴림" pitchFamily="50" charset="-127"/>
              </a:rPr>
              <a:t>사용가능한</a:t>
            </a:r>
            <a:r>
              <a:rPr kumimoji="0" lang="ko-KR" altLang="en-US" sz="1600" dirty="0">
                <a:latin typeface="굴림" pitchFamily="50" charset="-127"/>
              </a:rPr>
              <a:t> 변수의 종류를 알고 있다</a:t>
            </a:r>
            <a:r>
              <a:rPr kumimoji="0" lang="en-US" altLang="ko-KR" sz="1600" dirty="0">
                <a:latin typeface="굴림" pitchFamily="50" charset="-127"/>
              </a:rPr>
              <a:t>. </a:t>
            </a:r>
          </a:p>
          <a:p>
            <a:pPr marL="285750" indent="-285750" latinLnBrk="0">
              <a:spcBef>
                <a:spcPct val="0"/>
              </a:spcBef>
              <a:buClrTx/>
            </a:pPr>
            <a:r>
              <a:rPr kumimoji="0" lang="ko-KR" altLang="en-US" sz="1600" dirty="0">
                <a:latin typeface="굴림" pitchFamily="50" charset="-127"/>
              </a:rPr>
              <a:t>정수형 변수와 상수를 선언하고 사용할 수 있다</a:t>
            </a:r>
            <a:r>
              <a:rPr kumimoji="0" lang="en-US" altLang="ko-KR" sz="1600" dirty="0">
                <a:latin typeface="굴림" pitchFamily="50" charset="-127"/>
              </a:rPr>
              <a:t>. </a:t>
            </a:r>
          </a:p>
          <a:p>
            <a:pPr marL="285750" indent="-285750" latinLnBrk="0">
              <a:spcBef>
                <a:spcPct val="0"/>
              </a:spcBef>
              <a:buClrTx/>
            </a:pPr>
            <a:r>
              <a:rPr kumimoji="0" lang="ko-KR" altLang="en-US" sz="1600" dirty="0">
                <a:latin typeface="굴림" pitchFamily="50" charset="-127"/>
              </a:rPr>
              <a:t>부동 </a:t>
            </a:r>
            <a:r>
              <a:rPr kumimoji="0" lang="ko-KR" altLang="en-US" sz="1600" dirty="0" err="1">
                <a:latin typeface="굴림" pitchFamily="50" charset="-127"/>
              </a:rPr>
              <a:t>소수점형</a:t>
            </a:r>
            <a:r>
              <a:rPr kumimoji="0" lang="ko-KR" altLang="en-US" sz="1600" dirty="0">
                <a:latin typeface="굴림" pitchFamily="50" charset="-127"/>
              </a:rPr>
              <a:t> 변수와 상수를 선언하고 사용할 수 있다</a:t>
            </a:r>
            <a:r>
              <a:rPr kumimoji="0" lang="en-US" altLang="ko-KR" sz="1600" dirty="0">
                <a:latin typeface="굴림" pitchFamily="50" charset="-127"/>
              </a:rPr>
              <a:t>.</a:t>
            </a:r>
          </a:p>
          <a:p>
            <a:pPr marL="285750" indent="-285750" latinLnBrk="0">
              <a:spcBef>
                <a:spcPct val="0"/>
              </a:spcBef>
              <a:buClrTx/>
            </a:pPr>
            <a:r>
              <a:rPr kumimoji="0" lang="ko-KR" altLang="en-US" sz="1600" dirty="0">
                <a:latin typeface="굴림" pitchFamily="50" charset="-127"/>
              </a:rPr>
              <a:t>기호 상수를 사용할 수 있다</a:t>
            </a:r>
            <a:r>
              <a:rPr kumimoji="0" lang="en-US" altLang="ko-KR" sz="1600" dirty="0">
                <a:latin typeface="굴림" pitchFamily="50" charset="-127"/>
              </a:rPr>
              <a:t>. </a:t>
            </a:r>
          </a:p>
          <a:p>
            <a:pPr marL="285750" indent="-285750" latinLnBrk="0">
              <a:spcBef>
                <a:spcPct val="0"/>
              </a:spcBef>
              <a:buClrTx/>
            </a:pPr>
            <a:r>
              <a:rPr kumimoji="0" lang="ko-KR" altLang="en-US" sz="1600" dirty="0" err="1">
                <a:latin typeface="굴림" pitchFamily="50" charset="-127"/>
              </a:rPr>
              <a:t>오버플로우와</a:t>
            </a:r>
            <a:r>
              <a:rPr kumimoji="0" lang="ko-KR" altLang="en-US" sz="1600" dirty="0">
                <a:latin typeface="굴림" pitchFamily="50" charset="-127"/>
              </a:rPr>
              <a:t> </a:t>
            </a:r>
            <a:r>
              <a:rPr kumimoji="0" lang="ko-KR" altLang="en-US" sz="1600" dirty="0" err="1">
                <a:latin typeface="굴림" pitchFamily="50" charset="-127"/>
              </a:rPr>
              <a:t>언더플로우를</a:t>
            </a:r>
            <a:r>
              <a:rPr kumimoji="0" lang="ko-KR" altLang="en-US" sz="1600" dirty="0">
                <a:latin typeface="굴림" pitchFamily="50" charset="-127"/>
              </a:rPr>
              <a:t> 이해한다</a:t>
            </a:r>
            <a:r>
              <a:rPr kumimoji="0" lang="en-US" altLang="ko-KR" sz="1600" dirty="0">
                <a:latin typeface="굴림" pitchFamily="50" charset="-127"/>
              </a:rPr>
              <a:t>.</a:t>
            </a:r>
          </a:p>
        </p:txBody>
      </p:sp>
      <p:grpSp>
        <p:nvGrpSpPr>
          <p:cNvPr id="4101" name="Group 15"/>
          <p:cNvGrpSpPr>
            <a:grpSpLocks/>
          </p:cNvGrpSpPr>
          <p:nvPr/>
        </p:nvGrpSpPr>
        <p:grpSpPr bwMode="auto">
          <a:xfrm>
            <a:off x="5742780" y="3599656"/>
            <a:ext cx="2214563" cy="2566987"/>
            <a:chOff x="3208" y="1586"/>
            <a:chExt cx="1395" cy="1617"/>
          </a:xfrm>
        </p:grpSpPr>
        <p:sp>
          <p:nvSpPr>
            <p:cNvPr id="4106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65 w 44"/>
                <a:gd name="T1" fmla="*/ 0 h 88"/>
                <a:gd name="T2" fmla="*/ 0 w 44"/>
                <a:gd name="T3" fmla="*/ 191 h 88"/>
                <a:gd name="T4" fmla="*/ 32 w 44"/>
                <a:gd name="T5" fmla="*/ 191 h 88"/>
                <a:gd name="T6" fmla="*/ 95 w 44"/>
                <a:gd name="T7" fmla="*/ 0 h 88"/>
                <a:gd name="T8" fmla="*/ 65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7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41 w 92"/>
                <a:gd name="T1" fmla="*/ 0 h 73"/>
                <a:gd name="T2" fmla="*/ 0 w 92"/>
                <a:gd name="T3" fmla="*/ 194 h 73"/>
                <a:gd name="T4" fmla="*/ 29 w 92"/>
                <a:gd name="T5" fmla="*/ 194 h 73"/>
                <a:gd name="T6" fmla="*/ 192 w 92"/>
                <a:gd name="T7" fmla="*/ 13 h 73"/>
                <a:gd name="T8" fmla="*/ 141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8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41 w 92"/>
                <a:gd name="T1" fmla="*/ 0 h 73"/>
                <a:gd name="T2" fmla="*/ 0 w 92"/>
                <a:gd name="T3" fmla="*/ 194 h 73"/>
                <a:gd name="T4" fmla="*/ 29 w 92"/>
                <a:gd name="T5" fmla="*/ 194 h 73"/>
                <a:gd name="T6" fmla="*/ 192 w 92"/>
                <a:gd name="T7" fmla="*/ 13 h 73"/>
                <a:gd name="T8" fmla="*/ 141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9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2 w 88"/>
                <a:gd name="T1" fmla="*/ 0 h 83"/>
                <a:gd name="T2" fmla="*/ 179 w 88"/>
                <a:gd name="T3" fmla="*/ 183 h 83"/>
                <a:gd name="T4" fmla="*/ 158 w 88"/>
                <a:gd name="T5" fmla="*/ 226 h 83"/>
                <a:gd name="T6" fmla="*/ 0 w 88"/>
                <a:gd name="T7" fmla="*/ 13 h 83"/>
                <a:gd name="T8" fmla="*/ 42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0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2 w 88"/>
                <a:gd name="T1" fmla="*/ 0 h 83"/>
                <a:gd name="T2" fmla="*/ 179 w 88"/>
                <a:gd name="T3" fmla="*/ 183 h 83"/>
                <a:gd name="T4" fmla="*/ 158 w 88"/>
                <a:gd name="T5" fmla="*/ 226 h 83"/>
                <a:gd name="T6" fmla="*/ 0 w 88"/>
                <a:gd name="T7" fmla="*/ 13 h 83"/>
                <a:gd name="T8" fmla="*/ 42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1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4 w 532"/>
                <a:gd name="T1" fmla="*/ 120 h 304"/>
                <a:gd name="T2" fmla="*/ 0 w 532"/>
                <a:gd name="T3" fmla="*/ 361 h 304"/>
                <a:gd name="T4" fmla="*/ 0 w 532"/>
                <a:gd name="T5" fmla="*/ 634 h 304"/>
                <a:gd name="T6" fmla="*/ 0 w 532"/>
                <a:gd name="T7" fmla="*/ 772 h 304"/>
                <a:gd name="T8" fmla="*/ 1030 w 532"/>
                <a:gd name="T9" fmla="*/ 772 h 304"/>
                <a:gd name="T10" fmla="*/ 1084 w 532"/>
                <a:gd name="T11" fmla="*/ 566 h 304"/>
                <a:gd name="T12" fmla="*/ 1030 w 532"/>
                <a:gd name="T13" fmla="*/ 222 h 304"/>
                <a:gd name="T14" fmla="*/ 919 w 532"/>
                <a:gd name="T15" fmla="*/ 34 h 304"/>
                <a:gd name="T16" fmla="*/ 411 w 532"/>
                <a:gd name="T17" fmla="*/ 0 h 304"/>
                <a:gd name="T18" fmla="*/ 125 w 532"/>
                <a:gd name="T19" fmla="*/ 0 h 304"/>
                <a:gd name="T20" fmla="*/ 14 w 532"/>
                <a:gd name="T21" fmla="*/ 120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2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338 w 161"/>
                <a:gd name="T1" fmla="*/ 351 h 221"/>
                <a:gd name="T2" fmla="*/ 314 w 161"/>
                <a:gd name="T3" fmla="*/ 239 h 221"/>
                <a:gd name="T4" fmla="*/ 293 w 161"/>
                <a:gd name="T5" fmla="*/ 114 h 221"/>
                <a:gd name="T6" fmla="*/ 234 w 161"/>
                <a:gd name="T7" fmla="*/ 76 h 221"/>
                <a:gd name="T8" fmla="*/ 192 w 161"/>
                <a:gd name="T9" fmla="*/ 42 h 221"/>
                <a:gd name="T10" fmla="*/ 115 w 161"/>
                <a:gd name="T11" fmla="*/ 0 h 221"/>
                <a:gd name="T12" fmla="*/ 98 w 161"/>
                <a:gd name="T13" fmla="*/ 50 h 221"/>
                <a:gd name="T14" fmla="*/ 26 w 161"/>
                <a:gd name="T15" fmla="*/ 1 h 221"/>
                <a:gd name="T16" fmla="*/ 1 w 161"/>
                <a:gd name="T17" fmla="*/ 60 h 221"/>
                <a:gd name="T18" fmla="*/ 50 w 161"/>
                <a:gd name="T19" fmla="*/ 107 h 221"/>
                <a:gd name="T20" fmla="*/ 41 w 161"/>
                <a:gd name="T21" fmla="*/ 146 h 221"/>
                <a:gd name="T22" fmla="*/ 15 w 161"/>
                <a:gd name="T23" fmla="*/ 170 h 221"/>
                <a:gd name="T24" fmla="*/ 1 w 161"/>
                <a:gd name="T25" fmla="*/ 197 h 221"/>
                <a:gd name="T26" fmla="*/ 0 w 161"/>
                <a:gd name="T27" fmla="*/ 226 h 221"/>
                <a:gd name="T28" fmla="*/ 11 w 161"/>
                <a:gd name="T29" fmla="*/ 262 h 221"/>
                <a:gd name="T30" fmla="*/ 25 w 161"/>
                <a:gd name="T31" fmla="*/ 321 h 221"/>
                <a:gd name="T32" fmla="*/ 32 w 161"/>
                <a:gd name="T33" fmla="*/ 351 h 221"/>
                <a:gd name="T34" fmla="*/ 44 w 161"/>
                <a:gd name="T35" fmla="*/ 372 h 221"/>
                <a:gd name="T36" fmla="*/ 58 w 161"/>
                <a:gd name="T37" fmla="*/ 393 h 221"/>
                <a:gd name="T38" fmla="*/ 77 w 161"/>
                <a:gd name="T39" fmla="*/ 409 h 221"/>
                <a:gd name="T40" fmla="*/ 97 w 161"/>
                <a:gd name="T41" fmla="*/ 424 h 221"/>
                <a:gd name="T42" fmla="*/ 123 w 161"/>
                <a:gd name="T43" fmla="*/ 434 h 221"/>
                <a:gd name="T44" fmla="*/ 151 w 161"/>
                <a:gd name="T45" fmla="*/ 442 h 221"/>
                <a:gd name="T46" fmla="*/ 183 w 161"/>
                <a:gd name="T47" fmla="*/ 446 h 221"/>
                <a:gd name="T48" fmla="*/ 236 w 161"/>
                <a:gd name="T49" fmla="*/ 534 h 221"/>
                <a:gd name="T50" fmla="*/ 347 w 161"/>
                <a:gd name="T51" fmla="*/ 382 h 221"/>
                <a:gd name="T52" fmla="*/ 338 w 161"/>
                <a:gd name="T53" fmla="*/ 351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3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875 w 1132"/>
                <a:gd name="T1" fmla="*/ 419 h 1016"/>
                <a:gd name="T2" fmla="*/ 1978 w 1132"/>
                <a:gd name="T3" fmla="*/ 481 h 1016"/>
                <a:gd name="T4" fmla="*/ 2069 w 1132"/>
                <a:gd name="T5" fmla="*/ 547 h 1016"/>
                <a:gd name="T6" fmla="*/ 2141 w 1132"/>
                <a:gd name="T7" fmla="*/ 637 h 1016"/>
                <a:gd name="T8" fmla="*/ 2183 w 1132"/>
                <a:gd name="T9" fmla="*/ 769 h 1016"/>
                <a:gd name="T10" fmla="*/ 2256 w 1132"/>
                <a:gd name="T11" fmla="*/ 1300 h 1016"/>
                <a:gd name="T12" fmla="*/ 2290 w 1132"/>
                <a:gd name="T13" fmla="*/ 1864 h 1016"/>
                <a:gd name="T14" fmla="*/ 2201 w 1132"/>
                <a:gd name="T15" fmla="*/ 2257 h 1016"/>
                <a:gd name="T16" fmla="*/ 2176 w 1132"/>
                <a:gd name="T17" fmla="*/ 2371 h 1016"/>
                <a:gd name="T18" fmla="*/ 2123 w 1132"/>
                <a:gd name="T19" fmla="*/ 2448 h 1016"/>
                <a:gd name="T20" fmla="*/ 2042 w 1132"/>
                <a:gd name="T21" fmla="*/ 2477 h 1016"/>
                <a:gd name="T22" fmla="*/ 1946 w 1132"/>
                <a:gd name="T23" fmla="*/ 2558 h 1016"/>
                <a:gd name="T24" fmla="*/ 1766 w 1132"/>
                <a:gd name="T25" fmla="*/ 2269 h 1016"/>
                <a:gd name="T26" fmla="*/ 1474 w 1132"/>
                <a:gd name="T27" fmla="*/ 2250 h 1016"/>
                <a:gd name="T28" fmla="*/ 1022 w 1132"/>
                <a:gd name="T29" fmla="*/ 2297 h 1016"/>
                <a:gd name="T30" fmla="*/ 913 w 1132"/>
                <a:gd name="T31" fmla="*/ 2315 h 1016"/>
                <a:gd name="T32" fmla="*/ 827 w 1132"/>
                <a:gd name="T33" fmla="*/ 2259 h 1016"/>
                <a:gd name="T34" fmla="*/ 792 w 1132"/>
                <a:gd name="T35" fmla="*/ 2125 h 1016"/>
                <a:gd name="T36" fmla="*/ 837 w 1132"/>
                <a:gd name="T37" fmla="*/ 1912 h 1016"/>
                <a:gd name="T38" fmla="*/ 902 w 1132"/>
                <a:gd name="T39" fmla="*/ 1268 h 1016"/>
                <a:gd name="T40" fmla="*/ 672 w 1132"/>
                <a:gd name="T41" fmla="*/ 1028 h 1016"/>
                <a:gd name="T42" fmla="*/ 318 w 1132"/>
                <a:gd name="T43" fmla="*/ 752 h 1016"/>
                <a:gd name="T44" fmla="*/ 117 w 1132"/>
                <a:gd name="T45" fmla="*/ 420 h 1016"/>
                <a:gd name="T46" fmla="*/ 0 w 1132"/>
                <a:gd name="T47" fmla="*/ 182 h 1016"/>
                <a:gd name="T48" fmla="*/ 203 w 1132"/>
                <a:gd name="T49" fmla="*/ 3 h 1016"/>
                <a:gd name="T50" fmla="*/ 488 w 1132"/>
                <a:gd name="T51" fmla="*/ 322 h 1016"/>
                <a:gd name="T52" fmla="*/ 641 w 1132"/>
                <a:gd name="T53" fmla="*/ 412 h 1016"/>
                <a:gd name="T54" fmla="*/ 702 w 1132"/>
                <a:gd name="T55" fmla="*/ 502 h 1016"/>
                <a:gd name="T56" fmla="*/ 737 w 1132"/>
                <a:gd name="T57" fmla="*/ 509 h 1016"/>
                <a:gd name="T58" fmla="*/ 776 w 1132"/>
                <a:gd name="T59" fmla="*/ 518 h 1016"/>
                <a:gd name="T60" fmla="*/ 811 w 1132"/>
                <a:gd name="T61" fmla="*/ 524 h 1016"/>
                <a:gd name="T62" fmla="*/ 863 w 1132"/>
                <a:gd name="T63" fmla="*/ 502 h 1016"/>
                <a:gd name="T64" fmla="*/ 942 w 1132"/>
                <a:gd name="T65" fmla="*/ 456 h 1016"/>
                <a:gd name="T66" fmla="*/ 1020 w 1132"/>
                <a:gd name="T67" fmla="*/ 419 h 1016"/>
                <a:gd name="T68" fmla="*/ 1105 w 1132"/>
                <a:gd name="T69" fmla="*/ 393 h 1016"/>
                <a:gd name="T70" fmla="*/ 1239 w 1132"/>
                <a:gd name="T71" fmla="*/ 337 h 1016"/>
                <a:gd name="T72" fmla="*/ 1354 w 1132"/>
                <a:gd name="T73" fmla="*/ 309 h 1016"/>
                <a:gd name="T74" fmla="*/ 1388 w 1132"/>
                <a:gd name="T75" fmla="*/ 309 h 1016"/>
                <a:gd name="T76" fmla="*/ 1445 w 1132"/>
                <a:gd name="T77" fmla="*/ 309 h 1016"/>
                <a:gd name="T78" fmla="*/ 1518 w 1132"/>
                <a:gd name="T79" fmla="*/ 313 h 1016"/>
                <a:gd name="T80" fmla="*/ 1595 w 1132"/>
                <a:gd name="T81" fmla="*/ 313 h 1016"/>
                <a:gd name="T82" fmla="*/ 1665 w 1132"/>
                <a:gd name="T83" fmla="*/ 316 h 1016"/>
                <a:gd name="T84" fmla="*/ 1720 w 1132"/>
                <a:gd name="T85" fmla="*/ 316 h 1016"/>
                <a:gd name="T86" fmla="*/ 1749 w 1132"/>
                <a:gd name="T87" fmla="*/ 31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4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497 w 271"/>
                <a:gd name="T1" fmla="*/ 404 h 365"/>
                <a:gd name="T2" fmla="*/ 534 w 271"/>
                <a:gd name="T3" fmla="*/ 427 h 365"/>
                <a:gd name="T4" fmla="*/ 541 w 271"/>
                <a:gd name="T5" fmla="*/ 487 h 365"/>
                <a:gd name="T6" fmla="*/ 535 w 271"/>
                <a:gd name="T7" fmla="*/ 517 h 365"/>
                <a:gd name="T8" fmla="*/ 529 w 271"/>
                <a:gd name="T9" fmla="*/ 543 h 365"/>
                <a:gd name="T10" fmla="*/ 528 w 271"/>
                <a:gd name="T11" fmla="*/ 558 h 365"/>
                <a:gd name="T12" fmla="*/ 525 w 271"/>
                <a:gd name="T13" fmla="*/ 574 h 365"/>
                <a:gd name="T14" fmla="*/ 519 w 271"/>
                <a:gd name="T15" fmla="*/ 585 h 365"/>
                <a:gd name="T16" fmla="*/ 509 w 271"/>
                <a:gd name="T17" fmla="*/ 594 h 365"/>
                <a:gd name="T18" fmla="*/ 495 w 271"/>
                <a:gd name="T19" fmla="*/ 609 h 365"/>
                <a:gd name="T20" fmla="*/ 471 w 271"/>
                <a:gd name="T21" fmla="*/ 629 h 365"/>
                <a:gd name="T22" fmla="*/ 466 w 271"/>
                <a:gd name="T23" fmla="*/ 675 h 365"/>
                <a:gd name="T24" fmla="*/ 454 w 271"/>
                <a:gd name="T25" fmla="*/ 791 h 365"/>
                <a:gd name="T26" fmla="*/ 380 w 271"/>
                <a:gd name="T27" fmla="*/ 856 h 365"/>
                <a:gd name="T28" fmla="*/ 276 w 271"/>
                <a:gd name="T29" fmla="*/ 936 h 365"/>
                <a:gd name="T30" fmla="*/ 147 w 271"/>
                <a:gd name="T31" fmla="*/ 905 h 365"/>
                <a:gd name="T32" fmla="*/ 92 w 271"/>
                <a:gd name="T33" fmla="*/ 771 h 365"/>
                <a:gd name="T34" fmla="*/ 54 w 271"/>
                <a:gd name="T35" fmla="*/ 675 h 365"/>
                <a:gd name="T36" fmla="*/ 54 w 271"/>
                <a:gd name="T37" fmla="*/ 649 h 365"/>
                <a:gd name="T38" fmla="*/ 30 w 271"/>
                <a:gd name="T39" fmla="*/ 624 h 365"/>
                <a:gd name="T40" fmla="*/ 13 w 271"/>
                <a:gd name="T41" fmla="*/ 597 h 365"/>
                <a:gd name="T42" fmla="*/ 2 w 271"/>
                <a:gd name="T43" fmla="*/ 570 h 365"/>
                <a:gd name="T44" fmla="*/ 0 w 271"/>
                <a:gd name="T45" fmla="*/ 538 h 365"/>
                <a:gd name="T46" fmla="*/ 0 w 271"/>
                <a:gd name="T47" fmla="*/ 505 h 365"/>
                <a:gd name="T48" fmla="*/ 2 w 271"/>
                <a:gd name="T49" fmla="*/ 468 h 365"/>
                <a:gd name="T50" fmla="*/ 11 w 271"/>
                <a:gd name="T51" fmla="*/ 434 h 365"/>
                <a:gd name="T52" fmla="*/ 17 w 271"/>
                <a:gd name="T53" fmla="*/ 395 h 365"/>
                <a:gd name="T54" fmla="*/ 59 w 271"/>
                <a:gd name="T55" fmla="*/ 416 h 365"/>
                <a:gd name="T56" fmla="*/ 59 w 271"/>
                <a:gd name="T57" fmla="*/ 311 h 365"/>
                <a:gd name="T58" fmla="*/ 47 w 271"/>
                <a:gd name="T59" fmla="*/ 151 h 365"/>
                <a:gd name="T60" fmla="*/ 176 w 271"/>
                <a:gd name="T61" fmla="*/ 2 h 365"/>
                <a:gd name="T62" fmla="*/ 326 w 271"/>
                <a:gd name="T63" fmla="*/ 0 h 365"/>
                <a:gd name="T64" fmla="*/ 495 w 271"/>
                <a:gd name="T65" fmla="*/ 144 h 365"/>
                <a:gd name="T66" fmla="*/ 497 w 271"/>
                <a:gd name="T67" fmla="*/ 40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5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369 w 272"/>
                <a:gd name="T1" fmla="*/ 55 h 214"/>
                <a:gd name="T2" fmla="*/ 468 w 272"/>
                <a:gd name="T3" fmla="*/ 125 h 214"/>
                <a:gd name="T4" fmla="*/ 503 w 272"/>
                <a:gd name="T5" fmla="*/ 155 h 214"/>
                <a:gd name="T6" fmla="*/ 530 w 272"/>
                <a:gd name="T7" fmla="*/ 186 h 214"/>
                <a:gd name="T8" fmla="*/ 551 w 272"/>
                <a:gd name="T9" fmla="*/ 217 h 214"/>
                <a:gd name="T10" fmla="*/ 558 w 272"/>
                <a:gd name="T11" fmla="*/ 245 h 214"/>
                <a:gd name="T12" fmla="*/ 563 w 272"/>
                <a:gd name="T13" fmla="*/ 284 h 214"/>
                <a:gd name="T14" fmla="*/ 558 w 272"/>
                <a:gd name="T15" fmla="*/ 322 h 214"/>
                <a:gd name="T16" fmla="*/ 546 w 272"/>
                <a:gd name="T17" fmla="*/ 363 h 214"/>
                <a:gd name="T18" fmla="*/ 533 w 272"/>
                <a:gd name="T19" fmla="*/ 414 h 214"/>
                <a:gd name="T20" fmla="*/ 527 w 272"/>
                <a:gd name="T21" fmla="*/ 478 h 214"/>
                <a:gd name="T22" fmla="*/ 527 w 272"/>
                <a:gd name="T23" fmla="*/ 533 h 214"/>
                <a:gd name="T24" fmla="*/ 488 w 272"/>
                <a:gd name="T25" fmla="*/ 543 h 214"/>
                <a:gd name="T26" fmla="*/ 458 w 272"/>
                <a:gd name="T27" fmla="*/ 452 h 214"/>
                <a:gd name="T28" fmla="*/ 445 w 272"/>
                <a:gd name="T29" fmla="*/ 376 h 214"/>
                <a:gd name="T30" fmla="*/ 446 w 272"/>
                <a:gd name="T31" fmla="*/ 300 h 214"/>
                <a:gd name="T32" fmla="*/ 467 w 272"/>
                <a:gd name="T33" fmla="*/ 208 h 214"/>
                <a:gd name="T34" fmla="*/ 383 w 272"/>
                <a:gd name="T35" fmla="*/ 141 h 214"/>
                <a:gd name="T36" fmla="*/ 267 w 272"/>
                <a:gd name="T37" fmla="*/ 141 h 214"/>
                <a:gd name="T38" fmla="*/ 244 w 272"/>
                <a:gd name="T39" fmla="*/ 154 h 214"/>
                <a:gd name="T40" fmla="*/ 226 w 272"/>
                <a:gd name="T41" fmla="*/ 165 h 214"/>
                <a:gd name="T42" fmla="*/ 204 w 272"/>
                <a:gd name="T43" fmla="*/ 179 h 214"/>
                <a:gd name="T44" fmla="*/ 187 w 272"/>
                <a:gd name="T45" fmla="*/ 187 h 214"/>
                <a:gd name="T46" fmla="*/ 163 w 272"/>
                <a:gd name="T47" fmla="*/ 197 h 214"/>
                <a:gd name="T48" fmla="*/ 144 w 272"/>
                <a:gd name="T49" fmla="*/ 208 h 214"/>
                <a:gd name="T50" fmla="*/ 123 w 272"/>
                <a:gd name="T51" fmla="*/ 217 h 214"/>
                <a:gd name="T52" fmla="*/ 99 w 272"/>
                <a:gd name="T53" fmla="*/ 221 h 214"/>
                <a:gd name="T54" fmla="*/ 70 w 272"/>
                <a:gd name="T55" fmla="*/ 245 h 214"/>
                <a:gd name="T56" fmla="*/ 86 w 272"/>
                <a:gd name="T57" fmla="*/ 306 h 214"/>
                <a:gd name="T58" fmla="*/ 93 w 272"/>
                <a:gd name="T59" fmla="*/ 352 h 214"/>
                <a:gd name="T60" fmla="*/ 93 w 272"/>
                <a:gd name="T61" fmla="*/ 398 h 214"/>
                <a:gd name="T62" fmla="*/ 82 w 272"/>
                <a:gd name="T63" fmla="*/ 454 h 214"/>
                <a:gd name="T64" fmla="*/ 82 w 272"/>
                <a:gd name="T65" fmla="*/ 543 h 214"/>
                <a:gd name="T66" fmla="*/ 43 w 272"/>
                <a:gd name="T67" fmla="*/ 489 h 214"/>
                <a:gd name="T68" fmla="*/ 18 w 272"/>
                <a:gd name="T69" fmla="*/ 414 h 214"/>
                <a:gd name="T70" fmla="*/ 12 w 272"/>
                <a:gd name="T71" fmla="*/ 379 h 214"/>
                <a:gd name="T72" fmla="*/ 2 w 272"/>
                <a:gd name="T73" fmla="*/ 343 h 214"/>
                <a:gd name="T74" fmla="*/ 0 w 272"/>
                <a:gd name="T75" fmla="*/ 311 h 214"/>
                <a:gd name="T76" fmla="*/ 0 w 272"/>
                <a:gd name="T77" fmla="*/ 275 h 214"/>
                <a:gd name="T78" fmla="*/ 2 w 272"/>
                <a:gd name="T79" fmla="*/ 244 h 214"/>
                <a:gd name="T80" fmla="*/ 14 w 272"/>
                <a:gd name="T81" fmla="*/ 221 h 214"/>
                <a:gd name="T82" fmla="*/ 33 w 272"/>
                <a:gd name="T83" fmla="*/ 200 h 214"/>
                <a:gd name="T84" fmla="*/ 65 w 272"/>
                <a:gd name="T85" fmla="*/ 193 h 214"/>
                <a:gd name="T86" fmla="*/ 70 w 272"/>
                <a:gd name="T87" fmla="*/ 120 h 214"/>
                <a:gd name="T88" fmla="*/ 128 w 272"/>
                <a:gd name="T89" fmla="*/ 34 h 214"/>
                <a:gd name="T90" fmla="*/ 252 w 272"/>
                <a:gd name="T91" fmla="*/ 0 h 214"/>
                <a:gd name="T92" fmla="*/ 369 w 272"/>
                <a:gd name="T93" fmla="*/ 5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6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58 w 99"/>
                <a:gd name="T1" fmla="*/ 187 h 304"/>
                <a:gd name="T2" fmla="*/ 158 w 99"/>
                <a:gd name="T3" fmla="*/ 307 h 304"/>
                <a:gd name="T4" fmla="*/ 196 w 99"/>
                <a:gd name="T5" fmla="*/ 385 h 304"/>
                <a:gd name="T6" fmla="*/ 195 w 99"/>
                <a:gd name="T7" fmla="*/ 485 h 304"/>
                <a:gd name="T8" fmla="*/ 195 w 99"/>
                <a:gd name="T9" fmla="*/ 631 h 304"/>
                <a:gd name="T10" fmla="*/ 158 w 99"/>
                <a:gd name="T11" fmla="*/ 673 h 304"/>
                <a:gd name="T12" fmla="*/ 107 w 99"/>
                <a:gd name="T13" fmla="*/ 712 h 304"/>
                <a:gd name="T14" fmla="*/ 92 w 99"/>
                <a:gd name="T15" fmla="*/ 772 h 304"/>
                <a:gd name="T16" fmla="*/ 24 w 99"/>
                <a:gd name="T17" fmla="*/ 772 h 304"/>
                <a:gd name="T18" fmla="*/ 0 w 99"/>
                <a:gd name="T19" fmla="*/ 712 h 304"/>
                <a:gd name="T20" fmla="*/ 68 w 99"/>
                <a:gd name="T21" fmla="*/ 699 h 304"/>
                <a:gd name="T22" fmla="*/ 30 w 99"/>
                <a:gd name="T23" fmla="*/ 676 h 304"/>
                <a:gd name="T24" fmla="*/ 1 w 99"/>
                <a:gd name="T25" fmla="*/ 676 h 304"/>
                <a:gd name="T26" fmla="*/ 1 w 99"/>
                <a:gd name="T27" fmla="*/ 631 h 304"/>
                <a:gd name="T28" fmla="*/ 35 w 99"/>
                <a:gd name="T29" fmla="*/ 640 h 304"/>
                <a:gd name="T30" fmla="*/ 102 w 99"/>
                <a:gd name="T31" fmla="*/ 635 h 304"/>
                <a:gd name="T32" fmla="*/ 102 w 99"/>
                <a:gd name="T33" fmla="*/ 594 h 304"/>
                <a:gd name="T34" fmla="*/ 48 w 99"/>
                <a:gd name="T35" fmla="*/ 594 h 304"/>
                <a:gd name="T36" fmla="*/ 0 w 99"/>
                <a:gd name="T37" fmla="*/ 578 h 304"/>
                <a:gd name="T38" fmla="*/ 0 w 99"/>
                <a:gd name="T39" fmla="*/ 520 h 304"/>
                <a:gd name="T40" fmla="*/ 39 w 99"/>
                <a:gd name="T41" fmla="*/ 514 h 304"/>
                <a:gd name="T42" fmla="*/ 85 w 99"/>
                <a:gd name="T43" fmla="*/ 562 h 304"/>
                <a:gd name="T44" fmla="*/ 118 w 99"/>
                <a:gd name="T45" fmla="*/ 543 h 304"/>
                <a:gd name="T46" fmla="*/ 92 w 99"/>
                <a:gd name="T47" fmla="*/ 485 h 304"/>
                <a:gd name="T48" fmla="*/ 127 w 99"/>
                <a:gd name="T49" fmla="*/ 465 h 304"/>
                <a:gd name="T50" fmla="*/ 102 w 99"/>
                <a:gd name="T51" fmla="*/ 429 h 304"/>
                <a:gd name="T52" fmla="*/ 118 w 99"/>
                <a:gd name="T53" fmla="*/ 380 h 304"/>
                <a:gd name="T54" fmla="*/ 68 w 99"/>
                <a:gd name="T55" fmla="*/ 380 h 304"/>
                <a:gd name="T56" fmla="*/ 92 w 99"/>
                <a:gd name="T57" fmla="*/ 343 h 304"/>
                <a:gd name="T58" fmla="*/ 127 w 99"/>
                <a:gd name="T59" fmla="*/ 343 h 304"/>
                <a:gd name="T60" fmla="*/ 158 w 99"/>
                <a:gd name="T61" fmla="*/ 350 h 304"/>
                <a:gd name="T62" fmla="*/ 136 w 99"/>
                <a:gd name="T63" fmla="*/ 276 h 304"/>
                <a:gd name="T64" fmla="*/ 92 w 99"/>
                <a:gd name="T65" fmla="*/ 257 h 304"/>
                <a:gd name="T66" fmla="*/ 24 w 99"/>
                <a:gd name="T67" fmla="*/ 257 h 304"/>
                <a:gd name="T68" fmla="*/ 13 w 99"/>
                <a:gd name="T69" fmla="*/ 211 h 304"/>
                <a:gd name="T70" fmla="*/ 13 w 99"/>
                <a:gd name="T71" fmla="*/ 133 h 304"/>
                <a:gd name="T72" fmla="*/ 4 w 99"/>
                <a:gd name="T73" fmla="*/ 58 h 304"/>
                <a:gd name="T74" fmla="*/ 48 w 99"/>
                <a:gd name="T75" fmla="*/ 0 h 304"/>
                <a:gd name="T76" fmla="*/ 93 w 99"/>
                <a:gd name="T77" fmla="*/ 9 h 304"/>
                <a:gd name="T78" fmla="*/ 128 w 99"/>
                <a:gd name="T79" fmla="*/ 15 h 304"/>
                <a:gd name="T80" fmla="*/ 152 w 99"/>
                <a:gd name="T81" fmla="*/ 26 h 304"/>
                <a:gd name="T82" fmla="*/ 169 w 99"/>
                <a:gd name="T83" fmla="*/ 41 h 304"/>
                <a:gd name="T84" fmla="*/ 175 w 99"/>
                <a:gd name="T85" fmla="*/ 63 h 304"/>
                <a:gd name="T86" fmla="*/ 175 w 99"/>
                <a:gd name="T87" fmla="*/ 91 h 304"/>
                <a:gd name="T88" fmla="*/ 169 w 99"/>
                <a:gd name="T89" fmla="*/ 132 h 304"/>
                <a:gd name="T90" fmla="*/ 158 w 99"/>
                <a:gd name="T91" fmla="*/ 187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7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40 w 33"/>
                <a:gd name="T1" fmla="*/ 13 h 81"/>
                <a:gd name="T2" fmla="*/ 71 w 33"/>
                <a:gd name="T3" fmla="*/ 65 h 81"/>
                <a:gd name="T4" fmla="*/ 53 w 33"/>
                <a:gd name="T5" fmla="*/ 122 h 81"/>
                <a:gd name="T6" fmla="*/ 78 w 33"/>
                <a:gd name="T7" fmla="*/ 160 h 81"/>
                <a:gd name="T8" fmla="*/ 78 w 33"/>
                <a:gd name="T9" fmla="*/ 209 h 81"/>
                <a:gd name="T10" fmla="*/ 40 w 33"/>
                <a:gd name="T11" fmla="*/ 197 h 81"/>
                <a:gd name="T12" fmla="*/ 0 w 33"/>
                <a:gd name="T13" fmla="*/ 202 h 81"/>
                <a:gd name="T14" fmla="*/ 0 w 33"/>
                <a:gd name="T15" fmla="*/ 130 h 81"/>
                <a:gd name="T16" fmla="*/ 14 w 33"/>
                <a:gd name="T17" fmla="*/ 65 h 81"/>
                <a:gd name="T18" fmla="*/ 3 w 33"/>
                <a:gd name="T19" fmla="*/ 0 h 81"/>
                <a:gd name="T20" fmla="*/ 12 w 33"/>
                <a:gd name="T21" fmla="*/ 1 h 81"/>
                <a:gd name="T22" fmla="*/ 21 w 33"/>
                <a:gd name="T23" fmla="*/ 2 h 81"/>
                <a:gd name="T24" fmla="*/ 32 w 33"/>
                <a:gd name="T25" fmla="*/ 11 h 81"/>
                <a:gd name="T26" fmla="*/ 40 w 33"/>
                <a:gd name="T27" fmla="*/ 13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8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59 w 30"/>
                <a:gd name="T1" fmla="*/ 0 h 84"/>
                <a:gd name="T2" fmla="*/ 16 w 30"/>
                <a:gd name="T3" fmla="*/ 13 h 84"/>
                <a:gd name="T4" fmla="*/ 0 w 30"/>
                <a:gd name="T5" fmla="*/ 78 h 84"/>
                <a:gd name="T6" fmla="*/ 41 w 30"/>
                <a:gd name="T7" fmla="*/ 43 h 84"/>
                <a:gd name="T8" fmla="*/ 29 w 30"/>
                <a:gd name="T9" fmla="*/ 121 h 84"/>
                <a:gd name="T10" fmla="*/ 0 w 30"/>
                <a:gd name="T11" fmla="*/ 125 h 84"/>
                <a:gd name="T12" fmla="*/ 0 w 30"/>
                <a:gd name="T13" fmla="*/ 207 h 84"/>
                <a:gd name="T14" fmla="*/ 29 w 30"/>
                <a:gd name="T15" fmla="*/ 211 h 84"/>
                <a:gd name="T16" fmla="*/ 41 w 30"/>
                <a:gd name="T17" fmla="*/ 155 h 84"/>
                <a:gd name="T18" fmla="*/ 65 w 30"/>
                <a:gd name="T19" fmla="*/ 86 h 84"/>
                <a:gd name="T20" fmla="*/ 59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9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678 w 353"/>
                <a:gd name="T1" fmla="*/ 0 h 672"/>
                <a:gd name="T2" fmla="*/ 630 w 353"/>
                <a:gd name="T3" fmla="*/ 145 h 672"/>
                <a:gd name="T4" fmla="*/ 516 w 353"/>
                <a:gd name="T5" fmla="*/ 223 h 672"/>
                <a:gd name="T6" fmla="*/ 426 w 353"/>
                <a:gd name="T7" fmla="*/ 247 h 672"/>
                <a:gd name="T8" fmla="*/ 361 w 353"/>
                <a:gd name="T9" fmla="*/ 195 h 672"/>
                <a:gd name="T10" fmla="*/ 332 w 353"/>
                <a:gd name="T11" fmla="*/ 129 h 672"/>
                <a:gd name="T12" fmla="*/ 287 w 353"/>
                <a:gd name="T13" fmla="*/ 280 h 672"/>
                <a:gd name="T14" fmla="*/ 116 w 353"/>
                <a:gd name="T15" fmla="*/ 670 h 672"/>
                <a:gd name="T16" fmla="*/ 38 w 353"/>
                <a:gd name="T17" fmla="*/ 1281 h 672"/>
                <a:gd name="T18" fmla="*/ 0 w 353"/>
                <a:gd name="T19" fmla="*/ 1719 h 672"/>
                <a:gd name="T20" fmla="*/ 197 w 353"/>
                <a:gd name="T21" fmla="*/ 1290 h 672"/>
                <a:gd name="T22" fmla="*/ 426 w 353"/>
                <a:gd name="T23" fmla="*/ 550 h 672"/>
                <a:gd name="T24" fmla="*/ 477 w 353"/>
                <a:gd name="T25" fmla="*/ 389 h 672"/>
                <a:gd name="T26" fmla="*/ 587 w 353"/>
                <a:gd name="T27" fmla="*/ 257 h 672"/>
                <a:gd name="T28" fmla="*/ 669 w 353"/>
                <a:gd name="T29" fmla="*/ 178 h 672"/>
                <a:gd name="T30" fmla="*/ 714 w 353"/>
                <a:gd name="T31" fmla="*/ 120 h 672"/>
                <a:gd name="T32" fmla="*/ 678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0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15 w 103"/>
                <a:gd name="T1" fmla="*/ 225 h 140"/>
                <a:gd name="T2" fmla="*/ 0 w 103"/>
                <a:gd name="T3" fmla="*/ 389 h 140"/>
                <a:gd name="T4" fmla="*/ 0 w 103"/>
                <a:gd name="T5" fmla="*/ 267 h 140"/>
                <a:gd name="T6" fmla="*/ 133 w 103"/>
                <a:gd name="T7" fmla="*/ 128 h 140"/>
                <a:gd name="T8" fmla="*/ 195 w 103"/>
                <a:gd name="T9" fmla="*/ 0 h 140"/>
                <a:gd name="T10" fmla="*/ 200 w 103"/>
                <a:gd name="T11" fmla="*/ 119 h 140"/>
                <a:gd name="T12" fmla="*/ 115 w 103"/>
                <a:gd name="T13" fmla="*/ 225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1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388 w 192"/>
                <a:gd name="T1" fmla="*/ 10 h 508"/>
                <a:gd name="T2" fmla="*/ 388 w 192"/>
                <a:gd name="T3" fmla="*/ 121 h 508"/>
                <a:gd name="T4" fmla="*/ 192 w 192"/>
                <a:gd name="T5" fmla="*/ 816 h 508"/>
                <a:gd name="T6" fmla="*/ 102 w 192"/>
                <a:gd name="T7" fmla="*/ 1016 h 508"/>
                <a:gd name="T8" fmla="*/ 0 w 192"/>
                <a:gd name="T9" fmla="*/ 1273 h 508"/>
                <a:gd name="T10" fmla="*/ 0 w 192"/>
                <a:gd name="T11" fmla="*/ 921 h 508"/>
                <a:gd name="T12" fmla="*/ 98 w 192"/>
                <a:gd name="T13" fmla="*/ 668 h 508"/>
                <a:gd name="T14" fmla="*/ 169 w 192"/>
                <a:gd name="T15" fmla="*/ 662 h 508"/>
                <a:gd name="T16" fmla="*/ 169 w 192"/>
                <a:gd name="T17" fmla="*/ 533 h 508"/>
                <a:gd name="T18" fmla="*/ 169 w 192"/>
                <a:gd name="T19" fmla="*/ 364 h 508"/>
                <a:gd name="T20" fmla="*/ 179 w 192"/>
                <a:gd name="T21" fmla="*/ 238 h 508"/>
                <a:gd name="T22" fmla="*/ 259 w 192"/>
                <a:gd name="T23" fmla="*/ 97 h 508"/>
                <a:gd name="T24" fmla="*/ 307 w 192"/>
                <a:gd name="T25" fmla="*/ 75 h 508"/>
                <a:gd name="T26" fmla="*/ 325 w 192"/>
                <a:gd name="T27" fmla="*/ 0 h 508"/>
                <a:gd name="T28" fmla="*/ 388 w 192"/>
                <a:gd name="T29" fmla="*/ 10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2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141 w 65"/>
                <a:gd name="T1" fmla="*/ 75 h 90"/>
                <a:gd name="T2" fmla="*/ 67 w 65"/>
                <a:gd name="T3" fmla="*/ 132 h 90"/>
                <a:gd name="T4" fmla="*/ 0 w 65"/>
                <a:gd name="T5" fmla="*/ 229 h 90"/>
                <a:gd name="T6" fmla="*/ 41 w 65"/>
                <a:gd name="T7" fmla="*/ 29 h 90"/>
                <a:gd name="T8" fmla="*/ 90 w 65"/>
                <a:gd name="T9" fmla="*/ 0 h 90"/>
                <a:gd name="T10" fmla="*/ 141 w 65"/>
                <a:gd name="T11" fmla="*/ 75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3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466 w 225"/>
                <a:gd name="T1" fmla="*/ 35 h 594"/>
                <a:gd name="T2" fmla="*/ 339 w 225"/>
                <a:gd name="T3" fmla="*/ 0 h 594"/>
                <a:gd name="T4" fmla="*/ 306 w 225"/>
                <a:gd name="T5" fmla="*/ 107 h 594"/>
                <a:gd name="T6" fmla="*/ 316 w 225"/>
                <a:gd name="T7" fmla="*/ 181 h 594"/>
                <a:gd name="T8" fmla="*/ 176 w 225"/>
                <a:gd name="T9" fmla="*/ 484 h 594"/>
                <a:gd name="T10" fmla="*/ 33 w 225"/>
                <a:gd name="T11" fmla="*/ 985 h 594"/>
                <a:gd name="T12" fmla="*/ 0 w 225"/>
                <a:gd name="T13" fmla="*/ 1499 h 594"/>
                <a:gd name="T14" fmla="*/ 194 w 225"/>
                <a:gd name="T15" fmla="*/ 1101 h 594"/>
                <a:gd name="T16" fmla="*/ 376 w 225"/>
                <a:gd name="T17" fmla="*/ 187 h 594"/>
                <a:gd name="T18" fmla="*/ 417 w 225"/>
                <a:gd name="T19" fmla="*/ 152 h 594"/>
                <a:gd name="T20" fmla="*/ 466 w 225"/>
                <a:gd name="T21" fmla="*/ 35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4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402 w 295"/>
                <a:gd name="T1" fmla="*/ 285 h 210"/>
                <a:gd name="T2" fmla="*/ 279 w 295"/>
                <a:gd name="T3" fmla="*/ 117 h 210"/>
                <a:gd name="T4" fmla="*/ 213 w 295"/>
                <a:gd name="T5" fmla="*/ 100 h 210"/>
                <a:gd name="T6" fmla="*/ 148 w 295"/>
                <a:gd name="T7" fmla="*/ 0 h 210"/>
                <a:gd name="T8" fmla="*/ 79 w 295"/>
                <a:gd name="T9" fmla="*/ 0 h 210"/>
                <a:gd name="T10" fmla="*/ 0 w 295"/>
                <a:gd name="T11" fmla="*/ 125 h 210"/>
                <a:gd name="T12" fmla="*/ 34 w 295"/>
                <a:gd name="T13" fmla="*/ 158 h 210"/>
                <a:gd name="T14" fmla="*/ 113 w 295"/>
                <a:gd name="T15" fmla="*/ 141 h 210"/>
                <a:gd name="T16" fmla="*/ 148 w 295"/>
                <a:gd name="T17" fmla="*/ 78 h 210"/>
                <a:gd name="T18" fmla="*/ 177 w 295"/>
                <a:gd name="T19" fmla="*/ 133 h 210"/>
                <a:gd name="T20" fmla="*/ 177 w 295"/>
                <a:gd name="T21" fmla="*/ 267 h 210"/>
                <a:gd name="T22" fmla="*/ 227 w 295"/>
                <a:gd name="T23" fmla="*/ 285 h 210"/>
                <a:gd name="T24" fmla="*/ 227 w 295"/>
                <a:gd name="T25" fmla="*/ 169 h 210"/>
                <a:gd name="T26" fmla="*/ 303 w 295"/>
                <a:gd name="T27" fmla="*/ 222 h 210"/>
                <a:gd name="T28" fmla="*/ 287 w 295"/>
                <a:gd name="T29" fmla="*/ 364 h 210"/>
                <a:gd name="T30" fmla="*/ 303 w 295"/>
                <a:gd name="T31" fmla="*/ 418 h 210"/>
                <a:gd name="T32" fmla="*/ 338 w 295"/>
                <a:gd name="T33" fmla="*/ 336 h 210"/>
                <a:gd name="T34" fmla="*/ 374 w 295"/>
                <a:gd name="T35" fmla="*/ 364 h 210"/>
                <a:gd name="T36" fmla="*/ 367 w 295"/>
                <a:gd name="T37" fmla="*/ 450 h 210"/>
                <a:gd name="T38" fmla="*/ 412 w 295"/>
                <a:gd name="T39" fmla="*/ 496 h 210"/>
                <a:gd name="T40" fmla="*/ 412 w 295"/>
                <a:gd name="T41" fmla="*/ 390 h 210"/>
                <a:gd name="T42" fmla="*/ 458 w 295"/>
                <a:gd name="T43" fmla="*/ 407 h 210"/>
                <a:gd name="T44" fmla="*/ 458 w 295"/>
                <a:gd name="T45" fmla="*/ 531 h 210"/>
                <a:gd name="T46" fmla="*/ 494 w 295"/>
                <a:gd name="T47" fmla="*/ 496 h 210"/>
                <a:gd name="T48" fmla="*/ 472 w 295"/>
                <a:gd name="T49" fmla="*/ 364 h 210"/>
                <a:gd name="T50" fmla="*/ 537 w 295"/>
                <a:gd name="T51" fmla="*/ 425 h 210"/>
                <a:gd name="T52" fmla="*/ 545 w 295"/>
                <a:gd name="T53" fmla="*/ 520 h 210"/>
                <a:gd name="T54" fmla="*/ 611 w 295"/>
                <a:gd name="T55" fmla="*/ 520 h 210"/>
                <a:gd name="T56" fmla="*/ 595 w 295"/>
                <a:gd name="T57" fmla="*/ 399 h 210"/>
                <a:gd name="T58" fmla="*/ 502 w 295"/>
                <a:gd name="T59" fmla="*/ 320 h 210"/>
                <a:gd name="T60" fmla="*/ 496 w 295"/>
                <a:gd name="T61" fmla="*/ 313 h 210"/>
                <a:gd name="T62" fmla="*/ 487 w 295"/>
                <a:gd name="T63" fmla="*/ 310 h 210"/>
                <a:gd name="T64" fmla="*/ 468 w 295"/>
                <a:gd name="T65" fmla="*/ 307 h 210"/>
                <a:gd name="T66" fmla="*/ 449 w 295"/>
                <a:gd name="T67" fmla="*/ 301 h 210"/>
                <a:gd name="T68" fmla="*/ 431 w 295"/>
                <a:gd name="T69" fmla="*/ 293 h 210"/>
                <a:gd name="T70" fmla="*/ 414 w 295"/>
                <a:gd name="T71" fmla="*/ 287 h 210"/>
                <a:gd name="T72" fmla="*/ 404 w 295"/>
                <a:gd name="T73" fmla="*/ 286 h 210"/>
                <a:gd name="T74" fmla="*/ 402 w 295"/>
                <a:gd name="T75" fmla="*/ 285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5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180 w 116"/>
                <a:gd name="T1" fmla="*/ 108 h 159"/>
                <a:gd name="T2" fmla="*/ 141 w 116"/>
                <a:gd name="T3" fmla="*/ 89 h 159"/>
                <a:gd name="T4" fmla="*/ 102 w 116"/>
                <a:gd name="T5" fmla="*/ 42 h 159"/>
                <a:gd name="T6" fmla="*/ 66 w 116"/>
                <a:gd name="T7" fmla="*/ 36 h 159"/>
                <a:gd name="T8" fmla="*/ 27 w 116"/>
                <a:gd name="T9" fmla="*/ 0 h 159"/>
                <a:gd name="T10" fmla="*/ 27 w 116"/>
                <a:gd name="T11" fmla="*/ 73 h 159"/>
                <a:gd name="T12" fmla="*/ 66 w 116"/>
                <a:gd name="T13" fmla="*/ 89 h 159"/>
                <a:gd name="T14" fmla="*/ 116 w 116"/>
                <a:gd name="T15" fmla="*/ 108 h 159"/>
                <a:gd name="T16" fmla="*/ 112 w 116"/>
                <a:gd name="T17" fmla="*/ 252 h 159"/>
                <a:gd name="T18" fmla="*/ 112 w 116"/>
                <a:gd name="T19" fmla="*/ 296 h 159"/>
                <a:gd name="T20" fmla="*/ 155 w 116"/>
                <a:gd name="T21" fmla="*/ 350 h 159"/>
                <a:gd name="T22" fmla="*/ 130 w 116"/>
                <a:gd name="T23" fmla="*/ 360 h 159"/>
                <a:gd name="T24" fmla="*/ 85 w 116"/>
                <a:gd name="T25" fmla="*/ 320 h 159"/>
                <a:gd name="T26" fmla="*/ 0 w 116"/>
                <a:gd name="T27" fmla="*/ 320 h 159"/>
                <a:gd name="T28" fmla="*/ 14 w 116"/>
                <a:gd name="T29" fmla="*/ 380 h 159"/>
                <a:gd name="T30" fmla="*/ 102 w 116"/>
                <a:gd name="T31" fmla="*/ 422 h 159"/>
                <a:gd name="T32" fmla="*/ 159 w 116"/>
                <a:gd name="T33" fmla="*/ 422 h 159"/>
                <a:gd name="T34" fmla="*/ 241 w 116"/>
                <a:gd name="T35" fmla="*/ 348 h 159"/>
                <a:gd name="T36" fmla="*/ 203 w 116"/>
                <a:gd name="T37" fmla="*/ 283 h 159"/>
                <a:gd name="T38" fmla="*/ 203 w 116"/>
                <a:gd name="T39" fmla="*/ 214 h 159"/>
                <a:gd name="T40" fmla="*/ 189 w 116"/>
                <a:gd name="T41" fmla="*/ 140 h 159"/>
                <a:gd name="T42" fmla="*/ 180 w 116"/>
                <a:gd name="T43" fmla="*/ 10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6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05 w 47"/>
                <a:gd name="T1" fmla="*/ 25 h 41"/>
                <a:gd name="T2" fmla="*/ 20 w 47"/>
                <a:gd name="T3" fmla="*/ 0 h 41"/>
                <a:gd name="T4" fmla="*/ 0 w 47"/>
                <a:gd name="T5" fmla="*/ 25 h 41"/>
                <a:gd name="T6" fmla="*/ 20 w 47"/>
                <a:gd name="T7" fmla="*/ 52 h 41"/>
                <a:gd name="T8" fmla="*/ 103 w 47"/>
                <a:gd name="T9" fmla="*/ 93 h 41"/>
                <a:gd name="T10" fmla="*/ 108 w 47"/>
                <a:gd name="T11" fmla="*/ 63 h 41"/>
                <a:gd name="T12" fmla="*/ 108 w 47"/>
                <a:gd name="T13" fmla="*/ 55 h 41"/>
                <a:gd name="T14" fmla="*/ 106 w 47"/>
                <a:gd name="T15" fmla="*/ 38 h 41"/>
                <a:gd name="T16" fmla="*/ 105 w 47"/>
                <a:gd name="T17" fmla="*/ 28 h 41"/>
                <a:gd name="T18" fmla="*/ 105 w 47"/>
                <a:gd name="T19" fmla="*/ 25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7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71 w 40"/>
                <a:gd name="T1" fmla="*/ 56 h 36"/>
                <a:gd name="T2" fmla="*/ 14 w 40"/>
                <a:gd name="T3" fmla="*/ 0 h 36"/>
                <a:gd name="T4" fmla="*/ 0 w 40"/>
                <a:gd name="T5" fmla="*/ 43 h 36"/>
                <a:gd name="T6" fmla="*/ 29 w 40"/>
                <a:gd name="T7" fmla="*/ 88 h 36"/>
                <a:gd name="T8" fmla="*/ 81 w 40"/>
                <a:gd name="T9" fmla="*/ 91 h 36"/>
                <a:gd name="T10" fmla="*/ 80 w 40"/>
                <a:gd name="T11" fmla="*/ 88 h 36"/>
                <a:gd name="T12" fmla="*/ 78 w 40"/>
                <a:gd name="T13" fmla="*/ 74 h 36"/>
                <a:gd name="T14" fmla="*/ 74 w 40"/>
                <a:gd name="T15" fmla="*/ 63 h 36"/>
                <a:gd name="T16" fmla="*/ 71 w 40"/>
                <a:gd name="T17" fmla="*/ 5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8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62 w 38"/>
                <a:gd name="T1" fmla="*/ 34 h 32"/>
                <a:gd name="T2" fmla="*/ 10 w 38"/>
                <a:gd name="T3" fmla="*/ 0 h 32"/>
                <a:gd name="T4" fmla="*/ 0 w 38"/>
                <a:gd name="T5" fmla="*/ 34 h 32"/>
                <a:gd name="T6" fmla="*/ 36 w 38"/>
                <a:gd name="T7" fmla="*/ 67 h 32"/>
                <a:gd name="T8" fmla="*/ 79 w 38"/>
                <a:gd name="T9" fmla="*/ 77 h 32"/>
                <a:gd name="T10" fmla="*/ 79 w 38"/>
                <a:gd name="T11" fmla="*/ 43 h 32"/>
                <a:gd name="T12" fmla="*/ 62 w 38"/>
                <a:gd name="T13" fmla="*/ 34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9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42 w 35"/>
                <a:gd name="T1" fmla="*/ 40 h 30"/>
                <a:gd name="T2" fmla="*/ 0 w 35"/>
                <a:gd name="T3" fmla="*/ 0 h 30"/>
                <a:gd name="T4" fmla="*/ 0 w 35"/>
                <a:gd name="T5" fmla="*/ 75 h 30"/>
                <a:gd name="T6" fmla="*/ 37 w 35"/>
                <a:gd name="T7" fmla="*/ 76 h 30"/>
                <a:gd name="T8" fmla="*/ 58 w 35"/>
                <a:gd name="T9" fmla="*/ 64 h 30"/>
                <a:gd name="T10" fmla="*/ 42 w 35"/>
                <a:gd name="T11" fmla="*/ 4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0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118 h 58"/>
                <a:gd name="T2" fmla="*/ 0 w 81"/>
                <a:gd name="T3" fmla="*/ 151 h 58"/>
                <a:gd name="T4" fmla="*/ 13 w 81"/>
                <a:gd name="T5" fmla="*/ 145 h 58"/>
                <a:gd name="T6" fmla="*/ 27 w 81"/>
                <a:gd name="T7" fmla="*/ 138 h 58"/>
                <a:gd name="T8" fmla="*/ 41 w 81"/>
                <a:gd name="T9" fmla="*/ 121 h 58"/>
                <a:gd name="T10" fmla="*/ 58 w 81"/>
                <a:gd name="T11" fmla="*/ 106 h 58"/>
                <a:gd name="T12" fmla="*/ 70 w 81"/>
                <a:gd name="T13" fmla="*/ 56 h 58"/>
                <a:gd name="T14" fmla="*/ 121 w 81"/>
                <a:gd name="T15" fmla="*/ 47 h 58"/>
                <a:gd name="T16" fmla="*/ 152 w 81"/>
                <a:gd name="T17" fmla="*/ 26 h 58"/>
                <a:gd name="T18" fmla="*/ 66 w 81"/>
                <a:gd name="T19" fmla="*/ 1 h 58"/>
                <a:gd name="T20" fmla="*/ 0 w 81"/>
                <a:gd name="T21" fmla="*/ 0 h 58"/>
                <a:gd name="T22" fmla="*/ 0 w 81"/>
                <a:gd name="T23" fmla="*/ 30 h 58"/>
                <a:gd name="T24" fmla="*/ 54 w 81"/>
                <a:gd name="T25" fmla="*/ 41 h 58"/>
                <a:gd name="T26" fmla="*/ 40 w 81"/>
                <a:gd name="T27" fmla="*/ 90 h 58"/>
                <a:gd name="T28" fmla="*/ 29 w 81"/>
                <a:gd name="T29" fmla="*/ 101 h 58"/>
                <a:gd name="T30" fmla="*/ 18 w 81"/>
                <a:gd name="T31" fmla="*/ 106 h 58"/>
                <a:gd name="T32" fmla="*/ 11 w 81"/>
                <a:gd name="T33" fmla="*/ 115 h 58"/>
                <a:gd name="T34" fmla="*/ 0 w 81"/>
                <a:gd name="T35" fmla="*/ 118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1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235 w 109"/>
                <a:gd name="T1" fmla="*/ 32 h 61"/>
                <a:gd name="T2" fmla="*/ 235 w 109"/>
                <a:gd name="T3" fmla="*/ 2 h 61"/>
                <a:gd name="T4" fmla="*/ 184 w 109"/>
                <a:gd name="T5" fmla="*/ 0 h 61"/>
                <a:gd name="T6" fmla="*/ 88 w 109"/>
                <a:gd name="T7" fmla="*/ 0 h 61"/>
                <a:gd name="T8" fmla="*/ 39 w 109"/>
                <a:gd name="T9" fmla="*/ 0 h 61"/>
                <a:gd name="T10" fmla="*/ 0 w 109"/>
                <a:gd name="T11" fmla="*/ 1 h 61"/>
                <a:gd name="T12" fmla="*/ 0 w 109"/>
                <a:gd name="T13" fmla="*/ 26 h 61"/>
                <a:gd name="T14" fmla="*/ 64 w 109"/>
                <a:gd name="T15" fmla="*/ 32 h 61"/>
                <a:gd name="T16" fmla="*/ 50 w 109"/>
                <a:gd name="T17" fmla="*/ 83 h 61"/>
                <a:gd name="T18" fmla="*/ 34 w 109"/>
                <a:gd name="T19" fmla="*/ 92 h 61"/>
                <a:gd name="T20" fmla="*/ 22 w 109"/>
                <a:gd name="T21" fmla="*/ 96 h 61"/>
                <a:gd name="T22" fmla="*/ 13 w 109"/>
                <a:gd name="T23" fmla="*/ 106 h 61"/>
                <a:gd name="T24" fmla="*/ 0 w 109"/>
                <a:gd name="T25" fmla="*/ 107 h 61"/>
                <a:gd name="T26" fmla="*/ 0 w 109"/>
                <a:gd name="T27" fmla="*/ 137 h 61"/>
                <a:gd name="T28" fmla="*/ 15 w 109"/>
                <a:gd name="T29" fmla="*/ 133 h 61"/>
                <a:gd name="T30" fmla="*/ 30 w 109"/>
                <a:gd name="T31" fmla="*/ 125 h 61"/>
                <a:gd name="T32" fmla="*/ 47 w 109"/>
                <a:gd name="T33" fmla="*/ 119 h 61"/>
                <a:gd name="T34" fmla="*/ 65 w 109"/>
                <a:gd name="T35" fmla="*/ 106 h 61"/>
                <a:gd name="T36" fmla="*/ 97 w 109"/>
                <a:gd name="T37" fmla="*/ 42 h 61"/>
                <a:gd name="T38" fmla="*/ 143 w 109"/>
                <a:gd name="T39" fmla="*/ 45 h 61"/>
                <a:gd name="T40" fmla="*/ 154 w 109"/>
                <a:gd name="T41" fmla="*/ 71 h 61"/>
                <a:gd name="T42" fmla="*/ 163 w 109"/>
                <a:gd name="T43" fmla="*/ 91 h 61"/>
                <a:gd name="T44" fmla="*/ 175 w 109"/>
                <a:gd name="T45" fmla="*/ 107 h 61"/>
                <a:gd name="T46" fmla="*/ 184 w 109"/>
                <a:gd name="T47" fmla="*/ 122 h 61"/>
                <a:gd name="T48" fmla="*/ 195 w 109"/>
                <a:gd name="T49" fmla="*/ 131 h 61"/>
                <a:gd name="T50" fmla="*/ 206 w 109"/>
                <a:gd name="T51" fmla="*/ 137 h 61"/>
                <a:gd name="T52" fmla="*/ 222 w 109"/>
                <a:gd name="T53" fmla="*/ 140 h 61"/>
                <a:gd name="T54" fmla="*/ 235 w 109"/>
                <a:gd name="T55" fmla="*/ 137 h 61"/>
                <a:gd name="T56" fmla="*/ 235 w 109"/>
                <a:gd name="T57" fmla="*/ 107 h 61"/>
                <a:gd name="T58" fmla="*/ 210 w 109"/>
                <a:gd name="T59" fmla="*/ 110 h 61"/>
                <a:gd name="T60" fmla="*/ 193 w 109"/>
                <a:gd name="T61" fmla="*/ 104 h 61"/>
                <a:gd name="T62" fmla="*/ 182 w 109"/>
                <a:gd name="T63" fmla="*/ 75 h 61"/>
                <a:gd name="T64" fmla="*/ 175 w 109"/>
                <a:gd name="T65" fmla="*/ 32 h 61"/>
                <a:gd name="T66" fmla="*/ 220 w 109"/>
                <a:gd name="T67" fmla="*/ 28 h 61"/>
                <a:gd name="T68" fmla="*/ 235 w 109"/>
                <a:gd name="T69" fmla="*/ 32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2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73 w 43"/>
                <a:gd name="T1" fmla="*/ 26 h 60"/>
                <a:gd name="T2" fmla="*/ 73 w 43"/>
                <a:gd name="T3" fmla="*/ 0 h 60"/>
                <a:gd name="T4" fmla="*/ 0 w 43"/>
                <a:gd name="T5" fmla="*/ 2 h 60"/>
                <a:gd name="T6" fmla="*/ 5 w 43"/>
                <a:gd name="T7" fmla="*/ 58 h 60"/>
                <a:gd name="T8" fmla="*/ 19 w 43"/>
                <a:gd name="T9" fmla="*/ 100 h 60"/>
                <a:gd name="T10" fmla="*/ 33 w 43"/>
                <a:gd name="T11" fmla="*/ 131 h 60"/>
                <a:gd name="T12" fmla="*/ 50 w 43"/>
                <a:gd name="T13" fmla="*/ 145 h 60"/>
                <a:gd name="T14" fmla="*/ 52 w 43"/>
                <a:gd name="T15" fmla="*/ 152 h 60"/>
                <a:gd name="T16" fmla="*/ 60 w 43"/>
                <a:gd name="T17" fmla="*/ 153 h 60"/>
                <a:gd name="T18" fmla="*/ 66 w 43"/>
                <a:gd name="T19" fmla="*/ 153 h 60"/>
                <a:gd name="T20" fmla="*/ 73 w 43"/>
                <a:gd name="T21" fmla="*/ 152 h 60"/>
                <a:gd name="T22" fmla="*/ 73 w 43"/>
                <a:gd name="T23" fmla="*/ 117 h 60"/>
                <a:gd name="T24" fmla="*/ 52 w 43"/>
                <a:gd name="T25" fmla="*/ 117 h 60"/>
                <a:gd name="T26" fmla="*/ 39 w 43"/>
                <a:gd name="T27" fmla="*/ 104 h 60"/>
                <a:gd name="T28" fmla="*/ 31 w 43"/>
                <a:gd name="T29" fmla="*/ 75 h 60"/>
                <a:gd name="T30" fmla="*/ 23 w 43"/>
                <a:gd name="T31" fmla="*/ 26 h 60"/>
                <a:gd name="T32" fmla="*/ 60 w 43"/>
                <a:gd name="T33" fmla="*/ 25 h 60"/>
                <a:gd name="T34" fmla="*/ 73 w 43"/>
                <a:gd name="T35" fmla="*/ 26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3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217 w 220"/>
                <a:gd name="T1" fmla="*/ 217 h 221"/>
                <a:gd name="T2" fmla="*/ 260 w 220"/>
                <a:gd name="T3" fmla="*/ 240 h 221"/>
                <a:gd name="T4" fmla="*/ 290 w 220"/>
                <a:gd name="T5" fmla="*/ 254 h 221"/>
                <a:gd name="T6" fmla="*/ 308 w 220"/>
                <a:gd name="T7" fmla="*/ 268 h 221"/>
                <a:gd name="T8" fmla="*/ 315 w 220"/>
                <a:gd name="T9" fmla="*/ 281 h 221"/>
                <a:gd name="T10" fmla="*/ 322 w 220"/>
                <a:gd name="T11" fmla="*/ 298 h 221"/>
                <a:gd name="T12" fmla="*/ 328 w 220"/>
                <a:gd name="T13" fmla="*/ 319 h 221"/>
                <a:gd name="T14" fmla="*/ 338 w 220"/>
                <a:gd name="T15" fmla="*/ 348 h 221"/>
                <a:gd name="T16" fmla="*/ 359 w 220"/>
                <a:gd name="T17" fmla="*/ 387 h 221"/>
                <a:gd name="T18" fmla="*/ 392 w 220"/>
                <a:gd name="T19" fmla="*/ 299 h 221"/>
                <a:gd name="T20" fmla="*/ 397 w 220"/>
                <a:gd name="T21" fmla="*/ 200 h 221"/>
                <a:gd name="T22" fmla="*/ 393 w 220"/>
                <a:gd name="T23" fmla="*/ 102 h 221"/>
                <a:gd name="T24" fmla="*/ 390 w 220"/>
                <a:gd name="T25" fmla="*/ 0 h 221"/>
                <a:gd name="T26" fmla="*/ 440 w 220"/>
                <a:gd name="T27" fmla="*/ 128 h 221"/>
                <a:gd name="T28" fmla="*/ 438 w 220"/>
                <a:gd name="T29" fmla="*/ 221 h 221"/>
                <a:gd name="T30" fmla="*/ 434 w 220"/>
                <a:gd name="T31" fmla="*/ 299 h 221"/>
                <a:gd name="T32" fmla="*/ 422 w 220"/>
                <a:gd name="T33" fmla="*/ 376 h 221"/>
                <a:gd name="T34" fmla="*/ 403 w 220"/>
                <a:gd name="T35" fmla="*/ 465 h 221"/>
                <a:gd name="T36" fmla="*/ 347 w 220"/>
                <a:gd name="T37" fmla="*/ 480 h 221"/>
                <a:gd name="T38" fmla="*/ 265 w 220"/>
                <a:gd name="T39" fmla="*/ 573 h 221"/>
                <a:gd name="T40" fmla="*/ 147 w 220"/>
                <a:gd name="T41" fmla="*/ 573 h 221"/>
                <a:gd name="T42" fmla="*/ 64 w 220"/>
                <a:gd name="T43" fmla="*/ 497 h 221"/>
                <a:gd name="T44" fmla="*/ 27 w 220"/>
                <a:gd name="T45" fmla="*/ 415 h 221"/>
                <a:gd name="T46" fmla="*/ 2 w 220"/>
                <a:gd name="T47" fmla="*/ 308 h 221"/>
                <a:gd name="T48" fmla="*/ 0 w 220"/>
                <a:gd name="T49" fmla="*/ 221 h 221"/>
                <a:gd name="T50" fmla="*/ 2 w 220"/>
                <a:gd name="T51" fmla="*/ 141 h 221"/>
                <a:gd name="T52" fmla="*/ 21 w 220"/>
                <a:gd name="T53" fmla="*/ 64 h 221"/>
                <a:gd name="T54" fmla="*/ 34 w 220"/>
                <a:gd name="T55" fmla="*/ 150 h 221"/>
                <a:gd name="T56" fmla="*/ 43 w 220"/>
                <a:gd name="T57" fmla="*/ 229 h 221"/>
                <a:gd name="T58" fmla="*/ 49 w 220"/>
                <a:gd name="T59" fmla="*/ 306 h 221"/>
                <a:gd name="T60" fmla="*/ 68 w 220"/>
                <a:gd name="T61" fmla="*/ 383 h 221"/>
                <a:gd name="T62" fmla="*/ 76 w 220"/>
                <a:gd name="T63" fmla="*/ 345 h 221"/>
                <a:gd name="T64" fmla="*/ 84 w 220"/>
                <a:gd name="T65" fmla="*/ 314 h 221"/>
                <a:gd name="T66" fmla="*/ 92 w 220"/>
                <a:gd name="T67" fmla="*/ 287 h 221"/>
                <a:gd name="T68" fmla="*/ 101 w 220"/>
                <a:gd name="T69" fmla="*/ 271 h 221"/>
                <a:gd name="T70" fmla="*/ 115 w 220"/>
                <a:gd name="T71" fmla="*/ 255 h 221"/>
                <a:gd name="T72" fmla="*/ 130 w 220"/>
                <a:gd name="T73" fmla="*/ 243 h 221"/>
                <a:gd name="T74" fmla="*/ 154 w 220"/>
                <a:gd name="T75" fmla="*/ 234 h 221"/>
                <a:gd name="T76" fmla="*/ 185 w 220"/>
                <a:gd name="T77" fmla="*/ 226 h 221"/>
                <a:gd name="T78" fmla="*/ 185 w 220"/>
                <a:gd name="T79" fmla="*/ 261 h 221"/>
                <a:gd name="T80" fmla="*/ 164 w 220"/>
                <a:gd name="T81" fmla="*/ 281 h 221"/>
                <a:gd name="T82" fmla="*/ 147 w 220"/>
                <a:gd name="T83" fmla="*/ 298 h 221"/>
                <a:gd name="T84" fmla="*/ 135 w 220"/>
                <a:gd name="T85" fmla="*/ 314 h 221"/>
                <a:gd name="T86" fmla="*/ 131 w 220"/>
                <a:gd name="T87" fmla="*/ 329 h 221"/>
                <a:gd name="T88" fmla="*/ 130 w 220"/>
                <a:gd name="T89" fmla="*/ 348 h 221"/>
                <a:gd name="T90" fmla="*/ 134 w 220"/>
                <a:gd name="T91" fmla="*/ 374 h 221"/>
                <a:gd name="T92" fmla="*/ 135 w 220"/>
                <a:gd name="T93" fmla="*/ 402 h 221"/>
                <a:gd name="T94" fmla="*/ 145 w 220"/>
                <a:gd name="T95" fmla="*/ 438 h 221"/>
                <a:gd name="T96" fmla="*/ 184 w 220"/>
                <a:gd name="T97" fmla="*/ 438 h 221"/>
                <a:gd name="T98" fmla="*/ 184 w 220"/>
                <a:gd name="T99" fmla="*/ 383 h 221"/>
                <a:gd name="T100" fmla="*/ 212 w 220"/>
                <a:gd name="T101" fmla="*/ 387 h 221"/>
                <a:gd name="T102" fmla="*/ 223 w 220"/>
                <a:gd name="T103" fmla="*/ 452 h 221"/>
                <a:gd name="T104" fmla="*/ 273 w 220"/>
                <a:gd name="T105" fmla="*/ 452 h 221"/>
                <a:gd name="T106" fmla="*/ 292 w 220"/>
                <a:gd name="T107" fmla="*/ 387 h 221"/>
                <a:gd name="T108" fmla="*/ 289 w 220"/>
                <a:gd name="T109" fmla="*/ 361 h 221"/>
                <a:gd name="T110" fmla="*/ 281 w 220"/>
                <a:gd name="T111" fmla="*/ 336 h 221"/>
                <a:gd name="T112" fmla="*/ 276 w 220"/>
                <a:gd name="T113" fmla="*/ 319 h 221"/>
                <a:gd name="T114" fmla="*/ 267 w 220"/>
                <a:gd name="T115" fmla="*/ 306 h 221"/>
                <a:gd name="T116" fmla="*/ 258 w 220"/>
                <a:gd name="T117" fmla="*/ 297 h 221"/>
                <a:gd name="T118" fmla="*/ 246 w 220"/>
                <a:gd name="T119" fmla="*/ 285 h 221"/>
                <a:gd name="T120" fmla="*/ 229 w 220"/>
                <a:gd name="T121" fmla="*/ 273 h 221"/>
                <a:gd name="T122" fmla="*/ 208 w 220"/>
                <a:gd name="T123" fmla="*/ 261 h 221"/>
                <a:gd name="T124" fmla="*/ 217 w 220"/>
                <a:gd name="T125" fmla="*/ 217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4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234 w 119"/>
                <a:gd name="T1" fmla="*/ 253 h 156"/>
                <a:gd name="T2" fmla="*/ 202 w 119"/>
                <a:gd name="T3" fmla="*/ 369 h 156"/>
                <a:gd name="T4" fmla="*/ 118 w 119"/>
                <a:gd name="T5" fmla="*/ 433 h 156"/>
                <a:gd name="T6" fmla="*/ 0 w 119"/>
                <a:gd name="T7" fmla="*/ 168 h 156"/>
                <a:gd name="T8" fmla="*/ 55 w 119"/>
                <a:gd name="T9" fmla="*/ 93 h 156"/>
                <a:gd name="T10" fmla="*/ 93 w 119"/>
                <a:gd name="T11" fmla="*/ 0 h 156"/>
                <a:gd name="T12" fmla="*/ 234 w 119"/>
                <a:gd name="T13" fmla="*/ 253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5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63 w 28"/>
                <a:gd name="T1" fmla="*/ 175 h 77"/>
                <a:gd name="T2" fmla="*/ 33 w 28"/>
                <a:gd name="T3" fmla="*/ 0 h 77"/>
                <a:gd name="T4" fmla="*/ 0 w 28"/>
                <a:gd name="T5" fmla="*/ 13 h 77"/>
                <a:gd name="T6" fmla="*/ 11 w 28"/>
                <a:gd name="T7" fmla="*/ 169 h 77"/>
                <a:gd name="T8" fmla="*/ 56 w 28"/>
                <a:gd name="T9" fmla="*/ 210 h 77"/>
                <a:gd name="T10" fmla="*/ 63 w 28"/>
                <a:gd name="T11" fmla="*/ 175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6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432 w 440"/>
                <a:gd name="T1" fmla="*/ 79 h 857"/>
                <a:gd name="T2" fmla="*/ 578 w 440"/>
                <a:gd name="T3" fmla="*/ 183 h 857"/>
                <a:gd name="T4" fmla="*/ 676 w 440"/>
                <a:gd name="T5" fmla="*/ 263 h 857"/>
                <a:gd name="T6" fmla="*/ 741 w 440"/>
                <a:gd name="T7" fmla="*/ 361 h 857"/>
                <a:gd name="T8" fmla="*/ 789 w 440"/>
                <a:gd name="T9" fmla="*/ 501 h 857"/>
                <a:gd name="T10" fmla="*/ 873 w 440"/>
                <a:gd name="T11" fmla="*/ 1014 h 857"/>
                <a:gd name="T12" fmla="*/ 902 w 440"/>
                <a:gd name="T13" fmla="*/ 1375 h 857"/>
                <a:gd name="T14" fmla="*/ 789 w 440"/>
                <a:gd name="T15" fmla="*/ 1897 h 857"/>
                <a:gd name="T16" fmla="*/ 710 w 440"/>
                <a:gd name="T17" fmla="*/ 2137 h 857"/>
                <a:gd name="T18" fmla="*/ 561 w 440"/>
                <a:gd name="T19" fmla="*/ 2053 h 857"/>
                <a:gd name="T20" fmla="*/ 631 w 440"/>
                <a:gd name="T21" fmla="*/ 2004 h 857"/>
                <a:gd name="T22" fmla="*/ 710 w 440"/>
                <a:gd name="T23" fmla="*/ 1835 h 857"/>
                <a:gd name="T24" fmla="*/ 672 w 440"/>
                <a:gd name="T25" fmla="*/ 1654 h 857"/>
                <a:gd name="T26" fmla="*/ 812 w 440"/>
                <a:gd name="T27" fmla="*/ 1510 h 857"/>
                <a:gd name="T28" fmla="*/ 769 w 440"/>
                <a:gd name="T29" fmla="*/ 1270 h 857"/>
                <a:gd name="T30" fmla="*/ 689 w 440"/>
                <a:gd name="T31" fmla="*/ 1231 h 857"/>
                <a:gd name="T32" fmla="*/ 769 w 440"/>
                <a:gd name="T33" fmla="*/ 981 h 857"/>
                <a:gd name="T34" fmla="*/ 682 w 440"/>
                <a:gd name="T35" fmla="*/ 772 h 857"/>
                <a:gd name="T36" fmla="*/ 652 w 440"/>
                <a:gd name="T37" fmla="*/ 738 h 857"/>
                <a:gd name="T38" fmla="*/ 622 w 440"/>
                <a:gd name="T39" fmla="*/ 708 h 857"/>
                <a:gd name="T40" fmla="*/ 596 w 440"/>
                <a:gd name="T41" fmla="*/ 682 h 857"/>
                <a:gd name="T42" fmla="*/ 592 w 440"/>
                <a:gd name="T43" fmla="*/ 640 h 857"/>
                <a:gd name="T44" fmla="*/ 561 w 440"/>
                <a:gd name="T45" fmla="*/ 440 h 857"/>
                <a:gd name="T46" fmla="*/ 446 w 440"/>
                <a:gd name="T47" fmla="*/ 968 h 857"/>
                <a:gd name="T48" fmla="*/ 344 w 440"/>
                <a:gd name="T49" fmla="*/ 1014 h 857"/>
                <a:gd name="T50" fmla="*/ 446 w 440"/>
                <a:gd name="T51" fmla="*/ 1219 h 857"/>
                <a:gd name="T52" fmla="*/ 383 w 440"/>
                <a:gd name="T53" fmla="*/ 1304 h 857"/>
                <a:gd name="T54" fmla="*/ 423 w 440"/>
                <a:gd name="T55" fmla="*/ 1498 h 857"/>
                <a:gd name="T56" fmla="*/ 383 w 440"/>
                <a:gd name="T57" fmla="*/ 1748 h 857"/>
                <a:gd name="T58" fmla="*/ 238 w 440"/>
                <a:gd name="T59" fmla="*/ 1450 h 857"/>
                <a:gd name="T60" fmla="*/ 238 w 440"/>
                <a:gd name="T61" fmla="*/ 848 h 857"/>
                <a:gd name="T62" fmla="*/ 178 w 440"/>
                <a:gd name="T63" fmla="*/ 1289 h 857"/>
                <a:gd name="T64" fmla="*/ 0 w 440"/>
                <a:gd name="T65" fmla="*/ 1474 h 857"/>
                <a:gd name="T66" fmla="*/ 139 w 440"/>
                <a:gd name="T67" fmla="*/ 635 h 857"/>
                <a:gd name="T68" fmla="*/ 151 w 440"/>
                <a:gd name="T69" fmla="*/ 440 h 857"/>
                <a:gd name="T70" fmla="*/ 189 w 440"/>
                <a:gd name="T71" fmla="*/ 298 h 857"/>
                <a:gd name="T72" fmla="*/ 254 w 440"/>
                <a:gd name="T73" fmla="*/ 160 h 857"/>
                <a:gd name="T74" fmla="*/ 340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7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372 w 326"/>
                <a:gd name="T1" fmla="*/ 288 h 627"/>
                <a:gd name="T2" fmla="*/ 227 w 326"/>
                <a:gd name="T3" fmla="*/ 803 h 627"/>
                <a:gd name="T4" fmla="*/ 144 w 326"/>
                <a:gd name="T5" fmla="*/ 1004 h 627"/>
                <a:gd name="T6" fmla="*/ 18 w 326"/>
                <a:gd name="T7" fmla="*/ 1261 h 627"/>
                <a:gd name="T8" fmla="*/ 0 w 326"/>
                <a:gd name="T9" fmla="*/ 1453 h 627"/>
                <a:gd name="T10" fmla="*/ 60 w 326"/>
                <a:gd name="T11" fmla="*/ 1525 h 627"/>
                <a:gd name="T12" fmla="*/ 155 w 326"/>
                <a:gd name="T13" fmla="*/ 1525 h 627"/>
                <a:gd name="T14" fmla="*/ 283 w 326"/>
                <a:gd name="T15" fmla="*/ 1535 h 627"/>
                <a:gd name="T16" fmla="*/ 469 w 326"/>
                <a:gd name="T17" fmla="*/ 1511 h 627"/>
                <a:gd name="T18" fmla="*/ 663 w 326"/>
                <a:gd name="T19" fmla="*/ 1562 h 627"/>
                <a:gd name="T20" fmla="*/ 646 w 326"/>
                <a:gd name="T21" fmla="*/ 1467 h 627"/>
                <a:gd name="T22" fmla="*/ 333 w 326"/>
                <a:gd name="T23" fmla="*/ 1453 h 627"/>
                <a:gd name="T24" fmla="*/ 205 w 326"/>
                <a:gd name="T25" fmla="*/ 1295 h 627"/>
                <a:gd name="T26" fmla="*/ 272 w 326"/>
                <a:gd name="T27" fmla="*/ 993 h 627"/>
                <a:gd name="T28" fmla="*/ 420 w 326"/>
                <a:gd name="T29" fmla="*/ 428 h 627"/>
                <a:gd name="T30" fmla="*/ 487 w 326"/>
                <a:gd name="T31" fmla="*/ 0 h 627"/>
                <a:gd name="T32" fmla="*/ 372 w 326"/>
                <a:gd name="T33" fmla="*/ 288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8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07 w 74"/>
                <a:gd name="T1" fmla="*/ 0 h 146"/>
                <a:gd name="T2" fmla="*/ 147 w 74"/>
                <a:gd name="T3" fmla="*/ 162 h 146"/>
                <a:gd name="T4" fmla="*/ 147 w 74"/>
                <a:gd name="T5" fmla="*/ 364 h 146"/>
                <a:gd name="T6" fmla="*/ 0 w 74"/>
                <a:gd name="T7" fmla="*/ 364 h 146"/>
                <a:gd name="T8" fmla="*/ 0 w 74"/>
                <a:gd name="T9" fmla="*/ 198 h 146"/>
                <a:gd name="T10" fmla="*/ 80 w 74"/>
                <a:gd name="T11" fmla="*/ 113 h 146"/>
                <a:gd name="T12" fmla="*/ 107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103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cxnSp>
        <p:nvCxnSpPr>
          <p:cNvPr id="4105" name="직선 연결선 52"/>
          <p:cNvCxnSpPr>
            <a:cxnSpLocks noChangeShapeType="1"/>
          </p:cNvCxnSpPr>
          <p:nvPr/>
        </p:nvCxnSpPr>
        <p:spPr bwMode="auto">
          <a:xfrm flipH="1" flipV="1">
            <a:off x="4539455" y="2775933"/>
            <a:ext cx="1314450" cy="912812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다양한 </a:t>
            </a:r>
            <a:r>
              <a:rPr lang="ko-KR" altLang="en-US" dirty="0" err="1"/>
              <a:t>자료형을</a:t>
            </a:r>
            <a:r>
              <a:rPr lang="ko-KR" altLang="en-US" dirty="0"/>
              <a:t> 사용할까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F494156-47CB-4A18-86B8-760ED2B539D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06905" y="1616728"/>
            <a:ext cx="73914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99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26FAB-D425-427D-BA7D-B7A9D13F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sizeof</a:t>
            </a:r>
            <a:r>
              <a:rPr lang="ko-KR" altLang="en-US" dirty="0"/>
              <a:t> 연산자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045C232-DDD5-4C5D-AC11-C2AB75F6DD2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2042036"/>
            <a:ext cx="8153400" cy="2773928"/>
          </a:xfrm>
        </p:spPr>
      </p:pic>
    </p:spTree>
    <p:extLst>
      <p:ext uri="{BB962C8B-B14F-4D97-AF65-F5344CB8AC3E}">
        <p14:creationId xmlns:p14="http://schemas.microsoft.com/office/powerpoint/2010/main" val="2528287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i="1" dirty="0">
                <a:latin typeface="Trebuchet MS" panose="020B0603020202020204" pitchFamily="34" charset="0"/>
              </a:rPr>
              <a:t>area = 3.14 * radius * radius;</a:t>
            </a:r>
          </a:p>
          <a:p>
            <a:endParaRPr lang="ko-KR" altLang="en-US" dirty="0">
              <a:latin typeface="Trebuchet MS" panose="020B0603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74BF5B-E904-476A-863D-920BD9245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48" y="2548412"/>
            <a:ext cx="6684073" cy="2709388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23673A6E-CBE8-4A78-9CBC-5C22B8C4845A}"/>
              </a:ext>
            </a:extLst>
          </p:cNvPr>
          <p:cNvSpPr/>
          <p:nvPr/>
        </p:nvSpPr>
        <p:spPr>
          <a:xfrm>
            <a:off x="1694330" y="1416424"/>
            <a:ext cx="806824" cy="6364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4F91FB68-B8BE-495E-BFFF-8AB58E43E2E7}"/>
              </a:ext>
            </a:extLst>
          </p:cNvPr>
          <p:cNvSpPr/>
          <p:nvPr/>
        </p:nvSpPr>
        <p:spPr>
          <a:xfrm>
            <a:off x="2375647" y="2236694"/>
            <a:ext cx="1595718" cy="721659"/>
          </a:xfrm>
          <a:prstGeom prst="wedgeRoundRectCallout">
            <a:avLst>
              <a:gd name="adj1" fmla="val -53417"/>
              <a:gd name="adj2" fmla="val -803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상수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5792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239234B-03B2-47F7-9357-629D29F1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793750" y="3770313"/>
            <a:ext cx="821213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/>
            <a:r>
              <a:rPr lang="ko-KR" altLang="en-US" dirty="0"/>
              <a:t>가장 기본이 되는 것은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</a:p>
          <a:p>
            <a:pPr lvl="1" eaLnBrk="1" hangingPunct="1"/>
            <a:r>
              <a:rPr lang="en-US" altLang="ko-KR" dirty="0"/>
              <a:t>CPU</a:t>
            </a:r>
            <a:r>
              <a:rPr lang="ko-KR" altLang="en-US" dirty="0"/>
              <a:t>에 따라서 크기가 달라진다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en-US" altLang="ko-KR" dirty="0"/>
              <a:t>16</a:t>
            </a:r>
            <a:r>
              <a:rPr lang="ko-KR" altLang="en-US" dirty="0"/>
              <a:t>비트</a:t>
            </a:r>
            <a:r>
              <a:rPr lang="en-US" altLang="ko-KR" dirty="0"/>
              <a:t>, 32</a:t>
            </a:r>
            <a:r>
              <a:rPr lang="ko-KR" altLang="en-US" dirty="0"/>
              <a:t>비트</a:t>
            </a:r>
            <a:r>
              <a:rPr lang="en-US" altLang="ko-KR" dirty="0"/>
              <a:t>, 64</a:t>
            </a:r>
            <a:r>
              <a:rPr lang="ko-KR" altLang="en-US" dirty="0"/>
              <a:t>비트 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855663" y="5097463"/>
            <a:ext cx="6684962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>
                <a:solidFill>
                  <a:srgbClr val="0000FF"/>
                </a:solidFill>
              </a:rPr>
              <a:t>(Q) </a:t>
            </a:r>
            <a:r>
              <a:rPr lang="ko-KR" altLang="en-US">
                <a:solidFill>
                  <a:srgbClr val="0000FF"/>
                </a:solidFill>
              </a:rPr>
              <a:t>왜 여러 개의 정수형이 필요한가</a:t>
            </a:r>
            <a:r>
              <a:rPr lang="en-US" altLang="ko-KR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94599" name="Rectangle 7"/>
          <p:cNvSpPr>
            <a:spLocks noChangeArrowheads="1"/>
          </p:cNvSpPr>
          <p:nvPr/>
        </p:nvSpPr>
        <p:spPr bwMode="auto">
          <a:xfrm>
            <a:off x="877888" y="5527675"/>
            <a:ext cx="6878637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>
                <a:solidFill>
                  <a:schemeClr val="tx2"/>
                </a:solidFill>
              </a:rPr>
              <a:t>(A) </a:t>
            </a:r>
            <a:r>
              <a:rPr lang="ko-KR" altLang="en-US">
                <a:solidFill>
                  <a:schemeClr val="tx2"/>
                </a:solidFill>
              </a:rPr>
              <a:t>용도에 따라 프로그래머가 선택하여 사용할 수 있게 하기 위하여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06" y="1844675"/>
            <a:ext cx="62388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1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9A466-D5F3-4B4A-8569-2A302D16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변수 선언의 예</a:t>
            </a:r>
          </a:p>
        </p:txBody>
      </p:sp>
      <p:sp>
        <p:nvSpPr>
          <p:cNvPr id="4" name="모서리가 접힌 도형 5">
            <a:extLst>
              <a:ext uri="{FF2B5EF4-FFF2-40B4-BE49-F238E27FC236}">
                <a16:creationId xmlns:a16="http://schemas.microsoft.com/office/drawing/2014/main" id="{960CDB31-D2CF-4E97-8809-A57C98E36325}"/>
              </a:ext>
            </a:extLst>
          </p:cNvPr>
          <p:cNvSpPr/>
          <p:nvPr/>
        </p:nvSpPr>
        <p:spPr>
          <a:xfrm>
            <a:off x="681361" y="1705878"/>
            <a:ext cx="7781277" cy="1789172"/>
          </a:xfrm>
          <a:prstGeom prst="foldedCorner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굴림체" panose="020B0609000101010101" pitchFamily="49" charset="-127"/>
              </a:rPr>
              <a:t>short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 grade;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</a:rPr>
              <a:t>		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한양신명조"/>
                <a:ea typeface="굴림체" panose="020B0609000101010101" pitchFamily="49" charset="-127"/>
              </a:rPr>
              <a:t>// short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형의 변수를 생성한다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한양신명조"/>
                <a:ea typeface="굴림체" panose="020B0609000101010101" pitchFamily="49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굴림체" panose="020B0609000101010101" pitchFamily="49" charset="-127"/>
              </a:rPr>
              <a:t>int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 count;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</a:rPr>
              <a:t>		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한양신명조"/>
                <a:ea typeface="굴림체" panose="020B0609000101010101" pitchFamily="49" charset="-127"/>
              </a:rPr>
              <a:t>// int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형의 변수를 생성한다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한양신명조"/>
                <a:ea typeface="굴림체" panose="020B0609000101010101" pitchFamily="49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굴림체" panose="020B0609000101010101" pitchFamily="49" charset="-127"/>
              </a:rPr>
              <a:t>long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price;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</a:rPr>
              <a:t>		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한양신명조"/>
                <a:ea typeface="굴림체" panose="020B0609000101010101" pitchFamily="49" charset="-127"/>
              </a:rPr>
              <a:t>// long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형의 변수를 생성한다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한양신명조"/>
                <a:ea typeface="굴림체" panose="020B0609000101010101" pitchFamily="49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굴림체" panose="020B0609000101010101" pitchFamily="49" charset="-127"/>
              </a:rPr>
              <a:t>long </a:t>
            </a:r>
            <a:r>
              <a:rPr lang="en-US" altLang="ko-KR" sz="1800" kern="0" spc="0" dirty="0" err="1">
                <a:solidFill>
                  <a:srgbClr val="0000FF"/>
                </a:solidFill>
                <a:effectLst/>
                <a:latin typeface="한양신명조"/>
                <a:ea typeface="굴림체" panose="020B0609000101010101" pitchFamily="49" charset="-127"/>
              </a:rPr>
              <a:t>long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굴림체" panose="020B0609000101010101" pitchFamily="49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distance;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한양신명조"/>
                <a:ea typeface="굴림체" panose="020B0609000101010101" pitchFamily="49" charset="-127"/>
              </a:rPr>
              <a:t>// long </a:t>
            </a:r>
            <a:r>
              <a:rPr lang="en-US" altLang="ko-KR" sz="1800" kern="0" spc="0" dirty="0" err="1">
                <a:solidFill>
                  <a:srgbClr val="008000"/>
                </a:solidFill>
                <a:effectLst/>
                <a:latin typeface="한양신명조"/>
                <a:ea typeface="굴림체" panose="020B0609000101010101" pitchFamily="49" charset="-127"/>
              </a:rPr>
              <a:t>long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형의 변수를 생성한다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한양신명조"/>
                <a:ea typeface="굴림체" panose="020B0609000101010101" pitchFamily="49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679997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정수형이 나타내는 정수의 범위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-32768</a:t>
            </a:r>
            <a:r>
              <a:rPr lang="ko-KR" altLang="en-US" dirty="0"/>
              <a:t>에서 </a:t>
            </a:r>
            <a:r>
              <a:rPr lang="en-US" altLang="ko-KR" dirty="0"/>
              <a:t>+32767</a:t>
            </a:r>
            <a:r>
              <a:rPr lang="ko-KR" altLang="en-US" dirty="0"/>
              <a:t>까지의 정수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8B46D4-F72F-44C3-82CC-842802235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381250"/>
            <a:ext cx="7591425" cy="104775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F7A4F0B0-C8C6-40D7-9C68-CCAA7C6C23C2}"/>
              </a:ext>
            </a:extLst>
          </p:cNvPr>
          <p:cNvSpPr/>
          <p:nvPr/>
        </p:nvSpPr>
        <p:spPr>
          <a:xfrm>
            <a:off x="797859" y="2668121"/>
            <a:ext cx="806824" cy="6364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B543F661-558D-4D02-940F-1C34EFA142F6}"/>
              </a:ext>
            </a:extLst>
          </p:cNvPr>
          <p:cNvSpPr/>
          <p:nvPr/>
        </p:nvSpPr>
        <p:spPr>
          <a:xfrm>
            <a:off x="1407457" y="3566833"/>
            <a:ext cx="2420471" cy="721659"/>
          </a:xfrm>
          <a:prstGeom prst="wedgeRoundRectCallout">
            <a:avLst>
              <a:gd name="adj1" fmla="val -53417"/>
              <a:gd name="adj2" fmla="val -803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이면 양수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1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이면 음수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E7B6D8-C22C-438D-9CB4-4A99485E5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4715547"/>
            <a:ext cx="7718019" cy="149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52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unsigned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unsigned</a:t>
            </a:r>
            <a:r>
              <a:rPr lang="ko-KR" altLang="en-US" dirty="0"/>
              <a:t>는 변수가 음수가 아닌 값만을 나타낸다는 것을 의미한다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80AC1D-70B4-47E1-8D0D-AF6C3DD71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29" y="2541449"/>
            <a:ext cx="7465112" cy="2918101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30B5601-4D96-4E31-9E58-025C6AF8F5D5}"/>
              </a:ext>
            </a:extLst>
          </p:cNvPr>
          <p:cNvSpPr/>
          <p:nvPr/>
        </p:nvSpPr>
        <p:spPr>
          <a:xfrm>
            <a:off x="968189" y="3761815"/>
            <a:ext cx="1783976" cy="6364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62650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>
                <a:ea typeface="굴림" panose="020B0600000101010101" pitchFamily="50" charset="-127"/>
              </a:rPr>
              <a:t>unsigned </a:t>
            </a:r>
            <a:r>
              <a:rPr lang="ko-KR" altLang="en-US" sz="3600">
                <a:ea typeface="굴림" panose="020B0600000101010101" pitchFamily="50" charset="-127"/>
              </a:rPr>
              <a:t>수식자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910" y="1759628"/>
            <a:ext cx="8212138" cy="990600"/>
          </a:xfrm>
          <a:prstGeom prst="foldedCorner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None/>
              <a:defRPr/>
            </a:pPr>
            <a:r>
              <a:rPr lang="en-US" altLang="ko-KR" sz="1600" dirty="0">
                <a:latin typeface="Trebuchet MS" panose="020B0603020202020204" pitchFamily="34" charset="0"/>
              </a:rPr>
              <a:t>unsigned int speed;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	// </a:t>
            </a:r>
            <a:r>
              <a:rPr lang="ko-KR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부호없는</a:t>
            </a:r>
            <a:r>
              <a:rPr lang="ko-KR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ko-KR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형 변수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speed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None/>
              <a:defRPr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Symbol" panose="05050102010706020507" pitchFamily="18" charset="2"/>
              <a:buNone/>
              <a:defRPr/>
            </a:pPr>
            <a:r>
              <a:rPr lang="en-US" altLang="ko-KR" sz="1600" dirty="0">
                <a:latin typeface="Trebuchet MS" panose="020B0603020202020204" pitchFamily="34" charset="0"/>
              </a:rPr>
              <a:t>unsigned speed;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		// </a:t>
            </a:r>
            <a:r>
              <a:rPr lang="ko-KR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이렇게 해도 된다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8A6253-C092-4F0E-975F-22377E917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7" y="2984456"/>
            <a:ext cx="8391426" cy="140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오버플로우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9465C25-E153-42C6-88D6-6ABF89DBBFE3}"/>
              </a:ext>
            </a:extLst>
          </p:cNvPr>
          <p:cNvSpPr txBox="1">
            <a:spLocks noChangeArrowheads="1"/>
          </p:cNvSpPr>
          <p:nvPr/>
        </p:nvSpPr>
        <p:spPr>
          <a:xfrm>
            <a:off x="465931" y="1722483"/>
            <a:ext cx="8212138" cy="3275013"/>
          </a:xfrm>
          <a:prstGeom prst="foldedCorner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short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s_money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32767;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최대값으로 초기화한다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s_money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s_money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+ 1;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s_money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%d\n"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s_money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pPr marL="0" indent="0">
              <a:lnSpc>
                <a:spcPts val="15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0;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93342F9-EDB8-4A5B-A03F-802879912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262" y="2071321"/>
            <a:ext cx="2473786" cy="24873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51F4809-8673-4A1A-9719-10ABC7E6B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31" y="5410821"/>
            <a:ext cx="8212138" cy="74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52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D79887-200C-4F24-BCC4-A0901F01E7C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78159" y="1570712"/>
            <a:ext cx="6734162" cy="2612209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F378BFC-3ED7-43A0-B638-CA996CDB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오버플로우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03E79D-AA3F-48CA-94B1-919A73B46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460" y="4391170"/>
            <a:ext cx="6247560" cy="230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1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장에서 만들 프로그램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07957" y="41902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7957" y="41902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97CF16-EA20-4EDF-A7C0-7DA69149A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" y="2089073"/>
            <a:ext cx="8153401" cy="9347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ABD4FB-27AD-4B47-BFA3-5D5B744A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9" y="3491632"/>
            <a:ext cx="8153401" cy="10585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A6D8E2-3DDC-406C-983D-264349285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99" y="4912415"/>
            <a:ext cx="8153401" cy="92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7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89D72-8392-47EC-BAA4-DECBCA67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 형식 지정자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E5E9BF-F42C-470C-8A77-B6C18EDEA06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921435"/>
            <a:ext cx="8153400" cy="2078317"/>
          </a:xfr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26F97B4-BAF4-4D57-BD07-658BCFD5F8A4}"/>
              </a:ext>
            </a:extLst>
          </p:cNvPr>
          <p:cNvSpPr/>
          <p:nvPr/>
        </p:nvSpPr>
        <p:spPr>
          <a:xfrm>
            <a:off x="367553" y="1921435"/>
            <a:ext cx="2393576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362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 상수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D8D25A9-02DA-4F4A-BFDE-006E89DE011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821006"/>
            <a:ext cx="8153400" cy="2010234"/>
          </a:xfrm>
        </p:spPr>
      </p:pic>
    </p:spTree>
    <p:extLst>
      <p:ext uri="{BB962C8B-B14F-4D97-AF65-F5344CB8AC3E}">
        <p14:creationId xmlns:p14="http://schemas.microsoft.com/office/powerpoint/2010/main" val="3315037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진수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1D168C3-C7DA-4637-A972-41B9BAFDB10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50912" y="1914525"/>
            <a:ext cx="7477125" cy="3867150"/>
          </a:xfrm>
        </p:spPr>
      </p:pic>
    </p:spTree>
    <p:extLst>
      <p:ext uri="{BB962C8B-B14F-4D97-AF65-F5344CB8AC3E}">
        <p14:creationId xmlns:p14="http://schemas.microsoft.com/office/powerpoint/2010/main" val="2835470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진수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53910" y="1759629"/>
            <a:ext cx="8212138" cy="2270834"/>
          </a:xfrm>
          <a:prstGeom prst="foldedCorner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pPr marL="0" indent="0">
              <a:lnSpc>
                <a:spcPts val="1500"/>
              </a:lnSpc>
              <a:buNone/>
            </a:pP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printf(</a:t>
            </a:r>
            <a:r>
              <a:rPr lang="pt-BR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"%d %#x %#o \n"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128, 128, 128);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0;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Trebuchet MS" panose="020B0603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228841B-C48A-42B4-A24A-EAA7EEBFE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0" y="4473463"/>
            <a:ext cx="8212138" cy="748620"/>
          </a:xfrm>
          <a:prstGeom prst="rect">
            <a:avLst/>
          </a:prstGeom>
        </p:spPr>
      </p:pic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2D1A94A-D215-4BA2-9D23-9E85AD495F53}"/>
              </a:ext>
            </a:extLst>
          </p:cNvPr>
          <p:cNvSpPr/>
          <p:nvPr/>
        </p:nvSpPr>
        <p:spPr>
          <a:xfrm>
            <a:off x="573707" y="3137647"/>
            <a:ext cx="1299917" cy="1559859"/>
          </a:xfrm>
          <a:custGeom>
            <a:avLst/>
            <a:gdLst>
              <a:gd name="connsiteX0" fmla="*/ 1299917 w 1299917"/>
              <a:gd name="connsiteY0" fmla="*/ 0 h 1559859"/>
              <a:gd name="connsiteX1" fmla="*/ 1156481 w 1299917"/>
              <a:gd name="connsiteY1" fmla="*/ 259977 h 1559859"/>
              <a:gd name="connsiteX2" fmla="*/ 1039940 w 1299917"/>
              <a:gd name="connsiteY2" fmla="*/ 367553 h 1559859"/>
              <a:gd name="connsiteX3" fmla="*/ 959258 w 1299917"/>
              <a:gd name="connsiteY3" fmla="*/ 457200 h 1559859"/>
              <a:gd name="connsiteX4" fmla="*/ 860646 w 1299917"/>
              <a:gd name="connsiteY4" fmla="*/ 510988 h 1559859"/>
              <a:gd name="connsiteX5" fmla="*/ 744105 w 1299917"/>
              <a:gd name="connsiteY5" fmla="*/ 582706 h 1559859"/>
              <a:gd name="connsiteX6" fmla="*/ 618599 w 1299917"/>
              <a:gd name="connsiteY6" fmla="*/ 681318 h 1559859"/>
              <a:gd name="connsiteX7" fmla="*/ 367587 w 1299917"/>
              <a:gd name="connsiteY7" fmla="*/ 851647 h 1559859"/>
              <a:gd name="connsiteX8" fmla="*/ 242081 w 1299917"/>
              <a:gd name="connsiteY8" fmla="*/ 1048871 h 1559859"/>
              <a:gd name="connsiteX9" fmla="*/ 170364 w 1299917"/>
              <a:gd name="connsiteY9" fmla="*/ 1192306 h 1559859"/>
              <a:gd name="connsiteX10" fmla="*/ 107611 w 1299917"/>
              <a:gd name="connsiteY10" fmla="*/ 1308847 h 1559859"/>
              <a:gd name="connsiteX11" fmla="*/ 26928 w 1299917"/>
              <a:gd name="connsiteY11" fmla="*/ 1470212 h 1559859"/>
              <a:gd name="connsiteX12" fmla="*/ 17964 w 1299917"/>
              <a:gd name="connsiteY12" fmla="*/ 1524000 h 1559859"/>
              <a:gd name="connsiteX13" fmla="*/ 34 w 1299917"/>
              <a:gd name="connsiteY13" fmla="*/ 1559859 h 155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9917" h="1559859">
                <a:moveTo>
                  <a:pt x="1299917" y="0"/>
                </a:moveTo>
                <a:cubicBezTo>
                  <a:pt x="1263009" y="110720"/>
                  <a:pt x="1264283" y="120234"/>
                  <a:pt x="1156481" y="259977"/>
                </a:cubicBezTo>
                <a:cubicBezTo>
                  <a:pt x="1124190" y="301836"/>
                  <a:pt x="1077323" y="330170"/>
                  <a:pt x="1039940" y="367553"/>
                </a:cubicBezTo>
                <a:cubicBezTo>
                  <a:pt x="1011513" y="395980"/>
                  <a:pt x="990651" y="432086"/>
                  <a:pt x="959258" y="457200"/>
                </a:cubicBezTo>
                <a:cubicBezTo>
                  <a:pt x="930020" y="480590"/>
                  <a:pt x="892988" y="492122"/>
                  <a:pt x="860646" y="510988"/>
                </a:cubicBezTo>
                <a:cubicBezTo>
                  <a:pt x="821246" y="533971"/>
                  <a:pt x="781408" y="556456"/>
                  <a:pt x="744105" y="582706"/>
                </a:cubicBezTo>
                <a:cubicBezTo>
                  <a:pt x="700594" y="613325"/>
                  <a:pt x="661893" y="650394"/>
                  <a:pt x="618599" y="681318"/>
                </a:cubicBezTo>
                <a:cubicBezTo>
                  <a:pt x="536318" y="740090"/>
                  <a:pt x="367587" y="851647"/>
                  <a:pt x="367587" y="851647"/>
                </a:cubicBezTo>
                <a:cubicBezTo>
                  <a:pt x="325752" y="917388"/>
                  <a:pt x="276929" y="979174"/>
                  <a:pt x="242081" y="1048871"/>
                </a:cubicBezTo>
                <a:cubicBezTo>
                  <a:pt x="218175" y="1096683"/>
                  <a:pt x="194922" y="1144826"/>
                  <a:pt x="170364" y="1192306"/>
                </a:cubicBezTo>
                <a:cubicBezTo>
                  <a:pt x="150094" y="1231495"/>
                  <a:pt x="125868" y="1268681"/>
                  <a:pt x="107611" y="1308847"/>
                </a:cubicBezTo>
                <a:cubicBezTo>
                  <a:pt x="52818" y="1429391"/>
                  <a:pt x="80701" y="1376109"/>
                  <a:pt x="26928" y="1470212"/>
                </a:cubicBezTo>
                <a:cubicBezTo>
                  <a:pt x="23940" y="1488141"/>
                  <a:pt x="23712" y="1506756"/>
                  <a:pt x="17964" y="1524000"/>
                </a:cubicBezTo>
                <a:cubicBezTo>
                  <a:pt x="-1624" y="1582763"/>
                  <a:pt x="34" y="1531970"/>
                  <a:pt x="34" y="155985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8C45AEC3-AFAF-495C-96D7-A2D7EE83C026}"/>
              </a:ext>
            </a:extLst>
          </p:cNvPr>
          <p:cNvSpPr/>
          <p:nvPr/>
        </p:nvSpPr>
        <p:spPr>
          <a:xfrm>
            <a:off x="1111624" y="3164541"/>
            <a:ext cx="1165411" cy="1631577"/>
          </a:xfrm>
          <a:custGeom>
            <a:avLst/>
            <a:gdLst>
              <a:gd name="connsiteX0" fmla="*/ 1165411 w 1165411"/>
              <a:gd name="connsiteY0" fmla="*/ 0 h 1631577"/>
              <a:gd name="connsiteX1" fmla="*/ 762000 w 1165411"/>
              <a:gd name="connsiteY1" fmla="*/ 824753 h 1631577"/>
              <a:gd name="connsiteX2" fmla="*/ 681317 w 1165411"/>
              <a:gd name="connsiteY2" fmla="*/ 932330 h 1631577"/>
              <a:gd name="connsiteX3" fmla="*/ 546847 w 1165411"/>
              <a:gd name="connsiteY3" fmla="*/ 1057835 h 1631577"/>
              <a:gd name="connsiteX4" fmla="*/ 475129 w 1165411"/>
              <a:gd name="connsiteY4" fmla="*/ 1147483 h 1631577"/>
              <a:gd name="connsiteX5" fmla="*/ 251011 w 1165411"/>
              <a:gd name="connsiteY5" fmla="*/ 1326777 h 1631577"/>
              <a:gd name="connsiteX6" fmla="*/ 197223 w 1165411"/>
              <a:gd name="connsiteY6" fmla="*/ 1371600 h 1631577"/>
              <a:gd name="connsiteX7" fmla="*/ 152400 w 1165411"/>
              <a:gd name="connsiteY7" fmla="*/ 1398494 h 1631577"/>
              <a:gd name="connsiteX8" fmla="*/ 44823 w 1165411"/>
              <a:gd name="connsiteY8" fmla="*/ 1524000 h 1631577"/>
              <a:gd name="connsiteX9" fmla="*/ 26894 w 1165411"/>
              <a:gd name="connsiteY9" fmla="*/ 1559859 h 1631577"/>
              <a:gd name="connsiteX10" fmla="*/ 0 w 1165411"/>
              <a:gd name="connsiteY10" fmla="*/ 1631577 h 163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5411" h="1631577">
                <a:moveTo>
                  <a:pt x="1165411" y="0"/>
                </a:moveTo>
                <a:cubicBezTo>
                  <a:pt x="1088406" y="346534"/>
                  <a:pt x="1144768" y="125466"/>
                  <a:pt x="762000" y="824753"/>
                </a:cubicBezTo>
                <a:cubicBezTo>
                  <a:pt x="740478" y="864072"/>
                  <a:pt x="711720" y="899393"/>
                  <a:pt x="681317" y="932330"/>
                </a:cubicBezTo>
                <a:cubicBezTo>
                  <a:pt x="639729" y="977383"/>
                  <a:pt x="589270" y="1013568"/>
                  <a:pt x="546847" y="1057835"/>
                </a:cubicBezTo>
                <a:cubicBezTo>
                  <a:pt x="520369" y="1085464"/>
                  <a:pt x="501521" y="1119771"/>
                  <a:pt x="475129" y="1147483"/>
                </a:cubicBezTo>
                <a:cubicBezTo>
                  <a:pt x="370442" y="1257404"/>
                  <a:pt x="370911" y="1238429"/>
                  <a:pt x="251011" y="1326777"/>
                </a:cubicBezTo>
                <a:cubicBezTo>
                  <a:pt x="232222" y="1340622"/>
                  <a:pt x="216098" y="1357873"/>
                  <a:pt x="197223" y="1371600"/>
                </a:cubicBezTo>
                <a:cubicBezTo>
                  <a:pt x="183132" y="1381848"/>
                  <a:pt x="165885" y="1387460"/>
                  <a:pt x="152400" y="1398494"/>
                </a:cubicBezTo>
                <a:cubicBezTo>
                  <a:pt x="122037" y="1423337"/>
                  <a:pt x="61317" y="1491012"/>
                  <a:pt x="44823" y="1524000"/>
                </a:cubicBezTo>
                <a:cubicBezTo>
                  <a:pt x="38847" y="1535953"/>
                  <a:pt x="32322" y="1547647"/>
                  <a:pt x="26894" y="1559859"/>
                </a:cubicBezTo>
                <a:cubicBezTo>
                  <a:pt x="12597" y="1592027"/>
                  <a:pt x="9858" y="1602000"/>
                  <a:pt x="0" y="163157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ED98422-319F-416F-84C1-7054624A7B69}"/>
              </a:ext>
            </a:extLst>
          </p:cNvPr>
          <p:cNvSpPr/>
          <p:nvPr/>
        </p:nvSpPr>
        <p:spPr>
          <a:xfrm>
            <a:off x="1792941" y="3119718"/>
            <a:ext cx="905435" cy="1694329"/>
          </a:xfrm>
          <a:custGeom>
            <a:avLst/>
            <a:gdLst>
              <a:gd name="connsiteX0" fmla="*/ 905435 w 905435"/>
              <a:gd name="connsiteY0" fmla="*/ 0 h 1694329"/>
              <a:gd name="connsiteX1" fmla="*/ 609600 w 905435"/>
              <a:gd name="connsiteY1" fmla="*/ 762000 h 1694329"/>
              <a:gd name="connsiteX2" fmla="*/ 421341 w 905435"/>
              <a:gd name="connsiteY2" fmla="*/ 1030941 h 1694329"/>
              <a:gd name="connsiteX3" fmla="*/ 322730 w 905435"/>
              <a:gd name="connsiteY3" fmla="*/ 1192306 h 1694329"/>
              <a:gd name="connsiteX4" fmla="*/ 277906 w 905435"/>
              <a:gd name="connsiteY4" fmla="*/ 1264023 h 1694329"/>
              <a:gd name="connsiteX5" fmla="*/ 206188 w 905435"/>
              <a:gd name="connsiteY5" fmla="*/ 1353670 h 1694329"/>
              <a:gd name="connsiteX6" fmla="*/ 89647 w 905435"/>
              <a:gd name="connsiteY6" fmla="*/ 1541929 h 1694329"/>
              <a:gd name="connsiteX7" fmla="*/ 53788 w 905435"/>
              <a:gd name="connsiteY7" fmla="*/ 1595717 h 1694329"/>
              <a:gd name="connsiteX8" fmla="*/ 44824 w 905435"/>
              <a:gd name="connsiteY8" fmla="*/ 1622611 h 1694329"/>
              <a:gd name="connsiteX9" fmla="*/ 8965 w 905435"/>
              <a:gd name="connsiteY9" fmla="*/ 1676400 h 1694329"/>
              <a:gd name="connsiteX10" fmla="*/ 0 w 905435"/>
              <a:gd name="connsiteY10" fmla="*/ 1694329 h 169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5435" h="1694329">
                <a:moveTo>
                  <a:pt x="905435" y="0"/>
                </a:moveTo>
                <a:cubicBezTo>
                  <a:pt x="867230" y="305660"/>
                  <a:pt x="888515" y="187094"/>
                  <a:pt x="609600" y="762000"/>
                </a:cubicBezTo>
                <a:cubicBezTo>
                  <a:pt x="585971" y="810705"/>
                  <a:pt x="471325" y="949149"/>
                  <a:pt x="421341" y="1030941"/>
                </a:cubicBezTo>
                <a:lnTo>
                  <a:pt x="322730" y="1192306"/>
                </a:lnTo>
                <a:cubicBezTo>
                  <a:pt x="307955" y="1216315"/>
                  <a:pt x="295517" y="1242010"/>
                  <a:pt x="277906" y="1264023"/>
                </a:cubicBezTo>
                <a:cubicBezTo>
                  <a:pt x="254000" y="1293905"/>
                  <a:pt x="227651" y="1321987"/>
                  <a:pt x="206188" y="1353670"/>
                </a:cubicBezTo>
                <a:cubicBezTo>
                  <a:pt x="164795" y="1414774"/>
                  <a:pt x="128971" y="1479474"/>
                  <a:pt x="89647" y="1541929"/>
                </a:cubicBezTo>
                <a:cubicBezTo>
                  <a:pt x="78166" y="1560164"/>
                  <a:pt x="53788" y="1595717"/>
                  <a:pt x="53788" y="1595717"/>
                </a:cubicBezTo>
                <a:cubicBezTo>
                  <a:pt x="50800" y="1604682"/>
                  <a:pt x="49413" y="1614351"/>
                  <a:pt x="44824" y="1622611"/>
                </a:cubicBezTo>
                <a:cubicBezTo>
                  <a:pt x="34359" y="1641448"/>
                  <a:pt x="20386" y="1658127"/>
                  <a:pt x="8965" y="1676400"/>
                </a:cubicBezTo>
                <a:cubicBezTo>
                  <a:pt x="5424" y="1682066"/>
                  <a:pt x="2988" y="1688353"/>
                  <a:pt x="0" y="169432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726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기호 상수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기호 상수</a:t>
            </a:r>
            <a:r>
              <a:rPr lang="en-US" altLang="ko-KR" b="1" dirty="0"/>
              <a:t>(symbolic constant)</a:t>
            </a:r>
            <a:r>
              <a:rPr lang="ko-KR" altLang="en-US" dirty="0"/>
              <a:t>는 상수에 이름을 붙인 것</a:t>
            </a:r>
            <a:endParaRPr lang="en-US" altLang="ko-KR" dirty="0"/>
          </a:p>
          <a:p>
            <a:endParaRPr lang="en-US" altLang="ko-KR" dirty="0"/>
          </a:p>
          <a:p>
            <a:pPr marL="365760" lvl="1" indent="0">
              <a:buNone/>
            </a:pPr>
            <a:r>
              <a:rPr lang="en-US" altLang="ko-KR" i="1" dirty="0">
                <a:solidFill>
                  <a:srgbClr val="FF0000"/>
                </a:solidFill>
                <a:latin typeface="Trebuchet MS" panose="020B0603020202020204" pitchFamily="34" charset="0"/>
              </a:rPr>
              <a:t>	</a:t>
            </a:r>
          </a:p>
          <a:p>
            <a:endParaRPr lang="en-US" altLang="ko-KR" dirty="0"/>
          </a:p>
          <a:p>
            <a:r>
              <a:rPr lang="ko-KR" altLang="en-US" dirty="0"/>
              <a:t>기호 상수의 장점</a:t>
            </a:r>
            <a:endParaRPr lang="en-US" altLang="ko-KR" dirty="0"/>
          </a:p>
          <a:p>
            <a:pPr lvl="1"/>
            <a:r>
              <a:rPr lang="ko-KR" altLang="en-US" i="1" dirty="0"/>
              <a:t>프로그램을 읽기가 쉬워진다</a:t>
            </a:r>
            <a:r>
              <a:rPr lang="en-US" altLang="ko-KR" i="1" dirty="0"/>
              <a:t>.</a:t>
            </a:r>
            <a:r>
              <a:rPr lang="ko-KR" altLang="en-US" i="1" dirty="0"/>
              <a:t> </a:t>
            </a:r>
          </a:p>
          <a:p>
            <a:pPr lvl="1"/>
            <a:r>
              <a:rPr lang="ko-KR" altLang="en-US" i="1" dirty="0"/>
              <a:t>변경을 쉽게 할 수 있다</a:t>
            </a:r>
          </a:p>
          <a:p>
            <a:pPr lvl="1"/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6BD59-62CA-463C-98BC-22036667E93B}"/>
              </a:ext>
            </a:extLst>
          </p:cNvPr>
          <p:cNvSpPr txBox="1">
            <a:spLocks noChangeArrowheads="1"/>
          </p:cNvSpPr>
          <p:nvPr/>
        </p:nvSpPr>
        <p:spPr>
          <a:xfrm>
            <a:off x="931862" y="2414052"/>
            <a:ext cx="7333597" cy="607053"/>
          </a:xfrm>
          <a:prstGeom prst="foldedCorner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EXCHANGE_RATE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1120</a:t>
            </a:r>
            <a:endParaRPr lang="ko-KR" altLang="en-US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401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기호 상수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C224658-0C51-49C2-9703-8F6A3F43D95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21710"/>
            <a:ext cx="8153400" cy="4452779"/>
          </a:xfrm>
        </p:spPr>
      </p:pic>
    </p:spTree>
    <p:extLst>
      <p:ext uri="{BB962C8B-B14F-4D97-AF65-F5344CB8AC3E}">
        <p14:creationId xmlns:p14="http://schemas.microsoft.com/office/powerpoint/2010/main" val="3873882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90B32-8AF3-4C4C-ADCB-8C100A2B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6D4874F-8307-4E2E-AB13-5D815BCDED8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681186"/>
            <a:ext cx="8153400" cy="2343661"/>
          </a:xfrm>
        </p:spPr>
      </p:pic>
    </p:spTree>
    <p:extLst>
      <p:ext uri="{BB962C8B-B14F-4D97-AF65-F5344CB8AC3E}">
        <p14:creationId xmlns:p14="http://schemas.microsoft.com/office/powerpoint/2010/main" val="2600314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/>
              <a:t>달러를 원화로 계산하기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변수를 선언하고 사용하는 예제로 달러화를 원화로 계산하는 프로그램은 작성하여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8EA0D7-D270-407B-B81D-62CD53FE5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76" y="2644886"/>
            <a:ext cx="7661776" cy="87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23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Sol: </a:t>
            </a:r>
            <a:r>
              <a:rPr lang="ko-KR" altLang="en-US" dirty="0"/>
              <a:t>달러를 원화로 계산하기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53910" y="1759629"/>
            <a:ext cx="8212138" cy="4452912"/>
          </a:xfrm>
          <a:prstGeom prst="foldedCorner">
            <a:avLst>
              <a:gd name="adj" fmla="val 6889"/>
            </a:avLst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>
            <a:defPPr>
              <a:defRPr lang="en-US"/>
            </a:defPPr>
            <a:lvl1pPr marL="320040" indent="-32004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Symbol" panose="05050102010706020507" pitchFamily="18" charset="2"/>
              <a:buNone/>
              <a:defRPr kumimoji="0" sz="1600">
                <a:latin typeface="Century Schoolbook" panose="02040604050505020304" pitchFamily="18" charset="0"/>
              </a:defRPr>
            </a:lvl1pPr>
            <a:lvl2pPr marL="640080" indent="-27432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>
                <a:latin typeface="굴림" panose="020B0600000101010101" pitchFamily="50" charset="-127"/>
              </a:defRPr>
            </a:lvl2pPr>
            <a:lvl3pPr indent="-22860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3pPr>
            <a:lvl4pPr indent="-22860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4pPr>
            <a:lvl5pPr indent="-22860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9pPr>
          </a:lstStyle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#define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kern="0" spc="0" dirty="0">
                <a:solidFill>
                  <a:srgbClr val="6F008A"/>
                </a:solidFill>
                <a:effectLst/>
                <a:latin typeface="Trebuchet MS" panose="020B0603020202020204" pitchFamily="34" charset="0"/>
              </a:rPr>
              <a:t>_CRT_SECURE_NO_WARNINGS</a:t>
            </a:r>
            <a:endParaRPr lang="ko-KR" altLang="en-US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#include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&lt;</a:t>
            </a:r>
            <a:r>
              <a:rPr lang="en-US" altLang="ko-KR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stdio.h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&gt;</a:t>
            </a:r>
            <a:endParaRPr lang="ko-KR" altLang="en-US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#define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kern="0" spc="0" dirty="0">
                <a:solidFill>
                  <a:srgbClr val="6F008A"/>
                </a:solidFill>
                <a:effectLst/>
                <a:latin typeface="Trebuchet MS" panose="020B0603020202020204" pitchFamily="34" charset="0"/>
              </a:rPr>
              <a:t>EXCHANGE_RATE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	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1120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</a:t>
            </a:r>
            <a:r>
              <a:rPr lang="ko-KR" altLang="en-US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기호 상수 정의</a:t>
            </a:r>
            <a:endParaRPr lang="ko-KR" altLang="en-US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kern="0" spc="0" dirty="0">
              <a:solidFill>
                <a:srgbClr val="0000FF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main(</a:t>
            </a:r>
            <a:r>
              <a:rPr lang="en-US" altLang="ko-KR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void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  <a:endParaRPr lang="ko-KR" altLang="en-US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</a:t>
            </a:r>
            <a:endParaRPr lang="ko-KR" altLang="en-US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usd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 </a:t>
            </a:r>
            <a:r>
              <a:rPr lang="ko-KR" altLang="en-US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달러화</a:t>
            </a:r>
            <a:endParaRPr lang="ko-KR" altLang="en-US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krw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 </a:t>
            </a:r>
            <a:r>
              <a:rPr lang="ko-KR" altLang="en-US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원화</a:t>
            </a:r>
            <a:endParaRPr lang="ko-KR" altLang="en-US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printf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ko-KR" altLang="en-US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달러화 금액을 </a:t>
            </a:r>
            <a:r>
              <a:rPr lang="ko-KR" altLang="en-US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입력하시오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: "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);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 </a:t>
            </a:r>
            <a:r>
              <a:rPr lang="ko-KR" altLang="en-US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입력 안내 메시지</a:t>
            </a:r>
            <a:endParaRPr lang="ko-KR" altLang="en-US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scanf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"%d"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&amp;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usd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);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		</a:t>
            </a:r>
            <a:r>
              <a:rPr lang="en-US" altLang="ko-KR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 </a:t>
            </a:r>
            <a:r>
              <a:rPr lang="ko-KR" altLang="en-US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달러화 금액 입력</a:t>
            </a:r>
            <a:endParaRPr lang="ko-KR" altLang="en-US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krw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kern="0" spc="0" dirty="0">
                <a:solidFill>
                  <a:srgbClr val="6F008A"/>
                </a:solidFill>
                <a:effectLst/>
                <a:latin typeface="Trebuchet MS" panose="020B0603020202020204" pitchFamily="34" charset="0"/>
              </a:rPr>
              <a:t>EXCHANGE_RATE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*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usd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 </a:t>
            </a:r>
            <a:r>
              <a:rPr lang="ko-KR" altLang="en-US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원화로 환산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printf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ko-KR" altLang="en-US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달러화 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%d</a:t>
            </a:r>
            <a:r>
              <a:rPr lang="ko-KR" altLang="en-US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달러는 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%d</a:t>
            </a:r>
            <a:r>
              <a:rPr lang="ko-KR" altLang="en-US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원입니다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.\n"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usd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krw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);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 </a:t>
            </a:r>
            <a:r>
              <a:rPr lang="ko-KR" altLang="en-US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계산 결과 출력</a:t>
            </a:r>
            <a:endParaRPr lang="ko-KR" altLang="en-US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return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0;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			</a:t>
            </a:r>
            <a:r>
              <a:rPr lang="en-US" altLang="ko-KR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 </a:t>
            </a:r>
            <a:r>
              <a:rPr lang="ko-KR" altLang="en-US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함수 결과값 반환 </a:t>
            </a:r>
            <a:endParaRPr lang="ko-KR" altLang="en-US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}</a:t>
            </a:r>
            <a:endParaRPr lang="ko-KR" altLang="en-US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650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Lab: </a:t>
            </a:r>
            <a:r>
              <a:rPr lang="ko-KR" altLang="en-US" dirty="0"/>
              <a:t>재산 계산하기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한 달에 </a:t>
            </a:r>
            <a:r>
              <a:rPr lang="en-US" altLang="ko-KR" dirty="0"/>
              <a:t>500</a:t>
            </a:r>
            <a:r>
              <a:rPr lang="ko-KR" altLang="en-US" dirty="0"/>
              <a:t>만원씩 </a:t>
            </a:r>
            <a:r>
              <a:rPr lang="en-US" altLang="ko-KR" dirty="0"/>
              <a:t>30</a:t>
            </a:r>
            <a:r>
              <a:rPr lang="ko-KR" altLang="en-US" dirty="0"/>
              <a:t>년 동안 저금하면 얼마가 될까</a:t>
            </a:r>
            <a:r>
              <a:rPr lang="en-US" altLang="ko-KR" dirty="0"/>
              <a:t>?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833234-5F24-4E75-A986-C28CCF203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83" y="2349050"/>
            <a:ext cx="7942729" cy="91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4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변수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프로그램에서 값들이 저장되는 공간을 변수</a:t>
            </a:r>
            <a:r>
              <a:rPr lang="en-US" altLang="ko-KR" dirty="0"/>
              <a:t>(variable)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변수는 사용하기 전에 반드시 미리 선언</a:t>
            </a:r>
            <a:r>
              <a:rPr lang="en-US" altLang="ko-KR" sz="1800" b="0" i="0" u="none" strike="noStrike" baseline="0" dirty="0">
                <a:latin typeface="YDVYMjOStd12"/>
              </a:rPr>
              <a:t>(declare)</a:t>
            </a:r>
            <a:r>
              <a:rPr lang="ko-KR" altLang="en-US" sz="1800" b="0" i="0" u="none" strike="noStrike" baseline="0" dirty="0">
                <a:latin typeface="YDVYMjOStd12"/>
              </a:rPr>
              <a:t>하여야 한다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45484B-E7B0-410F-9FBE-3F86F0F13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84" y="2970400"/>
            <a:ext cx="4868631" cy="196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17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/>
              <a:t>재산 계산하기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53910" y="1759628"/>
            <a:ext cx="8212138" cy="4972865"/>
          </a:xfrm>
          <a:prstGeom prst="foldedCorner">
            <a:avLst>
              <a:gd name="adj" fmla="val 6889"/>
            </a:avLst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>
            <a:defPPr>
              <a:defRPr lang="en-US"/>
            </a:defPPr>
            <a:lvl1pPr marL="320040" indent="-32004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Symbol" panose="05050102010706020507" pitchFamily="18" charset="2"/>
              <a:buNone/>
              <a:defRPr kumimoji="0" sz="1600">
                <a:latin typeface="Century Schoolbook" panose="02040604050505020304" pitchFamily="18" charset="0"/>
              </a:defRPr>
            </a:lvl1pPr>
            <a:lvl2pPr marL="640080" indent="-27432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>
                <a:latin typeface="굴림" panose="020B0600000101010101" pitchFamily="50" charset="-127"/>
              </a:defRPr>
            </a:lvl2pPr>
            <a:lvl3pPr indent="-22860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3pPr>
            <a:lvl4pPr indent="-22860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4pPr>
            <a:lvl5pPr indent="-22860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9pPr>
          </a:lstStyle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#define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kern="0" spc="0" dirty="0">
                <a:solidFill>
                  <a:srgbClr val="6F008A"/>
                </a:solidFill>
                <a:effectLst/>
                <a:latin typeface="Trebuchet MS" panose="020B0603020202020204" pitchFamily="34" charset="0"/>
              </a:rPr>
              <a:t>_CRT_SECURE_NO_WARNINGS</a:t>
            </a:r>
            <a:endParaRPr lang="en-US" altLang="ko-KR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#include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&lt;</a:t>
            </a:r>
            <a:r>
              <a:rPr lang="en-US" altLang="ko-KR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stdio.h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&gt;</a:t>
            </a:r>
            <a:endParaRPr lang="en-US" altLang="ko-KR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kern="0" spc="0" dirty="0">
              <a:solidFill>
                <a:srgbClr val="0000FF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main(</a:t>
            </a:r>
            <a:r>
              <a:rPr lang="en-US" altLang="ko-KR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void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property;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saving;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printf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ko-KR" altLang="en-US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매달 저축 금액을 </a:t>
            </a:r>
            <a:r>
              <a:rPr lang="ko-KR" altLang="en-US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입력하시오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: "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);</a:t>
            </a:r>
            <a:endParaRPr lang="ko-KR" altLang="en-US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scanf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"%d"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&amp;saving);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property = saving * 12 * 30;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printf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"30</a:t>
            </a:r>
            <a:r>
              <a:rPr lang="ko-KR" altLang="en-US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년 후의 재산 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= %d</a:t>
            </a:r>
            <a:r>
              <a:rPr lang="ko-KR" altLang="en-US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원 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\n"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property);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return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0;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1532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Lab: </a:t>
            </a:r>
            <a:r>
              <a:rPr lang="ko-KR" altLang="en-US" dirty="0"/>
              <a:t>재산 계산하기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그런데 만약 저축액을 </a:t>
            </a:r>
            <a:r>
              <a:rPr lang="en-US" altLang="ko-KR" dirty="0"/>
              <a:t>1000</a:t>
            </a:r>
            <a:r>
              <a:rPr lang="ko-KR" altLang="en-US" dirty="0"/>
              <a:t>만원으로 늘리면 어떻게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5CD1FD-D7C7-4E82-B14D-FEAB5D37E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4" y="2295263"/>
            <a:ext cx="8153400" cy="934713"/>
          </a:xfrm>
          <a:prstGeom prst="rect">
            <a:avLst/>
          </a:prstGeom>
        </p:spPr>
      </p:pic>
      <p:pic>
        <p:nvPicPr>
          <p:cNvPr id="5123" name="_x421762024">
            <a:extLst>
              <a:ext uri="{FF2B5EF4-FFF2-40B4-BE49-F238E27FC236}">
                <a16:creationId xmlns:a16="http://schemas.microsoft.com/office/drawing/2014/main" id="{1291F34C-A796-4A22-9EBF-DA7552D05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92" y="3229976"/>
            <a:ext cx="1142160" cy="188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27753735-8F10-4AEF-B257-79A5B076E7CE}"/>
              </a:ext>
            </a:extLst>
          </p:cNvPr>
          <p:cNvSpPr/>
          <p:nvPr/>
        </p:nvSpPr>
        <p:spPr>
          <a:xfrm>
            <a:off x="1783976" y="2671482"/>
            <a:ext cx="1739153" cy="5584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8402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Sol: </a:t>
            </a:r>
            <a:r>
              <a:rPr lang="ko-KR" altLang="en-US" dirty="0"/>
              <a:t>재산 계산하기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50862" y="1155195"/>
            <a:ext cx="8212138" cy="5351930"/>
          </a:xfrm>
          <a:prstGeom prst="foldedCorner">
            <a:avLst>
              <a:gd name="adj" fmla="val 6889"/>
            </a:avLst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defPPr>
              <a:defRPr lang="en-US"/>
            </a:defPPr>
            <a:lvl1pPr marL="320040" indent="-32004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Symbol" panose="05050102010706020507" pitchFamily="18" charset="2"/>
              <a:buNone/>
              <a:defRPr kumimoji="0" sz="1600">
                <a:latin typeface="Century Schoolbook" panose="02040604050505020304" pitchFamily="18" charset="0"/>
              </a:defRPr>
            </a:lvl1pPr>
            <a:lvl2pPr marL="640080" indent="-27432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>
                <a:latin typeface="굴림" panose="020B0600000101010101" pitchFamily="50" charset="-127"/>
              </a:defRPr>
            </a:lvl2pPr>
            <a:lvl3pPr indent="-22860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3pPr>
            <a:lvl4pPr indent="-22860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4pPr>
            <a:lvl5pPr indent="-22860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9pPr>
          </a:lstStyle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#define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800" kern="0" spc="0" dirty="0">
                <a:solidFill>
                  <a:srgbClr val="6F008A"/>
                </a:solidFill>
                <a:effectLst/>
                <a:latin typeface="Trebuchet MS" panose="020B0603020202020204" pitchFamily="34" charset="0"/>
              </a:rPr>
              <a:t>_CRT_SECURE_NO_WARNINGS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#include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&lt;</a:t>
            </a:r>
            <a:r>
              <a:rPr lang="en-US" altLang="ko-KR" sz="18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stdio.h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&gt;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main(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void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long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800" kern="0" spc="0" dirty="0" err="1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long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 int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property;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long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800" kern="0" spc="0" dirty="0" err="1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long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saving;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8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ko-KR" altLang="en-US" sz="18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매달 저축 금액을 </a:t>
            </a:r>
            <a:r>
              <a:rPr lang="ko-KR" altLang="en-US" sz="18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입력하시오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: "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scanf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"%</a:t>
            </a:r>
            <a:r>
              <a:rPr lang="en-US" altLang="ko-KR" sz="18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lld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&amp;saving);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property = saving * 12 * 30;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"30</a:t>
            </a:r>
            <a:r>
              <a:rPr lang="ko-KR" altLang="en-US" sz="18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년 후의 재산 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= %</a:t>
            </a:r>
            <a:r>
              <a:rPr lang="en-US" altLang="ko-KR" sz="18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lld</a:t>
            </a:r>
            <a:r>
              <a:rPr lang="ko-KR" altLang="en-US" sz="18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원 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\n"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property);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return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0;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A015C4A-EDD7-4E43-83AE-B687060FA416}"/>
              </a:ext>
            </a:extLst>
          </p:cNvPr>
          <p:cNvSpPr/>
          <p:nvPr/>
        </p:nvSpPr>
        <p:spPr>
          <a:xfrm>
            <a:off x="753035" y="2649070"/>
            <a:ext cx="2680447" cy="7799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D67D3A-727E-48F7-9365-52ACDFFB5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65" y="5864899"/>
            <a:ext cx="7763435" cy="89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882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Lab: </a:t>
            </a:r>
            <a:r>
              <a:rPr lang="ko-KR" altLang="en-US" dirty="0"/>
              <a:t>변수의 값 교환하기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변수 </a:t>
            </a:r>
            <a:r>
              <a:rPr lang="en-US" altLang="ko-KR" dirty="0"/>
              <a:t>x </a:t>
            </a:r>
            <a:r>
              <a:rPr lang="ko-KR" altLang="en-US" dirty="0"/>
              <a:t>와 변수 </a:t>
            </a:r>
            <a:r>
              <a:rPr lang="en-US" altLang="ko-KR" dirty="0"/>
              <a:t>y</a:t>
            </a:r>
            <a:r>
              <a:rPr lang="ko-KR" altLang="en-US" dirty="0"/>
              <a:t>의 값을 서로 바꾸는 코드를 작성하여 보자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53910" y="2574523"/>
            <a:ext cx="8212138" cy="2254929"/>
          </a:xfrm>
          <a:prstGeom prst="foldedCorner">
            <a:avLst>
              <a:gd name="adj" fmla="val 6889"/>
            </a:avLst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rmAutofit/>
          </a:bodyPr>
          <a:lstStyle>
            <a:defPPr>
              <a:defRPr lang="en-US"/>
            </a:defPPr>
            <a:lvl1pPr marL="320040" indent="-32004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Symbol" panose="05050102010706020507" pitchFamily="18" charset="2"/>
              <a:buNone/>
              <a:defRPr kumimoji="0" sz="1600">
                <a:latin typeface="Century Schoolbook" panose="02040604050505020304" pitchFamily="18" charset="0"/>
              </a:defRPr>
            </a:lvl1pPr>
            <a:lvl2pPr marL="640080" indent="-27432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>
                <a:latin typeface="굴림" panose="020B0600000101010101" pitchFamily="50" charset="-127"/>
              </a:defRPr>
            </a:lvl2pPr>
            <a:lvl3pPr indent="-22860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3pPr>
            <a:lvl4pPr indent="-22860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4pPr>
            <a:lvl5pPr indent="-22860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9pPr>
          </a:lstStyle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굴림체" panose="020B0609000101010101" pitchFamily="49" charset="-127"/>
              </a:rPr>
              <a:t>int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 a = 100;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굴림체" panose="020B0609000101010101" pitchFamily="49" charset="-127"/>
              </a:rPr>
              <a:t>int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 b = 200;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  <a:ea typeface="굴림체" panose="020B0609000101010101" pitchFamily="49" charset="-127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a = b;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b = a;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57C094-7D14-43FD-A39A-FA75E72B0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203" y="2574523"/>
            <a:ext cx="2891398" cy="23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69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Sol: </a:t>
            </a:r>
            <a:r>
              <a:rPr lang="ko-KR" altLang="en-US" dirty="0"/>
              <a:t>변수의 값 교환하기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변수 </a:t>
            </a:r>
            <a:r>
              <a:rPr lang="en-US" altLang="ko-KR" dirty="0"/>
              <a:t>x </a:t>
            </a:r>
            <a:r>
              <a:rPr lang="ko-KR" altLang="en-US" dirty="0"/>
              <a:t>와 변수 </a:t>
            </a:r>
            <a:r>
              <a:rPr lang="en-US" altLang="ko-KR" dirty="0"/>
              <a:t>y</a:t>
            </a:r>
            <a:r>
              <a:rPr lang="ko-KR" altLang="en-US" dirty="0"/>
              <a:t>의 값을 서로 바꾸는 코드를 작성하여 보자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53910" y="2574523"/>
            <a:ext cx="8212138" cy="2373995"/>
          </a:xfrm>
          <a:prstGeom prst="foldedCorner">
            <a:avLst>
              <a:gd name="adj" fmla="val 6889"/>
            </a:avLst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>
            <a:defPPr>
              <a:defRPr lang="en-US"/>
            </a:defPPr>
            <a:lvl1pPr marL="320040" indent="-32004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Symbol" panose="05050102010706020507" pitchFamily="18" charset="2"/>
              <a:buNone/>
              <a:defRPr kumimoji="0" sz="1600">
                <a:latin typeface="Century Schoolbook" panose="02040604050505020304" pitchFamily="18" charset="0"/>
              </a:defRPr>
            </a:lvl1pPr>
            <a:lvl2pPr marL="640080" indent="-27432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>
                <a:latin typeface="굴림" panose="020B0600000101010101" pitchFamily="50" charset="-127"/>
              </a:defRPr>
            </a:lvl2pPr>
            <a:lvl3pPr indent="-22860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3pPr>
            <a:lvl4pPr indent="-22860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4pPr>
            <a:lvl5pPr indent="-22860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9pPr>
          </a:lstStyle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a = 100;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b = 200;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tmp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endParaRPr lang="en-US" altLang="ko-KR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tmp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a;		// ①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 = b;		// ②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 =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tmp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		// ③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E77E8F-23EB-47B6-92F9-FBDB94D11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32" y="2695855"/>
            <a:ext cx="2985528" cy="24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03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Lab: 16</a:t>
            </a:r>
            <a:r>
              <a:rPr lang="ko-KR" altLang="en-US" dirty="0"/>
              <a:t>진수로 하드웨어 제어하기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첫 번째 </a:t>
            </a:r>
            <a:r>
              <a:rPr lang="en-US" altLang="ko-KR" dirty="0"/>
              <a:t>LED</a:t>
            </a:r>
            <a:r>
              <a:rPr lang="ko-KR" altLang="en-US" dirty="0"/>
              <a:t>를 빛나게 하려면 어떤 값을 </a:t>
            </a:r>
            <a:r>
              <a:rPr lang="en-US" altLang="ko-KR" dirty="0"/>
              <a:t>16</a:t>
            </a:r>
            <a:r>
              <a:rPr lang="ko-KR" altLang="en-US" dirty="0"/>
              <a:t>진수로 하드웨어에 써야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53D2F7-3BE8-44B9-96BF-41CCA7424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297" y="2566987"/>
            <a:ext cx="54483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939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2F773E2-CF83-4D0F-8EBB-DA8E499F1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57" y="1619250"/>
            <a:ext cx="5305425" cy="18097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Sol: 16</a:t>
            </a:r>
            <a:r>
              <a:rPr lang="ko-KR" altLang="en-US" dirty="0"/>
              <a:t>진수로 하드웨어 제어하기</a:t>
            </a:r>
          </a:p>
        </p:txBody>
      </p:sp>
      <p:sp>
        <p:nvSpPr>
          <p:cNvPr id="4" name="타원 3"/>
          <p:cNvSpPr/>
          <p:nvPr/>
        </p:nvSpPr>
        <p:spPr>
          <a:xfrm>
            <a:off x="1305664" y="1723626"/>
            <a:ext cx="727322" cy="930797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C9436D-0995-43FA-AADD-36B0A40CD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57" y="3829050"/>
            <a:ext cx="5105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683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부동소수점형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컴퓨터에서 실수는 부동소수점형으로 표현</a:t>
            </a:r>
          </a:p>
          <a:p>
            <a:pPr lvl="1"/>
            <a:r>
              <a:rPr lang="ko-KR" altLang="en-US" dirty="0"/>
              <a:t>소수점이 떠서 움직인다는 의미</a:t>
            </a:r>
          </a:p>
          <a:p>
            <a:pPr lvl="1"/>
            <a:r>
              <a:rPr lang="ko-KR" altLang="en-US" dirty="0"/>
              <a:t>과학자들이 많이 사용하는 과학적 표기법과 유사</a:t>
            </a:r>
          </a:p>
          <a:p>
            <a:endParaRPr lang="ko-KR" altLang="en-US" dirty="0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2584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4259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F4D324-0578-4272-8F59-1D49B4241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49" y="3140075"/>
            <a:ext cx="59531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244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부동소수점형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481F5BA-1015-4A19-8BDA-5170F5DCF3B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81517" y="1855782"/>
            <a:ext cx="7580966" cy="2076459"/>
          </a:xfrm>
        </p:spPr>
      </p:pic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2584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4259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63BEE3-58A3-4D80-B256-07A0500C2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308" y="4105809"/>
            <a:ext cx="6141384" cy="1327675"/>
          </a:xfrm>
          <a:prstGeom prst="rect">
            <a:avLst/>
          </a:prstGeom>
        </p:spPr>
      </p:pic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D3501FC4-1956-46B2-8E02-8F5FEFBAE590}"/>
              </a:ext>
            </a:extLst>
          </p:cNvPr>
          <p:cNvSpPr/>
          <p:nvPr/>
        </p:nvSpPr>
        <p:spPr>
          <a:xfrm>
            <a:off x="3209365" y="5433484"/>
            <a:ext cx="3971364" cy="1039031"/>
          </a:xfrm>
          <a:prstGeom prst="wedgeRoundRectCallout">
            <a:avLst>
              <a:gd name="adj1" fmla="val -28056"/>
              <a:gd name="adj2" fmla="val -695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0" i="0" u="none" strike="noStrike" baseline="0" dirty="0">
                <a:latin typeface="YDVYMjOStd12"/>
              </a:rPr>
              <a:t>IEEE 754 Single-Precision </a:t>
            </a:r>
            <a:r>
              <a:rPr lang="ko-KR" altLang="en-US" sz="1800" b="0" i="0" u="none" strike="noStrike" baseline="0" dirty="0">
                <a:latin typeface="YDVYMjOStd12"/>
              </a:rPr>
              <a:t>규격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3943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1A004-8751-4D76-9271-057E89C4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부동소수점 자료형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4F90756-3AE1-4AEF-BA03-9CC73A44E3C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709826"/>
            <a:ext cx="8153400" cy="219673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CB9F79-7C93-45C2-8C2C-F685E2F69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4220721"/>
            <a:ext cx="8270748" cy="1924727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425BF71-12AB-404E-B4B9-9334AE760A5E}"/>
              </a:ext>
            </a:extLst>
          </p:cNvPr>
          <p:cNvSpPr/>
          <p:nvPr/>
        </p:nvSpPr>
        <p:spPr>
          <a:xfrm>
            <a:off x="4231341" y="1828800"/>
            <a:ext cx="1246094" cy="24742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839FA0A-5D3E-4523-977B-29DF96695294}"/>
              </a:ext>
            </a:extLst>
          </p:cNvPr>
          <p:cNvCxnSpPr/>
          <p:nvPr/>
        </p:nvCxnSpPr>
        <p:spPr>
          <a:xfrm flipV="1">
            <a:off x="4078941" y="4069976"/>
            <a:ext cx="349624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96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 변수는 사용하기 전에 반드시 미리 선언</a:t>
            </a:r>
            <a:r>
              <a:rPr lang="en-US" altLang="ko-KR" dirty="0"/>
              <a:t>(declare)</a:t>
            </a:r>
            <a:r>
              <a:rPr lang="ko-KR" altLang="en-US" dirty="0"/>
              <a:t>하여야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B6C3A3-2DB6-4744-AEEE-DFF3332BF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282510"/>
            <a:ext cx="8247529" cy="19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1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 소수점 상수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B63E9C-CC71-4A17-BF68-625EFF295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88" y="1665895"/>
            <a:ext cx="7413812" cy="21902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23FD06-238A-4FD8-A83B-5000EF62FF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00"/>
          <a:stretch/>
        </p:blipFill>
        <p:spPr>
          <a:xfrm>
            <a:off x="609600" y="4809285"/>
            <a:ext cx="5719483" cy="14681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2E31E1-65B8-461B-956E-F5878507A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89" y="4217821"/>
            <a:ext cx="5589494" cy="54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38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형식 지정자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float</a:t>
            </a:r>
            <a:r>
              <a:rPr lang="ko-KR" altLang="en-US" dirty="0"/>
              <a:t>형의 값을 출력하거나 입력하려면 형식 지정자로 “</a:t>
            </a:r>
            <a:r>
              <a:rPr lang="en-US" altLang="ko-KR" dirty="0"/>
              <a:t>%f”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double</a:t>
            </a:r>
            <a:r>
              <a:rPr lang="ko-KR" altLang="en-US" dirty="0"/>
              <a:t>형의 값을 </a:t>
            </a:r>
            <a:r>
              <a:rPr lang="ko-KR" altLang="en-US" dirty="0" err="1"/>
              <a:t>입출력하려면</a:t>
            </a:r>
            <a:r>
              <a:rPr lang="ko-KR" altLang="en-US" dirty="0"/>
              <a:t> “</a:t>
            </a:r>
            <a:r>
              <a:rPr lang="en-US" altLang="ko-KR" dirty="0"/>
              <a:t>%lf”</a:t>
            </a:r>
            <a:r>
              <a:rPr lang="ko-KR" altLang="en-US" dirty="0"/>
              <a:t>을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2648" y="3247399"/>
            <a:ext cx="8212138" cy="1012056"/>
          </a:xfrm>
          <a:prstGeom prst="foldedCorner">
            <a:avLst>
              <a:gd name="adj" fmla="val 6889"/>
            </a:avLst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rmAutofit fontScale="92500" lnSpcReduction="20000"/>
          </a:bodyPr>
          <a:lstStyle>
            <a:defPPr>
              <a:defRPr lang="en-US"/>
            </a:defPPr>
            <a:lvl1pPr marL="320040" indent="-32004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Symbol" panose="05050102010706020507" pitchFamily="18" charset="2"/>
              <a:buNone/>
              <a:defRPr kumimoji="0" sz="1600">
                <a:latin typeface="Century Schoolbook" panose="02040604050505020304" pitchFamily="18" charset="0"/>
              </a:defRPr>
            </a:lvl1pPr>
            <a:lvl2pPr marL="640080" indent="-27432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>
                <a:latin typeface="굴림" panose="020B0600000101010101" pitchFamily="50" charset="-127"/>
              </a:defRPr>
            </a:lvl2pPr>
            <a:lvl3pPr indent="-22860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3pPr>
            <a:lvl4pPr indent="-22860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4pPr>
            <a:lvl5pPr indent="-22860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9pPr>
          </a:lstStyle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double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radius;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ko-KR" altLang="en-US" sz="18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반지름 값을 </a:t>
            </a:r>
            <a:r>
              <a:rPr lang="ko-KR" altLang="en-US" sz="18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입력하시오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: ");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scanf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"%</a:t>
            </a:r>
            <a:r>
              <a:rPr lang="en-US" altLang="ko-KR" sz="18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lf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&amp;radius);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 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반드시 “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%</a:t>
            </a:r>
            <a:r>
              <a:rPr lang="en-US" altLang="ko-KR" sz="1800" kern="0" spc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lf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을 사용하여야 한다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4663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유효숫자 알아보기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53910" y="1759629"/>
            <a:ext cx="8212138" cy="3291765"/>
          </a:xfrm>
          <a:prstGeom prst="foldedCorner">
            <a:avLst>
              <a:gd name="adj" fmla="val 6889"/>
            </a:avLst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rmAutofit lnSpcReduction="10000"/>
          </a:bodyPr>
          <a:lstStyle>
            <a:defPPr>
              <a:defRPr lang="en-US"/>
            </a:defPPr>
            <a:lvl1pPr marL="320040" indent="-32004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Symbol" panose="05050102010706020507" pitchFamily="18" charset="2"/>
              <a:buNone/>
              <a:defRPr kumimoji="0" sz="1600">
                <a:latin typeface="Century Schoolbook" panose="02040604050505020304" pitchFamily="18" charset="0"/>
              </a:defRPr>
            </a:lvl1pPr>
            <a:lvl2pPr marL="640080" indent="-27432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>
                <a:latin typeface="굴림" panose="020B0600000101010101" pitchFamily="50" charset="-127"/>
              </a:defRPr>
            </a:lvl2pPr>
            <a:lvl3pPr indent="-22860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3pPr>
            <a:lvl4pPr indent="-22860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4pPr>
            <a:lvl5pPr indent="-22860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9pPr>
          </a:lstStyle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#include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&lt;</a:t>
            </a:r>
            <a:r>
              <a:rPr lang="en-US" altLang="ko-KR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stdio.h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&gt;</a:t>
            </a:r>
            <a:endParaRPr lang="en-US" altLang="ko-KR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main(</a:t>
            </a:r>
            <a:r>
              <a:rPr lang="en-US" altLang="ko-KR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void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float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fvalue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1234567890.12345678901234567890;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double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dvalue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1234567890.12345678901234567890;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printf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"float</a:t>
            </a:r>
            <a:r>
              <a:rPr lang="ko-KR" altLang="en-US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형 변수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=%30.25f\n"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fvalue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printf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"double</a:t>
            </a:r>
            <a:r>
              <a:rPr lang="ko-KR" altLang="en-US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형 변수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=%30.25lf\n"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dvalue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return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0;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6345E8-5616-4D21-B2A0-927FF9988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0" y="5397050"/>
            <a:ext cx="8209090" cy="94109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6DA76C-AA68-4D14-A4F6-CF9CA9F4CD30}"/>
              </a:ext>
            </a:extLst>
          </p:cNvPr>
          <p:cNvCxnSpPr>
            <a:cxnSpLocks/>
          </p:cNvCxnSpPr>
          <p:nvPr/>
        </p:nvCxnSpPr>
        <p:spPr>
          <a:xfrm>
            <a:off x="1757082" y="5925671"/>
            <a:ext cx="6185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C71151F-C639-468A-96C7-74AD784646A5}"/>
              </a:ext>
            </a:extLst>
          </p:cNvPr>
          <p:cNvCxnSpPr>
            <a:cxnSpLocks/>
          </p:cNvCxnSpPr>
          <p:nvPr/>
        </p:nvCxnSpPr>
        <p:spPr>
          <a:xfrm>
            <a:off x="1757082" y="6113929"/>
            <a:ext cx="16943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003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35808-2AAE-48F9-AB67-D1E989A9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EC89A0C-834B-43B2-A3C5-0877AB662D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float</a:t>
            </a:r>
            <a:r>
              <a:rPr lang="en-US" altLang="ko-KR" dirty="0"/>
              <a:t> f = 12.7;</a:t>
            </a:r>
          </a:p>
          <a:p>
            <a:pPr marL="0" indent="0">
              <a:buNone/>
            </a:pPr>
            <a:r>
              <a:rPr lang="en-US" altLang="ko-KR" u="sng" dirty="0">
                <a:solidFill>
                  <a:srgbClr val="0000FF"/>
                </a:solidFill>
              </a:rPr>
              <a:t>int</a:t>
            </a:r>
            <a:r>
              <a:rPr lang="ko-KR" altLang="en-US" u="sng" dirty="0"/>
              <a:t> </a:t>
            </a:r>
            <a:r>
              <a:rPr lang="en-US" altLang="ko-KR" u="sng" dirty="0"/>
              <a:t>a = f;</a:t>
            </a:r>
            <a:endParaRPr lang="ko-KR" altLang="en-US" u="sng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9CA146-33BA-43FE-A1F9-EABB3DD17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72" y="2704090"/>
            <a:ext cx="8531352" cy="144981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3B8DB4C-241E-4428-8928-BBE73D110D13}"/>
              </a:ext>
            </a:extLst>
          </p:cNvPr>
          <p:cNvCxnSpPr/>
          <p:nvPr/>
        </p:nvCxnSpPr>
        <p:spPr>
          <a:xfrm flipH="1" flipV="1">
            <a:off x="1810871" y="2348753"/>
            <a:ext cx="995082" cy="672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4448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오버플로우와</a:t>
            </a:r>
            <a:r>
              <a:rPr lang="ko-KR" altLang="en-US" dirty="0"/>
              <a:t> </a:t>
            </a:r>
            <a:r>
              <a:rPr lang="ko-KR" altLang="en-US" dirty="0" err="1"/>
              <a:t>언더플로우</a:t>
            </a:r>
            <a:endParaRPr lang="ko-KR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80231" y="1226672"/>
            <a:ext cx="8212138" cy="3291765"/>
          </a:xfrm>
          <a:prstGeom prst="foldedCorner">
            <a:avLst>
              <a:gd name="adj" fmla="val 6889"/>
            </a:avLst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rmAutofit lnSpcReduction="10000"/>
          </a:bodyPr>
          <a:lstStyle>
            <a:defPPr>
              <a:defRPr lang="en-US"/>
            </a:defPPr>
            <a:lvl1pPr marL="320040" indent="-32004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Symbol" panose="05050102010706020507" pitchFamily="18" charset="2"/>
              <a:buNone/>
              <a:defRPr kumimoji="0" sz="1600">
                <a:latin typeface="Century Schoolbook" panose="02040604050505020304" pitchFamily="18" charset="0"/>
              </a:defRPr>
            </a:lvl1pPr>
            <a:lvl2pPr marL="640080" indent="-27432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>
                <a:latin typeface="굴림" panose="020B0600000101010101" pitchFamily="50" charset="-127"/>
              </a:defRPr>
            </a:lvl2pPr>
            <a:lvl3pPr indent="-22860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3pPr>
            <a:lvl4pPr indent="-22860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4pPr>
            <a:lvl5pPr indent="-22860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9pPr>
          </a:lstStyle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808080"/>
                </a:solidFill>
                <a:effectLst/>
                <a:latin typeface="한양신명조"/>
                <a:ea typeface="휴먼명조"/>
              </a:rPr>
              <a:t>#include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&lt;</a:t>
            </a:r>
            <a:r>
              <a:rPr lang="en-US" altLang="ko-KR" sz="1800" kern="0" spc="0" dirty="0" err="1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stdio.h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&gt;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int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main(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void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{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float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x = 1e39;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float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y = 1.23456e-46;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"x=%e\n"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x);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"y=%e\n"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y);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return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0;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}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D869A5-600E-4691-A645-0DF0871F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0" y="5719780"/>
            <a:ext cx="8209090" cy="9410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220184-4A37-4108-ADE5-EFE1BD82F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10" y="4441170"/>
            <a:ext cx="8209090" cy="114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136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134AF-2749-4F33-931D-4B162E67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부동소수점형은 부정확할 수도 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89379B2-5826-46A2-A1ED-26C3A5E36086}"/>
              </a:ext>
            </a:extLst>
          </p:cNvPr>
          <p:cNvSpPr txBox="1">
            <a:spLocks noChangeArrowheads="1"/>
          </p:cNvSpPr>
          <p:nvPr/>
        </p:nvSpPr>
        <p:spPr>
          <a:xfrm>
            <a:off x="705737" y="1648014"/>
            <a:ext cx="8212138" cy="3058458"/>
          </a:xfrm>
          <a:prstGeom prst="foldedCorner">
            <a:avLst>
              <a:gd name="adj" fmla="val 6889"/>
            </a:avLst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rmAutofit lnSpcReduction="10000"/>
          </a:bodyPr>
          <a:lstStyle>
            <a:defPPr>
              <a:defRPr lang="en-US"/>
            </a:defPPr>
            <a:lvl1pPr marL="320040" indent="-32004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Symbol" panose="05050102010706020507" pitchFamily="18" charset="2"/>
              <a:buNone/>
              <a:defRPr kumimoji="0" sz="1600">
                <a:latin typeface="Century Schoolbook" panose="02040604050505020304" pitchFamily="18" charset="0"/>
              </a:defRPr>
            </a:lvl1pPr>
            <a:lvl2pPr marL="640080" indent="-27432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>
                <a:latin typeface="굴림" panose="020B0600000101010101" pitchFamily="50" charset="-127"/>
              </a:defRPr>
            </a:lvl2pPr>
            <a:lvl3pPr indent="-22860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3pPr>
            <a:lvl4pPr indent="-22860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4pPr>
            <a:lvl5pPr indent="-22860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9pPr>
          </a:lstStyle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808080"/>
                </a:solidFill>
                <a:effectLst/>
                <a:latin typeface="한양신명조"/>
                <a:ea typeface="휴먼명조"/>
              </a:rPr>
              <a:t>#include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&lt;</a:t>
            </a:r>
            <a:r>
              <a:rPr lang="en-US" altLang="ko-KR" sz="1800" kern="0" spc="0" dirty="0" err="1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stdio.h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&gt;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int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main(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void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{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float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value = 0.1;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"%.20f \n"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value);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// %.20f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휴먼명조"/>
                <a:ea typeface="휴먼명조"/>
              </a:rPr>
              <a:t>는 소수점 이하를 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20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휴먼명조"/>
                <a:ea typeface="휴먼명조"/>
              </a:rPr>
              <a:t>자리로 출력하라는 의미이다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return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0;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}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0D53AC-F875-46D8-8576-8981EB100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37" y="4955526"/>
            <a:ext cx="8212138" cy="81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900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ECCBB-63E4-4A14-9C48-ED691031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6E206-DAA0-4B0F-8489-210DFC9B2E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en-US" altLang="ko-KR" sz="1800" b="0" i="0" u="none" strike="noStrike" baseline="0" dirty="0">
                <a:latin typeface="YDVYMjOStd12"/>
              </a:rPr>
              <a:t>0.1</a:t>
            </a:r>
            <a:r>
              <a:rPr lang="ko-KR" altLang="en-US" sz="1800" b="0" i="0" u="none" strike="noStrike" baseline="0" dirty="0">
                <a:latin typeface="YDVYMjOStd12"/>
              </a:rPr>
              <a:t>의 값이 정확하게 출력되지 않는다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이유는 무엇일까</a:t>
            </a:r>
            <a:r>
              <a:rPr lang="en-US" altLang="ko-KR" sz="1800" b="0" i="0" u="none" strike="noStrike" baseline="0" dirty="0">
                <a:latin typeface="YDVYMjOStd12"/>
              </a:rPr>
              <a:t>? </a:t>
            </a:r>
            <a:r>
              <a:rPr lang="ko-KR" altLang="en-US" sz="1800" b="0" i="0" u="none" strike="noStrike" baseline="0" dirty="0">
                <a:latin typeface="YDVYMjOStd12"/>
              </a:rPr>
              <a:t>이진법으로는 정확하게 나타낼 </a:t>
            </a:r>
            <a:r>
              <a:rPr lang="ko-KR" altLang="en-US" sz="1800" b="0" i="0" u="none" strike="noStrike" baseline="0" dirty="0" err="1">
                <a:latin typeface="YDVYMjOStd12"/>
              </a:rPr>
              <a:t>수없는</a:t>
            </a:r>
            <a:r>
              <a:rPr lang="ko-KR" altLang="en-US" sz="1800" b="0" i="0" u="none" strike="noStrike" baseline="0" dirty="0">
                <a:latin typeface="YDVYMjOStd12"/>
              </a:rPr>
              <a:t> 값들이 있기 때문이다</a:t>
            </a:r>
            <a:r>
              <a:rPr lang="en-US" altLang="ko-KR" sz="1800" b="0" i="0" u="none" strike="noStrike" baseline="0" dirty="0">
                <a:latin typeface="YDVYMjOStd12"/>
              </a:rPr>
              <a:t>. 0.1</a:t>
            </a:r>
            <a:r>
              <a:rPr lang="ko-KR" altLang="en-US" sz="1800" b="0" i="0" u="none" strike="noStrike" baseline="0" dirty="0">
                <a:latin typeface="YDVYMjOStd12"/>
              </a:rPr>
              <a:t>도 그 중의 하나이다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</a:p>
          <a:p>
            <a:pPr algn="l"/>
            <a:endParaRPr lang="en-US" altLang="ko-KR" sz="1800" dirty="0">
              <a:latin typeface="YDVYMjOStd12"/>
            </a:endParaRPr>
          </a:p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십진법으로 예를 들어보자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십진법에서는 </a:t>
            </a:r>
            <a:r>
              <a:rPr lang="en-US" altLang="ko-KR" sz="1800" b="0" i="0" u="none" strike="noStrike" baseline="0" dirty="0">
                <a:latin typeface="YDVYMjOStd12"/>
              </a:rPr>
              <a:t>1/3</a:t>
            </a:r>
            <a:r>
              <a:rPr lang="ko-KR" altLang="en-US" sz="1800" b="0" i="0" u="none" strike="noStrike" baseline="0" dirty="0">
                <a:latin typeface="YDVYMjOStd12"/>
              </a:rPr>
              <a:t>을 정확하게 나타낼 수 없다</a:t>
            </a:r>
            <a:r>
              <a:rPr lang="en-US" altLang="ko-KR" sz="1800" b="0" i="0" u="none" strike="noStrike" baseline="0" dirty="0">
                <a:latin typeface="YDVYMjOStd12"/>
              </a:rPr>
              <a:t>(0.3333...</a:t>
            </a:r>
            <a:r>
              <a:rPr lang="ko-KR" altLang="en-US" sz="1800" b="0" i="0" u="none" strike="noStrike" baseline="0" dirty="0">
                <a:latin typeface="YDVYMjOStd12"/>
              </a:rPr>
              <a:t>이 무한히 반복된다</a:t>
            </a:r>
            <a:r>
              <a:rPr lang="en-US" altLang="ko-KR" sz="1800" b="0" i="0" u="none" strike="noStrike" baseline="0" dirty="0">
                <a:latin typeface="YDVYMjOStd12"/>
              </a:rPr>
              <a:t>). </a:t>
            </a:r>
            <a:r>
              <a:rPr lang="ko-KR" altLang="en-US" sz="1800" b="0" i="0" u="none" strike="noStrike" baseline="0" dirty="0">
                <a:latin typeface="YDVYMjOStd12"/>
              </a:rPr>
              <a:t>이진법에서는 </a:t>
            </a:r>
            <a:r>
              <a:rPr lang="en-US" altLang="ko-KR" sz="1800" b="0" i="0" u="none" strike="noStrike" baseline="0" dirty="0">
                <a:latin typeface="YDVYMjOStd12"/>
              </a:rPr>
              <a:t>0.1</a:t>
            </a:r>
            <a:r>
              <a:rPr lang="ko-KR" altLang="en-US" sz="1800" b="0" i="0" u="none" strike="noStrike" baseline="0" dirty="0">
                <a:latin typeface="YDVYMjOStd12"/>
              </a:rPr>
              <a:t>이 그렇다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십진법에서는 </a:t>
            </a:r>
            <a:r>
              <a:rPr lang="en-US" altLang="ko-KR" sz="1800" b="0" i="0" u="none" strike="noStrike" baseline="0" dirty="0">
                <a:latin typeface="YDVYMjOStd12"/>
              </a:rPr>
              <a:t>0.1</a:t>
            </a:r>
            <a:r>
              <a:rPr lang="ko-KR" altLang="en-US" sz="1800" b="0" i="0" u="none" strike="noStrike" baseline="0" dirty="0">
                <a:latin typeface="YDVYMjOStd12"/>
              </a:rPr>
              <a:t>로 정확하게 표현되지만</a:t>
            </a:r>
            <a:r>
              <a:rPr lang="en-US" altLang="ko-KR" sz="1800" b="0" i="0" u="none" strike="noStrike" baseline="0" dirty="0">
                <a:latin typeface="YDVYMjOStd12"/>
              </a:rPr>
              <a:t>, </a:t>
            </a:r>
            <a:r>
              <a:rPr lang="ko-KR" altLang="en-US" sz="1800" b="0" i="0" u="none" strike="noStrike" baseline="0" dirty="0">
                <a:latin typeface="YDVYMjOStd12"/>
              </a:rPr>
              <a:t>이진법에는 아무리 노력해도 </a:t>
            </a:r>
            <a:r>
              <a:rPr lang="en-US" altLang="ko-KR" sz="1800" b="0" i="0" u="none" strike="noStrike" baseline="0" dirty="0">
                <a:latin typeface="YDVYMjOStd12"/>
              </a:rPr>
              <a:t>0.1</a:t>
            </a:r>
            <a:r>
              <a:rPr lang="ko-KR" altLang="en-US" sz="1800" b="0" i="0" u="none" strike="noStrike" baseline="0" dirty="0">
                <a:latin typeface="YDVYMjOStd12"/>
              </a:rPr>
              <a:t>을 정확하게 표현하는 것이 불가능하다</a:t>
            </a:r>
            <a:r>
              <a:rPr lang="en-US" altLang="ko-KR" sz="1800" b="0" i="0" u="none" strike="noStrike" baseline="0" dirty="0">
                <a:latin typeface="YDVYMjOStd12"/>
              </a:rPr>
              <a:t>. "0.000110011.."</a:t>
            </a:r>
            <a:r>
              <a:rPr lang="ko-KR" altLang="en-US" sz="1800" b="0" i="0" u="none" strike="noStrike" baseline="0" dirty="0">
                <a:latin typeface="YDVYMjOStd12"/>
              </a:rPr>
              <a:t>로 시작되어서 무한히 이어진다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</a:p>
          <a:p>
            <a:pPr algn="l"/>
            <a:endParaRPr lang="en-US" altLang="ko-KR" sz="1800" dirty="0">
              <a:latin typeface="YDVYMjOStd12"/>
            </a:endParaRPr>
          </a:p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물론 중간에서 반올림하면 얼마든지 실용적으로는 사용이 가능하다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1422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D5582-ABFC-40D6-8416-427DCCE0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67492B-A111-4A66-9F03-43DC68D6F2A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959983"/>
            <a:ext cx="8153400" cy="1469017"/>
          </a:xfrm>
        </p:spPr>
      </p:pic>
    </p:spTree>
    <p:extLst>
      <p:ext uri="{BB962C8B-B14F-4D97-AF65-F5344CB8AC3E}">
        <p14:creationId xmlns:p14="http://schemas.microsoft.com/office/powerpoint/2010/main" val="25715596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태양빛 도달 시간</a:t>
            </a:r>
          </a:p>
        </p:txBody>
      </p:sp>
      <p:sp>
        <p:nvSpPr>
          <p:cNvPr id="522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ko-KR" altLang="en-US" dirty="0"/>
              <a:t>태양에서 오는 빛이 몇 분 만에 지구에 도착하는 지를 컴퓨터로 계산해보고자 한다</a:t>
            </a:r>
            <a:r>
              <a:rPr lang="en-US" altLang="ko-KR" dirty="0"/>
              <a:t>. </a:t>
            </a:r>
          </a:p>
          <a:p>
            <a:pPr latinLnBrk="1"/>
            <a:r>
              <a:rPr lang="ko-KR" altLang="en-US" dirty="0"/>
              <a:t>빛의 속도는 </a:t>
            </a:r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30</a:t>
            </a:r>
            <a:r>
              <a:rPr lang="ko-KR" altLang="en-US" dirty="0"/>
              <a:t>만 </a:t>
            </a:r>
            <a:r>
              <a:rPr lang="en-US" altLang="ko-KR" dirty="0"/>
              <a:t>km</a:t>
            </a:r>
            <a:r>
              <a:rPr lang="ko-KR" altLang="en-US" dirty="0"/>
              <a:t>를 이동한다</a:t>
            </a:r>
            <a:r>
              <a:rPr lang="en-US" altLang="ko-KR" dirty="0"/>
              <a:t>. </a:t>
            </a:r>
          </a:p>
          <a:p>
            <a:pPr latinLnBrk="1"/>
            <a:r>
              <a:rPr lang="ko-KR" altLang="en-US" dirty="0"/>
              <a:t>태양과 지구 사이의 거리는 약 </a:t>
            </a:r>
            <a:r>
              <a:rPr lang="en-US" altLang="ko-KR" dirty="0"/>
              <a:t>1</a:t>
            </a:r>
            <a:r>
              <a:rPr lang="ko-KR" altLang="en-US" dirty="0"/>
              <a:t>억 </a:t>
            </a:r>
            <a:r>
              <a:rPr lang="en-US" altLang="ko-KR" dirty="0"/>
              <a:t>4960</a:t>
            </a:r>
            <a:r>
              <a:rPr lang="ko-KR" altLang="en-US" dirty="0"/>
              <a:t>만 </a:t>
            </a:r>
            <a:r>
              <a:rPr lang="en-US" altLang="ko-KR" dirty="0"/>
              <a:t>km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/>
          </a:p>
        </p:txBody>
      </p:sp>
      <p:pic>
        <p:nvPicPr>
          <p:cNvPr id="52229" name="_x235171432" descr="EMB0000174c6b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3290888"/>
            <a:ext cx="4494212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26720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 결과 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87BBDD5-A50E-4488-897E-09F7F58128D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5313" y="1839628"/>
            <a:ext cx="8153400" cy="1058590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03E41B-AFFB-40B7-966F-850FD061B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3489136"/>
            <a:ext cx="57721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err="1">
                <a:latin typeface="+mn-ea"/>
                <a:ea typeface="+mn-ea"/>
              </a:rPr>
              <a:t>자료형이란</a:t>
            </a:r>
            <a:r>
              <a:rPr lang="en-US" altLang="ko-KR" sz="3600" dirty="0">
                <a:latin typeface="+mn-ea"/>
                <a:ea typeface="+mn-ea"/>
              </a:rPr>
              <a:t>?</a:t>
            </a:r>
            <a:r>
              <a:rPr lang="ko-KR" altLang="en-US" sz="3600" dirty="0">
                <a:latin typeface="+mn-ea"/>
                <a:ea typeface="+mn-ea"/>
              </a:rPr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>
                <a:ea typeface="굴림" panose="020B0600000101010101" pitchFamily="50" charset="-127"/>
              </a:rPr>
              <a:t>자료형</a:t>
            </a:r>
            <a:r>
              <a:rPr lang="en-US" altLang="ko-KR">
                <a:ea typeface="굴림" panose="020B0600000101010101" pitchFamily="50" charset="-127"/>
              </a:rPr>
              <a:t>(data type): </a:t>
            </a:r>
            <a:r>
              <a:rPr lang="ko-KR" altLang="en-US">
                <a:ea typeface="굴림" panose="020B0600000101010101" pitchFamily="50" charset="-127"/>
              </a:rPr>
              <a:t>데이터의 타입</a:t>
            </a:r>
            <a:r>
              <a:rPr lang="en-US" altLang="ko-KR">
                <a:ea typeface="굴림" panose="020B0600000101010101" pitchFamily="50" charset="-127"/>
              </a:rPr>
              <a:t>(</a:t>
            </a:r>
            <a:r>
              <a:rPr lang="ko-KR" altLang="en-US">
                <a:ea typeface="굴림" panose="020B0600000101010101" pitchFamily="50" charset="-127"/>
              </a:rPr>
              <a:t>종류</a:t>
            </a:r>
            <a:r>
              <a:rPr lang="en-US" altLang="ko-KR">
                <a:ea typeface="굴림" panose="020B0600000101010101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>
                <a:ea typeface="굴림" panose="020B0600000101010101" pitchFamily="50" charset="-127"/>
              </a:rPr>
              <a:t>정수형 데이터</a:t>
            </a:r>
            <a:r>
              <a:rPr lang="en-US" altLang="ko-KR">
                <a:ea typeface="굴림" panose="020B0600000101010101" pitchFamily="50" charset="-127"/>
              </a:rPr>
              <a:t>(100) 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>
                <a:ea typeface="굴림" panose="020B0600000101010101" pitchFamily="50" charset="-127"/>
              </a:rPr>
              <a:t>실수형 데이터</a:t>
            </a:r>
            <a:r>
              <a:rPr lang="en-US" altLang="ko-KR">
                <a:ea typeface="굴림" panose="020B0600000101010101" pitchFamily="50" charset="-127"/>
              </a:rPr>
              <a:t>(3.141592)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>
                <a:ea typeface="굴림" panose="020B0600000101010101" pitchFamily="50" charset="-127"/>
              </a:rPr>
              <a:t>문자형 데이터</a:t>
            </a:r>
            <a:r>
              <a:rPr lang="en-US" altLang="ko-KR">
                <a:ea typeface="굴림" panose="020B0600000101010101" pitchFamily="50" charset="-127"/>
              </a:rPr>
              <a:t>(‘A’)</a:t>
            </a:r>
          </a:p>
        </p:txBody>
      </p:sp>
      <p:pic>
        <p:nvPicPr>
          <p:cNvPr id="18436" name="Picture 8" descr="C:\Users\sec\AppData\Local\Microsoft\Windows\Temporary Internet Files\Content.IE5\NWAQQRXT\MC900348829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0" y="4249977"/>
            <a:ext cx="749528" cy="149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8" descr="C:\Users\sec\AppData\Local\Microsoft\Windows\Temporary Internet Files\Content.IE5\NWAQQRXT\MC900348829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9" y="3942729"/>
            <a:ext cx="941748" cy="187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8" descr="C:\Users\sec\AppData\Local\Microsoft\Windows\Temporary Internet Files\Content.IE5\NWAQQRXT\MC900348829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0" y="3552825"/>
            <a:ext cx="1155899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9" name="Group 15"/>
          <p:cNvGrpSpPr>
            <a:grpSpLocks/>
          </p:cNvGrpSpPr>
          <p:nvPr/>
        </p:nvGrpSpPr>
        <p:grpSpPr bwMode="auto">
          <a:xfrm>
            <a:off x="6334557" y="3741738"/>
            <a:ext cx="1455224" cy="1798399"/>
            <a:chOff x="3208" y="1586"/>
            <a:chExt cx="1395" cy="1617"/>
          </a:xfrm>
        </p:grpSpPr>
        <p:sp>
          <p:nvSpPr>
            <p:cNvPr id="18441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44 w 44"/>
                <a:gd name="T1" fmla="*/ 0 h 88"/>
                <a:gd name="T2" fmla="*/ 0 w 44"/>
                <a:gd name="T3" fmla="*/ 130 h 88"/>
                <a:gd name="T4" fmla="*/ 22 w 44"/>
                <a:gd name="T5" fmla="*/ 130 h 88"/>
                <a:gd name="T6" fmla="*/ 65 w 44"/>
                <a:gd name="T7" fmla="*/ 0 h 88"/>
                <a:gd name="T8" fmla="*/ 4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2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98 w 92"/>
                <a:gd name="T1" fmla="*/ 0 h 73"/>
                <a:gd name="T2" fmla="*/ 0 w 92"/>
                <a:gd name="T3" fmla="*/ 119 h 73"/>
                <a:gd name="T4" fmla="*/ 20 w 92"/>
                <a:gd name="T5" fmla="*/ 119 h 73"/>
                <a:gd name="T6" fmla="*/ 133 w 92"/>
                <a:gd name="T7" fmla="*/ 8 h 73"/>
                <a:gd name="T8" fmla="*/ 9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3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98 w 92"/>
                <a:gd name="T1" fmla="*/ 0 h 73"/>
                <a:gd name="T2" fmla="*/ 0 w 92"/>
                <a:gd name="T3" fmla="*/ 119 h 73"/>
                <a:gd name="T4" fmla="*/ 20 w 92"/>
                <a:gd name="T5" fmla="*/ 119 h 73"/>
                <a:gd name="T6" fmla="*/ 133 w 92"/>
                <a:gd name="T7" fmla="*/ 8 h 73"/>
                <a:gd name="T8" fmla="*/ 9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4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9 w 88"/>
                <a:gd name="T1" fmla="*/ 0 h 83"/>
                <a:gd name="T2" fmla="*/ 125 w 88"/>
                <a:gd name="T3" fmla="*/ 111 h 83"/>
                <a:gd name="T4" fmla="*/ 110 w 88"/>
                <a:gd name="T5" fmla="*/ 137 h 83"/>
                <a:gd name="T6" fmla="*/ 0 w 88"/>
                <a:gd name="T7" fmla="*/ 8 h 83"/>
                <a:gd name="T8" fmla="*/ 29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5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9 w 88"/>
                <a:gd name="T1" fmla="*/ 0 h 83"/>
                <a:gd name="T2" fmla="*/ 125 w 88"/>
                <a:gd name="T3" fmla="*/ 111 h 83"/>
                <a:gd name="T4" fmla="*/ 110 w 88"/>
                <a:gd name="T5" fmla="*/ 137 h 83"/>
                <a:gd name="T6" fmla="*/ 0 w 88"/>
                <a:gd name="T7" fmla="*/ 8 h 83"/>
                <a:gd name="T8" fmla="*/ 29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6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0 w 532"/>
                <a:gd name="T1" fmla="*/ 75 h 304"/>
                <a:gd name="T2" fmla="*/ 0 w 532"/>
                <a:gd name="T3" fmla="*/ 227 h 304"/>
                <a:gd name="T4" fmla="*/ 0 w 532"/>
                <a:gd name="T5" fmla="*/ 398 h 304"/>
                <a:gd name="T6" fmla="*/ 0 w 532"/>
                <a:gd name="T7" fmla="*/ 485 h 304"/>
                <a:gd name="T8" fmla="*/ 722 w 532"/>
                <a:gd name="T9" fmla="*/ 485 h 304"/>
                <a:gd name="T10" fmla="*/ 759 w 532"/>
                <a:gd name="T11" fmla="*/ 355 h 304"/>
                <a:gd name="T12" fmla="*/ 722 w 532"/>
                <a:gd name="T13" fmla="*/ 140 h 304"/>
                <a:gd name="T14" fmla="*/ 644 w 532"/>
                <a:gd name="T15" fmla="*/ 21 h 304"/>
                <a:gd name="T16" fmla="*/ 288 w 532"/>
                <a:gd name="T17" fmla="*/ 0 h 304"/>
                <a:gd name="T18" fmla="*/ 88 w 532"/>
                <a:gd name="T19" fmla="*/ 0 h 304"/>
                <a:gd name="T20" fmla="*/ 10 w 532"/>
                <a:gd name="T21" fmla="*/ 7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7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230 w 161"/>
                <a:gd name="T1" fmla="*/ 226 h 221"/>
                <a:gd name="T2" fmla="*/ 214 w 161"/>
                <a:gd name="T3" fmla="*/ 154 h 221"/>
                <a:gd name="T4" fmla="*/ 200 w 161"/>
                <a:gd name="T5" fmla="*/ 73 h 221"/>
                <a:gd name="T6" fmla="*/ 159 w 161"/>
                <a:gd name="T7" fmla="*/ 49 h 221"/>
                <a:gd name="T8" fmla="*/ 131 w 161"/>
                <a:gd name="T9" fmla="*/ 27 h 221"/>
                <a:gd name="T10" fmla="*/ 78 w 161"/>
                <a:gd name="T11" fmla="*/ 0 h 221"/>
                <a:gd name="T12" fmla="*/ 67 w 161"/>
                <a:gd name="T13" fmla="*/ 32 h 221"/>
                <a:gd name="T14" fmla="*/ 18 w 161"/>
                <a:gd name="T15" fmla="*/ 1 h 221"/>
                <a:gd name="T16" fmla="*/ 1 w 161"/>
                <a:gd name="T17" fmla="*/ 39 h 221"/>
                <a:gd name="T18" fmla="*/ 34 w 161"/>
                <a:gd name="T19" fmla="*/ 68 h 221"/>
                <a:gd name="T20" fmla="*/ 28 w 161"/>
                <a:gd name="T21" fmla="*/ 94 h 221"/>
                <a:gd name="T22" fmla="*/ 10 w 161"/>
                <a:gd name="T23" fmla="*/ 110 h 221"/>
                <a:gd name="T24" fmla="*/ 1 w 161"/>
                <a:gd name="T25" fmla="*/ 127 h 221"/>
                <a:gd name="T26" fmla="*/ 0 w 161"/>
                <a:gd name="T27" fmla="*/ 145 h 221"/>
                <a:gd name="T28" fmla="*/ 8 w 161"/>
                <a:gd name="T29" fmla="*/ 168 h 221"/>
                <a:gd name="T30" fmla="*/ 17 w 161"/>
                <a:gd name="T31" fmla="*/ 206 h 221"/>
                <a:gd name="T32" fmla="*/ 22 w 161"/>
                <a:gd name="T33" fmla="*/ 226 h 221"/>
                <a:gd name="T34" fmla="*/ 30 w 161"/>
                <a:gd name="T35" fmla="*/ 239 h 221"/>
                <a:gd name="T36" fmla="*/ 40 w 161"/>
                <a:gd name="T37" fmla="*/ 253 h 221"/>
                <a:gd name="T38" fmla="*/ 53 w 161"/>
                <a:gd name="T39" fmla="*/ 263 h 221"/>
                <a:gd name="T40" fmla="*/ 66 w 161"/>
                <a:gd name="T41" fmla="*/ 273 h 221"/>
                <a:gd name="T42" fmla="*/ 84 w 161"/>
                <a:gd name="T43" fmla="*/ 280 h 221"/>
                <a:gd name="T44" fmla="*/ 103 w 161"/>
                <a:gd name="T45" fmla="*/ 285 h 221"/>
                <a:gd name="T46" fmla="*/ 125 w 161"/>
                <a:gd name="T47" fmla="*/ 287 h 221"/>
                <a:gd name="T48" fmla="*/ 161 w 161"/>
                <a:gd name="T49" fmla="*/ 344 h 221"/>
                <a:gd name="T50" fmla="*/ 236 w 161"/>
                <a:gd name="T51" fmla="*/ 246 h 221"/>
                <a:gd name="T52" fmla="*/ 230 w 161"/>
                <a:gd name="T53" fmla="*/ 226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8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312 w 1132"/>
                <a:gd name="T1" fmla="*/ 264 h 1016"/>
                <a:gd name="T2" fmla="*/ 1384 w 1132"/>
                <a:gd name="T3" fmla="*/ 303 h 1016"/>
                <a:gd name="T4" fmla="*/ 1448 w 1132"/>
                <a:gd name="T5" fmla="*/ 345 h 1016"/>
                <a:gd name="T6" fmla="*/ 1499 w 1132"/>
                <a:gd name="T7" fmla="*/ 401 h 1016"/>
                <a:gd name="T8" fmla="*/ 1528 w 1132"/>
                <a:gd name="T9" fmla="*/ 484 h 1016"/>
                <a:gd name="T10" fmla="*/ 1579 w 1132"/>
                <a:gd name="T11" fmla="*/ 820 h 1016"/>
                <a:gd name="T12" fmla="*/ 1603 w 1132"/>
                <a:gd name="T13" fmla="*/ 1175 h 1016"/>
                <a:gd name="T14" fmla="*/ 1540 w 1132"/>
                <a:gd name="T15" fmla="*/ 1422 h 1016"/>
                <a:gd name="T16" fmla="*/ 1523 w 1132"/>
                <a:gd name="T17" fmla="*/ 1494 h 1016"/>
                <a:gd name="T18" fmla="*/ 1486 w 1132"/>
                <a:gd name="T19" fmla="*/ 1543 h 1016"/>
                <a:gd name="T20" fmla="*/ 1429 w 1132"/>
                <a:gd name="T21" fmla="*/ 1561 h 1016"/>
                <a:gd name="T22" fmla="*/ 1362 w 1132"/>
                <a:gd name="T23" fmla="*/ 1612 h 1016"/>
                <a:gd name="T24" fmla="*/ 1236 w 1132"/>
                <a:gd name="T25" fmla="*/ 1430 h 1016"/>
                <a:gd name="T26" fmla="*/ 1032 w 1132"/>
                <a:gd name="T27" fmla="*/ 1418 h 1016"/>
                <a:gd name="T28" fmla="*/ 715 w 1132"/>
                <a:gd name="T29" fmla="*/ 1447 h 1016"/>
                <a:gd name="T30" fmla="*/ 639 w 1132"/>
                <a:gd name="T31" fmla="*/ 1459 h 1016"/>
                <a:gd name="T32" fmla="*/ 579 w 1132"/>
                <a:gd name="T33" fmla="*/ 1424 h 1016"/>
                <a:gd name="T34" fmla="*/ 554 w 1132"/>
                <a:gd name="T35" fmla="*/ 1339 h 1016"/>
                <a:gd name="T36" fmla="*/ 586 w 1132"/>
                <a:gd name="T37" fmla="*/ 1205 h 1016"/>
                <a:gd name="T38" fmla="*/ 631 w 1132"/>
                <a:gd name="T39" fmla="*/ 799 h 1016"/>
                <a:gd name="T40" fmla="*/ 471 w 1132"/>
                <a:gd name="T41" fmla="*/ 647 h 1016"/>
                <a:gd name="T42" fmla="*/ 222 w 1132"/>
                <a:gd name="T43" fmla="*/ 474 h 1016"/>
                <a:gd name="T44" fmla="*/ 82 w 1132"/>
                <a:gd name="T45" fmla="*/ 265 h 1016"/>
                <a:gd name="T46" fmla="*/ 0 w 1132"/>
                <a:gd name="T47" fmla="*/ 115 h 1016"/>
                <a:gd name="T48" fmla="*/ 142 w 1132"/>
                <a:gd name="T49" fmla="*/ 3 h 1016"/>
                <a:gd name="T50" fmla="*/ 341 w 1132"/>
                <a:gd name="T51" fmla="*/ 203 h 1016"/>
                <a:gd name="T52" fmla="*/ 448 w 1132"/>
                <a:gd name="T53" fmla="*/ 260 h 1016"/>
                <a:gd name="T54" fmla="*/ 491 w 1132"/>
                <a:gd name="T55" fmla="*/ 316 h 1016"/>
                <a:gd name="T56" fmla="*/ 516 w 1132"/>
                <a:gd name="T57" fmla="*/ 321 h 1016"/>
                <a:gd name="T58" fmla="*/ 543 w 1132"/>
                <a:gd name="T59" fmla="*/ 327 h 1016"/>
                <a:gd name="T60" fmla="*/ 567 w 1132"/>
                <a:gd name="T61" fmla="*/ 330 h 1016"/>
                <a:gd name="T62" fmla="*/ 604 w 1132"/>
                <a:gd name="T63" fmla="*/ 316 h 1016"/>
                <a:gd name="T64" fmla="*/ 659 w 1132"/>
                <a:gd name="T65" fmla="*/ 287 h 1016"/>
                <a:gd name="T66" fmla="*/ 714 w 1132"/>
                <a:gd name="T67" fmla="*/ 264 h 1016"/>
                <a:gd name="T68" fmla="*/ 773 w 1132"/>
                <a:gd name="T69" fmla="*/ 248 h 1016"/>
                <a:gd name="T70" fmla="*/ 867 w 1132"/>
                <a:gd name="T71" fmla="*/ 213 h 1016"/>
                <a:gd name="T72" fmla="*/ 947 w 1132"/>
                <a:gd name="T73" fmla="*/ 195 h 1016"/>
                <a:gd name="T74" fmla="*/ 971 w 1132"/>
                <a:gd name="T75" fmla="*/ 195 h 1016"/>
                <a:gd name="T76" fmla="*/ 1011 w 1132"/>
                <a:gd name="T77" fmla="*/ 195 h 1016"/>
                <a:gd name="T78" fmla="*/ 1063 w 1132"/>
                <a:gd name="T79" fmla="*/ 197 h 1016"/>
                <a:gd name="T80" fmla="*/ 1116 w 1132"/>
                <a:gd name="T81" fmla="*/ 197 h 1016"/>
                <a:gd name="T82" fmla="*/ 1165 w 1132"/>
                <a:gd name="T83" fmla="*/ 199 h 1016"/>
                <a:gd name="T84" fmla="*/ 1204 w 1132"/>
                <a:gd name="T85" fmla="*/ 199 h 1016"/>
                <a:gd name="T86" fmla="*/ 1224 w 1132"/>
                <a:gd name="T87" fmla="*/ 199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9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352 w 271"/>
                <a:gd name="T1" fmla="*/ 252 h 365"/>
                <a:gd name="T2" fmla="*/ 378 w 271"/>
                <a:gd name="T3" fmla="*/ 267 h 365"/>
                <a:gd name="T4" fmla="*/ 383 w 271"/>
                <a:gd name="T5" fmla="*/ 304 h 365"/>
                <a:gd name="T6" fmla="*/ 379 w 271"/>
                <a:gd name="T7" fmla="*/ 323 h 365"/>
                <a:gd name="T8" fmla="*/ 375 w 271"/>
                <a:gd name="T9" fmla="*/ 339 h 365"/>
                <a:gd name="T10" fmla="*/ 374 w 271"/>
                <a:gd name="T11" fmla="*/ 349 h 365"/>
                <a:gd name="T12" fmla="*/ 372 w 271"/>
                <a:gd name="T13" fmla="*/ 359 h 365"/>
                <a:gd name="T14" fmla="*/ 368 w 271"/>
                <a:gd name="T15" fmla="*/ 365 h 365"/>
                <a:gd name="T16" fmla="*/ 361 w 271"/>
                <a:gd name="T17" fmla="*/ 371 h 365"/>
                <a:gd name="T18" fmla="*/ 350 w 271"/>
                <a:gd name="T19" fmla="*/ 380 h 365"/>
                <a:gd name="T20" fmla="*/ 333 w 271"/>
                <a:gd name="T21" fmla="*/ 393 h 365"/>
                <a:gd name="T22" fmla="*/ 330 w 271"/>
                <a:gd name="T23" fmla="*/ 421 h 365"/>
                <a:gd name="T24" fmla="*/ 322 w 271"/>
                <a:gd name="T25" fmla="*/ 494 h 365"/>
                <a:gd name="T26" fmla="*/ 269 w 271"/>
                <a:gd name="T27" fmla="*/ 535 h 365"/>
                <a:gd name="T28" fmla="*/ 195 w 271"/>
                <a:gd name="T29" fmla="*/ 585 h 365"/>
                <a:gd name="T30" fmla="*/ 104 w 271"/>
                <a:gd name="T31" fmla="*/ 566 h 365"/>
                <a:gd name="T32" fmla="*/ 65 w 271"/>
                <a:gd name="T33" fmla="*/ 481 h 365"/>
                <a:gd name="T34" fmla="*/ 38 w 271"/>
                <a:gd name="T35" fmla="*/ 421 h 365"/>
                <a:gd name="T36" fmla="*/ 38 w 271"/>
                <a:gd name="T37" fmla="*/ 405 h 365"/>
                <a:gd name="T38" fmla="*/ 21 w 271"/>
                <a:gd name="T39" fmla="*/ 390 h 365"/>
                <a:gd name="T40" fmla="*/ 10 w 271"/>
                <a:gd name="T41" fmla="*/ 373 h 365"/>
                <a:gd name="T42" fmla="*/ 2 w 271"/>
                <a:gd name="T43" fmla="*/ 356 h 365"/>
                <a:gd name="T44" fmla="*/ 0 w 271"/>
                <a:gd name="T45" fmla="*/ 336 h 365"/>
                <a:gd name="T46" fmla="*/ 0 w 271"/>
                <a:gd name="T47" fmla="*/ 315 h 365"/>
                <a:gd name="T48" fmla="*/ 2 w 271"/>
                <a:gd name="T49" fmla="*/ 292 h 365"/>
                <a:gd name="T50" fmla="*/ 8 w 271"/>
                <a:gd name="T51" fmla="*/ 271 h 365"/>
                <a:gd name="T52" fmla="*/ 12 w 271"/>
                <a:gd name="T53" fmla="*/ 247 h 365"/>
                <a:gd name="T54" fmla="*/ 42 w 271"/>
                <a:gd name="T55" fmla="*/ 260 h 365"/>
                <a:gd name="T56" fmla="*/ 42 w 271"/>
                <a:gd name="T57" fmla="*/ 194 h 365"/>
                <a:gd name="T58" fmla="*/ 33 w 271"/>
                <a:gd name="T59" fmla="*/ 94 h 365"/>
                <a:gd name="T60" fmla="*/ 125 w 271"/>
                <a:gd name="T61" fmla="*/ 2 h 365"/>
                <a:gd name="T62" fmla="*/ 231 w 271"/>
                <a:gd name="T63" fmla="*/ 0 h 365"/>
                <a:gd name="T64" fmla="*/ 350 w 271"/>
                <a:gd name="T65" fmla="*/ 90 h 365"/>
                <a:gd name="T66" fmla="*/ 352 w 271"/>
                <a:gd name="T67" fmla="*/ 252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0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57 w 272"/>
                <a:gd name="T1" fmla="*/ 34 h 214"/>
                <a:gd name="T2" fmla="*/ 326 w 272"/>
                <a:gd name="T3" fmla="*/ 79 h 214"/>
                <a:gd name="T4" fmla="*/ 350 w 272"/>
                <a:gd name="T5" fmla="*/ 98 h 214"/>
                <a:gd name="T6" fmla="*/ 369 w 272"/>
                <a:gd name="T7" fmla="*/ 116 h 214"/>
                <a:gd name="T8" fmla="*/ 383 w 272"/>
                <a:gd name="T9" fmla="*/ 136 h 214"/>
                <a:gd name="T10" fmla="*/ 388 w 272"/>
                <a:gd name="T11" fmla="*/ 154 h 214"/>
                <a:gd name="T12" fmla="*/ 392 w 272"/>
                <a:gd name="T13" fmla="*/ 178 h 214"/>
                <a:gd name="T14" fmla="*/ 388 w 272"/>
                <a:gd name="T15" fmla="*/ 202 h 214"/>
                <a:gd name="T16" fmla="*/ 380 w 272"/>
                <a:gd name="T17" fmla="*/ 228 h 214"/>
                <a:gd name="T18" fmla="*/ 370 w 272"/>
                <a:gd name="T19" fmla="*/ 259 h 214"/>
                <a:gd name="T20" fmla="*/ 367 w 272"/>
                <a:gd name="T21" fmla="*/ 300 h 214"/>
                <a:gd name="T22" fmla="*/ 367 w 272"/>
                <a:gd name="T23" fmla="*/ 334 h 214"/>
                <a:gd name="T24" fmla="*/ 339 w 272"/>
                <a:gd name="T25" fmla="*/ 341 h 214"/>
                <a:gd name="T26" fmla="*/ 319 w 272"/>
                <a:gd name="T27" fmla="*/ 283 h 214"/>
                <a:gd name="T28" fmla="*/ 309 w 272"/>
                <a:gd name="T29" fmla="*/ 236 h 214"/>
                <a:gd name="T30" fmla="*/ 310 w 272"/>
                <a:gd name="T31" fmla="*/ 188 h 214"/>
                <a:gd name="T32" fmla="*/ 325 w 272"/>
                <a:gd name="T33" fmla="*/ 130 h 214"/>
                <a:gd name="T34" fmla="*/ 266 w 272"/>
                <a:gd name="T35" fmla="*/ 89 h 214"/>
                <a:gd name="T36" fmla="*/ 186 w 272"/>
                <a:gd name="T37" fmla="*/ 89 h 214"/>
                <a:gd name="T38" fmla="*/ 169 w 272"/>
                <a:gd name="T39" fmla="*/ 97 h 214"/>
                <a:gd name="T40" fmla="*/ 157 w 272"/>
                <a:gd name="T41" fmla="*/ 104 h 214"/>
                <a:gd name="T42" fmla="*/ 142 w 272"/>
                <a:gd name="T43" fmla="*/ 112 h 214"/>
                <a:gd name="T44" fmla="*/ 130 w 272"/>
                <a:gd name="T45" fmla="*/ 117 h 214"/>
                <a:gd name="T46" fmla="*/ 113 w 272"/>
                <a:gd name="T47" fmla="*/ 124 h 214"/>
                <a:gd name="T48" fmla="*/ 100 w 272"/>
                <a:gd name="T49" fmla="*/ 130 h 214"/>
                <a:gd name="T50" fmla="*/ 86 w 272"/>
                <a:gd name="T51" fmla="*/ 136 h 214"/>
                <a:gd name="T52" fmla="*/ 69 w 272"/>
                <a:gd name="T53" fmla="*/ 139 h 214"/>
                <a:gd name="T54" fmla="*/ 49 w 272"/>
                <a:gd name="T55" fmla="*/ 154 h 214"/>
                <a:gd name="T56" fmla="*/ 59 w 272"/>
                <a:gd name="T57" fmla="*/ 192 h 214"/>
                <a:gd name="T58" fmla="*/ 65 w 272"/>
                <a:gd name="T59" fmla="*/ 221 h 214"/>
                <a:gd name="T60" fmla="*/ 65 w 272"/>
                <a:gd name="T61" fmla="*/ 250 h 214"/>
                <a:gd name="T62" fmla="*/ 58 w 272"/>
                <a:gd name="T63" fmla="*/ 285 h 214"/>
                <a:gd name="T64" fmla="*/ 58 w 272"/>
                <a:gd name="T65" fmla="*/ 341 h 214"/>
                <a:gd name="T66" fmla="*/ 30 w 272"/>
                <a:gd name="T67" fmla="*/ 307 h 214"/>
                <a:gd name="T68" fmla="*/ 12 w 272"/>
                <a:gd name="T69" fmla="*/ 259 h 214"/>
                <a:gd name="T70" fmla="*/ 9 w 272"/>
                <a:gd name="T71" fmla="*/ 237 h 214"/>
                <a:gd name="T72" fmla="*/ 2 w 272"/>
                <a:gd name="T73" fmla="*/ 216 h 214"/>
                <a:gd name="T74" fmla="*/ 0 w 272"/>
                <a:gd name="T75" fmla="*/ 195 h 214"/>
                <a:gd name="T76" fmla="*/ 0 w 272"/>
                <a:gd name="T77" fmla="*/ 172 h 214"/>
                <a:gd name="T78" fmla="*/ 2 w 272"/>
                <a:gd name="T79" fmla="*/ 153 h 214"/>
                <a:gd name="T80" fmla="*/ 10 w 272"/>
                <a:gd name="T81" fmla="*/ 139 h 214"/>
                <a:gd name="T82" fmla="*/ 23 w 272"/>
                <a:gd name="T83" fmla="*/ 125 h 214"/>
                <a:gd name="T84" fmla="*/ 45 w 272"/>
                <a:gd name="T85" fmla="*/ 121 h 214"/>
                <a:gd name="T86" fmla="*/ 49 w 272"/>
                <a:gd name="T87" fmla="*/ 75 h 214"/>
                <a:gd name="T88" fmla="*/ 89 w 272"/>
                <a:gd name="T89" fmla="*/ 21 h 214"/>
                <a:gd name="T90" fmla="*/ 175 w 272"/>
                <a:gd name="T91" fmla="*/ 0 h 214"/>
                <a:gd name="T92" fmla="*/ 257 w 272"/>
                <a:gd name="T93" fmla="*/ 34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1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12 w 99"/>
                <a:gd name="T1" fmla="*/ 117 h 304"/>
                <a:gd name="T2" fmla="*/ 112 w 99"/>
                <a:gd name="T3" fmla="*/ 193 h 304"/>
                <a:gd name="T4" fmla="*/ 139 w 99"/>
                <a:gd name="T5" fmla="*/ 243 h 304"/>
                <a:gd name="T6" fmla="*/ 138 w 99"/>
                <a:gd name="T7" fmla="*/ 304 h 304"/>
                <a:gd name="T8" fmla="*/ 138 w 99"/>
                <a:gd name="T9" fmla="*/ 396 h 304"/>
                <a:gd name="T10" fmla="*/ 112 w 99"/>
                <a:gd name="T11" fmla="*/ 422 h 304"/>
                <a:gd name="T12" fmla="*/ 76 w 99"/>
                <a:gd name="T13" fmla="*/ 447 h 304"/>
                <a:gd name="T14" fmla="*/ 65 w 99"/>
                <a:gd name="T15" fmla="*/ 485 h 304"/>
                <a:gd name="T16" fmla="*/ 17 w 99"/>
                <a:gd name="T17" fmla="*/ 485 h 304"/>
                <a:gd name="T18" fmla="*/ 0 w 99"/>
                <a:gd name="T19" fmla="*/ 447 h 304"/>
                <a:gd name="T20" fmla="*/ 48 w 99"/>
                <a:gd name="T21" fmla="*/ 439 h 304"/>
                <a:gd name="T22" fmla="*/ 21 w 99"/>
                <a:gd name="T23" fmla="*/ 425 h 304"/>
                <a:gd name="T24" fmla="*/ 1 w 99"/>
                <a:gd name="T25" fmla="*/ 425 h 304"/>
                <a:gd name="T26" fmla="*/ 1 w 99"/>
                <a:gd name="T27" fmla="*/ 396 h 304"/>
                <a:gd name="T28" fmla="*/ 25 w 99"/>
                <a:gd name="T29" fmla="*/ 402 h 304"/>
                <a:gd name="T30" fmla="*/ 72 w 99"/>
                <a:gd name="T31" fmla="*/ 399 h 304"/>
                <a:gd name="T32" fmla="*/ 72 w 99"/>
                <a:gd name="T33" fmla="*/ 373 h 304"/>
                <a:gd name="T34" fmla="*/ 34 w 99"/>
                <a:gd name="T35" fmla="*/ 373 h 304"/>
                <a:gd name="T36" fmla="*/ 0 w 99"/>
                <a:gd name="T37" fmla="*/ 363 h 304"/>
                <a:gd name="T38" fmla="*/ 0 w 99"/>
                <a:gd name="T39" fmla="*/ 326 h 304"/>
                <a:gd name="T40" fmla="*/ 28 w 99"/>
                <a:gd name="T41" fmla="*/ 323 h 304"/>
                <a:gd name="T42" fmla="*/ 61 w 99"/>
                <a:gd name="T43" fmla="*/ 353 h 304"/>
                <a:gd name="T44" fmla="*/ 84 w 99"/>
                <a:gd name="T45" fmla="*/ 341 h 304"/>
                <a:gd name="T46" fmla="*/ 65 w 99"/>
                <a:gd name="T47" fmla="*/ 304 h 304"/>
                <a:gd name="T48" fmla="*/ 90 w 99"/>
                <a:gd name="T49" fmla="*/ 292 h 304"/>
                <a:gd name="T50" fmla="*/ 72 w 99"/>
                <a:gd name="T51" fmla="*/ 269 h 304"/>
                <a:gd name="T52" fmla="*/ 84 w 99"/>
                <a:gd name="T53" fmla="*/ 238 h 304"/>
                <a:gd name="T54" fmla="*/ 48 w 99"/>
                <a:gd name="T55" fmla="*/ 238 h 304"/>
                <a:gd name="T56" fmla="*/ 65 w 99"/>
                <a:gd name="T57" fmla="*/ 216 h 304"/>
                <a:gd name="T58" fmla="*/ 90 w 99"/>
                <a:gd name="T59" fmla="*/ 216 h 304"/>
                <a:gd name="T60" fmla="*/ 112 w 99"/>
                <a:gd name="T61" fmla="*/ 220 h 304"/>
                <a:gd name="T62" fmla="*/ 96 w 99"/>
                <a:gd name="T63" fmla="*/ 173 h 304"/>
                <a:gd name="T64" fmla="*/ 65 w 99"/>
                <a:gd name="T65" fmla="*/ 161 h 304"/>
                <a:gd name="T66" fmla="*/ 17 w 99"/>
                <a:gd name="T67" fmla="*/ 161 h 304"/>
                <a:gd name="T68" fmla="*/ 10 w 99"/>
                <a:gd name="T69" fmla="*/ 133 h 304"/>
                <a:gd name="T70" fmla="*/ 10 w 99"/>
                <a:gd name="T71" fmla="*/ 84 h 304"/>
                <a:gd name="T72" fmla="*/ 4 w 99"/>
                <a:gd name="T73" fmla="*/ 37 h 304"/>
                <a:gd name="T74" fmla="*/ 34 w 99"/>
                <a:gd name="T75" fmla="*/ 0 h 304"/>
                <a:gd name="T76" fmla="*/ 66 w 99"/>
                <a:gd name="T77" fmla="*/ 6 h 304"/>
                <a:gd name="T78" fmla="*/ 91 w 99"/>
                <a:gd name="T79" fmla="*/ 9 h 304"/>
                <a:gd name="T80" fmla="*/ 108 w 99"/>
                <a:gd name="T81" fmla="*/ 16 h 304"/>
                <a:gd name="T82" fmla="*/ 120 w 99"/>
                <a:gd name="T83" fmla="*/ 26 h 304"/>
                <a:gd name="T84" fmla="*/ 124 w 99"/>
                <a:gd name="T85" fmla="*/ 39 h 304"/>
                <a:gd name="T86" fmla="*/ 124 w 99"/>
                <a:gd name="T87" fmla="*/ 57 h 304"/>
                <a:gd name="T88" fmla="*/ 120 w 99"/>
                <a:gd name="T89" fmla="*/ 83 h 304"/>
                <a:gd name="T90" fmla="*/ 112 w 99"/>
                <a:gd name="T91" fmla="*/ 117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2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6 w 33"/>
                <a:gd name="T1" fmla="*/ 8 h 81"/>
                <a:gd name="T2" fmla="*/ 47 w 33"/>
                <a:gd name="T3" fmla="*/ 40 h 81"/>
                <a:gd name="T4" fmla="*/ 35 w 33"/>
                <a:gd name="T5" fmla="*/ 76 h 81"/>
                <a:gd name="T6" fmla="*/ 51 w 33"/>
                <a:gd name="T7" fmla="*/ 99 h 81"/>
                <a:gd name="T8" fmla="*/ 51 w 33"/>
                <a:gd name="T9" fmla="*/ 130 h 81"/>
                <a:gd name="T10" fmla="*/ 26 w 33"/>
                <a:gd name="T11" fmla="*/ 122 h 81"/>
                <a:gd name="T12" fmla="*/ 0 w 33"/>
                <a:gd name="T13" fmla="*/ 125 h 81"/>
                <a:gd name="T14" fmla="*/ 0 w 33"/>
                <a:gd name="T15" fmla="*/ 81 h 81"/>
                <a:gd name="T16" fmla="*/ 9 w 33"/>
                <a:gd name="T17" fmla="*/ 40 h 81"/>
                <a:gd name="T18" fmla="*/ 3 w 33"/>
                <a:gd name="T19" fmla="*/ 0 h 81"/>
                <a:gd name="T20" fmla="*/ 8 w 33"/>
                <a:gd name="T21" fmla="*/ 1 h 81"/>
                <a:gd name="T22" fmla="*/ 14 w 33"/>
                <a:gd name="T23" fmla="*/ 2 h 81"/>
                <a:gd name="T24" fmla="*/ 21 w 33"/>
                <a:gd name="T25" fmla="*/ 7 h 81"/>
                <a:gd name="T26" fmla="*/ 26 w 33"/>
                <a:gd name="T27" fmla="*/ 8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3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41 w 30"/>
                <a:gd name="T1" fmla="*/ 0 h 84"/>
                <a:gd name="T2" fmla="*/ 11 w 30"/>
                <a:gd name="T3" fmla="*/ 8 h 84"/>
                <a:gd name="T4" fmla="*/ 0 w 30"/>
                <a:gd name="T5" fmla="*/ 49 h 84"/>
                <a:gd name="T6" fmla="*/ 28 w 30"/>
                <a:gd name="T7" fmla="*/ 27 h 84"/>
                <a:gd name="T8" fmla="*/ 20 w 30"/>
                <a:gd name="T9" fmla="*/ 76 h 84"/>
                <a:gd name="T10" fmla="*/ 0 w 30"/>
                <a:gd name="T11" fmla="*/ 79 h 84"/>
                <a:gd name="T12" fmla="*/ 0 w 30"/>
                <a:gd name="T13" fmla="*/ 130 h 84"/>
                <a:gd name="T14" fmla="*/ 20 w 30"/>
                <a:gd name="T15" fmla="*/ 133 h 84"/>
                <a:gd name="T16" fmla="*/ 28 w 30"/>
                <a:gd name="T17" fmla="*/ 98 h 84"/>
                <a:gd name="T18" fmla="*/ 44 w 30"/>
                <a:gd name="T19" fmla="*/ 54 h 84"/>
                <a:gd name="T20" fmla="*/ 41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4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477 w 353"/>
                <a:gd name="T1" fmla="*/ 0 h 672"/>
                <a:gd name="T2" fmla="*/ 443 w 353"/>
                <a:gd name="T3" fmla="*/ 91 h 672"/>
                <a:gd name="T4" fmla="*/ 363 w 353"/>
                <a:gd name="T5" fmla="*/ 139 h 672"/>
                <a:gd name="T6" fmla="*/ 300 w 353"/>
                <a:gd name="T7" fmla="*/ 154 h 672"/>
                <a:gd name="T8" fmla="*/ 253 w 353"/>
                <a:gd name="T9" fmla="*/ 122 h 672"/>
                <a:gd name="T10" fmla="*/ 233 w 353"/>
                <a:gd name="T11" fmla="*/ 80 h 672"/>
                <a:gd name="T12" fmla="*/ 202 w 353"/>
                <a:gd name="T13" fmla="*/ 174 h 672"/>
                <a:gd name="T14" fmla="*/ 82 w 353"/>
                <a:gd name="T15" fmla="*/ 419 h 672"/>
                <a:gd name="T16" fmla="*/ 27 w 353"/>
                <a:gd name="T17" fmla="*/ 800 h 672"/>
                <a:gd name="T18" fmla="*/ 0 w 353"/>
                <a:gd name="T19" fmla="*/ 1075 h 672"/>
                <a:gd name="T20" fmla="*/ 139 w 353"/>
                <a:gd name="T21" fmla="*/ 807 h 672"/>
                <a:gd name="T22" fmla="*/ 300 w 353"/>
                <a:gd name="T23" fmla="*/ 344 h 672"/>
                <a:gd name="T24" fmla="*/ 335 w 353"/>
                <a:gd name="T25" fmla="*/ 244 h 672"/>
                <a:gd name="T26" fmla="*/ 413 w 353"/>
                <a:gd name="T27" fmla="*/ 161 h 672"/>
                <a:gd name="T28" fmla="*/ 470 w 353"/>
                <a:gd name="T29" fmla="*/ 111 h 672"/>
                <a:gd name="T30" fmla="*/ 502 w 353"/>
                <a:gd name="T31" fmla="*/ 75 h 672"/>
                <a:gd name="T32" fmla="*/ 4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5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82 w 103"/>
                <a:gd name="T1" fmla="*/ 135 h 140"/>
                <a:gd name="T2" fmla="*/ 0 w 103"/>
                <a:gd name="T3" fmla="*/ 234 h 140"/>
                <a:gd name="T4" fmla="*/ 0 w 103"/>
                <a:gd name="T5" fmla="*/ 160 h 140"/>
                <a:gd name="T6" fmla="*/ 96 w 103"/>
                <a:gd name="T7" fmla="*/ 77 h 140"/>
                <a:gd name="T8" fmla="*/ 141 w 103"/>
                <a:gd name="T9" fmla="*/ 0 h 140"/>
                <a:gd name="T10" fmla="*/ 143 w 103"/>
                <a:gd name="T11" fmla="*/ 71 h 140"/>
                <a:gd name="T12" fmla="*/ 82 w 103"/>
                <a:gd name="T13" fmla="*/ 135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6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73 w 192"/>
                <a:gd name="T1" fmla="*/ 7 h 508"/>
                <a:gd name="T2" fmla="*/ 273 w 192"/>
                <a:gd name="T3" fmla="*/ 76 h 508"/>
                <a:gd name="T4" fmla="*/ 135 w 192"/>
                <a:gd name="T5" fmla="*/ 516 h 508"/>
                <a:gd name="T6" fmla="*/ 72 w 192"/>
                <a:gd name="T7" fmla="*/ 642 h 508"/>
                <a:gd name="T8" fmla="*/ 0 w 192"/>
                <a:gd name="T9" fmla="*/ 804 h 508"/>
                <a:gd name="T10" fmla="*/ 0 w 192"/>
                <a:gd name="T11" fmla="*/ 582 h 508"/>
                <a:gd name="T12" fmla="*/ 68 w 192"/>
                <a:gd name="T13" fmla="*/ 422 h 508"/>
                <a:gd name="T14" fmla="*/ 118 w 192"/>
                <a:gd name="T15" fmla="*/ 418 h 508"/>
                <a:gd name="T16" fmla="*/ 118 w 192"/>
                <a:gd name="T17" fmla="*/ 336 h 508"/>
                <a:gd name="T18" fmla="*/ 118 w 192"/>
                <a:gd name="T19" fmla="*/ 230 h 508"/>
                <a:gd name="T20" fmla="*/ 125 w 192"/>
                <a:gd name="T21" fmla="*/ 150 h 508"/>
                <a:gd name="T22" fmla="*/ 181 w 192"/>
                <a:gd name="T23" fmla="*/ 61 h 508"/>
                <a:gd name="T24" fmla="*/ 216 w 192"/>
                <a:gd name="T25" fmla="*/ 47 h 508"/>
                <a:gd name="T26" fmla="*/ 228 w 192"/>
                <a:gd name="T27" fmla="*/ 0 h 508"/>
                <a:gd name="T28" fmla="*/ 273 w 192"/>
                <a:gd name="T29" fmla="*/ 7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7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96 w 65"/>
                <a:gd name="T1" fmla="*/ 47 h 90"/>
                <a:gd name="T2" fmla="*/ 46 w 65"/>
                <a:gd name="T3" fmla="*/ 83 h 90"/>
                <a:gd name="T4" fmla="*/ 0 w 65"/>
                <a:gd name="T5" fmla="*/ 144 h 90"/>
                <a:gd name="T6" fmla="*/ 28 w 65"/>
                <a:gd name="T7" fmla="*/ 18 h 90"/>
                <a:gd name="T8" fmla="*/ 61 w 65"/>
                <a:gd name="T9" fmla="*/ 0 h 90"/>
                <a:gd name="T10" fmla="*/ 96 w 65"/>
                <a:gd name="T11" fmla="*/ 47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8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324 w 225"/>
                <a:gd name="T1" fmla="*/ 22 h 594"/>
                <a:gd name="T2" fmla="*/ 236 w 225"/>
                <a:gd name="T3" fmla="*/ 0 h 594"/>
                <a:gd name="T4" fmla="*/ 213 w 225"/>
                <a:gd name="T5" fmla="*/ 68 h 594"/>
                <a:gd name="T6" fmla="*/ 220 w 225"/>
                <a:gd name="T7" fmla="*/ 114 h 594"/>
                <a:gd name="T8" fmla="*/ 122 w 225"/>
                <a:gd name="T9" fmla="*/ 305 h 594"/>
                <a:gd name="T10" fmla="*/ 23 w 225"/>
                <a:gd name="T11" fmla="*/ 620 h 594"/>
                <a:gd name="T12" fmla="*/ 0 w 225"/>
                <a:gd name="T13" fmla="*/ 944 h 594"/>
                <a:gd name="T14" fmla="*/ 135 w 225"/>
                <a:gd name="T15" fmla="*/ 693 h 594"/>
                <a:gd name="T16" fmla="*/ 261 w 225"/>
                <a:gd name="T17" fmla="*/ 117 h 594"/>
                <a:gd name="T18" fmla="*/ 290 w 225"/>
                <a:gd name="T19" fmla="*/ 95 h 594"/>
                <a:gd name="T20" fmla="*/ 324 w 225"/>
                <a:gd name="T21" fmla="*/ 22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9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79 w 295"/>
                <a:gd name="T1" fmla="*/ 179 h 210"/>
                <a:gd name="T2" fmla="*/ 194 w 295"/>
                <a:gd name="T3" fmla="*/ 74 h 210"/>
                <a:gd name="T4" fmla="*/ 148 w 295"/>
                <a:gd name="T5" fmla="*/ 63 h 210"/>
                <a:gd name="T6" fmla="*/ 103 w 295"/>
                <a:gd name="T7" fmla="*/ 0 h 210"/>
                <a:gd name="T8" fmla="*/ 55 w 295"/>
                <a:gd name="T9" fmla="*/ 0 h 210"/>
                <a:gd name="T10" fmla="*/ 0 w 295"/>
                <a:gd name="T11" fmla="*/ 79 h 210"/>
                <a:gd name="T12" fmla="*/ 24 w 295"/>
                <a:gd name="T13" fmla="*/ 100 h 210"/>
                <a:gd name="T14" fmla="*/ 79 w 295"/>
                <a:gd name="T15" fmla="*/ 89 h 210"/>
                <a:gd name="T16" fmla="*/ 103 w 295"/>
                <a:gd name="T17" fmla="*/ 49 h 210"/>
                <a:gd name="T18" fmla="*/ 123 w 295"/>
                <a:gd name="T19" fmla="*/ 84 h 210"/>
                <a:gd name="T20" fmla="*/ 123 w 295"/>
                <a:gd name="T21" fmla="*/ 168 h 210"/>
                <a:gd name="T22" fmla="*/ 158 w 295"/>
                <a:gd name="T23" fmla="*/ 179 h 210"/>
                <a:gd name="T24" fmla="*/ 158 w 295"/>
                <a:gd name="T25" fmla="*/ 106 h 210"/>
                <a:gd name="T26" fmla="*/ 210 w 295"/>
                <a:gd name="T27" fmla="*/ 140 h 210"/>
                <a:gd name="T28" fmla="*/ 199 w 295"/>
                <a:gd name="T29" fmla="*/ 229 h 210"/>
                <a:gd name="T30" fmla="*/ 210 w 295"/>
                <a:gd name="T31" fmla="*/ 263 h 210"/>
                <a:gd name="T32" fmla="*/ 235 w 295"/>
                <a:gd name="T33" fmla="*/ 212 h 210"/>
                <a:gd name="T34" fmla="*/ 260 w 295"/>
                <a:gd name="T35" fmla="*/ 229 h 210"/>
                <a:gd name="T36" fmla="*/ 255 w 295"/>
                <a:gd name="T37" fmla="*/ 284 h 210"/>
                <a:gd name="T38" fmla="*/ 286 w 295"/>
                <a:gd name="T39" fmla="*/ 312 h 210"/>
                <a:gd name="T40" fmla="*/ 286 w 295"/>
                <a:gd name="T41" fmla="*/ 245 h 210"/>
                <a:gd name="T42" fmla="*/ 319 w 295"/>
                <a:gd name="T43" fmla="*/ 256 h 210"/>
                <a:gd name="T44" fmla="*/ 319 w 295"/>
                <a:gd name="T45" fmla="*/ 334 h 210"/>
                <a:gd name="T46" fmla="*/ 344 w 295"/>
                <a:gd name="T47" fmla="*/ 312 h 210"/>
                <a:gd name="T48" fmla="*/ 328 w 295"/>
                <a:gd name="T49" fmla="*/ 229 h 210"/>
                <a:gd name="T50" fmla="*/ 374 w 295"/>
                <a:gd name="T51" fmla="*/ 267 h 210"/>
                <a:gd name="T52" fmla="*/ 379 w 295"/>
                <a:gd name="T53" fmla="*/ 327 h 210"/>
                <a:gd name="T54" fmla="*/ 424 w 295"/>
                <a:gd name="T55" fmla="*/ 327 h 210"/>
                <a:gd name="T56" fmla="*/ 414 w 295"/>
                <a:gd name="T57" fmla="*/ 251 h 210"/>
                <a:gd name="T58" fmla="*/ 349 w 295"/>
                <a:gd name="T59" fmla="*/ 201 h 210"/>
                <a:gd name="T60" fmla="*/ 345 w 295"/>
                <a:gd name="T61" fmla="*/ 197 h 210"/>
                <a:gd name="T62" fmla="*/ 338 w 295"/>
                <a:gd name="T63" fmla="*/ 196 h 210"/>
                <a:gd name="T64" fmla="*/ 326 w 295"/>
                <a:gd name="T65" fmla="*/ 193 h 210"/>
                <a:gd name="T66" fmla="*/ 313 w 295"/>
                <a:gd name="T67" fmla="*/ 189 h 210"/>
                <a:gd name="T68" fmla="*/ 299 w 295"/>
                <a:gd name="T69" fmla="*/ 184 h 210"/>
                <a:gd name="T70" fmla="*/ 288 w 295"/>
                <a:gd name="T71" fmla="*/ 181 h 210"/>
                <a:gd name="T72" fmla="*/ 281 w 295"/>
                <a:gd name="T73" fmla="*/ 180 h 210"/>
                <a:gd name="T74" fmla="*/ 279 w 295"/>
                <a:gd name="T75" fmla="*/ 179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0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125 w 116"/>
                <a:gd name="T1" fmla="*/ 66 h 159"/>
                <a:gd name="T2" fmla="*/ 98 w 116"/>
                <a:gd name="T3" fmla="*/ 55 h 159"/>
                <a:gd name="T4" fmla="*/ 71 w 116"/>
                <a:gd name="T5" fmla="*/ 26 h 159"/>
                <a:gd name="T6" fmla="*/ 45 w 116"/>
                <a:gd name="T7" fmla="*/ 22 h 159"/>
                <a:gd name="T8" fmla="*/ 19 w 116"/>
                <a:gd name="T9" fmla="*/ 0 h 159"/>
                <a:gd name="T10" fmla="*/ 19 w 116"/>
                <a:gd name="T11" fmla="*/ 45 h 159"/>
                <a:gd name="T12" fmla="*/ 45 w 116"/>
                <a:gd name="T13" fmla="*/ 55 h 159"/>
                <a:gd name="T14" fmla="*/ 81 w 116"/>
                <a:gd name="T15" fmla="*/ 66 h 159"/>
                <a:gd name="T16" fmla="*/ 78 w 116"/>
                <a:gd name="T17" fmla="*/ 155 h 159"/>
                <a:gd name="T18" fmla="*/ 78 w 116"/>
                <a:gd name="T19" fmla="*/ 182 h 159"/>
                <a:gd name="T20" fmla="*/ 107 w 116"/>
                <a:gd name="T21" fmla="*/ 215 h 159"/>
                <a:gd name="T22" fmla="*/ 90 w 116"/>
                <a:gd name="T23" fmla="*/ 221 h 159"/>
                <a:gd name="T24" fmla="*/ 58 w 116"/>
                <a:gd name="T25" fmla="*/ 196 h 159"/>
                <a:gd name="T26" fmla="*/ 0 w 116"/>
                <a:gd name="T27" fmla="*/ 196 h 159"/>
                <a:gd name="T28" fmla="*/ 10 w 116"/>
                <a:gd name="T29" fmla="*/ 234 h 159"/>
                <a:gd name="T30" fmla="*/ 71 w 116"/>
                <a:gd name="T31" fmla="*/ 259 h 159"/>
                <a:gd name="T32" fmla="*/ 111 w 116"/>
                <a:gd name="T33" fmla="*/ 259 h 159"/>
                <a:gd name="T34" fmla="*/ 167 w 116"/>
                <a:gd name="T35" fmla="*/ 214 h 159"/>
                <a:gd name="T36" fmla="*/ 141 w 116"/>
                <a:gd name="T37" fmla="*/ 174 h 159"/>
                <a:gd name="T38" fmla="*/ 141 w 116"/>
                <a:gd name="T39" fmla="*/ 132 h 159"/>
                <a:gd name="T40" fmla="*/ 131 w 116"/>
                <a:gd name="T41" fmla="*/ 86 h 159"/>
                <a:gd name="T42" fmla="*/ 125 w 116"/>
                <a:gd name="T43" fmla="*/ 66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1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69 w 47"/>
                <a:gd name="T1" fmla="*/ 17 h 41"/>
                <a:gd name="T2" fmla="*/ 13 w 47"/>
                <a:gd name="T3" fmla="*/ 0 h 41"/>
                <a:gd name="T4" fmla="*/ 0 w 47"/>
                <a:gd name="T5" fmla="*/ 17 h 41"/>
                <a:gd name="T6" fmla="*/ 13 w 47"/>
                <a:gd name="T7" fmla="*/ 34 h 41"/>
                <a:gd name="T8" fmla="*/ 68 w 47"/>
                <a:gd name="T9" fmla="*/ 62 h 41"/>
                <a:gd name="T10" fmla="*/ 71 w 47"/>
                <a:gd name="T11" fmla="*/ 42 h 41"/>
                <a:gd name="T12" fmla="*/ 71 w 47"/>
                <a:gd name="T13" fmla="*/ 37 h 41"/>
                <a:gd name="T14" fmla="*/ 70 w 47"/>
                <a:gd name="T15" fmla="*/ 25 h 41"/>
                <a:gd name="T16" fmla="*/ 69 w 47"/>
                <a:gd name="T17" fmla="*/ 18 h 41"/>
                <a:gd name="T18" fmla="*/ 69 w 47"/>
                <a:gd name="T19" fmla="*/ 17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2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50 w 40"/>
                <a:gd name="T1" fmla="*/ 35 h 36"/>
                <a:gd name="T2" fmla="*/ 10 w 40"/>
                <a:gd name="T3" fmla="*/ 0 h 36"/>
                <a:gd name="T4" fmla="*/ 0 w 40"/>
                <a:gd name="T5" fmla="*/ 27 h 36"/>
                <a:gd name="T6" fmla="*/ 20 w 40"/>
                <a:gd name="T7" fmla="*/ 55 h 36"/>
                <a:gd name="T8" fmla="*/ 57 w 40"/>
                <a:gd name="T9" fmla="*/ 57 h 36"/>
                <a:gd name="T10" fmla="*/ 56 w 40"/>
                <a:gd name="T11" fmla="*/ 55 h 36"/>
                <a:gd name="T12" fmla="*/ 54 w 40"/>
                <a:gd name="T13" fmla="*/ 46 h 36"/>
                <a:gd name="T14" fmla="*/ 52 w 40"/>
                <a:gd name="T15" fmla="*/ 39 h 36"/>
                <a:gd name="T16" fmla="*/ 50 w 40"/>
                <a:gd name="T17" fmla="*/ 35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3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43 w 38"/>
                <a:gd name="T1" fmla="*/ 22 h 32"/>
                <a:gd name="T2" fmla="*/ 7 w 38"/>
                <a:gd name="T3" fmla="*/ 0 h 32"/>
                <a:gd name="T4" fmla="*/ 0 w 38"/>
                <a:gd name="T5" fmla="*/ 22 h 32"/>
                <a:gd name="T6" fmla="*/ 25 w 38"/>
                <a:gd name="T7" fmla="*/ 43 h 32"/>
                <a:gd name="T8" fmla="*/ 55 w 38"/>
                <a:gd name="T9" fmla="*/ 50 h 32"/>
                <a:gd name="T10" fmla="*/ 55 w 38"/>
                <a:gd name="T11" fmla="*/ 28 h 32"/>
                <a:gd name="T12" fmla="*/ 43 w 38"/>
                <a:gd name="T13" fmla="*/ 22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4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33 w 35"/>
                <a:gd name="T1" fmla="*/ 25 h 30"/>
                <a:gd name="T2" fmla="*/ 0 w 35"/>
                <a:gd name="T3" fmla="*/ 0 h 30"/>
                <a:gd name="T4" fmla="*/ 0 w 35"/>
                <a:gd name="T5" fmla="*/ 47 h 30"/>
                <a:gd name="T6" fmla="*/ 29 w 35"/>
                <a:gd name="T7" fmla="*/ 48 h 30"/>
                <a:gd name="T8" fmla="*/ 45 w 35"/>
                <a:gd name="T9" fmla="*/ 40 h 30"/>
                <a:gd name="T10" fmla="*/ 33 w 35"/>
                <a:gd name="T11" fmla="*/ 2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5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73 h 58"/>
                <a:gd name="T2" fmla="*/ 0 w 81"/>
                <a:gd name="T3" fmla="*/ 94 h 58"/>
                <a:gd name="T4" fmla="*/ 10 w 81"/>
                <a:gd name="T5" fmla="*/ 90 h 58"/>
                <a:gd name="T6" fmla="*/ 20 w 81"/>
                <a:gd name="T7" fmla="*/ 86 h 58"/>
                <a:gd name="T8" fmla="*/ 30 w 81"/>
                <a:gd name="T9" fmla="*/ 75 h 58"/>
                <a:gd name="T10" fmla="*/ 42 w 81"/>
                <a:gd name="T11" fmla="*/ 66 h 58"/>
                <a:gd name="T12" fmla="*/ 51 w 81"/>
                <a:gd name="T13" fmla="*/ 35 h 58"/>
                <a:gd name="T14" fmla="*/ 88 w 81"/>
                <a:gd name="T15" fmla="*/ 29 h 58"/>
                <a:gd name="T16" fmla="*/ 111 w 81"/>
                <a:gd name="T17" fmla="*/ 16 h 58"/>
                <a:gd name="T18" fmla="*/ 48 w 81"/>
                <a:gd name="T19" fmla="*/ 1 h 58"/>
                <a:gd name="T20" fmla="*/ 0 w 81"/>
                <a:gd name="T21" fmla="*/ 0 h 58"/>
                <a:gd name="T22" fmla="*/ 0 w 81"/>
                <a:gd name="T23" fmla="*/ 19 h 58"/>
                <a:gd name="T24" fmla="*/ 40 w 81"/>
                <a:gd name="T25" fmla="*/ 26 h 58"/>
                <a:gd name="T26" fmla="*/ 29 w 81"/>
                <a:gd name="T27" fmla="*/ 56 h 58"/>
                <a:gd name="T28" fmla="*/ 21 w 81"/>
                <a:gd name="T29" fmla="*/ 62 h 58"/>
                <a:gd name="T30" fmla="*/ 13 w 81"/>
                <a:gd name="T31" fmla="*/ 66 h 58"/>
                <a:gd name="T32" fmla="*/ 8 w 81"/>
                <a:gd name="T33" fmla="*/ 72 h 58"/>
                <a:gd name="T34" fmla="*/ 0 w 81"/>
                <a:gd name="T35" fmla="*/ 7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6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60 w 109"/>
                <a:gd name="T1" fmla="*/ 21 h 61"/>
                <a:gd name="T2" fmla="*/ 160 w 109"/>
                <a:gd name="T3" fmla="*/ 2 h 61"/>
                <a:gd name="T4" fmla="*/ 125 w 109"/>
                <a:gd name="T5" fmla="*/ 0 h 61"/>
                <a:gd name="T6" fmla="*/ 60 w 109"/>
                <a:gd name="T7" fmla="*/ 0 h 61"/>
                <a:gd name="T8" fmla="*/ 26 w 109"/>
                <a:gd name="T9" fmla="*/ 0 h 61"/>
                <a:gd name="T10" fmla="*/ 0 w 109"/>
                <a:gd name="T11" fmla="*/ 1 h 61"/>
                <a:gd name="T12" fmla="*/ 0 w 109"/>
                <a:gd name="T13" fmla="*/ 17 h 61"/>
                <a:gd name="T14" fmla="*/ 43 w 109"/>
                <a:gd name="T15" fmla="*/ 21 h 61"/>
                <a:gd name="T16" fmla="*/ 34 w 109"/>
                <a:gd name="T17" fmla="*/ 55 h 61"/>
                <a:gd name="T18" fmla="*/ 23 w 109"/>
                <a:gd name="T19" fmla="*/ 61 h 61"/>
                <a:gd name="T20" fmla="*/ 15 w 109"/>
                <a:gd name="T21" fmla="*/ 64 h 61"/>
                <a:gd name="T22" fmla="*/ 9 w 109"/>
                <a:gd name="T23" fmla="*/ 70 h 61"/>
                <a:gd name="T24" fmla="*/ 0 w 109"/>
                <a:gd name="T25" fmla="*/ 71 h 61"/>
                <a:gd name="T26" fmla="*/ 0 w 109"/>
                <a:gd name="T27" fmla="*/ 91 h 61"/>
                <a:gd name="T28" fmla="*/ 10 w 109"/>
                <a:gd name="T29" fmla="*/ 88 h 61"/>
                <a:gd name="T30" fmla="*/ 20 w 109"/>
                <a:gd name="T31" fmla="*/ 83 h 61"/>
                <a:gd name="T32" fmla="*/ 32 w 109"/>
                <a:gd name="T33" fmla="*/ 79 h 61"/>
                <a:gd name="T34" fmla="*/ 44 w 109"/>
                <a:gd name="T35" fmla="*/ 70 h 61"/>
                <a:gd name="T36" fmla="*/ 66 w 109"/>
                <a:gd name="T37" fmla="*/ 28 h 61"/>
                <a:gd name="T38" fmla="*/ 98 w 109"/>
                <a:gd name="T39" fmla="*/ 30 h 61"/>
                <a:gd name="T40" fmla="*/ 105 w 109"/>
                <a:gd name="T41" fmla="*/ 47 h 61"/>
                <a:gd name="T42" fmla="*/ 111 w 109"/>
                <a:gd name="T43" fmla="*/ 60 h 61"/>
                <a:gd name="T44" fmla="*/ 119 w 109"/>
                <a:gd name="T45" fmla="*/ 71 h 61"/>
                <a:gd name="T46" fmla="*/ 125 w 109"/>
                <a:gd name="T47" fmla="*/ 80 h 61"/>
                <a:gd name="T48" fmla="*/ 132 w 109"/>
                <a:gd name="T49" fmla="*/ 86 h 61"/>
                <a:gd name="T50" fmla="*/ 140 w 109"/>
                <a:gd name="T51" fmla="*/ 91 h 61"/>
                <a:gd name="T52" fmla="*/ 150 w 109"/>
                <a:gd name="T53" fmla="*/ 92 h 61"/>
                <a:gd name="T54" fmla="*/ 160 w 109"/>
                <a:gd name="T55" fmla="*/ 91 h 61"/>
                <a:gd name="T56" fmla="*/ 160 w 109"/>
                <a:gd name="T57" fmla="*/ 71 h 61"/>
                <a:gd name="T58" fmla="*/ 143 w 109"/>
                <a:gd name="T59" fmla="*/ 73 h 61"/>
                <a:gd name="T60" fmla="*/ 131 w 109"/>
                <a:gd name="T61" fmla="*/ 69 h 61"/>
                <a:gd name="T62" fmla="*/ 124 w 109"/>
                <a:gd name="T63" fmla="*/ 50 h 61"/>
                <a:gd name="T64" fmla="*/ 119 w 109"/>
                <a:gd name="T65" fmla="*/ 21 h 61"/>
                <a:gd name="T66" fmla="*/ 149 w 109"/>
                <a:gd name="T67" fmla="*/ 18 h 61"/>
                <a:gd name="T68" fmla="*/ 160 w 109"/>
                <a:gd name="T69" fmla="*/ 21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7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56 w 43"/>
                <a:gd name="T1" fmla="*/ 16 h 60"/>
                <a:gd name="T2" fmla="*/ 56 w 43"/>
                <a:gd name="T3" fmla="*/ 0 h 60"/>
                <a:gd name="T4" fmla="*/ 0 w 43"/>
                <a:gd name="T5" fmla="*/ 2 h 60"/>
                <a:gd name="T6" fmla="*/ 5 w 43"/>
                <a:gd name="T7" fmla="*/ 37 h 60"/>
                <a:gd name="T8" fmla="*/ 15 w 43"/>
                <a:gd name="T9" fmla="*/ 63 h 60"/>
                <a:gd name="T10" fmla="*/ 25 w 43"/>
                <a:gd name="T11" fmla="*/ 82 h 60"/>
                <a:gd name="T12" fmla="*/ 38 w 43"/>
                <a:gd name="T13" fmla="*/ 91 h 60"/>
                <a:gd name="T14" fmla="*/ 40 w 43"/>
                <a:gd name="T15" fmla="*/ 95 h 60"/>
                <a:gd name="T16" fmla="*/ 46 w 43"/>
                <a:gd name="T17" fmla="*/ 96 h 60"/>
                <a:gd name="T18" fmla="*/ 50 w 43"/>
                <a:gd name="T19" fmla="*/ 96 h 60"/>
                <a:gd name="T20" fmla="*/ 56 w 43"/>
                <a:gd name="T21" fmla="*/ 95 h 60"/>
                <a:gd name="T22" fmla="*/ 56 w 43"/>
                <a:gd name="T23" fmla="*/ 74 h 60"/>
                <a:gd name="T24" fmla="*/ 40 w 43"/>
                <a:gd name="T25" fmla="*/ 74 h 60"/>
                <a:gd name="T26" fmla="*/ 30 w 43"/>
                <a:gd name="T27" fmla="*/ 65 h 60"/>
                <a:gd name="T28" fmla="*/ 24 w 43"/>
                <a:gd name="T29" fmla="*/ 47 h 60"/>
                <a:gd name="T30" fmla="*/ 17 w 43"/>
                <a:gd name="T31" fmla="*/ 16 h 60"/>
                <a:gd name="T32" fmla="*/ 46 w 43"/>
                <a:gd name="T33" fmla="*/ 15 h 60"/>
                <a:gd name="T34" fmla="*/ 56 w 43"/>
                <a:gd name="T35" fmla="*/ 16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8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53 w 220"/>
                <a:gd name="T1" fmla="*/ 135 h 221"/>
                <a:gd name="T2" fmla="*/ 184 w 220"/>
                <a:gd name="T3" fmla="*/ 149 h 221"/>
                <a:gd name="T4" fmla="*/ 205 w 220"/>
                <a:gd name="T5" fmla="*/ 158 h 221"/>
                <a:gd name="T6" fmla="*/ 217 w 220"/>
                <a:gd name="T7" fmla="*/ 166 h 221"/>
                <a:gd name="T8" fmla="*/ 223 w 220"/>
                <a:gd name="T9" fmla="*/ 175 h 221"/>
                <a:gd name="T10" fmla="*/ 228 w 220"/>
                <a:gd name="T11" fmla="*/ 185 h 221"/>
                <a:gd name="T12" fmla="*/ 232 w 220"/>
                <a:gd name="T13" fmla="*/ 198 h 221"/>
                <a:gd name="T14" fmla="*/ 239 w 220"/>
                <a:gd name="T15" fmla="*/ 216 h 221"/>
                <a:gd name="T16" fmla="*/ 254 w 220"/>
                <a:gd name="T17" fmla="*/ 241 h 221"/>
                <a:gd name="T18" fmla="*/ 277 w 220"/>
                <a:gd name="T19" fmla="*/ 186 h 221"/>
                <a:gd name="T20" fmla="*/ 281 w 220"/>
                <a:gd name="T21" fmla="*/ 125 h 221"/>
                <a:gd name="T22" fmla="*/ 278 w 220"/>
                <a:gd name="T23" fmla="*/ 63 h 221"/>
                <a:gd name="T24" fmla="*/ 275 w 220"/>
                <a:gd name="T25" fmla="*/ 0 h 221"/>
                <a:gd name="T26" fmla="*/ 311 w 220"/>
                <a:gd name="T27" fmla="*/ 79 h 221"/>
                <a:gd name="T28" fmla="*/ 309 w 220"/>
                <a:gd name="T29" fmla="*/ 137 h 221"/>
                <a:gd name="T30" fmla="*/ 307 w 220"/>
                <a:gd name="T31" fmla="*/ 186 h 221"/>
                <a:gd name="T32" fmla="*/ 298 w 220"/>
                <a:gd name="T33" fmla="*/ 234 h 221"/>
                <a:gd name="T34" fmla="*/ 285 w 220"/>
                <a:gd name="T35" fmla="*/ 289 h 221"/>
                <a:gd name="T36" fmla="*/ 245 w 220"/>
                <a:gd name="T37" fmla="*/ 299 h 221"/>
                <a:gd name="T38" fmla="*/ 187 w 220"/>
                <a:gd name="T39" fmla="*/ 356 h 221"/>
                <a:gd name="T40" fmla="*/ 104 w 220"/>
                <a:gd name="T41" fmla="*/ 356 h 221"/>
                <a:gd name="T42" fmla="*/ 45 w 220"/>
                <a:gd name="T43" fmla="*/ 309 h 221"/>
                <a:gd name="T44" fmla="*/ 19 w 220"/>
                <a:gd name="T45" fmla="*/ 258 h 221"/>
                <a:gd name="T46" fmla="*/ 2 w 220"/>
                <a:gd name="T47" fmla="*/ 191 h 221"/>
                <a:gd name="T48" fmla="*/ 0 w 220"/>
                <a:gd name="T49" fmla="*/ 137 h 221"/>
                <a:gd name="T50" fmla="*/ 2 w 220"/>
                <a:gd name="T51" fmla="*/ 87 h 221"/>
                <a:gd name="T52" fmla="*/ 15 w 220"/>
                <a:gd name="T53" fmla="*/ 40 h 221"/>
                <a:gd name="T54" fmla="*/ 24 w 220"/>
                <a:gd name="T55" fmla="*/ 93 h 221"/>
                <a:gd name="T56" fmla="*/ 30 w 220"/>
                <a:gd name="T57" fmla="*/ 142 h 221"/>
                <a:gd name="T58" fmla="*/ 35 w 220"/>
                <a:gd name="T59" fmla="*/ 190 h 221"/>
                <a:gd name="T60" fmla="*/ 48 w 220"/>
                <a:gd name="T61" fmla="*/ 238 h 221"/>
                <a:gd name="T62" fmla="*/ 54 w 220"/>
                <a:gd name="T63" fmla="*/ 214 h 221"/>
                <a:gd name="T64" fmla="*/ 60 w 220"/>
                <a:gd name="T65" fmla="*/ 195 h 221"/>
                <a:gd name="T66" fmla="*/ 65 w 220"/>
                <a:gd name="T67" fmla="*/ 178 h 221"/>
                <a:gd name="T68" fmla="*/ 71 w 220"/>
                <a:gd name="T69" fmla="*/ 168 h 221"/>
                <a:gd name="T70" fmla="*/ 81 w 220"/>
                <a:gd name="T71" fmla="*/ 159 h 221"/>
                <a:gd name="T72" fmla="*/ 92 w 220"/>
                <a:gd name="T73" fmla="*/ 151 h 221"/>
                <a:gd name="T74" fmla="*/ 109 w 220"/>
                <a:gd name="T75" fmla="*/ 146 h 221"/>
                <a:gd name="T76" fmla="*/ 131 w 220"/>
                <a:gd name="T77" fmla="*/ 141 h 221"/>
                <a:gd name="T78" fmla="*/ 131 w 220"/>
                <a:gd name="T79" fmla="*/ 162 h 221"/>
                <a:gd name="T80" fmla="*/ 116 w 220"/>
                <a:gd name="T81" fmla="*/ 175 h 221"/>
                <a:gd name="T82" fmla="*/ 104 w 220"/>
                <a:gd name="T83" fmla="*/ 185 h 221"/>
                <a:gd name="T84" fmla="*/ 95 w 220"/>
                <a:gd name="T85" fmla="*/ 195 h 221"/>
                <a:gd name="T86" fmla="*/ 93 w 220"/>
                <a:gd name="T87" fmla="*/ 205 h 221"/>
                <a:gd name="T88" fmla="*/ 92 w 220"/>
                <a:gd name="T89" fmla="*/ 216 h 221"/>
                <a:gd name="T90" fmla="*/ 94 w 220"/>
                <a:gd name="T91" fmla="*/ 232 h 221"/>
                <a:gd name="T92" fmla="*/ 95 w 220"/>
                <a:gd name="T93" fmla="*/ 250 h 221"/>
                <a:gd name="T94" fmla="*/ 102 w 220"/>
                <a:gd name="T95" fmla="*/ 272 h 221"/>
                <a:gd name="T96" fmla="*/ 130 w 220"/>
                <a:gd name="T97" fmla="*/ 272 h 221"/>
                <a:gd name="T98" fmla="*/ 130 w 220"/>
                <a:gd name="T99" fmla="*/ 238 h 221"/>
                <a:gd name="T100" fmla="*/ 150 w 220"/>
                <a:gd name="T101" fmla="*/ 241 h 221"/>
                <a:gd name="T102" fmla="*/ 158 w 220"/>
                <a:gd name="T103" fmla="*/ 281 h 221"/>
                <a:gd name="T104" fmla="*/ 192 w 220"/>
                <a:gd name="T105" fmla="*/ 281 h 221"/>
                <a:gd name="T106" fmla="*/ 207 w 220"/>
                <a:gd name="T107" fmla="*/ 241 h 221"/>
                <a:gd name="T108" fmla="*/ 204 w 220"/>
                <a:gd name="T109" fmla="*/ 224 h 221"/>
                <a:gd name="T110" fmla="*/ 199 w 220"/>
                <a:gd name="T111" fmla="*/ 209 h 221"/>
                <a:gd name="T112" fmla="*/ 195 w 220"/>
                <a:gd name="T113" fmla="*/ 198 h 221"/>
                <a:gd name="T114" fmla="*/ 189 w 220"/>
                <a:gd name="T115" fmla="*/ 190 h 221"/>
                <a:gd name="T116" fmla="*/ 183 w 220"/>
                <a:gd name="T117" fmla="*/ 184 h 221"/>
                <a:gd name="T118" fmla="*/ 174 w 220"/>
                <a:gd name="T119" fmla="*/ 177 h 221"/>
                <a:gd name="T120" fmla="*/ 162 w 220"/>
                <a:gd name="T121" fmla="*/ 170 h 221"/>
                <a:gd name="T122" fmla="*/ 147 w 220"/>
                <a:gd name="T123" fmla="*/ 162 h 221"/>
                <a:gd name="T124" fmla="*/ 153 w 220"/>
                <a:gd name="T125" fmla="*/ 135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9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67 w 119"/>
                <a:gd name="T1" fmla="*/ 152 h 156"/>
                <a:gd name="T2" fmla="*/ 145 w 119"/>
                <a:gd name="T3" fmla="*/ 221 h 156"/>
                <a:gd name="T4" fmla="*/ 85 w 119"/>
                <a:gd name="T5" fmla="*/ 260 h 156"/>
                <a:gd name="T6" fmla="*/ 0 w 119"/>
                <a:gd name="T7" fmla="*/ 101 h 156"/>
                <a:gd name="T8" fmla="*/ 39 w 119"/>
                <a:gd name="T9" fmla="*/ 56 h 156"/>
                <a:gd name="T10" fmla="*/ 66 w 119"/>
                <a:gd name="T11" fmla="*/ 0 h 156"/>
                <a:gd name="T12" fmla="*/ 167 w 119"/>
                <a:gd name="T13" fmla="*/ 152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0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42 w 28"/>
                <a:gd name="T1" fmla="*/ 106 h 77"/>
                <a:gd name="T2" fmla="*/ 22 w 28"/>
                <a:gd name="T3" fmla="*/ 0 h 77"/>
                <a:gd name="T4" fmla="*/ 0 w 28"/>
                <a:gd name="T5" fmla="*/ 8 h 77"/>
                <a:gd name="T6" fmla="*/ 8 w 28"/>
                <a:gd name="T7" fmla="*/ 102 h 77"/>
                <a:gd name="T8" fmla="*/ 38 w 28"/>
                <a:gd name="T9" fmla="*/ 128 h 77"/>
                <a:gd name="T10" fmla="*/ 42 w 28"/>
                <a:gd name="T11" fmla="*/ 10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1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302 w 440"/>
                <a:gd name="T1" fmla="*/ 50 h 857"/>
                <a:gd name="T2" fmla="*/ 404 w 440"/>
                <a:gd name="T3" fmla="*/ 116 h 857"/>
                <a:gd name="T4" fmla="*/ 472 w 440"/>
                <a:gd name="T5" fmla="*/ 167 h 857"/>
                <a:gd name="T6" fmla="*/ 517 w 440"/>
                <a:gd name="T7" fmla="*/ 228 h 857"/>
                <a:gd name="T8" fmla="*/ 551 w 440"/>
                <a:gd name="T9" fmla="*/ 317 h 857"/>
                <a:gd name="T10" fmla="*/ 609 w 440"/>
                <a:gd name="T11" fmla="*/ 642 h 857"/>
                <a:gd name="T12" fmla="*/ 630 w 440"/>
                <a:gd name="T13" fmla="*/ 871 h 857"/>
                <a:gd name="T14" fmla="*/ 551 w 440"/>
                <a:gd name="T15" fmla="*/ 1201 h 857"/>
                <a:gd name="T16" fmla="*/ 496 w 440"/>
                <a:gd name="T17" fmla="*/ 1353 h 857"/>
                <a:gd name="T18" fmla="*/ 392 w 440"/>
                <a:gd name="T19" fmla="*/ 1300 h 857"/>
                <a:gd name="T20" fmla="*/ 441 w 440"/>
                <a:gd name="T21" fmla="*/ 1269 h 857"/>
                <a:gd name="T22" fmla="*/ 496 w 440"/>
                <a:gd name="T23" fmla="*/ 1162 h 857"/>
                <a:gd name="T24" fmla="*/ 469 w 440"/>
                <a:gd name="T25" fmla="*/ 1047 h 857"/>
                <a:gd name="T26" fmla="*/ 567 w 440"/>
                <a:gd name="T27" fmla="*/ 957 h 857"/>
                <a:gd name="T28" fmla="*/ 537 w 440"/>
                <a:gd name="T29" fmla="*/ 805 h 857"/>
                <a:gd name="T30" fmla="*/ 481 w 440"/>
                <a:gd name="T31" fmla="*/ 780 h 857"/>
                <a:gd name="T32" fmla="*/ 537 w 440"/>
                <a:gd name="T33" fmla="*/ 621 h 857"/>
                <a:gd name="T34" fmla="*/ 476 w 440"/>
                <a:gd name="T35" fmla="*/ 489 h 857"/>
                <a:gd name="T36" fmla="*/ 455 w 440"/>
                <a:gd name="T37" fmla="*/ 467 h 857"/>
                <a:gd name="T38" fmla="*/ 435 w 440"/>
                <a:gd name="T39" fmla="*/ 448 h 857"/>
                <a:gd name="T40" fmla="*/ 416 w 440"/>
                <a:gd name="T41" fmla="*/ 432 h 857"/>
                <a:gd name="T42" fmla="*/ 413 w 440"/>
                <a:gd name="T43" fmla="*/ 405 h 857"/>
                <a:gd name="T44" fmla="*/ 392 w 440"/>
                <a:gd name="T45" fmla="*/ 279 h 857"/>
                <a:gd name="T46" fmla="*/ 311 w 440"/>
                <a:gd name="T47" fmla="*/ 613 h 857"/>
                <a:gd name="T48" fmla="*/ 240 w 440"/>
                <a:gd name="T49" fmla="*/ 642 h 857"/>
                <a:gd name="T50" fmla="*/ 311 w 440"/>
                <a:gd name="T51" fmla="*/ 772 h 857"/>
                <a:gd name="T52" fmla="*/ 268 w 440"/>
                <a:gd name="T53" fmla="*/ 826 h 857"/>
                <a:gd name="T54" fmla="*/ 295 w 440"/>
                <a:gd name="T55" fmla="*/ 948 h 857"/>
                <a:gd name="T56" fmla="*/ 268 w 440"/>
                <a:gd name="T57" fmla="*/ 1107 h 857"/>
                <a:gd name="T58" fmla="*/ 166 w 440"/>
                <a:gd name="T59" fmla="*/ 918 h 857"/>
                <a:gd name="T60" fmla="*/ 166 w 440"/>
                <a:gd name="T61" fmla="*/ 537 h 857"/>
                <a:gd name="T62" fmla="*/ 124 w 440"/>
                <a:gd name="T63" fmla="*/ 817 h 857"/>
                <a:gd name="T64" fmla="*/ 0 w 440"/>
                <a:gd name="T65" fmla="*/ 933 h 857"/>
                <a:gd name="T66" fmla="*/ 97 w 440"/>
                <a:gd name="T67" fmla="*/ 402 h 857"/>
                <a:gd name="T68" fmla="*/ 106 w 440"/>
                <a:gd name="T69" fmla="*/ 279 h 857"/>
                <a:gd name="T70" fmla="*/ 132 w 440"/>
                <a:gd name="T71" fmla="*/ 189 h 857"/>
                <a:gd name="T72" fmla="*/ 177 w 440"/>
                <a:gd name="T73" fmla="*/ 101 h 857"/>
                <a:gd name="T74" fmla="*/ 238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2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60 w 326"/>
                <a:gd name="T1" fmla="*/ 182 h 627"/>
                <a:gd name="T2" fmla="*/ 159 w 326"/>
                <a:gd name="T3" fmla="*/ 509 h 627"/>
                <a:gd name="T4" fmla="*/ 101 w 326"/>
                <a:gd name="T5" fmla="*/ 636 h 627"/>
                <a:gd name="T6" fmla="*/ 12 w 326"/>
                <a:gd name="T7" fmla="*/ 799 h 627"/>
                <a:gd name="T8" fmla="*/ 0 w 326"/>
                <a:gd name="T9" fmla="*/ 921 h 627"/>
                <a:gd name="T10" fmla="*/ 42 w 326"/>
                <a:gd name="T11" fmla="*/ 966 h 627"/>
                <a:gd name="T12" fmla="*/ 109 w 326"/>
                <a:gd name="T13" fmla="*/ 966 h 627"/>
                <a:gd name="T14" fmla="*/ 198 w 326"/>
                <a:gd name="T15" fmla="*/ 972 h 627"/>
                <a:gd name="T16" fmla="*/ 329 w 326"/>
                <a:gd name="T17" fmla="*/ 958 h 627"/>
                <a:gd name="T18" fmla="*/ 465 w 326"/>
                <a:gd name="T19" fmla="*/ 990 h 627"/>
                <a:gd name="T20" fmla="*/ 453 w 326"/>
                <a:gd name="T21" fmla="*/ 929 h 627"/>
                <a:gd name="T22" fmla="*/ 234 w 326"/>
                <a:gd name="T23" fmla="*/ 921 h 627"/>
                <a:gd name="T24" fmla="*/ 144 w 326"/>
                <a:gd name="T25" fmla="*/ 820 h 627"/>
                <a:gd name="T26" fmla="*/ 191 w 326"/>
                <a:gd name="T27" fmla="*/ 630 h 627"/>
                <a:gd name="T28" fmla="*/ 294 w 326"/>
                <a:gd name="T29" fmla="*/ 271 h 627"/>
                <a:gd name="T30" fmla="*/ 342 w 326"/>
                <a:gd name="T31" fmla="*/ 0 h 627"/>
                <a:gd name="T32" fmla="*/ 260 w 326"/>
                <a:gd name="T33" fmla="*/ 182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3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76 w 74"/>
                <a:gd name="T1" fmla="*/ 0 h 146"/>
                <a:gd name="T2" fmla="*/ 104 w 74"/>
                <a:gd name="T3" fmla="*/ 102 h 146"/>
                <a:gd name="T4" fmla="*/ 104 w 74"/>
                <a:gd name="T5" fmla="*/ 231 h 146"/>
                <a:gd name="T6" fmla="*/ 0 w 74"/>
                <a:gd name="T7" fmla="*/ 231 h 146"/>
                <a:gd name="T8" fmla="*/ 0 w 74"/>
                <a:gd name="T9" fmla="*/ 125 h 146"/>
                <a:gd name="T10" fmla="*/ 56 w 74"/>
                <a:gd name="T11" fmla="*/ 71 h 146"/>
                <a:gd name="T12" fmla="*/ 76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440" name="AutoShape 49"/>
          <p:cNvSpPr>
            <a:spLocks noChangeArrowheads="1"/>
          </p:cNvSpPr>
          <p:nvPr/>
        </p:nvSpPr>
        <p:spPr bwMode="auto">
          <a:xfrm>
            <a:off x="6981323" y="1487951"/>
            <a:ext cx="2162175" cy="2144712"/>
          </a:xfrm>
          <a:prstGeom prst="wedgeEllipseCallout">
            <a:avLst>
              <a:gd name="adj1" fmla="val -39940"/>
              <a:gd name="adj2" fmla="val 431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400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자료형이 다양한 이유는 커피 전문점에 다양한 컵의 사이즈가 있는 것과 같습니다</a:t>
            </a:r>
            <a:r>
              <a:rPr lang="en-US" altLang="ko-KR" sz="1400" dirty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78948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힌트</a:t>
            </a:r>
          </a:p>
        </p:txBody>
      </p:sp>
      <p:sp>
        <p:nvSpPr>
          <p:cNvPr id="542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ko-KR" altLang="en-US" dirty="0"/>
              <a:t>문제를 해결하기 위해서는 먼저 필요한 변수를 생성하여야 한다</a:t>
            </a:r>
            <a:r>
              <a:rPr lang="en-US" altLang="ko-KR" dirty="0"/>
              <a:t>. </a:t>
            </a:r>
            <a:r>
              <a:rPr lang="ko-KR" altLang="en-US" dirty="0"/>
              <a:t>여기서는 빛의 속도</a:t>
            </a:r>
            <a:r>
              <a:rPr lang="en-US" altLang="ko-KR" dirty="0"/>
              <a:t>, </a:t>
            </a:r>
            <a:r>
              <a:rPr lang="ko-KR" altLang="en-US" dirty="0"/>
              <a:t>태양과 지구 사이의 거리</a:t>
            </a:r>
            <a:r>
              <a:rPr lang="en-US" altLang="ko-KR" dirty="0"/>
              <a:t>, </a:t>
            </a:r>
            <a:r>
              <a:rPr lang="ko-KR" altLang="en-US" dirty="0"/>
              <a:t>도달 시간을 나타내는 변수가 필요하다</a:t>
            </a:r>
            <a:r>
              <a:rPr lang="en-US" altLang="ko-KR" dirty="0"/>
              <a:t>. </a:t>
            </a:r>
            <a:endParaRPr lang="ko-KR" altLang="en-US" dirty="0"/>
          </a:p>
          <a:p>
            <a:pPr latinLnBrk="1"/>
            <a:r>
              <a:rPr lang="ko-KR" altLang="en-US" dirty="0"/>
              <a:t>변수의 자료형은 모두 </a:t>
            </a:r>
            <a:r>
              <a:rPr lang="ko-KR" altLang="en-US" dirty="0" err="1"/>
              <a:t>부동소수점형이어야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/>
              <a:t>왜냐하면 매우 큰 수들이기 때문이다</a:t>
            </a:r>
            <a:r>
              <a:rPr lang="en-US" altLang="ko-KR" dirty="0"/>
              <a:t>. </a:t>
            </a:r>
            <a:endParaRPr lang="ko-KR" altLang="en-US" dirty="0"/>
          </a:p>
          <a:p>
            <a:pPr latinLnBrk="1"/>
            <a:r>
              <a:rPr lang="ko-KR" altLang="en-US" dirty="0"/>
              <a:t>빛이 도달하는 시간은 </a:t>
            </a:r>
            <a:r>
              <a:rPr lang="en-US" altLang="ko-KR" dirty="0"/>
              <a:t>(</a:t>
            </a:r>
            <a:r>
              <a:rPr lang="ko-KR" altLang="en-US" dirty="0"/>
              <a:t>도달 시간 </a:t>
            </a:r>
            <a:r>
              <a:rPr lang="en-US" altLang="ko-KR" dirty="0"/>
              <a:t>= </a:t>
            </a:r>
            <a:r>
              <a:rPr lang="ko-KR" altLang="en-US" dirty="0"/>
              <a:t>거리</a:t>
            </a:r>
            <a:r>
              <a:rPr lang="en-US" altLang="ko-KR" dirty="0"/>
              <a:t>/ (</a:t>
            </a:r>
            <a:r>
              <a:rPr lang="ko-KR" altLang="en-US" dirty="0"/>
              <a:t>빛의 속도</a:t>
            </a:r>
            <a:r>
              <a:rPr lang="en-US" altLang="ko-KR" dirty="0"/>
              <a:t>))</a:t>
            </a:r>
            <a:r>
              <a:rPr lang="ko-KR" altLang="en-US" dirty="0"/>
              <a:t>으로 계산할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atinLnBrk="1"/>
            <a:r>
              <a:rPr lang="ko-KR" altLang="en-US" dirty="0"/>
              <a:t>부동소수점형을 </a:t>
            </a:r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로 출력할 때는 </a:t>
            </a:r>
            <a:r>
              <a:rPr lang="en-US" altLang="ko-KR" dirty="0"/>
              <a:t>%f</a:t>
            </a:r>
            <a:r>
              <a:rPr lang="ko-KR" altLang="en-US" dirty="0"/>
              <a:t>나 </a:t>
            </a:r>
            <a:r>
              <a:rPr lang="en-US" altLang="ko-KR" dirty="0"/>
              <a:t>%</a:t>
            </a:r>
            <a:r>
              <a:rPr lang="en-US" altLang="ko-KR" dirty="0" err="1"/>
              <a:t>lf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2972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ea typeface="굴림" panose="020B0600000101010101" pitchFamily="50" charset="-127"/>
              </a:rPr>
              <a:t>소스 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674688" y="1101725"/>
            <a:ext cx="8201025" cy="51355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light_speed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300000; 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빛의 속도 저장하는 변수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distance = 149600000;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태양과 지구 사이 거리 저장하는 변수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// 149600000km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로 초기화한다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time;		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시간을 나타내는 변수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time = distance /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light_speed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거리를 빛의 속도로 나눈다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time = time / 60.0;	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초를 분으로 변환한다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빛의 속도는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%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lfkm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/s 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light_speed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	</a:t>
            </a: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태양과 지구와의 거리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%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lfkm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 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distance);</a:t>
            </a: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도달 시간은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%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lf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초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time);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시간을 출력한다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algn="just" defTabSz="540000" latinLnBrk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pic>
        <p:nvPicPr>
          <p:cNvPr id="55300" name="Picture 2" descr="C:\Users\chun\AppData\Local\Microsoft\Windows\Temporary Internet Files\Content.IE5\0GP2I4QU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48" y="5189475"/>
            <a:ext cx="4410075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직사각형 4"/>
          <p:cNvSpPr>
            <a:spLocks noChangeArrowheads="1"/>
          </p:cNvSpPr>
          <p:nvPr/>
        </p:nvSpPr>
        <p:spPr bwMode="auto">
          <a:xfrm>
            <a:off x="4965700" y="5364163"/>
            <a:ext cx="41783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1"/>
            <a:r>
              <a:rPr lang="ko-KR" altLang="en-US" sz="1400">
                <a:solidFill>
                  <a:schemeClr val="bg1"/>
                </a:solidFill>
              </a:rPr>
              <a:t>빛의 속도는 </a:t>
            </a:r>
            <a:r>
              <a:rPr lang="en-US" altLang="ko-KR" sz="1400">
                <a:solidFill>
                  <a:schemeClr val="bg1"/>
                </a:solidFill>
              </a:rPr>
              <a:t>300000.000000km/s</a:t>
            </a:r>
            <a:endParaRPr lang="ko-KR" altLang="en-US" sz="1400">
              <a:solidFill>
                <a:schemeClr val="bg1"/>
              </a:solidFill>
            </a:endParaRPr>
          </a:p>
          <a:p>
            <a:pPr latinLnBrk="1"/>
            <a:r>
              <a:rPr lang="ko-KR" altLang="en-US" sz="1400">
                <a:solidFill>
                  <a:schemeClr val="bg1"/>
                </a:solidFill>
              </a:rPr>
              <a:t>태양과 지구와의 거리 </a:t>
            </a:r>
            <a:r>
              <a:rPr lang="en-US" altLang="ko-KR" sz="1400">
                <a:solidFill>
                  <a:schemeClr val="bg1"/>
                </a:solidFill>
              </a:rPr>
              <a:t>149600000.000000km</a:t>
            </a:r>
            <a:endParaRPr lang="ko-KR" altLang="en-US" sz="1400">
              <a:solidFill>
                <a:schemeClr val="bg1"/>
              </a:solidFill>
            </a:endParaRPr>
          </a:p>
          <a:p>
            <a:pPr latinLnBrk="1"/>
            <a:r>
              <a:rPr lang="ko-KR" altLang="en-US" sz="1400">
                <a:solidFill>
                  <a:schemeClr val="bg1"/>
                </a:solidFill>
              </a:rPr>
              <a:t>도달 시간은 </a:t>
            </a:r>
            <a:r>
              <a:rPr lang="en-US" altLang="ko-KR" sz="1400">
                <a:solidFill>
                  <a:schemeClr val="bg1"/>
                </a:solidFill>
              </a:rPr>
              <a:t>8.311111</a:t>
            </a:r>
            <a:r>
              <a:rPr lang="ko-KR" altLang="en-US" sz="1400">
                <a:solidFill>
                  <a:schemeClr val="bg1"/>
                </a:solidFill>
              </a:rPr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41052961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/>
              <a:t>온도 변환하기</a:t>
            </a:r>
          </a:p>
        </p:txBody>
      </p:sp>
      <p:sp>
        <p:nvSpPr>
          <p:cNvPr id="522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사용자로부터 </a:t>
            </a:r>
            <a:r>
              <a:rPr lang="ko-KR" altLang="en-US" dirty="0" err="1"/>
              <a:t>화씨온도를</a:t>
            </a:r>
            <a:r>
              <a:rPr lang="ko-KR" altLang="en-US" dirty="0"/>
              <a:t> 받아서 </a:t>
            </a:r>
            <a:r>
              <a:rPr lang="ko-KR" altLang="en-US" dirty="0" err="1"/>
              <a:t>섭씨온도로</a:t>
            </a:r>
            <a:r>
              <a:rPr lang="ko-KR" altLang="en-US" dirty="0"/>
              <a:t> 바꾸는 프로그램을 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4176112"/>
            <a:ext cx="3756421" cy="21625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35FF467-B698-4F66-8C7F-9974BF5A5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23" y="2680392"/>
            <a:ext cx="8153115" cy="92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495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Sol: </a:t>
            </a:r>
            <a:r>
              <a:rPr lang="ko-KR" altLang="en-US" dirty="0"/>
              <a:t>온도 변환하기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50862" y="1741698"/>
            <a:ext cx="8212138" cy="4605313"/>
          </a:xfrm>
          <a:prstGeom prst="foldedCorner">
            <a:avLst>
              <a:gd name="adj" fmla="val 6889"/>
            </a:avLst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rmAutofit fontScale="92500" lnSpcReduction="20000"/>
          </a:bodyPr>
          <a:lstStyle>
            <a:defPPr>
              <a:defRPr lang="en-US"/>
            </a:defPPr>
            <a:lvl1pPr marL="320040" indent="-32004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Symbol" panose="05050102010706020507" pitchFamily="18" charset="2"/>
              <a:buNone/>
              <a:defRPr kumimoji="0" sz="1600">
                <a:latin typeface="Century Schoolbook" panose="02040604050505020304" pitchFamily="18" charset="0"/>
              </a:defRPr>
            </a:lvl1pPr>
            <a:lvl2pPr marL="640080" indent="-27432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>
                <a:latin typeface="굴림" panose="020B0600000101010101" pitchFamily="50" charset="-127"/>
              </a:defRPr>
            </a:lvl2pPr>
            <a:lvl3pPr indent="-22860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3pPr>
            <a:lvl4pPr indent="-22860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4pPr>
            <a:lvl5pPr indent="-22860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9pPr>
          </a:lstStyle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808080"/>
                </a:solidFill>
                <a:effectLst/>
                <a:latin typeface="한양신명조"/>
                <a:ea typeface="휴먼명조"/>
              </a:rPr>
              <a:t>#define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</a:t>
            </a:r>
            <a:r>
              <a:rPr lang="en-US" altLang="ko-KR" sz="1800" kern="0" spc="0" dirty="0">
                <a:solidFill>
                  <a:srgbClr val="6F008A"/>
                </a:solidFill>
                <a:effectLst/>
                <a:latin typeface="한양신명조"/>
                <a:ea typeface="휴먼명조"/>
              </a:rPr>
              <a:t>_CRT_SECURE_NO_WARNINGS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808080"/>
                </a:solidFill>
                <a:effectLst/>
                <a:latin typeface="한양신명조"/>
                <a:ea typeface="휴먼명조"/>
              </a:rPr>
              <a:t>#include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&lt;stdio.h&gt;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int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main(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void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)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{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double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celsius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fahrenheit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;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변수 선언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</a:t>
            </a:r>
            <a:r>
              <a:rPr lang="ko-KR" altLang="en-US" sz="1800" kern="0" spc="0" dirty="0">
                <a:solidFill>
                  <a:srgbClr val="A31515"/>
                </a:solidFill>
                <a:effectLst/>
                <a:latin typeface="휴먼명조"/>
                <a:ea typeface="휴먼명조"/>
              </a:rPr>
              <a:t>화씨온도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="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);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scanf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"%</a:t>
            </a:r>
            <a:r>
              <a:rPr lang="en-US" altLang="ko-KR" sz="1800" kern="0" spc="0" dirty="0" err="1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lf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&amp;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fahrenheit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);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부동소수점형으로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입력받는다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celsius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= 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fahrenheit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- 32.0) * 5.0 / 9.0;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</a:t>
            </a:r>
            <a:r>
              <a:rPr lang="ko-KR" altLang="en-US" sz="1800" kern="0" spc="0" dirty="0">
                <a:solidFill>
                  <a:srgbClr val="A31515"/>
                </a:solidFill>
                <a:effectLst/>
                <a:latin typeface="휴먼명조"/>
                <a:ea typeface="휴먼명조"/>
              </a:rPr>
              <a:t>섭씨온도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=%</a:t>
            </a:r>
            <a:r>
              <a:rPr lang="en-US" altLang="ko-KR" sz="1800" kern="0" spc="0" dirty="0" err="1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lf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 \n"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celsius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);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return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0;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}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1710028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/>
              <a:t>원의</a:t>
            </a:r>
            <a:r>
              <a:rPr lang="en-US" altLang="ko-KR" dirty="0"/>
              <a:t> </a:t>
            </a:r>
            <a:r>
              <a:rPr lang="ko-KR" altLang="en-US" dirty="0"/>
              <a:t>면적 계산하기</a:t>
            </a:r>
          </a:p>
        </p:txBody>
      </p:sp>
      <p:sp>
        <p:nvSpPr>
          <p:cNvPr id="522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사용자로부터 원의 반지름을 받아서 원의 면적을 계산하는 프로그램을 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594334-E41A-47F1-BAF6-D9BBECA0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19" y="2602712"/>
            <a:ext cx="8153400" cy="94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653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Sol: </a:t>
            </a:r>
            <a:r>
              <a:rPr lang="ko-KR" altLang="en-US" dirty="0"/>
              <a:t>원의 면적 계산하기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53910" y="1759629"/>
            <a:ext cx="8212138" cy="4130183"/>
          </a:xfrm>
          <a:prstGeom prst="foldedCorner">
            <a:avLst>
              <a:gd name="adj" fmla="val 6889"/>
            </a:avLst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>
            <a:defPPr>
              <a:defRPr lang="en-US"/>
            </a:defPPr>
            <a:lvl1pPr marL="320040" indent="-32004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Symbol" panose="05050102010706020507" pitchFamily="18" charset="2"/>
              <a:buNone/>
              <a:defRPr kumimoji="0" sz="1600">
                <a:latin typeface="Century Schoolbook" panose="02040604050505020304" pitchFamily="18" charset="0"/>
              </a:defRPr>
            </a:lvl1pPr>
            <a:lvl2pPr marL="640080" indent="-27432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>
                <a:latin typeface="굴림" panose="020B0600000101010101" pitchFamily="50" charset="-127"/>
              </a:defRPr>
            </a:lvl2pPr>
            <a:lvl3pPr indent="-22860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3pPr>
            <a:lvl4pPr indent="-22860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4pPr>
            <a:lvl5pPr indent="-22860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>
                <a:latin typeface="굴림" panose="020B0600000101010101" pitchFamily="50" charset="-127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baseline="0">
                <a:latin typeface="+mn-lt"/>
                <a:ea typeface="+mn-ea"/>
              </a:defRPr>
            </a:lvl9pPr>
          </a:lstStyle>
          <a:p>
            <a:pPr marL="12700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808080"/>
                </a:solidFill>
                <a:effectLst/>
                <a:latin typeface="한양신명조"/>
                <a:ea typeface="휴먼명조"/>
              </a:rPr>
              <a:t>#define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</a:t>
            </a:r>
            <a:r>
              <a:rPr lang="en-US" altLang="ko-KR" kern="0" spc="0" dirty="0">
                <a:solidFill>
                  <a:srgbClr val="6F008A"/>
                </a:solidFill>
                <a:effectLst/>
                <a:latin typeface="한양신명조"/>
                <a:ea typeface="휴먼명조"/>
              </a:rPr>
              <a:t>_CRT_SECURE_NO_WARNINGS</a:t>
            </a:r>
            <a:endParaRPr lang="en-US" altLang="ko-KR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808080"/>
                </a:solidFill>
                <a:effectLst/>
                <a:latin typeface="한양신명조"/>
                <a:ea typeface="휴먼명조"/>
              </a:rPr>
              <a:t>#include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&lt;</a:t>
            </a:r>
            <a:r>
              <a:rPr lang="en-US" altLang="ko-KR" kern="0" spc="0" dirty="0" err="1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stdio.h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&gt;</a:t>
            </a:r>
            <a:endParaRPr lang="en-US" altLang="ko-KR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808080"/>
                </a:solidFill>
                <a:effectLst/>
                <a:latin typeface="한양신명조"/>
                <a:ea typeface="휴먼명조"/>
              </a:rPr>
              <a:t>#define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</a:t>
            </a:r>
            <a:r>
              <a:rPr lang="en-US" altLang="ko-KR" kern="0" spc="0" dirty="0">
                <a:solidFill>
                  <a:srgbClr val="6F008A"/>
                </a:solidFill>
                <a:effectLst/>
                <a:latin typeface="한양신명조"/>
                <a:ea typeface="휴먼명조"/>
              </a:rPr>
              <a:t>PI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3.141592</a:t>
            </a:r>
          </a:p>
          <a:p>
            <a:pPr marL="12700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int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main(</a:t>
            </a:r>
            <a:r>
              <a:rPr lang="en-US" altLang="ko-KR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void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)</a:t>
            </a:r>
            <a:endParaRPr lang="en-US" altLang="ko-KR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{</a:t>
            </a:r>
            <a:endParaRPr lang="en-US" altLang="ko-KR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double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radius;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한양신명조"/>
              </a:rPr>
              <a:t>		</a:t>
            </a:r>
            <a:r>
              <a:rPr lang="en-US" altLang="ko-KR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// </a:t>
            </a:r>
            <a:r>
              <a:rPr lang="ko-KR" altLang="en-US" kern="0" spc="0" dirty="0">
                <a:solidFill>
                  <a:srgbClr val="008000"/>
                </a:solidFill>
                <a:effectLst/>
                <a:latin typeface="휴먼명조"/>
                <a:ea typeface="휴먼명조"/>
              </a:rPr>
              <a:t>원의 반지름</a:t>
            </a:r>
            <a:endParaRPr lang="ko-KR" altLang="en-US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double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area;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한양신명조"/>
              </a:rPr>
              <a:t>		</a:t>
            </a:r>
            <a:r>
              <a:rPr lang="en-US" altLang="ko-KR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// </a:t>
            </a:r>
            <a:r>
              <a:rPr lang="ko-KR" altLang="en-US" kern="0" spc="0" dirty="0">
                <a:solidFill>
                  <a:srgbClr val="008000"/>
                </a:solidFill>
                <a:effectLst/>
                <a:latin typeface="휴먼명조"/>
                <a:ea typeface="휴먼명조"/>
              </a:rPr>
              <a:t>원의 면적</a:t>
            </a:r>
            <a:endParaRPr lang="ko-KR" altLang="en-US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</a:t>
            </a:r>
            <a:r>
              <a:rPr lang="ko-KR" altLang="en-US" kern="0" spc="0" dirty="0">
                <a:solidFill>
                  <a:srgbClr val="A31515"/>
                </a:solidFill>
                <a:effectLst/>
                <a:latin typeface="휴먼명조"/>
                <a:ea typeface="휴먼명조"/>
              </a:rPr>
              <a:t>원의 반지름을 입력하시요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:"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);</a:t>
            </a:r>
            <a:endParaRPr lang="ko-KR" altLang="en-US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scanf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"%</a:t>
            </a:r>
            <a:r>
              <a:rPr lang="en-US" altLang="ko-KR" kern="0" spc="0" dirty="0" err="1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lf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&amp;radius);</a:t>
            </a:r>
            <a:endParaRPr lang="en-US" altLang="ko-KR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area = </a:t>
            </a:r>
            <a:r>
              <a:rPr lang="en-US" altLang="ko-KR" kern="0" spc="0" dirty="0">
                <a:solidFill>
                  <a:srgbClr val="6F008A"/>
                </a:solidFill>
                <a:effectLst/>
                <a:latin typeface="한양신명조"/>
                <a:ea typeface="휴먼명조"/>
              </a:rPr>
              <a:t>PI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* radius * radius;</a:t>
            </a:r>
            <a:endParaRPr lang="en-US" altLang="ko-KR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</a:t>
            </a:r>
            <a:r>
              <a:rPr lang="ko-KR" altLang="en-US" kern="0" spc="0" dirty="0">
                <a:solidFill>
                  <a:srgbClr val="A31515"/>
                </a:solidFill>
                <a:effectLst/>
                <a:latin typeface="휴먼명조"/>
                <a:ea typeface="휴먼명조"/>
              </a:rPr>
              <a:t>원의 면적</a:t>
            </a:r>
            <a:r>
              <a:rPr lang="en-US" altLang="ko-KR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: %f \n"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area);</a:t>
            </a:r>
            <a:endParaRPr lang="en-US" altLang="ko-KR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return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0;</a:t>
            </a:r>
            <a:endParaRPr lang="en-US" altLang="ko-KR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}</a:t>
            </a:r>
            <a:endParaRPr lang="en-US" altLang="ko-KR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6751772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문자형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굴림" panose="020B0600000101010101" pitchFamily="50" charset="-127"/>
              </a:rPr>
              <a:t>문자는 컴퓨터보다는 인간에게 중요</a:t>
            </a:r>
          </a:p>
          <a:p>
            <a:pPr eaLnBrk="1" hangingPunct="1"/>
            <a:r>
              <a:rPr lang="ko-KR" altLang="en-US" dirty="0">
                <a:ea typeface="굴림" panose="020B0600000101010101" pitchFamily="50" charset="-127"/>
              </a:rPr>
              <a:t>문자도 숫자를 이용하여 표현</a:t>
            </a:r>
          </a:p>
        </p:txBody>
      </p:sp>
      <p:sp>
        <p:nvSpPr>
          <p:cNvPr id="593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13B83B-3F39-4044-889C-A39E33EB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22" y="2713481"/>
            <a:ext cx="7541955" cy="292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378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문자형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굴림" panose="020B0600000101010101" pitchFamily="50" charset="-127"/>
              </a:rPr>
              <a:t>공통적인 규격이 필요하다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 dirty="0">
                <a:ea typeface="굴림" panose="020B0600000101010101" pitchFamily="50" charset="-127"/>
              </a:rPr>
              <a:t>아스키 코드</a:t>
            </a:r>
            <a:r>
              <a:rPr lang="en-US" altLang="ko-KR" dirty="0">
                <a:ea typeface="굴림" panose="020B0600000101010101" pitchFamily="50" charset="-127"/>
              </a:rPr>
              <a:t>(</a:t>
            </a:r>
            <a:r>
              <a:rPr lang="en-US" altLang="ko-KR" b="1" dirty="0">
                <a:ea typeface="굴림" panose="020B0600000101010101" pitchFamily="50" charset="-127"/>
              </a:rPr>
              <a:t>ASCII: </a:t>
            </a:r>
            <a:r>
              <a:rPr lang="en-US" altLang="ko-KR" dirty="0">
                <a:ea typeface="굴림" panose="020B0600000101010101" pitchFamily="50" charset="-127"/>
              </a:rPr>
              <a:t>American Standard Code for Information Interchange)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8</a:t>
            </a:r>
            <a:r>
              <a:rPr lang="ko-KR" altLang="en-US" dirty="0">
                <a:ea typeface="굴림" panose="020B0600000101010101" pitchFamily="50" charset="-127"/>
              </a:rPr>
              <a:t>비트를 사용하여 영어 알파벳 표현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(</a:t>
            </a:r>
            <a:r>
              <a:rPr lang="ko-KR" altLang="en-US" dirty="0">
                <a:ea typeface="굴림" panose="020B0600000101010101" pitchFamily="50" charset="-127"/>
              </a:rPr>
              <a:t>예</a:t>
            </a:r>
            <a:r>
              <a:rPr lang="en-US" altLang="ko-KR" dirty="0">
                <a:ea typeface="굴림" panose="020B0600000101010101" pitchFamily="50" charset="-127"/>
              </a:rPr>
              <a:t>) !</a:t>
            </a:r>
            <a:r>
              <a:rPr lang="ko-KR" altLang="en-US" dirty="0">
                <a:ea typeface="굴림" panose="020B0600000101010101" pitchFamily="50" charset="-127"/>
              </a:rPr>
              <a:t>는 </a:t>
            </a:r>
            <a:r>
              <a:rPr lang="en-US" altLang="ko-KR" dirty="0">
                <a:ea typeface="굴림" panose="020B0600000101010101" pitchFamily="50" charset="-127"/>
              </a:rPr>
              <a:t>33,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</a:rPr>
              <a:t>‘</a:t>
            </a:r>
            <a:r>
              <a:rPr lang="en-US" altLang="ko-KR" dirty="0">
                <a:ea typeface="굴림" panose="020B0600000101010101" pitchFamily="50" charset="-127"/>
              </a:rPr>
              <a:t>A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</a:rPr>
              <a:t>’</a:t>
            </a:r>
            <a:r>
              <a:rPr lang="ko-KR" altLang="en-US" dirty="0">
                <a:ea typeface="굴림" panose="020B0600000101010101" pitchFamily="50" charset="-127"/>
              </a:rPr>
              <a:t>는 </a:t>
            </a:r>
            <a:r>
              <a:rPr lang="en-US" altLang="ko-KR" dirty="0">
                <a:ea typeface="굴림" panose="020B0600000101010101" pitchFamily="50" charset="-127"/>
              </a:rPr>
              <a:t>65,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</a:rPr>
              <a:t>‘</a:t>
            </a:r>
            <a:r>
              <a:rPr lang="en-US" altLang="ko-KR" dirty="0">
                <a:ea typeface="굴림" panose="020B0600000101010101" pitchFamily="50" charset="-127"/>
              </a:rPr>
              <a:t>B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</a:rPr>
              <a:t>’</a:t>
            </a:r>
            <a:r>
              <a:rPr lang="ko-KR" altLang="en-US" dirty="0">
                <a:ea typeface="굴림" panose="020B0600000101010101" pitchFamily="50" charset="-127"/>
              </a:rPr>
              <a:t>는 </a:t>
            </a:r>
            <a:r>
              <a:rPr lang="en-US" altLang="ko-KR" dirty="0">
                <a:ea typeface="굴림" panose="020B0600000101010101" pitchFamily="50" charset="-127"/>
              </a:rPr>
              <a:t>66,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</a:rPr>
              <a:t>‘</a:t>
            </a:r>
            <a:r>
              <a:rPr lang="en-US" altLang="ko-KR" dirty="0">
                <a:ea typeface="굴림" panose="020B0600000101010101" pitchFamily="50" charset="-127"/>
              </a:rPr>
              <a:t>a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</a:rPr>
              <a:t>’</a:t>
            </a:r>
            <a:r>
              <a:rPr lang="ko-KR" altLang="en-US" dirty="0">
                <a:ea typeface="굴림" panose="020B0600000101010101" pitchFamily="50" charset="-127"/>
              </a:rPr>
              <a:t>는 </a:t>
            </a:r>
            <a:r>
              <a:rPr lang="en-US" altLang="ko-KR" dirty="0">
                <a:ea typeface="굴림" panose="020B0600000101010101" pitchFamily="50" charset="-127"/>
              </a:rPr>
              <a:t>97,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</a:rPr>
              <a:t>‘</a:t>
            </a:r>
            <a:r>
              <a:rPr lang="en-US" altLang="ko-KR" dirty="0">
                <a:ea typeface="굴림" panose="020B0600000101010101" pitchFamily="50" charset="-127"/>
              </a:rPr>
              <a:t>b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</a:rPr>
              <a:t>’</a:t>
            </a:r>
            <a:r>
              <a:rPr lang="ko-KR" altLang="en-US" dirty="0">
                <a:ea typeface="굴림" panose="020B0600000101010101" pitchFamily="50" charset="-127"/>
              </a:rPr>
              <a:t>는 </a:t>
            </a:r>
            <a:r>
              <a:rPr lang="en-US" altLang="ko-KR" dirty="0">
                <a:ea typeface="굴림" panose="020B0600000101010101" pitchFamily="50" charset="-127"/>
              </a:rPr>
              <a:t>98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C5FC7-D044-4BD0-BC2F-1399EE0C0841}"/>
              </a:ext>
            </a:extLst>
          </p:cNvPr>
          <p:cNvSpPr txBox="1"/>
          <p:nvPr/>
        </p:nvSpPr>
        <p:spPr>
          <a:xfrm>
            <a:off x="2214282" y="43658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B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74B80-EFF2-4DE9-BB9B-A59E6EA7336A}"/>
              </a:ext>
            </a:extLst>
          </p:cNvPr>
          <p:cNvSpPr txBox="1"/>
          <p:nvPr/>
        </p:nvSpPr>
        <p:spPr>
          <a:xfrm>
            <a:off x="2214282" y="48615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L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6397A3-F6D0-4869-B3B5-569DDAFA9389}"/>
              </a:ext>
            </a:extLst>
          </p:cNvPr>
          <p:cNvSpPr txBox="1"/>
          <p:nvPr/>
        </p:nvSpPr>
        <p:spPr>
          <a:xfrm>
            <a:off x="2214282" y="54272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e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90781-224B-462A-AEC2-97C8C1CF066B}"/>
              </a:ext>
            </a:extLst>
          </p:cNvPr>
          <p:cNvSpPr txBox="1"/>
          <p:nvPr/>
        </p:nvSpPr>
        <p:spPr>
          <a:xfrm>
            <a:off x="4069977" y="431380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01000010(0x42)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23E5A5-E4D7-48C2-8477-AA4C5A31518B}"/>
              </a:ext>
            </a:extLst>
          </p:cNvPr>
          <p:cNvSpPr txBox="1"/>
          <p:nvPr/>
        </p:nvSpPr>
        <p:spPr>
          <a:xfrm>
            <a:off x="4069977" y="4835569"/>
            <a:ext cx="1176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01101100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1B942C-CC08-47B5-8829-FFABB025E7A5}"/>
              </a:ext>
            </a:extLst>
          </p:cNvPr>
          <p:cNvSpPr txBox="1"/>
          <p:nvPr/>
        </p:nvSpPr>
        <p:spPr>
          <a:xfrm>
            <a:off x="4087097" y="5401235"/>
            <a:ext cx="119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01100101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B9183C29-AD4D-4C54-9A6C-DE1F02A32035}"/>
              </a:ext>
            </a:extLst>
          </p:cNvPr>
          <p:cNvSpPr/>
          <p:nvPr/>
        </p:nvSpPr>
        <p:spPr>
          <a:xfrm>
            <a:off x="2528047" y="4500282"/>
            <a:ext cx="1577788" cy="179294"/>
          </a:xfrm>
          <a:custGeom>
            <a:avLst/>
            <a:gdLst>
              <a:gd name="connsiteX0" fmla="*/ 0 w 1577788"/>
              <a:gd name="connsiteY0" fmla="*/ 35859 h 179294"/>
              <a:gd name="connsiteX1" fmla="*/ 143435 w 1577788"/>
              <a:gd name="connsiteY1" fmla="*/ 0 h 179294"/>
              <a:gd name="connsiteX2" fmla="*/ 385482 w 1577788"/>
              <a:gd name="connsiteY2" fmla="*/ 17930 h 179294"/>
              <a:gd name="connsiteX3" fmla="*/ 546847 w 1577788"/>
              <a:gd name="connsiteY3" fmla="*/ 80683 h 179294"/>
              <a:gd name="connsiteX4" fmla="*/ 618565 w 1577788"/>
              <a:gd name="connsiteY4" fmla="*/ 107577 h 179294"/>
              <a:gd name="connsiteX5" fmla="*/ 779929 w 1577788"/>
              <a:gd name="connsiteY5" fmla="*/ 170330 h 179294"/>
              <a:gd name="connsiteX6" fmla="*/ 833718 w 1577788"/>
              <a:gd name="connsiteY6" fmla="*/ 179294 h 179294"/>
              <a:gd name="connsiteX7" fmla="*/ 1075765 w 1577788"/>
              <a:gd name="connsiteY7" fmla="*/ 152400 h 179294"/>
              <a:gd name="connsiteX8" fmla="*/ 1183341 w 1577788"/>
              <a:gd name="connsiteY8" fmla="*/ 125506 h 179294"/>
              <a:gd name="connsiteX9" fmla="*/ 1506071 w 1577788"/>
              <a:gd name="connsiteY9" fmla="*/ 89647 h 179294"/>
              <a:gd name="connsiteX10" fmla="*/ 1577788 w 1577788"/>
              <a:gd name="connsiteY10" fmla="*/ 71718 h 17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77788" h="179294">
                <a:moveTo>
                  <a:pt x="0" y="35859"/>
                </a:moveTo>
                <a:cubicBezTo>
                  <a:pt x="42443" y="21712"/>
                  <a:pt x="100167" y="0"/>
                  <a:pt x="143435" y="0"/>
                </a:cubicBezTo>
                <a:cubicBezTo>
                  <a:pt x="224338" y="0"/>
                  <a:pt x="304800" y="11953"/>
                  <a:pt x="385482" y="17930"/>
                </a:cubicBezTo>
                <a:lnTo>
                  <a:pt x="546847" y="80683"/>
                </a:lnTo>
                <a:cubicBezTo>
                  <a:pt x="570677" y="89848"/>
                  <a:pt x="595098" y="97520"/>
                  <a:pt x="618565" y="107577"/>
                </a:cubicBezTo>
                <a:cubicBezTo>
                  <a:pt x="673092" y="130945"/>
                  <a:pt x="721982" y="153287"/>
                  <a:pt x="779929" y="170330"/>
                </a:cubicBezTo>
                <a:cubicBezTo>
                  <a:pt x="797367" y="175459"/>
                  <a:pt x="815788" y="176306"/>
                  <a:pt x="833718" y="179294"/>
                </a:cubicBezTo>
                <a:cubicBezTo>
                  <a:pt x="914400" y="170329"/>
                  <a:pt x="995530" y="164744"/>
                  <a:pt x="1075765" y="152400"/>
                </a:cubicBezTo>
                <a:cubicBezTo>
                  <a:pt x="1112297" y="146780"/>
                  <a:pt x="1146766" y="130840"/>
                  <a:pt x="1183341" y="125506"/>
                </a:cubicBezTo>
                <a:cubicBezTo>
                  <a:pt x="1290447" y="109886"/>
                  <a:pt x="1399305" y="107440"/>
                  <a:pt x="1506071" y="89647"/>
                </a:cubicBezTo>
                <a:cubicBezTo>
                  <a:pt x="1566450" y="79585"/>
                  <a:pt x="1543602" y="88812"/>
                  <a:pt x="1577788" y="7171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CBFE33DA-569E-415D-A971-FCF1119F1919}"/>
              </a:ext>
            </a:extLst>
          </p:cNvPr>
          <p:cNvSpPr/>
          <p:nvPr/>
        </p:nvSpPr>
        <p:spPr>
          <a:xfrm>
            <a:off x="2565093" y="5020235"/>
            <a:ext cx="1577788" cy="179294"/>
          </a:xfrm>
          <a:custGeom>
            <a:avLst/>
            <a:gdLst>
              <a:gd name="connsiteX0" fmla="*/ 0 w 1577788"/>
              <a:gd name="connsiteY0" fmla="*/ 35859 h 179294"/>
              <a:gd name="connsiteX1" fmla="*/ 143435 w 1577788"/>
              <a:gd name="connsiteY1" fmla="*/ 0 h 179294"/>
              <a:gd name="connsiteX2" fmla="*/ 385482 w 1577788"/>
              <a:gd name="connsiteY2" fmla="*/ 17930 h 179294"/>
              <a:gd name="connsiteX3" fmla="*/ 546847 w 1577788"/>
              <a:gd name="connsiteY3" fmla="*/ 80683 h 179294"/>
              <a:gd name="connsiteX4" fmla="*/ 618565 w 1577788"/>
              <a:gd name="connsiteY4" fmla="*/ 107577 h 179294"/>
              <a:gd name="connsiteX5" fmla="*/ 779929 w 1577788"/>
              <a:gd name="connsiteY5" fmla="*/ 170330 h 179294"/>
              <a:gd name="connsiteX6" fmla="*/ 833718 w 1577788"/>
              <a:gd name="connsiteY6" fmla="*/ 179294 h 179294"/>
              <a:gd name="connsiteX7" fmla="*/ 1075765 w 1577788"/>
              <a:gd name="connsiteY7" fmla="*/ 152400 h 179294"/>
              <a:gd name="connsiteX8" fmla="*/ 1183341 w 1577788"/>
              <a:gd name="connsiteY8" fmla="*/ 125506 h 179294"/>
              <a:gd name="connsiteX9" fmla="*/ 1506071 w 1577788"/>
              <a:gd name="connsiteY9" fmla="*/ 89647 h 179294"/>
              <a:gd name="connsiteX10" fmla="*/ 1577788 w 1577788"/>
              <a:gd name="connsiteY10" fmla="*/ 71718 h 17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77788" h="179294">
                <a:moveTo>
                  <a:pt x="0" y="35859"/>
                </a:moveTo>
                <a:cubicBezTo>
                  <a:pt x="42443" y="21712"/>
                  <a:pt x="100167" y="0"/>
                  <a:pt x="143435" y="0"/>
                </a:cubicBezTo>
                <a:cubicBezTo>
                  <a:pt x="224338" y="0"/>
                  <a:pt x="304800" y="11953"/>
                  <a:pt x="385482" y="17930"/>
                </a:cubicBezTo>
                <a:lnTo>
                  <a:pt x="546847" y="80683"/>
                </a:lnTo>
                <a:cubicBezTo>
                  <a:pt x="570677" y="89848"/>
                  <a:pt x="595098" y="97520"/>
                  <a:pt x="618565" y="107577"/>
                </a:cubicBezTo>
                <a:cubicBezTo>
                  <a:pt x="673092" y="130945"/>
                  <a:pt x="721982" y="153287"/>
                  <a:pt x="779929" y="170330"/>
                </a:cubicBezTo>
                <a:cubicBezTo>
                  <a:pt x="797367" y="175459"/>
                  <a:pt x="815788" y="176306"/>
                  <a:pt x="833718" y="179294"/>
                </a:cubicBezTo>
                <a:cubicBezTo>
                  <a:pt x="914400" y="170329"/>
                  <a:pt x="995530" y="164744"/>
                  <a:pt x="1075765" y="152400"/>
                </a:cubicBezTo>
                <a:cubicBezTo>
                  <a:pt x="1112297" y="146780"/>
                  <a:pt x="1146766" y="130840"/>
                  <a:pt x="1183341" y="125506"/>
                </a:cubicBezTo>
                <a:cubicBezTo>
                  <a:pt x="1290447" y="109886"/>
                  <a:pt x="1399305" y="107440"/>
                  <a:pt x="1506071" y="89647"/>
                </a:cubicBezTo>
                <a:cubicBezTo>
                  <a:pt x="1566450" y="79585"/>
                  <a:pt x="1543602" y="88812"/>
                  <a:pt x="1577788" y="7171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DDB49A87-6940-4E0E-A098-2D8E702FE88F}"/>
              </a:ext>
            </a:extLst>
          </p:cNvPr>
          <p:cNvSpPr/>
          <p:nvPr/>
        </p:nvSpPr>
        <p:spPr>
          <a:xfrm>
            <a:off x="2565093" y="5550503"/>
            <a:ext cx="1577788" cy="179294"/>
          </a:xfrm>
          <a:custGeom>
            <a:avLst/>
            <a:gdLst>
              <a:gd name="connsiteX0" fmla="*/ 0 w 1577788"/>
              <a:gd name="connsiteY0" fmla="*/ 35859 h 179294"/>
              <a:gd name="connsiteX1" fmla="*/ 143435 w 1577788"/>
              <a:gd name="connsiteY1" fmla="*/ 0 h 179294"/>
              <a:gd name="connsiteX2" fmla="*/ 385482 w 1577788"/>
              <a:gd name="connsiteY2" fmla="*/ 17930 h 179294"/>
              <a:gd name="connsiteX3" fmla="*/ 546847 w 1577788"/>
              <a:gd name="connsiteY3" fmla="*/ 80683 h 179294"/>
              <a:gd name="connsiteX4" fmla="*/ 618565 w 1577788"/>
              <a:gd name="connsiteY4" fmla="*/ 107577 h 179294"/>
              <a:gd name="connsiteX5" fmla="*/ 779929 w 1577788"/>
              <a:gd name="connsiteY5" fmla="*/ 170330 h 179294"/>
              <a:gd name="connsiteX6" fmla="*/ 833718 w 1577788"/>
              <a:gd name="connsiteY6" fmla="*/ 179294 h 179294"/>
              <a:gd name="connsiteX7" fmla="*/ 1075765 w 1577788"/>
              <a:gd name="connsiteY7" fmla="*/ 152400 h 179294"/>
              <a:gd name="connsiteX8" fmla="*/ 1183341 w 1577788"/>
              <a:gd name="connsiteY8" fmla="*/ 125506 h 179294"/>
              <a:gd name="connsiteX9" fmla="*/ 1506071 w 1577788"/>
              <a:gd name="connsiteY9" fmla="*/ 89647 h 179294"/>
              <a:gd name="connsiteX10" fmla="*/ 1577788 w 1577788"/>
              <a:gd name="connsiteY10" fmla="*/ 71718 h 17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77788" h="179294">
                <a:moveTo>
                  <a:pt x="0" y="35859"/>
                </a:moveTo>
                <a:cubicBezTo>
                  <a:pt x="42443" y="21712"/>
                  <a:pt x="100167" y="0"/>
                  <a:pt x="143435" y="0"/>
                </a:cubicBezTo>
                <a:cubicBezTo>
                  <a:pt x="224338" y="0"/>
                  <a:pt x="304800" y="11953"/>
                  <a:pt x="385482" y="17930"/>
                </a:cubicBezTo>
                <a:lnTo>
                  <a:pt x="546847" y="80683"/>
                </a:lnTo>
                <a:cubicBezTo>
                  <a:pt x="570677" y="89848"/>
                  <a:pt x="595098" y="97520"/>
                  <a:pt x="618565" y="107577"/>
                </a:cubicBezTo>
                <a:cubicBezTo>
                  <a:pt x="673092" y="130945"/>
                  <a:pt x="721982" y="153287"/>
                  <a:pt x="779929" y="170330"/>
                </a:cubicBezTo>
                <a:cubicBezTo>
                  <a:pt x="797367" y="175459"/>
                  <a:pt x="815788" y="176306"/>
                  <a:pt x="833718" y="179294"/>
                </a:cubicBezTo>
                <a:cubicBezTo>
                  <a:pt x="914400" y="170329"/>
                  <a:pt x="995530" y="164744"/>
                  <a:pt x="1075765" y="152400"/>
                </a:cubicBezTo>
                <a:cubicBezTo>
                  <a:pt x="1112297" y="146780"/>
                  <a:pt x="1146766" y="130840"/>
                  <a:pt x="1183341" y="125506"/>
                </a:cubicBezTo>
                <a:cubicBezTo>
                  <a:pt x="1290447" y="109886"/>
                  <a:pt x="1399305" y="107440"/>
                  <a:pt x="1506071" y="89647"/>
                </a:cubicBezTo>
                <a:cubicBezTo>
                  <a:pt x="1566450" y="79585"/>
                  <a:pt x="1543602" y="88812"/>
                  <a:pt x="1577788" y="7171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8680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아스키 코드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534865"/>
            <a:ext cx="76676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77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D3A2B-A53A-4DB7-9AB7-9B7966E8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</a:t>
            </a:r>
            <a:r>
              <a:rPr lang="en-US" altLang="ko-KR" dirty="0"/>
              <a:t> </a:t>
            </a:r>
            <a:r>
              <a:rPr lang="ko-KR" altLang="en-US" dirty="0"/>
              <a:t>변수와 문자 상수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69D07-A598-4326-81B5-841DA1F7AE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문자가 정수로 표현되므로 정수를 저장할 수 있는 자료형은 문자도 저장할 수 있다</a:t>
            </a:r>
            <a:r>
              <a:rPr lang="en-US" altLang="ko-KR" dirty="0"/>
              <a:t>. </a:t>
            </a:r>
            <a:r>
              <a:rPr lang="ko-KR" altLang="en-US" dirty="0"/>
              <a:t>아스키 코드가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127</a:t>
            </a:r>
            <a:r>
              <a:rPr lang="ko-KR" altLang="en-US" dirty="0"/>
              <a:t>까지의 숫자만을 이용하므로 </a:t>
            </a:r>
            <a:r>
              <a:rPr lang="en-US" altLang="ko-KR" dirty="0"/>
              <a:t>8</a:t>
            </a:r>
            <a:r>
              <a:rPr lang="ko-KR" altLang="en-US" dirty="0"/>
              <a:t>비트로 충분히 표현이 가능하다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i="1" dirty="0">
                <a:solidFill>
                  <a:srgbClr val="0000FF"/>
                </a:solidFill>
              </a:rPr>
              <a:t>char code;</a:t>
            </a:r>
          </a:p>
          <a:p>
            <a:endParaRPr lang="en-US" altLang="ko-KR" dirty="0"/>
          </a:p>
          <a:p>
            <a:r>
              <a:rPr lang="ko-KR" altLang="en-US" dirty="0"/>
              <a:t>만약 이 </a:t>
            </a:r>
            <a:r>
              <a:rPr lang="en-US" altLang="ko-KR" dirty="0"/>
              <a:t>char</a:t>
            </a:r>
            <a:r>
              <a:rPr lang="ko-KR" altLang="en-US" dirty="0"/>
              <a:t>형의 변수 </a:t>
            </a:r>
            <a:r>
              <a:rPr lang="en-US" altLang="ko-KR" dirty="0"/>
              <a:t>code</a:t>
            </a:r>
            <a:r>
              <a:rPr lang="ko-KR" altLang="en-US" dirty="0"/>
              <a:t>에 문자 </a:t>
            </a:r>
            <a:r>
              <a:rPr lang="en-US" altLang="ko-KR" dirty="0"/>
              <a:t>A</a:t>
            </a:r>
            <a:r>
              <a:rPr lang="ko-KR" altLang="en-US" dirty="0"/>
              <a:t>를 저장하려면 어떻게 해야 할까</a:t>
            </a:r>
            <a:r>
              <a:rPr lang="en-US" altLang="ko-KR" dirty="0"/>
              <a:t>?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i="1" dirty="0">
                <a:solidFill>
                  <a:srgbClr val="0000FF"/>
                </a:solidFill>
              </a:rPr>
              <a:t>code = 'A';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9E47B8-FBCD-4F7B-B7BA-FEF2FD3F0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52" r="22586" b="13299"/>
          <a:stretch/>
        </p:blipFill>
        <p:spPr>
          <a:xfrm>
            <a:off x="4473388" y="4015908"/>
            <a:ext cx="2940425" cy="248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5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6" name="모서리가 접힌 도형 5"/>
          <p:cNvSpPr/>
          <p:nvPr/>
        </p:nvSpPr>
        <p:spPr>
          <a:xfrm>
            <a:off x="892299" y="4453560"/>
            <a:ext cx="7781277" cy="1256193"/>
          </a:xfrm>
          <a:prstGeom prst="foldedCorner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27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오이"/>
              </a:rPr>
              <a:t>char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c;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문자형 변수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c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선언</a:t>
            </a:r>
            <a:endParaRPr lang="ko-KR" altLang="en-US" sz="1600" kern="0" dirty="0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오이"/>
              </a:rPr>
              <a:t>int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</a:t>
            </a:r>
            <a:r>
              <a:rPr lang="en-US" altLang="ko-KR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i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;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정수형 변수 </a:t>
            </a:r>
            <a:r>
              <a:rPr lang="en-US" altLang="ko-KR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i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선언</a:t>
            </a:r>
            <a:endParaRPr lang="ko-KR" altLang="en-US" sz="1600" kern="0" dirty="0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오이"/>
              </a:rPr>
              <a:t>double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</a:t>
            </a:r>
            <a:r>
              <a:rPr lang="en-US" altLang="ko-KR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interest_rate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;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부동소수점형 변수 </a:t>
            </a:r>
            <a:r>
              <a:rPr lang="en-US" altLang="ko-KR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interest_rate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선언</a:t>
            </a:r>
            <a:endParaRPr lang="ko-KR" altLang="en-US" sz="1600" kern="0" spc="0" dirty="0">
              <a:solidFill>
                <a:srgbClr val="008000"/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2CE8AB-7C6D-4308-834C-8E8CD3563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31" y="1730187"/>
            <a:ext cx="7389640" cy="221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720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예제 </a:t>
            </a:r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785812" y="1615838"/>
            <a:ext cx="7572375" cy="3626324"/>
          </a:xfrm>
          <a:prstGeom prst="foldedCorner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한양신명조"/>
                <a:ea typeface="휴먼명조"/>
              </a:rPr>
              <a:t>#include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&lt;</a:t>
            </a:r>
            <a:r>
              <a:rPr lang="en-US" altLang="ko-KR" sz="1600" kern="0" spc="0" dirty="0" err="1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stdio.h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&gt;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int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main(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void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)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{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char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c;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한양신명조"/>
              </a:rPr>
              <a:t>		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// 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휴먼명조"/>
                <a:ea typeface="휴먼명조"/>
              </a:rPr>
              <a:t>변수 선언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c =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'A'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;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한양신명조"/>
              </a:rPr>
              <a:t>		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// 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휴먼명조"/>
                <a:ea typeface="휴먼명조"/>
              </a:rPr>
              <a:t>변수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c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휴먼명조"/>
                <a:ea typeface="휴먼명조"/>
              </a:rPr>
              <a:t>에 문자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'A'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휴먼명조"/>
                <a:ea typeface="휴먼명조"/>
              </a:rPr>
              <a:t>를 저장한다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.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"A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휴먼명조"/>
                <a:ea typeface="휴먼명조"/>
              </a:rPr>
              <a:t>의 아스키 코드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= %d\n"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c);  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// 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휴먼명조"/>
                <a:ea typeface="휴먼명조"/>
              </a:rPr>
              <a:t>문자와 아스키코드를 출력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휴먼명조"/>
                <a:ea typeface="휴먼명조"/>
              </a:rPr>
              <a:t>문자를 </a:t>
            </a:r>
            <a:r>
              <a:rPr lang="ko-KR" altLang="en-US" sz="1600" kern="0" spc="0" dirty="0" err="1">
                <a:solidFill>
                  <a:srgbClr val="A31515"/>
                </a:solidFill>
                <a:effectLst/>
                <a:latin typeface="휴먼명조"/>
                <a:ea typeface="휴먼명조"/>
              </a:rPr>
              <a:t>입력하시오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: 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);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// 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휴먼명조"/>
                <a:ea typeface="휴먼명조"/>
              </a:rPr>
              <a:t>입력 안내문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c =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getchar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();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한양신명조"/>
              </a:rPr>
              <a:t>		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// </a:t>
            </a:r>
            <a:r>
              <a:rPr lang="en-US" altLang="ko-KR" sz="1600" kern="0" spc="0" dirty="0" err="1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scanf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("%c", &amp;c)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휴먼명조"/>
                <a:ea typeface="휴먼명조"/>
              </a:rPr>
              <a:t>하여도 된다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. 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"%c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휴먼명조"/>
                <a:ea typeface="휴먼명조"/>
              </a:rPr>
              <a:t>의 아스키 코드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= %d\n"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c, c);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return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0;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}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A962FF-9CD6-49D7-A79C-4065A6A9B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5505764"/>
            <a:ext cx="7572375" cy="105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155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>
                <a:ea typeface="굴림" panose="020B0600000101010101" pitchFamily="50" charset="-127"/>
              </a:rPr>
              <a:t>Quiz</a:t>
            </a:r>
            <a:endParaRPr lang="ko-KR" altLang="en-US" sz="3600" dirty="0">
              <a:ea typeface="굴림" panose="020B0600000101010101" pitchFamily="50" charset="-127"/>
            </a:endParaRPr>
          </a:p>
        </p:txBody>
      </p:sp>
      <p:sp>
        <p:nvSpPr>
          <p:cNvPr id="64515" name="Rectangle 6"/>
          <p:cNvSpPr>
            <a:spLocks noChangeArrowheads="1"/>
          </p:cNvSpPr>
          <p:nvPr/>
        </p:nvSpPr>
        <p:spPr bwMode="auto">
          <a:xfrm>
            <a:off x="1228433" y="1707356"/>
            <a:ext cx="58943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ko-KR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(Q) 1</a:t>
            </a:r>
            <a:r>
              <a:rPr lang="ko-KR" alt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과 </a:t>
            </a:r>
            <a:r>
              <a:rPr lang="en-US" altLang="ko-KR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‘1’</a:t>
            </a:r>
            <a:r>
              <a:rPr lang="ko-KR" altLang="en-US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의 차이점은</a:t>
            </a:r>
            <a:r>
              <a:rPr lang="en-US" altLang="ko-KR" sz="2000" dirty="0">
                <a:solidFill>
                  <a:srgbClr val="0000FF"/>
                </a:solidFill>
                <a:latin typeface="Trebuchet MS" panose="020B0603020202020204" pitchFamily="34" charset="0"/>
              </a:rPr>
              <a:t>?</a:t>
            </a:r>
          </a:p>
        </p:txBody>
      </p:sp>
      <p:sp>
        <p:nvSpPr>
          <p:cNvPr id="519175" name="Rectangle 7"/>
          <p:cNvSpPr>
            <a:spLocks noChangeArrowheads="1"/>
          </p:cNvSpPr>
          <p:nvPr/>
        </p:nvSpPr>
        <p:spPr bwMode="auto">
          <a:xfrm>
            <a:off x="1228433" y="2410222"/>
            <a:ext cx="6694488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ko-KR" sz="2000" dirty="0">
                <a:solidFill>
                  <a:schemeClr val="tx2"/>
                </a:solidFill>
                <a:latin typeface="Trebuchet MS" panose="020B0603020202020204" pitchFamily="34" charset="0"/>
              </a:rPr>
              <a:t>(A) 1</a:t>
            </a:r>
            <a:r>
              <a:rPr lang="ko-KR" alt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은 정수이고 </a:t>
            </a:r>
            <a:r>
              <a:rPr lang="en-US" altLang="ko-KR" sz="2000" dirty="0">
                <a:solidFill>
                  <a:schemeClr val="tx2"/>
                </a:solidFill>
                <a:latin typeface="Trebuchet MS" panose="020B0603020202020204" pitchFamily="34" charset="0"/>
              </a:rPr>
              <a:t>‘1’</a:t>
            </a:r>
            <a:r>
              <a:rPr lang="ko-KR" alt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은 문자 </a:t>
            </a:r>
            <a:r>
              <a:rPr lang="en-US" altLang="ko-KR" sz="2000" dirty="0">
                <a:solidFill>
                  <a:schemeClr val="tx2"/>
                </a:solidFill>
                <a:latin typeface="Trebuchet MS" panose="020B0603020202020204" pitchFamily="34" charset="0"/>
              </a:rPr>
              <a:t>‘1’</a:t>
            </a:r>
            <a:r>
              <a:rPr lang="ko-KR" alt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을</a:t>
            </a:r>
            <a:r>
              <a:rPr lang="en-US" altLang="ko-KR" sz="2000" dirty="0">
                <a:solidFill>
                  <a:schemeClr val="tx2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나타내는 아스키코드이다</a:t>
            </a:r>
            <a:r>
              <a:rPr lang="en-US" altLang="ko-KR" sz="2000" dirty="0">
                <a:solidFill>
                  <a:schemeClr val="tx2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2601913" y="4067175"/>
            <a:ext cx="985837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930400" y="4067175"/>
            <a:ext cx="671513" cy="6604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2290763" y="4133850"/>
            <a:ext cx="1008062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3600">
                <a:latin typeface="Lucida Calligraphy" panose="03010101010101010101" pitchFamily="66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916238" y="4211638"/>
            <a:ext cx="671512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1930400" y="4192588"/>
            <a:ext cx="985838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95000"/>
                </a:schemeClr>
              </a:gs>
            </a:gsLst>
            <a:lin ang="5400000" scaled="1"/>
          </a:gradFill>
          <a:ln w="127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5470525" y="4089400"/>
            <a:ext cx="985838" cy="6604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4799013" y="4089400"/>
            <a:ext cx="671512" cy="6604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0"/>
                </a:schemeClr>
              </a:gs>
            </a:gsLst>
            <a:lin ang="5400000" scaled="1"/>
          </a:gradFill>
          <a:ln w="1270" cmpd="sng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64524" name="Oval 7"/>
          <p:cNvSpPr>
            <a:spLocks noChangeArrowheads="1"/>
          </p:cNvSpPr>
          <p:nvPr/>
        </p:nvSpPr>
        <p:spPr bwMode="auto">
          <a:xfrm>
            <a:off x="5159375" y="4156075"/>
            <a:ext cx="1008063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latinLnBrk="1" hangingPunct="1"/>
            <a:r>
              <a:rPr kumimoji="1" lang="en-US" altLang="ko-KR" sz="3600">
                <a:latin typeface="Lucida Calligraphy" panose="03010101010101010101" pitchFamily="66" charset="0"/>
                <a:ea typeface="굴림" panose="020B0600000101010101" pitchFamily="50" charset="-127"/>
              </a:rPr>
              <a:t>49</a:t>
            </a:r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>
            <a:off x="5784850" y="4233863"/>
            <a:ext cx="671513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0" name="Freeform 9"/>
          <p:cNvSpPr>
            <a:spLocks/>
          </p:cNvSpPr>
          <p:nvPr/>
        </p:nvSpPr>
        <p:spPr bwMode="auto">
          <a:xfrm>
            <a:off x="4799013" y="4214813"/>
            <a:ext cx="985837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lumMod val="20000"/>
                  <a:lumOff val="80000"/>
                  <a:alpha val="50000"/>
                </a:schemeClr>
              </a:gs>
              <a:gs pos="100000">
                <a:schemeClr val="bg2">
                  <a:lumMod val="60000"/>
                  <a:lumOff val="40000"/>
                  <a:alpha val="95000"/>
                </a:schemeClr>
              </a:gs>
            </a:gsLst>
            <a:lin ang="5400000" scaled="1"/>
          </a:gradFill>
          <a:ln w="127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4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E829D-3E6F-4D11-BEA3-8320653E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참고사항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DC312D-68D0-4CA3-8D53-AA359B58BFB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794983"/>
            <a:ext cx="8153400" cy="1829197"/>
          </a:xfrm>
        </p:spPr>
      </p:pic>
    </p:spTree>
    <p:extLst>
      <p:ext uri="{BB962C8B-B14F-4D97-AF65-F5344CB8AC3E}">
        <p14:creationId xmlns:p14="http://schemas.microsoft.com/office/powerpoint/2010/main" val="22098286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E829D-3E6F-4D11-BEA3-8320653E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14BDA70-0EAF-475B-8F41-83F74A2AB05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912360"/>
            <a:ext cx="8153400" cy="1612373"/>
          </a:xfrm>
        </p:spPr>
      </p:pic>
    </p:spTree>
    <p:extLst>
      <p:ext uri="{BB962C8B-B14F-4D97-AF65-F5344CB8AC3E}">
        <p14:creationId xmlns:p14="http://schemas.microsoft.com/office/powerpoint/2010/main" val="3611581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제어 문자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인쇄 목적이 아니라 제어 목적으로 사용되는 문자들</a:t>
            </a: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(</a:t>
            </a:r>
            <a:r>
              <a:rPr lang="ko-KR" altLang="en-US">
                <a:ea typeface="굴림" panose="020B0600000101010101" pitchFamily="50" charset="-127"/>
              </a:rPr>
              <a:t>예</a:t>
            </a:r>
            <a:r>
              <a:rPr lang="en-US" altLang="ko-KR">
                <a:ea typeface="굴림" panose="020B0600000101010101" pitchFamily="50" charset="-127"/>
              </a:rPr>
              <a:t>) </a:t>
            </a:r>
            <a:r>
              <a:rPr lang="ko-KR" altLang="en-US">
                <a:ea typeface="굴림" panose="020B0600000101010101" pitchFamily="50" charset="-127"/>
              </a:rPr>
              <a:t>줄바꿈 문자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ko-KR" altLang="en-US">
                <a:ea typeface="굴림" panose="020B0600000101010101" pitchFamily="50" charset="-127"/>
              </a:rPr>
              <a:t>탭 문자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ko-KR" altLang="en-US">
                <a:ea typeface="굴림" panose="020B0600000101010101" pitchFamily="50" charset="-127"/>
              </a:rPr>
              <a:t>벨소리 문자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ko-KR" altLang="en-US">
                <a:ea typeface="굴림" panose="020B0600000101010101" pitchFamily="50" charset="-127"/>
              </a:rPr>
              <a:t>백스페이스 문자</a:t>
            </a:r>
          </a:p>
          <a:p>
            <a:pPr lvl="1"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65540" name="Rectangle 7"/>
          <p:cNvSpPr>
            <a:spLocks noChangeArrowheads="1"/>
          </p:cNvSpPr>
          <p:nvPr/>
        </p:nvSpPr>
        <p:spPr bwMode="auto">
          <a:xfrm>
            <a:off x="0" y="1112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/>
          </a:p>
        </p:txBody>
      </p:sp>
      <p:sp>
        <p:nvSpPr>
          <p:cNvPr id="65541" name="Rectangle 319"/>
          <p:cNvSpPr>
            <a:spLocks noChangeArrowheads="1"/>
          </p:cNvSpPr>
          <p:nvPr/>
        </p:nvSpPr>
        <p:spPr bwMode="auto">
          <a:xfrm>
            <a:off x="5267325" y="56562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65542" name="Picture 2" descr="C:\Users\sec\AppData\Local\Microsoft\Windows\Temporary Internet Files\Content.IE5\HFCN8RJD\MC90043484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2738438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3" name="직사각형 2"/>
          <p:cNvSpPr>
            <a:spLocks noChangeArrowheads="1"/>
          </p:cNvSpPr>
          <p:nvPr/>
        </p:nvSpPr>
        <p:spPr bwMode="auto">
          <a:xfrm>
            <a:off x="1216025" y="3089275"/>
            <a:ext cx="417513" cy="2127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/>
          </a:p>
        </p:txBody>
      </p:sp>
      <p:sp>
        <p:nvSpPr>
          <p:cNvPr id="65544" name="직사각형 14"/>
          <p:cNvSpPr>
            <a:spLocks noChangeArrowheads="1"/>
          </p:cNvSpPr>
          <p:nvPr/>
        </p:nvSpPr>
        <p:spPr bwMode="auto">
          <a:xfrm>
            <a:off x="1216025" y="3429000"/>
            <a:ext cx="417513" cy="2143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/>
          </a:p>
        </p:txBody>
      </p:sp>
      <p:sp>
        <p:nvSpPr>
          <p:cNvPr id="4" name="자유형 3"/>
          <p:cNvSpPr/>
          <p:nvPr/>
        </p:nvSpPr>
        <p:spPr bwMode="auto">
          <a:xfrm>
            <a:off x="1579563" y="3168650"/>
            <a:ext cx="266700" cy="390525"/>
          </a:xfrm>
          <a:custGeom>
            <a:avLst/>
            <a:gdLst>
              <a:gd name="connsiteX0" fmla="*/ 17756 w 266330"/>
              <a:gd name="connsiteY0" fmla="*/ 0 h 390618"/>
              <a:gd name="connsiteX1" fmla="*/ 62144 w 266330"/>
              <a:gd name="connsiteY1" fmla="*/ 17755 h 390618"/>
              <a:gd name="connsiteX2" fmla="*/ 88777 w 266330"/>
              <a:gd name="connsiteY2" fmla="*/ 26633 h 390618"/>
              <a:gd name="connsiteX3" fmla="*/ 168676 w 266330"/>
              <a:gd name="connsiteY3" fmla="*/ 71022 h 390618"/>
              <a:gd name="connsiteX4" fmla="*/ 239697 w 266330"/>
              <a:gd name="connsiteY4" fmla="*/ 106532 h 390618"/>
              <a:gd name="connsiteX5" fmla="*/ 266330 w 266330"/>
              <a:gd name="connsiteY5" fmla="*/ 168676 h 390618"/>
              <a:gd name="connsiteX6" fmla="*/ 257453 w 266330"/>
              <a:gd name="connsiteY6" fmla="*/ 248575 h 390618"/>
              <a:gd name="connsiteX7" fmla="*/ 195309 w 266330"/>
              <a:gd name="connsiteY7" fmla="*/ 301841 h 390618"/>
              <a:gd name="connsiteX8" fmla="*/ 124288 w 266330"/>
              <a:gd name="connsiteY8" fmla="*/ 328474 h 390618"/>
              <a:gd name="connsiteX9" fmla="*/ 97655 w 266330"/>
              <a:gd name="connsiteY9" fmla="*/ 346229 h 390618"/>
              <a:gd name="connsiteX10" fmla="*/ 44389 w 266330"/>
              <a:gd name="connsiteY10" fmla="*/ 363985 h 390618"/>
              <a:gd name="connsiteX11" fmla="*/ 0 w 266330"/>
              <a:gd name="connsiteY11" fmla="*/ 390618 h 3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6330" h="390618">
                <a:moveTo>
                  <a:pt x="17756" y="0"/>
                </a:moveTo>
                <a:cubicBezTo>
                  <a:pt x="32552" y="5918"/>
                  <a:pt x="47223" y="12160"/>
                  <a:pt x="62144" y="17755"/>
                </a:cubicBezTo>
                <a:cubicBezTo>
                  <a:pt x="70906" y="21041"/>
                  <a:pt x="80176" y="22947"/>
                  <a:pt x="88777" y="26633"/>
                </a:cubicBezTo>
                <a:cubicBezTo>
                  <a:pt x="148629" y="52285"/>
                  <a:pt x="101325" y="37347"/>
                  <a:pt x="168676" y="71022"/>
                </a:cubicBezTo>
                <a:cubicBezTo>
                  <a:pt x="255551" y="114460"/>
                  <a:pt x="177991" y="65395"/>
                  <a:pt x="239697" y="106532"/>
                </a:cubicBezTo>
                <a:cubicBezTo>
                  <a:pt x="243166" y="113469"/>
                  <a:pt x="266330" y="155611"/>
                  <a:pt x="266330" y="168676"/>
                </a:cubicBezTo>
                <a:cubicBezTo>
                  <a:pt x="266330" y="195473"/>
                  <a:pt x="263952" y="222578"/>
                  <a:pt x="257453" y="248575"/>
                </a:cubicBezTo>
                <a:cubicBezTo>
                  <a:pt x="250388" y="276837"/>
                  <a:pt x="216078" y="290303"/>
                  <a:pt x="195309" y="301841"/>
                </a:cubicBezTo>
                <a:cubicBezTo>
                  <a:pt x="157328" y="322942"/>
                  <a:pt x="164853" y="318332"/>
                  <a:pt x="124288" y="328474"/>
                </a:cubicBezTo>
                <a:cubicBezTo>
                  <a:pt x="115410" y="334392"/>
                  <a:pt x="107405" y="341896"/>
                  <a:pt x="97655" y="346229"/>
                </a:cubicBezTo>
                <a:cubicBezTo>
                  <a:pt x="80552" y="353830"/>
                  <a:pt x="59962" y="353603"/>
                  <a:pt x="44389" y="363985"/>
                </a:cubicBezTo>
                <a:cubicBezTo>
                  <a:pt x="12250" y="385411"/>
                  <a:pt x="27299" y="376968"/>
                  <a:pt x="0" y="390618"/>
                </a:cubicBezTo>
              </a:path>
            </a:pathLst>
          </a:custGeom>
          <a:noFill/>
          <a:ln w="38100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65546" name="Picture 2" descr="C:\Users\sec\AppData\Local\Microsoft\Windows\Temporary Internet Files\Content.IE5\HFCN8RJD\MC90043484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3" y="2570163"/>
            <a:ext cx="228600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7" name="직사각형 17"/>
          <p:cNvSpPr>
            <a:spLocks noChangeArrowheads="1"/>
          </p:cNvSpPr>
          <p:nvPr/>
        </p:nvSpPr>
        <p:spPr bwMode="auto">
          <a:xfrm>
            <a:off x="3654425" y="2919413"/>
            <a:ext cx="417513" cy="21431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/>
          </a:p>
        </p:txBody>
      </p:sp>
      <p:sp>
        <p:nvSpPr>
          <p:cNvPr id="65548" name="직사각형 18"/>
          <p:cNvSpPr>
            <a:spLocks noChangeArrowheads="1"/>
          </p:cNvSpPr>
          <p:nvPr/>
        </p:nvSpPr>
        <p:spPr bwMode="auto">
          <a:xfrm>
            <a:off x="4640263" y="2922588"/>
            <a:ext cx="417512" cy="2127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/>
          </a:p>
        </p:txBody>
      </p:sp>
      <p:sp>
        <p:nvSpPr>
          <p:cNvPr id="6" name="자유형 5"/>
          <p:cNvSpPr/>
          <p:nvPr/>
        </p:nvSpPr>
        <p:spPr bwMode="auto">
          <a:xfrm flipV="1">
            <a:off x="3862388" y="3089275"/>
            <a:ext cx="1004887" cy="344488"/>
          </a:xfrm>
          <a:custGeom>
            <a:avLst/>
            <a:gdLst>
              <a:gd name="connsiteX0" fmla="*/ 0 w 1004063"/>
              <a:gd name="connsiteY0" fmla="*/ 470517 h 470517"/>
              <a:gd name="connsiteX1" fmla="*/ 88777 w 1004063"/>
              <a:gd name="connsiteY1" fmla="*/ 363985 h 470517"/>
              <a:gd name="connsiteX2" fmla="*/ 115410 w 1004063"/>
              <a:gd name="connsiteY2" fmla="*/ 328474 h 470517"/>
              <a:gd name="connsiteX3" fmla="*/ 133165 w 1004063"/>
              <a:gd name="connsiteY3" fmla="*/ 301841 h 470517"/>
              <a:gd name="connsiteX4" fmla="*/ 177553 w 1004063"/>
              <a:gd name="connsiteY4" fmla="*/ 266330 h 470517"/>
              <a:gd name="connsiteX5" fmla="*/ 195309 w 1004063"/>
              <a:gd name="connsiteY5" fmla="*/ 221942 h 470517"/>
              <a:gd name="connsiteX6" fmla="*/ 292963 w 1004063"/>
              <a:gd name="connsiteY6" fmla="*/ 115410 h 470517"/>
              <a:gd name="connsiteX7" fmla="*/ 328474 w 1004063"/>
              <a:gd name="connsiteY7" fmla="*/ 53266 h 470517"/>
              <a:gd name="connsiteX8" fmla="*/ 355107 w 1004063"/>
              <a:gd name="connsiteY8" fmla="*/ 35511 h 470517"/>
              <a:gd name="connsiteX9" fmla="*/ 381740 w 1004063"/>
              <a:gd name="connsiteY9" fmla="*/ 8878 h 470517"/>
              <a:gd name="connsiteX10" fmla="*/ 417251 w 1004063"/>
              <a:gd name="connsiteY10" fmla="*/ 0 h 470517"/>
              <a:gd name="connsiteX11" fmla="*/ 630315 w 1004063"/>
              <a:gd name="connsiteY11" fmla="*/ 8878 h 470517"/>
              <a:gd name="connsiteX12" fmla="*/ 683581 w 1004063"/>
              <a:gd name="connsiteY12" fmla="*/ 44389 h 470517"/>
              <a:gd name="connsiteX13" fmla="*/ 701336 w 1004063"/>
              <a:gd name="connsiteY13" fmla="*/ 71022 h 470517"/>
              <a:gd name="connsiteX14" fmla="*/ 736847 w 1004063"/>
              <a:gd name="connsiteY14" fmla="*/ 88777 h 470517"/>
              <a:gd name="connsiteX15" fmla="*/ 772357 w 1004063"/>
              <a:gd name="connsiteY15" fmla="*/ 115410 h 470517"/>
              <a:gd name="connsiteX16" fmla="*/ 798990 w 1004063"/>
              <a:gd name="connsiteY16" fmla="*/ 142043 h 470517"/>
              <a:gd name="connsiteX17" fmla="*/ 825623 w 1004063"/>
              <a:gd name="connsiteY17" fmla="*/ 150921 h 470517"/>
              <a:gd name="connsiteX18" fmla="*/ 870012 w 1004063"/>
              <a:gd name="connsiteY18" fmla="*/ 195309 h 470517"/>
              <a:gd name="connsiteX19" fmla="*/ 896645 w 1004063"/>
              <a:gd name="connsiteY19" fmla="*/ 221942 h 470517"/>
              <a:gd name="connsiteX20" fmla="*/ 923278 w 1004063"/>
              <a:gd name="connsiteY20" fmla="*/ 230820 h 470517"/>
              <a:gd name="connsiteX21" fmla="*/ 932155 w 1004063"/>
              <a:gd name="connsiteY21" fmla="*/ 266330 h 470517"/>
              <a:gd name="connsiteX22" fmla="*/ 949911 w 1004063"/>
              <a:gd name="connsiteY22" fmla="*/ 284086 h 470517"/>
              <a:gd name="connsiteX23" fmla="*/ 994299 w 1004063"/>
              <a:gd name="connsiteY23" fmla="*/ 328474 h 470517"/>
              <a:gd name="connsiteX24" fmla="*/ 985421 w 1004063"/>
              <a:gd name="connsiteY24" fmla="*/ 355107 h 47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04063" h="470517">
                <a:moveTo>
                  <a:pt x="0" y="470517"/>
                </a:moveTo>
                <a:cubicBezTo>
                  <a:pt x="138135" y="286336"/>
                  <a:pt x="-9986" y="476856"/>
                  <a:pt x="88777" y="363985"/>
                </a:cubicBezTo>
                <a:cubicBezTo>
                  <a:pt x="98520" y="352850"/>
                  <a:pt x="106810" y="340514"/>
                  <a:pt x="115410" y="328474"/>
                </a:cubicBezTo>
                <a:cubicBezTo>
                  <a:pt x="121612" y="319792"/>
                  <a:pt x="125621" y="309386"/>
                  <a:pt x="133165" y="301841"/>
                </a:cubicBezTo>
                <a:cubicBezTo>
                  <a:pt x="146563" y="288442"/>
                  <a:pt x="162757" y="278167"/>
                  <a:pt x="177553" y="266330"/>
                </a:cubicBezTo>
                <a:cubicBezTo>
                  <a:pt x="183472" y="251534"/>
                  <a:pt x="186469" y="235201"/>
                  <a:pt x="195309" y="221942"/>
                </a:cubicBezTo>
                <a:cubicBezTo>
                  <a:pt x="249691" y="140369"/>
                  <a:pt x="241359" y="149812"/>
                  <a:pt x="292963" y="115410"/>
                </a:cubicBezTo>
                <a:cubicBezTo>
                  <a:pt x="299925" y="101487"/>
                  <a:pt x="315927" y="65813"/>
                  <a:pt x="328474" y="53266"/>
                </a:cubicBezTo>
                <a:cubicBezTo>
                  <a:pt x="336019" y="45721"/>
                  <a:pt x="346910" y="42341"/>
                  <a:pt x="355107" y="35511"/>
                </a:cubicBezTo>
                <a:cubicBezTo>
                  <a:pt x="364752" y="27474"/>
                  <a:pt x="370839" y="15107"/>
                  <a:pt x="381740" y="8878"/>
                </a:cubicBezTo>
                <a:cubicBezTo>
                  <a:pt x="392334" y="2824"/>
                  <a:pt x="405414" y="2959"/>
                  <a:pt x="417251" y="0"/>
                </a:cubicBezTo>
                <a:cubicBezTo>
                  <a:pt x="488272" y="2959"/>
                  <a:pt x="559426" y="3627"/>
                  <a:pt x="630315" y="8878"/>
                </a:cubicBezTo>
                <a:cubicBezTo>
                  <a:pt x="655581" y="10750"/>
                  <a:pt x="668145" y="25866"/>
                  <a:pt x="683581" y="44389"/>
                </a:cubicBezTo>
                <a:cubicBezTo>
                  <a:pt x="690411" y="52586"/>
                  <a:pt x="693139" y="64192"/>
                  <a:pt x="701336" y="71022"/>
                </a:cubicBezTo>
                <a:cubicBezTo>
                  <a:pt x="711503" y="79494"/>
                  <a:pt x="725625" y="81763"/>
                  <a:pt x="736847" y="88777"/>
                </a:cubicBezTo>
                <a:cubicBezTo>
                  <a:pt x="749394" y="96619"/>
                  <a:pt x="761123" y="105781"/>
                  <a:pt x="772357" y="115410"/>
                </a:cubicBezTo>
                <a:cubicBezTo>
                  <a:pt x="781889" y="123581"/>
                  <a:pt x="788544" y="135079"/>
                  <a:pt x="798990" y="142043"/>
                </a:cubicBezTo>
                <a:cubicBezTo>
                  <a:pt x="806776" y="147234"/>
                  <a:pt x="816745" y="147962"/>
                  <a:pt x="825623" y="150921"/>
                </a:cubicBezTo>
                <a:lnTo>
                  <a:pt x="870012" y="195309"/>
                </a:lnTo>
                <a:cubicBezTo>
                  <a:pt x="878890" y="204187"/>
                  <a:pt x="884734" y="217972"/>
                  <a:pt x="896645" y="221942"/>
                </a:cubicBezTo>
                <a:lnTo>
                  <a:pt x="923278" y="230820"/>
                </a:lnTo>
                <a:cubicBezTo>
                  <a:pt x="926237" y="242657"/>
                  <a:pt x="926699" y="255417"/>
                  <a:pt x="932155" y="266330"/>
                </a:cubicBezTo>
                <a:cubicBezTo>
                  <a:pt x="935898" y="273817"/>
                  <a:pt x="944682" y="277550"/>
                  <a:pt x="949911" y="284086"/>
                </a:cubicBezTo>
                <a:cubicBezTo>
                  <a:pt x="983731" y="326361"/>
                  <a:pt x="948642" y="298037"/>
                  <a:pt x="994299" y="328474"/>
                </a:cubicBezTo>
                <a:cubicBezTo>
                  <a:pt x="1005049" y="360722"/>
                  <a:pt x="1012535" y="355107"/>
                  <a:pt x="985421" y="355107"/>
                </a:cubicBezTo>
              </a:path>
            </a:pathLst>
          </a:custGeom>
          <a:noFill/>
          <a:ln w="38100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65550" name="Sound"/>
          <p:cNvSpPr>
            <a:spLocks noEditPoints="1" noChangeArrowheads="1"/>
          </p:cNvSpPr>
          <p:nvPr/>
        </p:nvSpPr>
        <p:spPr bwMode="auto">
          <a:xfrm>
            <a:off x="6272213" y="3429000"/>
            <a:ext cx="682625" cy="760413"/>
          </a:xfrm>
          <a:custGeom>
            <a:avLst/>
            <a:gdLst>
              <a:gd name="T0" fmla="*/ 352991 w 21600"/>
              <a:gd name="T1" fmla="*/ 744571 h 21600"/>
              <a:gd name="T2" fmla="*/ 352991 w 21600"/>
              <a:gd name="T3" fmla="*/ 0 h 21600"/>
              <a:gd name="T4" fmla="*/ 0 w 21600"/>
              <a:gd name="T5" fmla="*/ 380045 h 21600"/>
              <a:gd name="T6" fmla="*/ 682964 w 21600"/>
              <a:gd name="T7" fmla="*/ 380045 h 21600"/>
              <a:gd name="T8" fmla="*/ 0 60000 65536"/>
              <a:gd name="T9" fmla="*/ 0 60000 65536"/>
              <a:gd name="T10" fmla="*/ 0 60000 65536"/>
              <a:gd name="T11" fmla="*/ 0 60000 65536"/>
              <a:gd name="T12" fmla="*/ 761 w 21600"/>
              <a:gd name="T13" fmla="*/ 22454 h 21600"/>
              <a:gd name="T14" fmla="*/ 21069 w 21600"/>
              <a:gd name="T15" fmla="*/ 28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330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제어 문자를 나타내는 방법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아스키 코드를 직접 사용</a:t>
            </a:r>
          </a:p>
          <a:p>
            <a:pPr lvl="1" eaLnBrk="1" hangingPunct="1"/>
            <a:endParaRPr lang="ko-KR" altLang="en-US">
              <a:ea typeface="굴림" panose="020B0600000101010101" pitchFamily="50" charset="-127"/>
            </a:endParaRPr>
          </a:p>
          <a:p>
            <a:pPr lvl="1" eaLnBrk="1" hangingPunct="1"/>
            <a:endParaRPr lang="ko-KR" altLang="en-US">
              <a:ea typeface="굴림" panose="020B0600000101010101" pitchFamily="50" charset="-127"/>
            </a:endParaRPr>
          </a:p>
          <a:p>
            <a:pPr lvl="1" eaLnBrk="1" hangingPunct="1"/>
            <a:endParaRPr lang="ko-KR" altLang="en-US">
              <a:ea typeface="굴림" panose="020B0600000101010101" pitchFamily="50" charset="-127"/>
            </a:endParaRPr>
          </a:p>
          <a:p>
            <a:pPr lvl="1" eaLnBrk="1" hangingPunct="1"/>
            <a:endParaRPr lang="en-US" altLang="ko-KR"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이스케이프 시퀀스 사용</a:t>
            </a:r>
          </a:p>
          <a:p>
            <a:pPr lvl="1"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984250" y="2477294"/>
            <a:ext cx="5645150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rgbClr val="3333FF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 beep = 7;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800">
                <a:solidFill>
                  <a:srgbClr val="99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("%c",</a:t>
            </a: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 beep); 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984250" y="4482007"/>
            <a:ext cx="5634037" cy="650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새굴림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solidFill>
                  <a:srgbClr val="3333FF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beep = </a:t>
            </a:r>
            <a:r>
              <a:rPr lang="en-US" altLang="ko-KR" sz="1800" dirty="0">
                <a:solidFill>
                  <a:srgbClr val="99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‘\a’;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800" dirty="0">
                <a:solidFill>
                  <a:srgbClr val="99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("%c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", beep); </a:t>
            </a:r>
          </a:p>
        </p:txBody>
      </p:sp>
      <p:sp>
        <p:nvSpPr>
          <p:cNvPr id="66566" name="Rectangle 7"/>
          <p:cNvSpPr>
            <a:spLocks noChangeArrowheads="1"/>
          </p:cNvSpPr>
          <p:nvPr/>
        </p:nvSpPr>
        <p:spPr bwMode="auto">
          <a:xfrm>
            <a:off x="0" y="1112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/>
          </a:p>
        </p:txBody>
      </p:sp>
      <p:sp>
        <p:nvSpPr>
          <p:cNvPr id="66567" name="Rectangle 319"/>
          <p:cNvSpPr>
            <a:spLocks noChangeArrowheads="1"/>
          </p:cNvSpPr>
          <p:nvPr/>
        </p:nvSpPr>
        <p:spPr bwMode="auto">
          <a:xfrm>
            <a:off x="5267325" y="56562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66568" name="Sound"/>
          <p:cNvSpPr>
            <a:spLocks noEditPoints="1" noChangeArrowheads="1"/>
          </p:cNvSpPr>
          <p:nvPr/>
        </p:nvSpPr>
        <p:spPr bwMode="auto">
          <a:xfrm>
            <a:off x="7054850" y="2135188"/>
            <a:ext cx="669925" cy="615950"/>
          </a:xfrm>
          <a:custGeom>
            <a:avLst/>
            <a:gdLst>
              <a:gd name="T0" fmla="*/ 346173 w 21600"/>
              <a:gd name="T1" fmla="*/ 602554 h 21600"/>
              <a:gd name="T2" fmla="*/ 346173 w 21600"/>
              <a:gd name="T3" fmla="*/ 0 h 21600"/>
              <a:gd name="T4" fmla="*/ 0 w 21600"/>
              <a:gd name="T5" fmla="*/ 307557 h 21600"/>
              <a:gd name="T6" fmla="*/ 669772 w 21600"/>
              <a:gd name="T7" fmla="*/ 30755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61 w 21600"/>
              <a:gd name="T13" fmla="*/ 22454 h 21600"/>
              <a:gd name="T14" fmla="*/ 21069 w 21600"/>
              <a:gd name="T15" fmla="*/ 28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6569" name="Sound"/>
          <p:cNvSpPr>
            <a:spLocks noEditPoints="1" noChangeArrowheads="1"/>
          </p:cNvSpPr>
          <p:nvPr/>
        </p:nvSpPr>
        <p:spPr bwMode="auto">
          <a:xfrm>
            <a:off x="7099300" y="4005263"/>
            <a:ext cx="669925" cy="615950"/>
          </a:xfrm>
          <a:custGeom>
            <a:avLst/>
            <a:gdLst>
              <a:gd name="T0" fmla="*/ 346173 w 21600"/>
              <a:gd name="T1" fmla="*/ 602554 h 21600"/>
              <a:gd name="T2" fmla="*/ 346173 w 21600"/>
              <a:gd name="T3" fmla="*/ 0 h 21600"/>
              <a:gd name="T4" fmla="*/ 0 w 21600"/>
              <a:gd name="T5" fmla="*/ 307557 h 21600"/>
              <a:gd name="T6" fmla="*/ 669772 w 21600"/>
              <a:gd name="T7" fmla="*/ 30755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61 w 21600"/>
              <a:gd name="T13" fmla="*/ 22454 h 21600"/>
              <a:gd name="T14" fmla="*/ 21069 w 21600"/>
              <a:gd name="T15" fmla="*/ 28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7273"/>
                </a:moveTo>
                <a:lnTo>
                  <a:pt x="5824" y="7273"/>
                </a:lnTo>
                <a:lnTo>
                  <a:pt x="11164" y="0"/>
                </a:lnTo>
                <a:lnTo>
                  <a:pt x="11164" y="21159"/>
                </a:lnTo>
                <a:lnTo>
                  <a:pt x="5824" y="13885"/>
                </a:lnTo>
                <a:lnTo>
                  <a:pt x="0" y="13885"/>
                </a:lnTo>
                <a:lnTo>
                  <a:pt x="0" y="7273"/>
                </a:lnTo>
                <a:close/>
              </a:path>
              <a:path w="21600" h="21600">
                <a:moveTo>
                  <a:pt x="13024" y="7273"/>
                </a:moveTo>
                <a:lnTo>
                  <a:pt x="13591" y="6722"/>
                </a:lnTo>
                <a:lnTo>
                  <a:pt x="13833" y="7548"/>
                </a:lnTo>
                <a:lnTo>
                  <a:pt x="14076" y="8485"/>
                </a:lnTo>
                <a:lnTo>
                  <a:pt x="14157" y="9367"/>
                </a:lnTo>
                <a:lnTo>
                  <a:pt x="14197" y="10524"/>
                </a:lnTo>
                <a:lnTo>
                  <a:pt x="14197" y="11406"/>
                </a:lnTo>
                <a:lnTo>
                  <a:pt x="14116" y="12012"/>
                </a:lnTo>
                <a:lnTo>
                  <a:pt x="13995" y="12728"/>
                </a:lnTo>
                <a:lnTo>
                  <a:pt x="13833" y="13444"/>
                </a:lnTo>
                <a:lnTo>
                  <a:pt x="13712" y="14106"/>
                </a:lnTo>
                <a:lnTo>
                  <a:pt x="13591" y="14546"/>
                </a:lnTo>
                <a:lnTo>
                  <a:pt x="13065" y="13885"/>
                </a:lnTo>
                <a:lnTo>
                  <a:pt x="13307" y="12893"/>
                </a:lnTo>
                <a:lnTo>
                  <a:pt x="13469" y="11791"/>
                </a:lnTo>
                <a:lnTo>
                  <a:pt x="13550" y="10910"/>
                </a:lnTo>
                <a:lnTo>
                  <a:pt x="13591" y="10138"/>
                </a:lnTo>
                <a:lnTo>
                  <a:pt x="13469" y="9367"/>
                </a:lnTo>
                <a:lnTo>
                  <a:pt x="13388" y="8595"/>
                </a:lnTo>
                <a:lnTo>
                  <a:pt x="13267" y="7934"/>
                </a:lnTo>
                <a:lnTo>
                  <a:pt x="13024" y="7273"/>
                </a:lnTo>
                <a:close/>
              </a:path>
              <a:path w="21600" h="21600">
                <a:moveTo>
                  <a:pt x="16382" y="3967"/>
                </a:moveTo>
                <a:lnTo>
                  <a:pt x="16786" y="5179"/>
                </a:lnTo>
                <a:lnTo>
                  <a:pt x="17150" y="6612"/>
                </a:lnTo>
                <a:lnTo>
                  <a:pt x="17474" y="8651"/>
                </a:lnTo>
                <a:lnTo>
                  <a:pt x="17595" y="9753"/>
                </a:lnTo>
                <a:lnTo>
                  <a:pt x="17635" y="12012"/>
                </a:lnTo>
                <a:lnTo>
                  <a:pt x="17393" y="13665"/>
                </a:lnTo>
                <a:lnTo>
                  <a:pt x="17150" y="15208"/>
                </a:lnTo>
                <a:lnTo>
                  <a:pt x="16786" y="16310"/>
                </a:lnTo>
                <a:lnTo>
                  <a:pt x="16341" y="17687"/>
                </a:lnTo>
                <a:lnTo>
                  <a:pt x="15815" y="17081"/>
                </a:lnTo>
                <a:lnTo>
                  <a:pt x="16503" y="14602"/>
                </a:lnTo>
                <a:lnTo>
                  <a:pt x="16786" y="13169"/>
                </a:lnTo>
                <a:lnTo>
                  <a:pt x="16867" y="12012"/>
                </a:lnTo>
                <a:lnTo>
                  <a:pt x="16867" y="9642"/>
                </a:lnTo>
                <a:lnTo>
                  <a:pt x="16705" y="7989"/>
                </a:lnTo>
                <a:lnTo>
                  <a:pt x="16422" y="6612"/>
                </a:lnTo>
                <a:lnTo>
                  <a:pt x="16220" y="5675"/>
                </a:lnTo>
                <a:lnTo>
                  <a:pt x="15856" y="4518"/>
                </a:lnTo>
                <a:lnTo>
                  <a:pt x="16382" y="3967"/>
                </a:lnTo>
                <a:close/>
              </a:path>
              <a:path w="21600" h="21600">
                <a:moveTo>
                  <a:pt x="18889" y="1377"/>
                </a:moveTo>
                <a:lnTo>
                  <a:pt x="19415" y="826"/>
                </a:lnTo>
                <a:lnTo>
                  <a:pt x="20194" y="2576"/>
                </a:lnTo>
                <a:lnTo>
                  <a:pt x="20831" y="4683"/>
                </a:lnTo>
                <a:lnTo>
                  <a:pt x="21357" y="7204"/>
                </a:lnTo>
                <a:lnTo>
                  <a:pt x="21650" y="9450"/>
                </a:lnTo>
                <a:lnTo>
                  <a:pt x="21600" y="12301"/>
                </a:lnTo>
                <a:lnTo>
                  <a:pt x="21215" y="15938"/>
                </a:lnTo>
                <a:lnTo>
                  <a:pt x="20629" y="18348"/>
                </a:lnTo>
                <a:lnTo>
                  <a:pt x="19415" y="21655"/>
                </a:lnTo>
                <a:lnTo>
                  <a:pt x="18889" y="21159"/>
                </a:lnTo>
                <a:lnTo>
                  <a:pt x="19901" y="18404"/>
                </a:lnTo>
                <a:lnTo>
                  <a:pt x="20467" y="15593"/>
                </a:lnTo>
                <a:lnTo>
                  <a:pt x="20791" y="12342"/>
                </a:lnTo>
                <a:lnTo>
                  <a:pt x="20871" y="9532"/>
                </a:lnTo>
                <a:lnTo>
                  <a:pt x="20629" y="7411"/>
                </a:lnTo>
                <a:lnTo>
                  <a:pt x="20062" y="4628"/>
                </a:lnTo>
                <a:lnTo>
                  <a:pt x="19415" y="2810"/>
                </a:lnTo>
                <a:lnTo>
                  <a:pt x="18889" y="1377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810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>
                <a:ea typeface="굴림" panose="020B0600000101010101" pitchFamily="50" charset="-127"/>
              </a:rPr>
              <a:t>이스케이프 시퀀스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6842331-8574-44EE-8F7B-48F59BDA308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82379" y="1600200"/>
            <a:ext cx="6814191" cy="4495800"/>
          </a:xfrm>
        </p:spPr>
      </p:pic>
    </p:spTree>
    <p:extLst>
      <p:ext uri="{BB962C8B-B14F-4D97-AF65-F5344CB8AC3E}">
        <p14:creationId xmlns:p14="http://schemas.microsoft.com/office/powerpoint/2010/main" val="10366496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예제 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612648" y="1112344"/>
            <a:ext cx="7618413" cy="436509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한양신명조"/>
                <a:ea typeface="휴먼명조"/>
              </a:rPr>
              <a:t>#define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</a:t>
            </a:r>
            <a:r>
              <a:rPr lang="en-US" altLang="ko-KR" sz="1600" kern="0" spc="0" dirty="0">
                <a:solidFill>
                  <a:srgbClr val="6F008A"/>
                </a:solidFill>
                <a:effectLst/>
                <a:latin typeface="한양신명조"/>
                <a:ea typeface="휴먼명조"/>
              </a:rPr>
              <a:t>_CRT_SECURE_NO_WARNINGS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한양신명조"/>
                <a:ea typeface="휴먼명조"/>
              </a:rPr>
              <a:t>#include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&lt;</a:t>
            </a:r>
            <a:r>
              <a:rPr lang="en-US" altLang="ko-KR" sz="1600" kern="0" spc="0" dirty="0" err="1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stdio.h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spc="0" dirty="0">
              <a:solidFill>
                <a:srgbClr val="0000FF"/>
              </a:solidFill>
              <a:effectLst/>
              <a:latin typeface="한양신명조"/>
              <a:ea typeface="휴먼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main(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void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)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{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id, pass;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휴먼명조"/>
                <a:ea typeface="휴먼명조"/>
              </a:rPr>
              <a:t>아이디와 패스워드를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4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휴먼명조"/>
                <a:ea typeface="휴먼명조"/>
              </a:rPr>
              <a:t>개의 숫자로 입력하세요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:\n"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);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"id: ____\b\b\b\b"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);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scanf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"%d"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&amp;id);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"pass: ____\b\b\b\b"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);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scanf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"%d"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&amp;pass);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"\a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휴먼명조"/>
                <a:ea typeface="휴먼명조"/>
              </a:rPr>
              <a:t>입력된 아이디는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\"%d\"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휴먼명조"/>
                <a:ea typeface="휴먼명조"/>
              </a:rPr>
              <a:t>이고 패스워드는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\"%d\"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휴먼명조"/>
                <a:ea typeface="휴먼명조"/>
              </a:rPr>
              <a:t>입니다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.\n"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id, pass);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return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0;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24B39B-0136-4F4A-9B32-78EC6DDAD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5605157"/>
            <a:ext cx="7618413" cy="106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341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09BCD-7675-42D8-8684-5C5FB7F5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참고사항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31DB619-F7F5-4A6E-B8AA-B1FBD7AEFEA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20791" y="1600200"/>
            <a:ext cx="7737368" cy="4495800"/>
          </a:xfrm>
        </p:spPr>
      </p:pic>
    </p:spTree>
    <p:extLst>
      <p:ext uri="{BB962C8B-B14F-4D97-AF65-F5344CB8AC3E}">
        <p14:creationId xmlns:p14="http://schemas.microsoft.com/office/powerpoint/2010/main" val="25654812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16634-5924-4F4F-B2CF-6AB03DAD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D15ADD-1D8C-41E7-B02A-158EF7D5C1C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05983"/>
            <a:ext cx="8153400" cy="1630680"/>
          </a:xfrm>
        </p:spPr>
      </p:pic>
    </p:spTree>
    <p:extLst>
      <p:ext uri="{BB962C8B-B14F-4D97-AF65-F5344CB8AC3E}">
        <p14:creationId xmlns:p14="http://schemas.microsoft.com/office/powerpoint/2010/main" val="195051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선언 예</a:t>
            </a:r>
          </a:p>
        </p:txBody>
      </p:sp>
      <p:sp>
        <p:nvSpPr>
          <p:cNvPr id="6" name="모서리가 접힌 도형 5"/>
          <p:cNvSpPr/>
          <p:nvPr/>
        </p:nvSpPr>
        <p:spPr>
          <a:xfrm>
            <a:off x="798709" y="2234795"/>
            <a:ext cx="7781277" cy="1256193"/>
          </a:xfrm>
          <a:prstGeom prst="foldedCorner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27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오이"/>
              </a:rPr>
              <a:t>char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c;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문자형 변수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c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선언</a:t>
            </a:r>
            <a:endParaRPr lang="ko-KR" altLang="en-US" sz="1600" kern="0" dirty="0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오이"/>
              </a:rPr>
              <a:t>int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</a:t>
            </a:r>
            <a:r>
              <a:rPr lang="en-US" altLang="ko-KR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i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;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정수형 변수 </a:t>
            </a:r>
            <a:r>
              <a:rPr lang="en-US" altLang="ko-KR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i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선언</a:t>
            </a:r>
            <a:endParaRPr lang="ko-KR" altLang="en-US" sz="1600" kern="0" dirty="0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marL="127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오이"/>
              </a:rPr>
              <a:t>double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</a:t>
            </a:r>
            <a:r>
              <a:rPr lang="en-US" altLang="ko-KR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interest_rate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;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부동소수점형 변수 </a:t>
            </a:r>
            <a:r>
              <a:rPr lang="en-US" altLang="ko-KR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interest_rate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선언</a:t>
            </a:r>
            <a:endParaRPr lang="ko-KR" altLang="en-US" sz="1600" kern="0" spc="0" dirty="0">
              <a:solidFill>
                <a:srgbClr val="008000"/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D1CB34-392A-40C0-B139-E738427C0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343" y="3621742"/>
            <a:ext cx="2220854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372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68EA4-0EEF-423C-9F82-48BF754E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D3FBB-ADD9-44E2-8506-0378E9E492E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 장에서 우리는 </a:t>
            </a:r>
            <a:r>
              <a:rPr lang="en-US" altLang="ko-KR" dirty="0"/>
              <a:t>C</a:t>
            </a:r>
            <a:r>
              <a:rPr lang="ko-KR" altLang="en-US" dirty="0"/>
              <a:t>에서 제공되는 자료형들에 대하여 학습하였다</a:t>
            </a:r>
            <a:r>
              <a:rPr lang="en-US" altLang="ko-KR" dirty="0"/>
              <a:t>. </a:t>
            </a:r>
            <a:r>
              <a:rPr lang="ko-KR" altLang="en-US" dirty="0"/>
              <a:t>사용자로부터 값들을 받아서 적절한 자료형의 변수에 저장하였다가 그대로 다시 출력하는 프로그램을 작성해보자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자신의 나이</a:t>
            </a:r>
          </a:p>
          <a:p>
            <a:pPr lvl="1"/>
            <a:r>
              <a:rPr lang="ko-KR" altLang="en-US" dirty="0"/>
              <a:t>회사 직원 아이디</a:t>
            </a:r>
            <a:r>
              <a:rPr lang="en-US" altLang="ko-KR" dirty="0"/>
              <a:t>(</a:t>
            </a:r>
            <a:r>
              <a:rPr lang="ko-KR" altLang="en-US" dirty="0"/>
              <a:t>직원의 총수는 </a:t>
            </a:r>
            <a:r>
              <a:rPr lang="en-US" altLang="ko-KR" dirty="0"/>
              <a:t>1000</a:t>
            </a:r>
            <a:r>
              <a:rPr lang="ko-KR" altLang="en-US" dirty="0"/>
              <a:t>명 이하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제품의 연간 생산량</a:t>
            </a:r>
            <a:r>
              <a:rPr lang="en-US" altLang="ko-KR" dirty="0"/>
              <a:t>(</a:t>
            </a:r>
            <a:r>
              <a:rPr lang="ko-KR" altLang="en-US" dirty="0"/>
              <a:t>평균 </a:t>
            </a:r>
            <a:r>
              <a:rPr lang="en-US" altLang="ko-KR" dirty="0"/>
              <a:t>100</a:t>
            </a:r>
            <a:r>
              <a:rPr lang="ko-KR" altLang="en-US" dirty="0"/>
              <a:t>만개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우주에 있는 별들의 개수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부터 </a:t>
            </a:r>
            <a:r>
              <a:rPr lang="en-US" altLang="ko-KR" dirty="0"/>
              <a:t>z</a:t>
            </a:r>
            <a:r>
              <a:rPr lang="ko-KR" altLang="en-US" dirty="0"/>
              <a:t>까지의 글자 하나</a:t>
            </a:r>
          </a:p>
        </p:txBody>
      </p:sp>
    </p:spTree>
    <p:extLst>
      <p:ext uri="{BB962C8B-B14F-4D97-AF65-F5344CB8AC3E}">
        <p14:creationId xmlns:p14="http://schemas.microsoft.com/office/powerpoint/2010/main" val="23105675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68EA4-0EEF-423C-9F82-48BF754E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60C0FC7-23E8-43B6-A51F-0F23CE8A1B9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47992"/>
            <a:ext cx="7939681" cy="2149415"/>
          </a:xfrm>
        </p:spPr>
      </p:pic>
    </p:spTree>
    <p:extLst>
      <p:ext uri="{BB962C8B-B14F-4D97-AF65-F5344CB8AC3E}">
        <p14:creationId xmlns:p14="http://schemas.microsoft.com/office/powerpoint/2010/main" val="10517028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683CB-F881-4CF1-957A-F920970A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문자를 </a:t>
            </a:r>
            <a:r>
              <a:rPr lang="ko-KR" altLang="en-US" dirty="0" err="1"/>
              <a:t>입력받을</a:t>
            </a:r>
            <a:r>
              <a:rPr lang="ko-KR" altLang="en-US" dirty="0"/>
              <a:t> 때는 입력 버퍼에 남아 있는 </a:t>
            </a:r>
            <a:r>
              <a:rPr lang="ko-KR" altLang="en-US" dirty="0" err="1"/>
              <a:t>줄바꿈</a:t>
            </a:r>
            <a:r>
              <a:rPr lang="ko-KR" altLang="en-US" dirty="0"/>
              <a:t> 문자에 주의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404470-B055-4DE3-9012-C00CDB0411E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91553"/>
            <a:ext cx="8153400" cy="2514600"/>
          </a:xfrm>
        </p:spPr>
      </p:pic>
    </p:spTree>
    <p:extLst>
      <p:ext uri="{BB962C8B-B14F-4D97-AF65-F5344CB8AC3E}">
        <p14:creationId xmlns:p14="http://schemas.microsoft.com/office/powerpoint/2010/main" val="37052439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538" y="361950"/>
            <a:ext cx="7596187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6349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2386013"/>
            <a:ext cx="2797175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63" y="2646363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값의 저장</a:t>
            </a:r>
          </a:p>
        </p:txBody>
      </p:sp>
      <p:sp>
        <p:nvSpPr>
          <p:cNvPr id="6" name="모서리가 접힌 도형 5"/>
          <p:cNvSpPr/>
          <p:nvPr/>
        </p:nvSpPr>
        <p:spPr>
          <a:xfrm>
            <a:off x="798709" y="2234795"/>
            <a:ext cx="7781277" cy="1256193"/>
          </a:xfrm>
          <a:prstGeom prst="foldedCorner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27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latin typeface="Trebuchet MS" panose="020B0603020202020204" pitchFamily="34" charset="0"/>
                <a:ea typeface="오이"/>
              </a:rPr>
              <a:t>c = 'a’; 	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문자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a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를 저장</a:t>
            </a:r>
          </a:p>
          <a:p>
            <a:pPr marL="127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latin typeface="Trebuchet MS" panose="020B0603020202020204" pitchFamily="34" charset="0"/>
                <a:ea typeface="오이"/>
              </a:rPr>
              <a:t>i</a:t>
            </a:r>
            <a:r>
              <a:rPr lang="en-US" altLang="ko-KR" sz="1600" kern="0" dirty="0">
                <a:latin typeface="Trebuchet MS" panose="020B0603020202020204" pitchFamily="34" charset="0"/>
                <a:ea typeface="오이"/>
              </a:rPr>
              <a:t> = 7; 	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정수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7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을 저장</a:t>
            </a:r>
          </a:p>
          <a:p>
            <a:pPr marL="127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latin typeface="Trebuchet MS" panose="020B0603020202020204" pitchFamily="34" charset="0"/>
                <a:ea typeface="오이"/>
              </a:rPr>
              <a:t>interest_rate</a:t>
            </a:r>
            <a:r>
              <a:rPr lang="en-US" altLang="ko-KR" sz="1600" kern="0" dirty="0">
                <a:latin typeface="Trebuchet MS" panose="020B0603020202020204" pitchFamily="34" charset="0"/>
                <a:ea typeface="오이"/>
              </a:rPr>
              <a:t> = 0.05; 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실수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0.05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를 저장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2D117B-ECDE-470D-9BC6-2C6267879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491" y="3810000"/>
            <a:ext cx="1946321" cy="254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83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1815</TotalTime>
  <Words>2725</Words>
  <Application>Microsoft Office PowerPoint</Application>
  <PresentationFormat>화면 슬라이드 쇼(4:3)</PresentationFormat>
  <Paragraphs>435</Paragraphs>
  <Slides>83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98" baseType="lpstr">
      <vt:lpstr>HY얕은샘물M</vt:lpstr>
      <vt:lpstr>HY헤드라인M</vt:lpstr>
      <vt:lpstr>YDVYMjOStd12</vt:lpstr>
      <vt:lpstr>굴림</vt:lpstr>
      <vt:lpstr>굴림체</vt:lpstr>
      <vt:lpstr>한양신명조</vt:lpstr>
      <vt:lpstr>휴먼명조</vt:lpstr>
      <vt:lpstr>Arial</vt:lpstr>
      <vt:lpstr>Lucida Calligraphy</vt:lpstr>
      <vt:lpstr>Symbol</vt:lpstr>
      <vt:lpstr>Trebuchet MS</vt:lpstr>
      <vt:lpstr>Tw Cen MT</vt:lpstr>
      <vt:lpstr>Wingdings</vt:lpstr>
      <vt:lpstr>Wingdings 2</vt:lpstr>
      <vt:lpstr>가을</vt:lpstr>
      <vt:lpstr>PowerPoint 프레젠테이션</vt:lpstr>
      <vt:lpstr>이번 장에서 학습할 내용</vt:lpstr>
      <vt:lpstr>이번 장에서 만들 프로그램</vt:lpstr>
      <vt:lpstr>변수</vt:lpstr>
      <vt:lpstr>변수 선언</vt:lpstr>
      <vt:lpstr>자료형이란? </vt:lpstr>
      <vt:lpstr>자료형</vt:lpstr>
      <vt:lpstr>변수 선언 예</vt:lpstr>
      <vt:lpstr>값의 저장</vt:lpstr>
      <vt:lpstr>동일한 자료형을 여러 개 선언할 때</vt:lpstr>
      <vt:lpstr>변수의 초기화</vt:lpstr>
      <vt:lpstr>만약 변수를 초기화시키지 않으면?</vt:lpstr>
      <vt:lpstr>변수는 어디에 만들어질까?</vt:lpstr>
      <vt:lpstr>변수의 이름</vt:lpstr>
      <vt:lpstr>변수의 이름</vt:lpstr>
      <vt:lpstr>키워드</vt:lpstr>
      <vt:lpstr>변수의 이름</vt:lpstr>
      <vt:lpstr>몇가지의 팁</vt:lpstr>
      <vt:lpstr>자료형의 종류</vt:lpstr>
      <vt:lpstr>왜 다양한 자료형을 사용할까? </vt:lpstr>
      <vt:lpstr>sizeof 연산자</vt:lpstr>
      <vt:lpstr>상수 </vt:lpstr>
      <vt:lpstr>정수형</vt:lpstr>
      <vt:lpstr>정수 변수 선언의 예</vt:lpstr>
      <vt:lpstr>정수형이 나타내는 정수의 범위</vt:lpstr>
      <vt:lpstr>unsigned </vt:lpstr>
      <vt:lpstr>unsigned 수식자</vt:lpstr>
      <vt:lpstr>오버플로우 </vt:lpstr>
      <vt:lpstr>오버플로우</vt:lpstr>
      <vt:lpstr>입출력 형식 지정자</vt:lpstr>
      <vt:lpstr>정수형 상수</vt:lpstr>
      <vt:lpstr>16진수</vt:lpstr>
      <vt:lpstr>16진수</vt:lpstr>
      <vt:lpstr>기호 상수</vt:lpstr>
      <vt:lpstr>기호 상수</vt:lpstr>
      <vt:lpstr>중간점검</vt:lpstr>
      <vt:lpstr>Lab: 달러를 원화로 계산하기</vt:lpstr>
      <vt:lpstr>Sol: 달러를 원화로 계산하기</vt:lpstr>
      <vt:lpstr>Lab: 재산 계산하기</vt:lpstr>
      <vt:lpstr>Lab: 재산 계산하기</vt:lpstr>
      <vt:lpstr>Lab: 재산 계산하기</vt:lpstr>
      <vt:lpstr>Sol: 재산 계산하기</vt:lpstr>
      <vt:lpstr>Lab: 변수의 값 교환하기</vt:lpstr>
      <vt:lpstr>Sol: 변수의 값 교환하기</vt:lpstr>
      <vt:lpstr>Lab: 16진수로 하드웨어 제어하기</vt:lpstr>
      <vt:lpstr>Sol: 16진수로 하드웨어 제어하기</vt:lpstr>
      <vt:lpstr>부동소수점형</vt:lpstr>
      <vt:lpstr>부동소수점형</vt:lpstr>
      <vt:lpstr>부동소수점 자료형</vt:lpstr>
      <vt:lpstr>부동 소수점 상수</vt:lpstr>
      <vt:lpstr>형식 지정자</vt:lpstr>
      <vt:lpstr>예제: 유효숫자 알아보기</vt:lpstr>
      <vt:lpstr>참고</vt:lpstr>
      <vt:lpstr>오버플로우와 언더플로우</vt:lpstr>
      <vt:lpstr>부동소수점형은 부정확할 수도 있다!</vt:lpstr>
      <vt:lpstr>이유 </vt:lpstr>
      <vt:lpstr>중간점검</vt:lpstr>
      <vt:lpstr>Lab: 태양빛 도달 시간</vt:lpstr>
      <vt:lpstr>실행 결과 </vt:lpstr>
      <vt:lpstr>힌트</vt:lpstr>
      <vt:lpstr>소스 </vt:lpstr>
      <vt:lpstr>Lab: 온도 변환하기</vt:lpstr>
      <vt:lpstr>Sol: 온도 변환하기</vt:lpstr>
      <vt:lpstr>Lab: 원의 면적 계산하기</vt:lpstr>
      <vt:lpstr>Sol: 원의 면적 계산하기</vt:lpstr>
      <vt:lpstr>문자형</vt:lpstr>
      <vt:lpstr>문자형</vt:lpstr>
      <vt:lpstr>아스키 코드</vt:lpstr>
      <vt:lpstr>문자 변수와 문자 상수</vt:lpstr>
      <vt:lpstr>예제 </vt:lpstr>
      <vt:lpstr>Quiz</vt:lpstr>
      <vt:lpstr>참고사항</vt:lpstr>
      <vt:lpstr>중간점검</vt:lpstr>
      <vt:lpstr>제어 문자</vt:lpstr>
      <vt:lpstr>제어 문자를 나타내는 방법</vt:lpstr>
      <vt:lpstr>이스케이프 시퀀스</vt:lpstr>
      <vt:lpstr>예제 </vt:lpstr>
      <vt:lpstr>참고사항</vt:lpstr>
      <vt:lpstr>중간점검</vt:lpstr>
      <vt:lpstr>Mini Project</vt:lpstr>
      <vt:lpstr>Mini Project</vt:lpstr>
      <vt:lpstr>문자를 입력받을 때는 입력 버퍼에 남아 있는 줄바꿈 문자에 주의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2747</cp:lastModifiedBy>
  <cp:revision>314</cp:revision>
  <dcterms:created xsi:type="dcterms:W3CDTF">2007-06-29T06:43:39Z</dcterms:created>
  <dcterms:modified xsi:type="dcterms:W3CDTF">2021-07-23T00:06:29Z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