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  <p:sldMasterId id="2147483695" r:id="rId2"/>
    <p:sldMasterId id="2147483707" r:id="rId3"/>
    <p:sldMasterId id="2147483719" r:id="rId4"/>
    <p:sldMasterId id="2147483732" r:id="rId5"/>
  </p:sldMasterIdLst>
  <p:notesMasterIdLst>
    <p:notesMasterId r:id="rId80"/>
  </p:notesMasterIdLst>
  <p:handoutMasterIdLst>
    <p:handoutMasterId r:id="rId81"/>
  </p:handoutMasterIdLst>
  <p:sldIdLst>
    <p:sldId id="663" r:id="rId6"/>
    <p:sldId id="528" r:id="rId7"/>
    <p:sldId id="664" r:id="rId8"/>
    <p:sldId id="665" r:id="rId9"/>
    <p:sldId id="650" r:id="rId10"/>
    <p:sldId id="651" r:id="rId11"/>
    <p:sldId id="652" r:id="rId12"/>
    <p:sldId id="490" r:id="rId13"/>
    <p:sldId id="666" r:id="rId14"/>
    <p:sldId id="688" r:id="rId15"/>
    <p:sldId id="689" r:id="rId16"/>
    <p:sldId id="601" r:id="rId17"/>
    <p:sldId id="603" r:id="rId18"/>
    <p:sldId id="604" r:id="rId19"/>
    <p:sldId id="605" r:id="rId20"/>
    <p:sldId id="690" r:id="rId21"/>
    <p:sldId id="495" r:id="rId22"/>
    <p:sldId id="497" r:id="rId23"/>
    <p:sldId id="667" r:id="rId24"/>
    <p:sldId id="503" r:id="rId25"/>
    <p:sldId id="535" r:id="rId26"/>
    <p:sldId id="505" r:id="rId27"/>
    <p:sldId id="617" r:id="rId28"/>
    <p:sldId id="619" r:id="rId29"/>
    <p:sldId id="668" r:id="rId30"/>
    <p:sldId id="669" r:id="rId31"/>
    <p:sldId id="670" r:id="rId32"/>
    <p:sldId id="671" r:id="rId33"/>
    <p:sldId id="672" r:id="rId34"/>
    <p:sldId id="673" r:id="rId35"/>
    <p:sldId id="539" r:id="rId36"/>
    <p:sldId id="508" r:id="rId37"/>
    <p:sldId id="691" r:id="rId38"/>
    <p:sldId id="674" r:id="rId39"/>
    <p:sldId id="675" r:id="rId40"/>
    <p:sldId id="692" r:id="rId41"/>
    <p:sldId id="693" r:id="rId42"/>
    <p:sldId id="694" r:id="rId43"/>
    <p:sldId id="547" r:id="rId44"/>
    <p:sldId id="548" r:id="rId45"/>
    <p:sldId id="585" r:id="rId46"/>
    <p:sldId id="587" r:id="rId47"/>
    <p:sldId id="695" r:id="rId48"/>
    <p:sldId id="609" r:id="rId49"/>
    <p:sldId id="696" r:id="rId50"/>
    <p:sldId id="557" r:id="rId51"/>
    <p:sldId id="594" r:id="rId52"/>
    <p:sldId id="697" r:id="rId53"/>
    <p:sldId id="699" r:id="rId54"/>
    <p:sldId id="698" r:id="rId55"/>
    <p:sldId id="611" r:id="rId56"/>
    <p:sldId id="560" r:id="rId57"/>
    <p:sldId id="682" r:id="rId58"/>
    <p:sldId id="683" r:id="rId59"/>
    <p:sldId id="684" r:id="rId60"/>
    <p:sldId id="685" r:id="rId61"/>
    <p:sldId id="700" r:id="rId62"/>
    <p:sldId id="701" r:id="rId63"/>
    <p:sldId id="702" r:id="rId64"/>
    <p:sldId id="703" r:id="rId65"/>
    <p:sldId id="638" r:id="rId66"/>
    <p:sldId id="704" r:id="rId67"/>
    <p:sldId id="639" r:id="rId68"/>
    <p:sldId id="705" r:id="rId69"/>
    <p:sldId id="706" r:id="rId70"/>
    <p:sldId id="707" r:id="rId71"/>
    <p:sldId id="643" r:id="rId72"/>
    <p:sldId id="640" r:id="rId73"/>
    <p:sldId id="708" r:id="rId74"/>
    <p:sldId id="709" r:id="rId75"/>
    <p:sldId id="710" r:id="rId76"/>
    <p:sldId id="711" r:id="rId77"/>
    <p:sldId id="712" r:id="rId78"/>
    <p:sldId id="529" r:id="rId7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FFFFFF"/>
    <a:srgbClr val="0000FF"/>
    <a:srgbClr val="FF9999"/>
    <a:srgbClr val="FFFF99"/>
    <a:srgbClr val="CCFFFF"/>
    <a:srgbClr val="CCFFCC"/>
    <a:srgbClr val="99FF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76" Type="http://schemas.openxmlformats.org/officeDocument/2006/relationships/slide" Target="slides/slide71.xml"/><Relationship Id="rId84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82" Type="http://schemas.openxmlformats.org/officeDocument/2006/relationships/presProps" Target="presProps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4C2DCF2F-3593-4003-8065-4A9A98A7B58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4243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8BBECDBD-F5EB-4727-810F-F62B2AF5162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0146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7/24/2021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DBF37F1-3A36-4853-AAD2-19AD42CB893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CB9771-48A8-4BA0-ABF4-4EFA7C4465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B6FFE131-678F-48B8-BD8D-191497B8939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5059AA-F855-4B82-A334-55B9947E789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965C-9A53-457A-AC50-599D1989118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DE261-01CB-4F21-B0B2-F1CBB61E33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942468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F4013-464F-4905-BEE1-A616162BCD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960778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A272-9F15-4F84-A9D0-087741298C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41725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D0B3-C738-46B5-BB4A-FBF3147120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41703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9B5E-FCC9-445E-B277-BBD9CC1508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40962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A70C-970A-464F-91E2-018078C1C9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8228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8956DE-4682-4367-92D3-550649CECC4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978541-D5FD-4673-8C9E-1278AF8FC5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" y="221296"/>
            <a:ext cx="570528" cy="10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178E-64CA-4609-9FE9-94A5BB8981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28276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EE83B-D1A1-4A12-8FAF-FBD4603DC6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06154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B0D8-BAAB-4829-848C-947045230C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554027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AC5A3-84ED-40E2-A155-DC0686FF7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85751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5F4E4-CDE1-49DD-B756-FB254AFDF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35413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8AAC5E2-9F43-47F5-BE16-F3C7C939733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D68EDE6C-7692-4868-978C-4E417D8680E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8EED35A-2356-4D9B-A229-08731429D19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9CE901E-997C-4428-AFFD-CE6475DAE967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A3707F5-2457-4AB2-8A3B-96410A21944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84937C2-B0D9-4CB1-9F2F-6D5FA132F35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65940527-6AB5-449D-8379-BC351533DB2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7/24/2021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F5059AA-F855-4B82-A334-55B9947E789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ngimg.com/download/25687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Approve_icon.sv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File:Prime_number_surface_.svg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Professor.png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6013185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누구나 즐기는 </a:t>
            </a:r>
            <a:r>
              <a:rPr kumimoji="0" lang="en-US" altLang="ko-KR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 콘서트</a:t>
            </a:r>
          </a:p>
        </p:txBody>
      </p:sp>
      <p:sp>
        <p:nvSpPr>
          <p:cNvPr id="3076" name="AutoShape 142"/>
          <p:cNvSpPr>
            <a:spLocks noChangeArrowheads="1"/>
          </p:cNvSpPr>
          <p:nvPr/>
        </p:nvSpPr>
        <p:spPr bwMode="auto">
          <a:xfrm>
            <a:off x="2419350" y="1846263"/>
            <a:ext cx="3925888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dirty="0">
                <a:latin typeface="Arial" pitchFamily="34" charset="0"/>
              </a:rPr>
              <a:t>제</a:t>
            </a:r>
            <a:r>
              <a:rPr kumimoji="0" lang="en-US" altLang="ko-KR" dirty="0">
                <a:latin typeface="Arial" pitchFamily="34" charset="0"/>
              </a:rPr>
              <a:t>8</a:t>
            </a:r>
            <a:r>
              <a:rPr kumimoji="0" lang="ko-KR" altLang="en-US" dirty="0">
                <a:latin typeface="Arial" pitchFamily="34" charset="0"/>
              </a:rPr>
              <a:t>장 함수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03" y="2700339"/>
            <a:ext cx="3990920" cy="313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45238" y="53221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/>
              <a:t>출처</a:t>
            </a:r>
            <a:r>
              <a:rPr lang="en-US" altLang="ko-KR" sz="1400" i="1" dirty="0"/>
              <a:t>: </a:t>
            </a:r>
            <a:r>
              <a:rPr lang="en-US" altLang="ko-KR" sz="1400" i="1" dirty="0" err="1"/>
              <a:t>pixabay</a:t>
            </a:r>
            <a:r>
              <a:rPr lang="ko-KR" altLang="en-US" sz="1400" i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27208-48F4-4152-9E7C-D08A5A4FA36F}"/>
              </a:ext>
            </a:extLst>
          </p:cNvPr>
          <p:cNvSpPr txBox="1"/>
          <p:nvPr/>
        </p:nvSpPr>
        <p:spPr>
          <a:xfrm>
            <a:off x="696665" y="375138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개정 </a:t>
            </a:r>
            <a:r>
              <a:rPr lang="en-US" altLang="ko-KR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3</a:t>
            </a:r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판</a:t>
            </a:r>
          </a:p>
        </p:txBody>
      </p:sp>
    </p:spTree>
    <p:extLst>
      <p:ext uri="{BB962C8B-B14F-4D97-AF65-F5344CB8AC3E}">
        <p14:creationId xmlns:p14="http://schemas.microsoft.com/office/powerpoint/2010/main" val="403428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C686B-0512-4656-AAF6-7877A5C5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0CFCCBE-B597-4440-9F26-256E70527FC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2045521"/>
            <a:ext cx="8153400" cy="1383479"/>
          </a:xfrm>
        </p:spPr>
      </p:pic>
    </p:spTree>
    <p:extLst>
      <p:ext uri="{BB962C8B-B14F-4D97-AF65-F5344CB8AC3E}">
        <p14:creationId xmlns:p14="http://schemas.microsoft.com/office/powerpoint/2010/main" val="4092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5B9CE-44F9-4DC3-9A65-F864953D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정의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3F0B75D-5CA2-4F38-9CFC-2CEA45012AF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75274" y="1721503"/>
            <a:ext cx="5633102" cy="3119283"/>
          </a:xfrm>
        </p:spPr>
      </p:pic>
    </p:spTree>
    <p:extLst>
      <p:ext uri="{BB962C8B-B14F-4D97-AF65-F5344CB8AC3E}">
        <p14:creationId xmlns:p14="http://schemas.microsoft.com/office/powerpoint/2010/main" val="4132459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반환형</a:t>
            </a:r>
          </a:p>
        </p:txBody>
      </p:sp>
      <p:sp>
        <p:nvSpPr>
          <p:cNvPr id="1638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함수 이름 앞에 반환하는 데이터의 유형을 표시한다</a:t>
            </a:r>
            <a:r>
              <a:rPr lang="en-US" altLang="ko-KR"/>
              <a:t>. </a:t>
            </a:r>
            <a:endParaRPr lang="ko-KR" altLang="en-US"/>
          </a:p>
          <a:p>
            <a:pPr eaLnBrk="1" hangingPunct="1"/>
            <a:r>
              <a:rPr lang="en-US" altLang="ko-KR"/>
              <a:t>char, int, long, double … </a:t>
            </a:r>
            <a:r>
              <a:rPr lang="ko-KR" altLang="en-US"/>
              <a:t>등이 가능하다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반환형이 없으면 </a:t>
            </a:r>
            <a:r>
              <a:rPr lang="en-US" altLang="ko-KR"/>
              <a:t>void</a:t>
            </a:r>
            <a:r>
              <a:rPr lang="ko-KR" altLang="en-US"/>
              <a:t>로</a:t>
            </a:r>
            <a:r>
              <a:rPr lang="en-US" altLang="ko-KR"/>
              <a:t> </a:t>
            </a:r>
            <a:r>
              <a:rPr lang="ko-KR" altLang="en-US"/>
              <a:t>표시</a:t>
            </a:r>
            <a:endParaRPr lang="en-US" altLang="ko-KR"/>
          </a:p>
          <a:p>
            <a:pPr eaLnBrk="1" hangingPunct="1"/>
            <a:endParaRPr lang="ko-KR" altLang="en-US"/>
          </a:p>
          <a:p>
            <a:pPr eaLnBrk="1" hangingPunct="1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41425" y="2913063"/>
            <a:ext cx="3162300" cy="14779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u="sng" dirty="0" err="1">
                <a:solidFill>
                  <a:schemeClr val="tx2"/>
                </a:solidFill>
              </a:rPr>
              <a:t>int</a:t>
            </a:r>
            <a:r>
              <a:rPr lang="ko-KR" altLang="en-US" dirty="0"/>
              <a:t> </a:t>
            </a:r>
            <a:r>
              <a:rPr lang="en-US" altLang="ko-KR" dirty="0"/>
              <a:t>add(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/>
              <a:t> x, 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/>
              <a:t> y)</a:t>
            </a:r>
          </a:p>
          <a:p>
            <a:pPr>
              <a:defRPr/>
            </a:pPr>
            <a:r>
              <a:rPr lang="en-US" altLang="ko-KR" dirty="0"/>
              <a:t>{</a:t>
            </a:r>
          </a:p>
          <a:p>
            <a:pPr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….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51388" y="2913063"/>
            <a:ext cx="3162300" cy="147796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void</a:t>
            </a:r>
            <a:r>
              <a:rPr lang="ko-KR" altLang="en-US" dirty="0"/>
              <a:t>  </a:t>
            </a:r>
            <a:r>
              <a:rPr lang="en-US" altLang="ko-KR" dirty="0" err="1"/>
              <a:t>print_info</a:t>
            </a:r>
            <a:r>
              <a:rPr lang="en-US" altLang="ko-KR" dirty="0"/>
              <a:t>()</a:t>
            </a:r>
          </a:p>
          <a:p>
            <a:pPr>
              <a:defRPr/>
            </a:pPr>
            <a:r>
              <a:rPr lang="en-US" altLang="ko-KR" dirty="0"/>
              <a:t>{</a:t>
            </a:r>
          </a:p>
          <a:p>
            <a:pPr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….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6390" name="타원 6"/>
          <p:cNvSpPr>
            <a:spLocks noChangeArrowheads="1"/>
          </p:cNvSpPr>
          <p:nvPr/>
        </p:nvSpPr>
        <p:spPr bwMode="auto">
          <a:xfrm>
            <a:off x="1082675" y="2719388"/>
            <a:ext cx="615950" cy="669925"/>
          </a:xfrm>
          <a:prstGeom prst="ellips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16391" name="타원 7"/>
          <p:cNvSpPr>
            <a:spLocks noChangeArrowheads="1"/>
          </p:cNvSpPr>
          <p:nvPr/>
        </p:nvSpPr>
        <p:spPr bwMode="auto">
          <a:xfrm>
            <a:off x="4751388" y="2719388"/>
            <a:ext cx="614362" cy="669925"/>
          </a:xfrm>
          <a:prstGeom prst="ellips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함수</a:t>
            </a:r>
            <a:r>
              <a:rPr lang="en-US" altLang="ko-KR"/>
              <a:t> </a:t>
            </a:r>
            <a:r>
              <a:rPr lang="ko-KR" altLang="en-US"/>
              <a:t>이름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일반적으로 </a:t>
            </a:r>
            <a:r>
              <a:rPr lang="ko-KR" altLang="en-US" dirty="0">
                <a:solidFill>
                  <a:srgbClr val="FF0000"/>
                </a:solidFill>
              </a:rPr>
              <a:t>동사</a:t>
            </a:r>
            <a:r>
              <a:rPr lang="en-US" altLang="ko-KR" dirty="0">
                <a:solidFill>
                  <a:srgbClr val="FF0000"/>
                </a:solidFill>
              </a:rPr>
              <a:t>+</a:t>
            </a:r>
            <a:r>
              <a:rPr lang="ko-KR" altLang="en-US" dirty="0">
                <a:solidFill>
                  <a:srgbClr val="FF0000"/>
                </a:solidFill>
              </a:rPr>
              <a:t>명사</a:t>
            </a:r>
            <a:endParaRPr lang="en-US" altLang="ko-KR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</a:p>
          <a:p>
            <a:pPr lvl="1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square() </a:t>
            </a:r>
            <a:r>
              <a:rPr lang="en-US" altLang="ko-KR" sz="1800" b="0" i="0" u="none" strike="noStrike" baseline="0" dirty="0">
                <a:solidFill>
                  <a:srgbClr val="00E61A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b="0" i="0" u="none" strike="noStrike" baseline="0" dirty="0">
                <a:solidFill>
                  <a:srgbClr val="00E61A"/>
                </a:solidFill>
                <a:latin typeface="YDVYGOStd12"/>
              </a:rPr>
              <a:t>정수를 제곱하는 함수</a:t>
            </a:r>
          </a:p>
          <a:p>
            <a:pPr lvl="1"/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compute_average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b="0" i="0" u="none" strike="noStrike" baseline="0" dirty="0">
                <a:solidFill>
                  <a:srgbClr val="00E61A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b="0" i="0" u="none" strike="noStrike" baseline="0" dirty="0">
                <a:solidFill>
                  <a:srgbClr val="00E61A"/>
                </a:solidFill>
                <a:latin typeface="YDVYGOStd12"/>
              </a:rPr>
              <a:t>평균을 구하는 함수</a:t>
            </a:r>
          </a:p>
          <a:p>
            <a:pPr lvl="1"/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get_integer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800" b="0" i="0" u="none" strike="noStrike" baseline="0" dirty="0">
                <a:solidFill>
                  <a:srgbClr val="00E61A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800" b="0" i="0" u="none" strike="noStrike" baseline="0" dirty="0">
                <a:solidFill>
                  <a:srgbClr val="00E61A"/>
                </a:solidFill>
                <a:latin typeface="YDVYGOStd12"/>
              </a:rPr>
              <a:t>정수를 받아들이는 함수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8113" y="3897313"/>
            <a:ext cx="3162300" cy="2032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ko-KR" altLang="en-US" dirty="0"/>
              <a:t> </a:t>
            </a:r>
            <a:r>
              <a:rPr lang="en-US" altLang="ko-KR" u="sng" dirty="0">
                <a:solidFill>
                  <a:schemeClr val="tx2"/>
                </a:solidFill>
              </a:rPr>
              <a:t>add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/>
              <a:t> x, 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/>
              <a:t> y)</a:t>
            </a:r>
          </a:p>
          <a:p>
            <a:pPr>
              <a:defRPr/>
            </a:pPr>
            <a:r>
              <a:rPr lang="en-US" altLang="ko-KR" dirty="0"/>
              <a:t>{</a:t>
            </a:r>
          </a:p>
          <a:p>
            <a:pPr>
              <a:defRPr/>
            </a:pP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result;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	result = x + y;</a:t>
            </a:r>
          </a:p>
          <a:p>
            <a:pPr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return  </a:t>
            </a:r>
            <a:r>
              <a:rPr lang="en-US" altLang="ko-KR" dirty="0">
                <a:solidFill>
                  <a:schemeClr val="tx1"/>
                </a:solidFill>
              </a:rPr>
              <a:t>result</a:t>
            </a:r>
            <a:r>
              <a:rPr lang="en-US" altLang="ko-KR" dirty="0">
                <a:solidFill>
                  <a:srgbClr val="0000FF"/>
                </a:solidFill>
              </a:rPr>
              <a:t>;</a:t>
            </a:r>
          </a:p>
          <a:p>
            <a:pPr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7413" name="타원 4"/>
          <p:cNvSpPr>
            <a:spLocks noChangeArrowheads="1"/>
          </p:cNvSpPr>
          <p:nvPr/>
        </p:nvSpPr>
        <p:spPr bwMode="auto">
          <a:xfrm>
            <a:off x="3073400" y="3633788"/>
            <a:ext cx="492125" cy="776287"/>
          </a:xfrm>
          <a:prstGeom prst="ellips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매개 변수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>
                <a:solidFill>
                  <a:schemeClr val="tx2"/>
                </a:solidFill>
              </a:rPr>
              <a:t>매개 변수</a:t>
            </a:r>
            <a:r>
              <a:rPr lang="en-US" altLang="ko-KR" i="1">
                <a:solidFill>
                  <a:schemeClr val="tx2"/>
                </a:solidFill>
              </a:rPr>
              <a:t>(parameter</a:t>
            </a:r>
            <a:r>
              <a:rPr lang="en-US" altLang="ko-KR"/>
              <a:t>): </a:t>
            </a:r>
            <a:r>
              <a:rPr lang="ko-KR" altLang="en-US"/>
              <a:t>함수가</a:t>
            </a:r>
            <a:r>
              <a:rPr lang="en-US" altLang="ko-KR"/>
              <a:t> </a:t>
            </a:r>
            <a:r>
              <a:rPr lang="ko-KR" altLang="en-US"/>
              <a:t>외부로부터 전달받는 데이터를 가지고 있는 변수</a:t>
            </a:r>
            <a:endParaRPr lang="en-US" altLang="ko-KR"/>
          </a:p>
        </p:txBody>
      </p:sp>
      <p:sp>
        <p:nvSpPr>
          <p:cNvPr id="16" name="TextBox 15"/>
          <p:cNvSpPr txBox="1"/>
          <p:nvPr/>
        </p:nvSpPr>
        <p:spPr>
          <a:xfrm>
            <a:off x="2770188" y="2682875"/>
            <a:ext cx="3162300" cy="2032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ko-KR" altLang="en-US" dirty="0"/>
              <a:t> </a:t>
            </a:r>
            <a:r>
              <a:rPr lang="en-US" altLang="ko-KR" u="sng" dirty="0">
                <a:solidFill>
                  <a:schemeClr val="tx1"/>
                </a:solidFill>
              </a:rPr>
              <a:t>add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chemeClr val="tx2"/>
                </a:solidFill>
              </a:rPr>
              <a:t>int</a:t>
            </a:r>
            <a:r>
              <a:rPr lang="en-US" altLang="ko-KR" dirty="0">
                <a:solidFill>
                  <a:schemeClr val="tx2"/>
                </a:solidFill>
              </a:rPr>
              <a:t> x,   </a:t>
            </a:r>
            <a:r>
              <a:rPr lang="en-US" altLang="ko-KR" dirty="0" err="1">
                <a:solidFill>
                  <a:schemeClr val="tx2"/>
                </a:solidFill>
              </a:rPr>
              <a:t>int</a:t>
            </a:r>
            <a:r>
              <a:rPr lang="en-US" altLang="ko-KR" dirty="0">
                <a:solidFill>
                  <a:schemeClr val="tx2"/>
                </a:solidFill>
              </a:rPr>
              <a:t> y</a:t>
            </a:r>
            <a:r>
              <a:rPr lang="en-US" altLang="ko-KR" dirty="0"/>
              <a:t>)</a:t>
            </a:r>
          </a:p>
          <a:p>
            <a:pPr>
              <a:defRPr/>
            </a:pPr>
            <a:r>
              <a:rPr lang="en-US" altLang="ko-KR" dirty="0"/>
              <a:t>{</a:t>
            </a:r>
          </a:p>
          <a:p>
            <a:pPr>
              <a:defRPr/>
            </a:pPr>
            <a:r>
              <a:rPr lang="en-US" altLang="ko-KR" dirty="0"/>
              <a:t>	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result;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	result = x + y;</a:t>
            </a:r>
          </a:p>
          <a:p>
            <a:pPr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return  </a:t>
            </a:r>
            <a:r>
              <a:rPr lang="en-US" altLang="ko-KR" dirty="0">
                <a:solidFill>
                  <a:schemeClr val="tx1"/>
                </a:solidFill>
              </a:rPr>
              <a:t>result</a:t>
            </a:r>
            <a:r>
              <a:rPr lang="en-US" altLang="ko-KR" dirty="0">
                <a:solidFill>
                  <a:srgbClr val="0000FF"/>
                </a:solidFill>
              </a:rPr>
              <a:t>;</a:t>
            </a:r>
          </a:p>
          <a:p>
            <a:pPr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8437" name="타원 1"/>
          <p:cNvSpPr>
            <a:spLocks noChangeArrowheads="1"/>
          </p:cNvSpPr>
          <p:nvPr/>
        </p:nvSpPr>
        <p:spPr bwMode="auto">
          <a:xfrm>
            <a:off x="3573463" y="2328863"/>
            <a:ext cx="1620837" cy="898525"/>
          </a:xfrm>
          <a:prstGeom prst="ellips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지역 변수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지역 변수</a:t>
            </a:r>
            <a:r>
              <a:rPr lang="en-US" altLang="ko-KR"/>
              <a:t>(local</a:t>
            </a:r>
            <a:r>
              <a:rPr lang="ko-KR" altLang="en-US"/>
              <a:t> </a:t>
            </a:r>
            <a:r>
              <a:rPr lang="en-US" altLang="ko-KR"/>
              <a:t>variable): </a:t>
            </a:r>
            <a:r>
              <a:rPr lang="ko-KR" altLang="en-US"/>
              <a:t>함수</a:t>
            </a:r>
            <a:r>
              <a:rPr lang="en-US" altLang="ko-KR"/>
              <a:t> </a:t>
            </a:r>
            <a:r>
              <a:rPr lang="ko-KR" altLang="en-US"/>
              <a:t>안에서 정의되는 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5268" y="2820988"/>
            <a:ext cx="3162300" cy="203200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tx1"/>
                </a:solidFill>
              </a:rPr>
              <a:t>add(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/>
              <a:t> x, </a:t>
            </a:r>
            <a:r>
              <a:rPr lang="en-US" altLang="ko-KR" dirty="0" err="1">
                <a:solidFill>
                  <a:srgbClr val="0000FF"/>
                </a:solidFill>
              </a:rPr>
              <a:t>int</a:t>
            </a:r>
            <a:r>
              <a:rPr lang="en-US" altLang="ko-KR" dirty="0"/>
              <a:t> y)</a:t>
            </a:r>
          </a:p>
          <a:p>
            <a:pPr>
              <a:defRPr/>
            </a:pPr>
            <a:r>
              <a:rPr lang="en-US" altLang="ko-KR" dirty="0"/>
              <a:t>{</a:t>
            </a:r>
          </a:p>
          <a:p>
            <a:pPr>
              <a:defRPr/>
            </a:pPr>
            <a:r>
              <a:rPr lang="en-US" altLang="ko-KR" dirty="0"/>
              <a:t>	</a:t>
            </a:r>
            <a:r>
              <a:rPr lang="en-US" altLang="ko-KR" u="sng" dirty="0" err="1">
                <a:solidFill>
                  <a:schemeClr val="tx2"/>
                </a:solidFill>
              </a:rPr>
              <a:t>int</a:t>
            </a:r>
            <a:r>
              <a:rPr lang="en-US" altLang="ko-KR" u="sng" dirty="0">
                <a:solidFill>
                  <a:schemeClr val="tx2"/>
                </a:solidFill>
              </a:rPr>
              <a:t> result;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	result = x + y;</a:t>
            </a:r>
          </a:p>
          <a:p>
            <a:pPr>
              <a:defRPr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0000FF"/>
                </a:solidFill>
              </a:rPr>
              <a:t>return  </a:t>
            </a:r>
            <a:r>
              <a:rPr lang="en-US" altLang="ko-KR" dirty="0">
                <a:solidFill>
                  <a:schemeClr val="tx1"/>
                </a:solidFill>
              </a:rPr>
              <a:t>result</a:t>
            </a:r>
            <a:r>
              <a:rPr lang="en-US" altLang="ko-KR" dirty="0">
                <a:solidFill>
                  <a:srgbClr val="0000FF"/>
                </a:solidFill>
              </a:rPr>
              <a:t>;</a:t>
            </a:r>
          </a:p>
          <a:p>
            <a:pPr>
              <a:defRPr/>
            </a:pP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9461" name="타원 4"/>
          <p:cNvSpPr>
            <a:spLocks noChangeArrowheads="1"/>
          </p:cNvSpPr>
          <p:nvPr/>
        </p:nvSpPr>
        <p:spPr bwMode="auto">
          <a:xfrm>
            <a:off x="3355975" y="3173413"/>
            <a:ext cx="1622425" cy="898525"/>
          </a:xfrm>
          <a:prstGeom prst="ellips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AFA22-75FA-4A30-B5B6-C99F2596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참고사항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788BF3-E18A-4FA4-84C6-79197B53683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865725"/>
            <a:ext cx="8153400" cy="159676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31B054-AE52-497F-9DA2-C1E4E37A6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792812"/>
            <a:ext cx="8153400" cy="182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48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 정의 예제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함수를 프로그램을 이루는 부품이라고 가정하자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입력을 받아서 작업한 후에 결과를 생성한다</a:t>
            </a:r>
            <a:r>
              <a:rPr lang="en-US" altLang="ko-KR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E90B64-0C4A-44A9-AD64-22FB0975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77" y="2708462"/>
            <a:ext cx="6043646" cy="274985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예제 </a:t>
            </a:r>
            <a:r>
              <a:rPr lang="en-US" altLang="ko-KR" sz="3600" dirty="0"/>
              <a:t>#1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21658" y="1548606"/>
            <a:ext cx="8212138" cy="379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/>
              <a:t>사용자로부터 정수 반환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189038" y="2039938"/>
            <a:ext cx="4467225" cy="10398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ko-KR" altLang="en-US" sz="1800" dirty="0" err="1"/>
              <a:t>반환값</a:t>
            </a:r>
            <a:r>
              <a:rPr lang="en-US" altLang="ko-KR" sz="1800" dirty="0"/>
              <a:t>: </a:t>
            </a:r>
            <a:r>
              <a:rPr lang="en-US" altLang="ko-KR" sz="1800" dirty="0" err="1">
                <a:solidFill>
                  <a:schemeClr val="tx2"/>
                </a:solidFill>
              </a:rPr>
              <a:t>int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1800" dirty="0"/>
              <a:t>함수 이름</a:t>
            </a:r>
            <a:r>
              <a:rPr lang="en-US" altLang="ko-KR" sz="1800" dirty="0"/>
              <a:t>: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en-US" altLang="ko-KR" sz="1800" dirty="0" err="1">
                <a:solidFill>
                  <a:schemeClr val="tx2"/>
                </a:solidFill>
              </a:rPr>
              <a:t>get_integer</a:t>
            </a:r>
            <a:r>
              <a:rPr lang="ko-KR" altLang="en-US" sz="1800" dirty="0">
                <a:solidFill>
                  <a:schemeClr val="tx2"/>
                </a:solidFill>
              </a:rPr>
              <a:t> 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eaLnBrk="1" hangingPunct="1">
              <a:buFont typeface="Symbol" pitchFamily="18" charset="2"/>
              <a:buNone/>
            </a:pPr>
            <a:r>
              <a:rPr lang="ko-KR" altLang="en-US" sz="1800" dirty="0"/>
              <a:t>매개 변수</a:t>
            </a:r>
            <a:r>
              <a:rPr lang="en-US" altLang="ko-KR" sz="1800" dirty="0"/>
              <a:t>: </a:t>
            </a:r>
            <a:r>
              <a:rPr lang="ko-KR" altLang="en-US" sz="1800" dirty="0"/>
              <a:t>없음</a:t>
            </a:r>
            <a:endParaRPr lang="en-US" altLang="ko-KR" sz="1800" dirty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166813" y="3830638"/>
            <a:ext cx="4548187" cy="237175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get_integer</a:t>
            </a:r>
            <a:r>
              <a:rPr lang="en-US" altLang="ko-KR" sz="1800" dirty="0">
                <a:latin typeface="Century Schoolbook" panose="020406040505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dirty="0">
                <a:latin typeface="Century Schoolbook" panose="02040604050505020304" pitchFamily="18" charset="0"/>
              </a:rPr>
              <a:t> value;</a:t>
            </a:r>
          </a:p>
          <a:p>
            <a:pPr marL="0" indent="0"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800" dirty="0">
                <a:latin typeface="Century Schoolbook" panose="02040604050505020304" pitchFamily="18" charset="0"/>
              </a:rPr>
              <a:t>("</a:t>
            </a:r>
            <a:r>
              <a:rPr lang="ko-KR" altLang="en-US" sz="1800" dirty="0">
                <a:latin typeface="Century Schoolbook" panose="02040604050505020304" pitchFamily="18" charset="0"/>
              </a:rPr>
              <a:t>정수를 입력하시오 </a:t>
            </a:r>
            <a:r>
              <a:rPr lang="en-US" altLang="ko-KR" sz="1800" dirty="0">
                <a:latin typeface="Century Schoolbook" panose="02040604050505020304" pitchFamily="18" charset="0"/>
              </a:rPr>
              <a:t>: ");</a:t>
            </a:r>
          </a:p>
          <a:p>
            <a:pPr marL="0" indent="0"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</a:t>
            </a:r>
            <a:r>
              <a:rPr lang="en-US" altLang="ko-KR" sz="1800" dirty="0" err="1">
                <a:latin typeface="Century Schoolbook" panose="02040604050505020304" pitchFamily="18" charset="0"/>
              </a:rPr>
              <a:t>scanf</a:t>
            </a:r>
            <a:r>
              <a:rPr lang="en-US" altLang="ko-KR" sz="1800" dirty="0">
                <a:latin typeface="Century Schoolbook" panose="02040604050505020304" pitchFamily="18" charset="0"/>
              </a:rPr>
              <a:t>("%d", &amp;value);</a:t>
            </a:r>
          </a:p>
          <a:p>
            <a:pPr marL="0" indent="0"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	return value;</a:t>
            </a:r>
          </a:p>
          <a:p>
            <a:pPr marL="0" indent="0">
              <a:buNone/>
            </a:pPr>
            <a:r>
              <a:rPr lang="en-US" altLang="ko-KR" sz="1800" dirty="0">
                <a:latin typeface="Century Schoolbook" panose="02040604050505020304" pitchFamily="18" charset="0"/>
              </a:rPr>
              <a:t>}</a:t>
            </a:r>
            <a:endParaRPr lang="en-US" altLang="ko-KR" sz="1800" dirty="0">
              <a:solidFill>
                <a:srgbClr val="000000"/>
              </a:solidFill>
              <a:latin typeface="Century Schoolbook" panose="02040604050505020304" pitchFamily="18" charset="0"/>
              <a:ea typeface="휴먼명조" pitchFamily="2" charset="-127"/>
            </a:endParaRP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3084513" y="3186113"/>
            <a:ext cx="776287" cy="47148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22535" name="Freeform 7"/>
          <p:cNvSpPr>
            <a:spLocks/>
          </p:cNvSpPr>
          <p:nvPr/>
        </p:nvSpPr>
        <p:spPr bwMode="auto">
          <a:xfrm>
            <a:off x="1266825" y="2263775"/>
            <a:ext cx="858838" cy="1647825"/>
          </a:xfrm>
          <a:custGeom>
            <a:avLst/>
            <a:gdLst>
              <a:gd name="T0" fmla="*/ 2147483647 w 541"/>
              <a:gd name="T1" fmla="*/ 0 h 1038"/>
              <a:gd name="T2" fmla="*/ 2147483647 w 541"/>
              <a:gd name="T3" fmla="*/ 2147483647 h 1038"/>
              <a:gd name="T4" fmla="*/ 2147483647 w 541"/>
              <a:gd name="T5" fmla="*/ 2147483647 h 1038"/>
              <a:gd name="T6" fmla="*/ 2147483647 w 541"/>
              <a:gd name="T7" fmla="*/ 2147483647 h 1038"/>
              <a:gd name="T8" fmla="*/ 2147483647 w 541"/>
              <a:gd name="T9" fmla="*/ 2147483647 h 1038"/>
              <a:gd name="T10" fmla="*/ 2147483647 w 541"/>
              <a:gd name="T11" fmla="*/ 2147483647 h 1038"/>
              <a:gd name="T12" fmla="*/ 2147483647 w 541"/>
              <a:gd name="T13" fmla="*/ 2147483647 h 1038"/>
              <a:gd name="T14" fmla="*/ 2147483647 w 541"/>
              <a:gd name="T15" fmla="*/ 2147483647 h 1038"/>
              <a:gd name="T16" fmla="*/ 2147483647 w 541"/>
              <a:gd name="T17" fmla="*/ 2147483647 h 10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41"/>
              <a:gd name="T28" fmla="*/ 0 h 1038"/>
              <a:gd name="T29" fmla="*/ 541 w 541"/>
              <a:gd name="T30" fmla="*/ 1038 h 10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41" h="1038">
                <a:moveTo>
                  <a:pt x="541" y="0"/>
                </a:moveTo>
                <a:cubicBezTo>
                  <a:pt x="492" y="14"/>
                  <a:pt x="458" y="46"/>
                  <a:pt x="418" y="78"/>
                </a:cubicBezTo>
                <a:cubicBezTo>
                  <a:pt x="334" y="146"/>
                  <a:pt x="245" y="205"/>
                  <a:pt x="180" y="293"/>
                </a:cubicBezTo>
                <a:cubicBezTo>
                  <a:pt x="135" y="354"/>
                  <a:pt x="105" y="424"/>
                  <a:pt x="61" y="485"/>
                </a:cubicBezTo>
                <a:cubicBezTo>
                  <a:pt x="49" y="540"/>
                  <a:pt x="30" y="601"/>
                  <a:pt x="11" y="654"/>
                </a:cubicBezTo>
                <a:cubicBezTo>
                  <a:pt x="0" y="725"/>
                  <a:pt x="15" y="796"/>
                  <a:pt x="34" y="864"/>
                </a:cubicBezTo>
                <a:cubicBezTo>
                  <a:pt x="41" y="890"/>
                  <a:pt x="66" y="917"/>
                  <a:pt x="75" y="947"/>
                </a:cubicBezTo>
                <a:cubicBezTo>
                  <a:pt x="76" y="952"/>
                  <a:pt x="77" y="1008"/>
                  <a:pt x="89" y="1020"/>
                </a:cubicBezTo>
                <a:cubicBezTo>
                  <a:pt x="97" y="1028"/>
                  <a:pt x="116" y="1038"/>
                  <a:pt x="116" y="1038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6" name="Freeform 8"/>
          <p:cNvSpPr>
            <a:spLocks/>
          </p:cNvSpPr>
          <p:nvPr/>
        </p:nvSpPr>
        <p:spPr bwMode="auto">
          <a:xfrm>
            <a:off x="1981200" y="2633663"/>
            <a:ext cx="428625" cy="1357312"/>
          </a:xfrm>
          <a:custGeom>
            <a:avLst/>
            <a:gdLst>
              <a:gd name="T0" fmla="*/ 2147483647 w 270"/>
              <a:gd name="T1" fmla="*/ 0 h 855"/>
              <a:gd name="T2" fmla="*/ 2147483647 w 270"/>
              <a:gd name="T3" fmla="*/ 2147483647 h 855"/>
              <a:gd name="T4" fmla="*/ 2147483647 w 270"/>
              <a:gd name="T5" fmla="*/ 2147483647 h 855"/>
              <a:gd name="T6" fmla="*/ 2147483647 w 270"/>
              <a:gd name="T7" fmla="*/ 2147483647 h 855"/>
              <a:gd name="T8" fmla="*/ 0 w 270"/>
              <a:gd name="T9" fmla="*/ 2147483647 h 855"/>
              <a:gd name="T10" fmla="*/ 2147483647 w 270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0"/>
              <a:gd name="T19" fmla="*/ 0 h 855"/>
              <a:gd name="T20" fmla="*/ 270 w 270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0" h="855">
                <a:moveTo>
                  <a:pt x="270" y="0"/>
                </a:moveTo>
                <a:cubicBezTo>
                  <a:pt x="213" y="63"/>
                  <a:pt x="190" y="145"/>
                  <a:pt x="160" y="224"/>
                </a:cubicBezTo>
                <a:cubicBezTo>
                  <a:pt x="143" y="270"/>
                  <a:pt x="137" y="324"/>
                  <a:pt x="110" y="366"/>
                </a:cubicBezTo>
                <a:cubicBezTo>
                  <a:pt x="83" y="463"/>
                  <a:pt x="52" y="559"/>
                  <a:pt x="18" y="654"/>
                </a:cubicBezTo>
                <a:cubicBezTo>
                  <a:pt x="11" y="692"/>
                  <a:pt x="5" y="730"/>
                  <a:pt x="0" y="768"/>
                </a:cubicBezTo>
                <a:cubicBezTo>
                  <a:pt x="2" y="797"/>
                  <a:pt x="5" y="855"/>
                  <a:pt x="5" y="855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7" name="Freeform 9"/>
          <p:cNvSpPr>
            <a:spLocks/>
          </p:cNvSpPr>
          <p:nvPr/>
        </p:nvSpPr>
        <p:spPr bwMode="auto">
          <a:xfrm>
            <a:off x="2597149" y="2982913"/>
            <a:ext cx="378963" cy="928687"/>
          </a:xfrm>
          <a:custGeom>
            <a:avLst/>
            <a:gdLst>
              <a:gd name="T0" fmla="*/ 2147483647 w 24"/>
              <a:gd name="T1" fmla="*/ 0 h 644"/>
              <a:gd name="T2" fmla="*/ 2147483647 w 24"/>
              <a:gd name="T3" fmla="*/ 2147483647 h 644"/>
              <a:gd name="T4" fmla="*/ 2147483647 w 24"/>
              <a:gd name="T5" fmla="*/ 2147483647 h 644"/>
              <a:gd name="T6" fmla="*/ 2147483647 w 24"/>
              <a:gd name="T7" fmla="*/ 2147483647 h 644"/>
              <a:gd name="T8" fmla="*/ 2147483647 w 24"/>
              <a:gd name="T9" fmla="*/ 2147483647 h 6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"/>
              <a:gd name="T16" fmla="*/ 0 h 644"/>
              <a:gd name="T17" fmla="*/ 24 w 24"/>
              <a:gd name="T18" fmla="*/ 644 h 6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" h="644">
                <a:moveTo>
                  <a:pt x="1" y="0"/>
                </a:moveTo>
                <a:cubicBezTo>
                  <a:pt x="4" y="73"/>
                  <a:pt x="0" y="174"/>
                  <a:pt x="19" y="247"/>
                </a:cubicBezTo>
                <a:cubicBezTo>
                  <a:pt x="24" y="286"/>
                  <a:pt x="17" y="322"/>
                  <a:pt x="10" y="361"/>
                </a:cubicBezTo>
                <a:cubicBezTo>
                  <a:pt x="4" y="451"/>
                  <a:pt x="1" y="471"/>
                  <a:pt x="1" y="580"/>
                </a:cubicBezTo>
                <a:cubicBezTo>
                  <a:pt x="1" y="606"/>
                  <a:pt x="10" y="622"/>
                  <a:pt x="10" y="644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 </a:t>
            </a:r>
            <a:r>
              <a:rPr lang="en-US" altLang="ko-KR" sz="3600"/>
              <a:t>#2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55791" y="1548606"/>
            <a:ext cx="8212138" cy="379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/>
              <a:t>두개의 </a:t>
            </a:r>
            <a:r>
              <a:rPr lang="ko-KR" altLang="en-US" dirty="0" err="1"/>
              <a:t>정수중에서</a:t>
            </a:r>
            <a:r>
              <a:rPr lang="ko-KR" altLang="en-US" dirty="0"/>
              <a:t> 큰 수를 계산하는 함수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1189038" y="2039938"/>
            <a:ext cx="4467225" cy="103981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ko-KR" altLang="en-US" sz="1800"/>
              <a:t>반환값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tx2"/>
                </a:solidFill>
              </a:rPr>
              <a:t>int 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1800"/>
              <a:t>함수 이름</a:t>
            </a:r>
            <a:r>
              <a:rPr lang="en-US" altLang="ko-KR" sz="1800"/>
              <a:t>:</a:t>
            </a:r>
            <a:r>
              <a:rPr lang="en-US" altLang="ko-KR" sz="1800">
                <a:solidFill>
                  <a:schemeClr val="tx2"/>
                </a:solidFill>
              </a:rPr>
              <a:t> get_max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1800"/>
              <a:t>매개 변수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tx2"/>
                </a:solidFill>
              </a:rPr>
              <a:t>int x, int y</a:t>
            </a:r>
            <a:r>
              <a:rPr lang="en-US" altLang="ko-KR" sz="1800"/>
              <a:t> 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166813" y="3830638"/>
            <a:ext cx="4548187" cy="17002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800" dirty="0">
                <a:solidFill>
                  <a:srgbClr val="0000FF"/>
                </a:solidFill>
                <a:latin typeface="휴먼명조,한컴돋움"/>
                <a:ea typeface="휴먼명조" pitchFamily="2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get_max</a:t>
            </a:r>
            <a:r>
              <a:rPr lang="en-US" altLang="ko-KR" sz="1800" dirty="0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latin typeface="휴먼명조,한컴돋움"/>
                <a:ea typeface="휴먼명조" pitchFamily="2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 x, </a:t>
            </a:r>
            <a:r>
              <a:rPr lang="en-US" altLang="ko-KR" sz="1800" dirty="0">
                <a:solidFill>
                  <a:srgbClr val="0000FF"/>
                </a:solidFill>
                <a:latin typeface="휴먼명조,한컴돋움"/>
                <a:ea typeface="휴먼명조" pitchFamily="2" charset="-127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 y)</a:t>
            </a:r>
            <a:r>
              <a:rPr lang="en-US" altLang="ko-KR" sz="1800" dirty="0">
                <a:solidFill>
                  <a:srgbClr val="000000"/>
                </a:solidFill>
                <a:ea typeface="휴먼명조" pitchFamily="2" charset="-127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휴먼명조,한컴돋움"/>
              <a:ea typeface="휴먼명조" pitchFamily="2" charset="-127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{</a:t>
            </a:r>
            <a:r>
              <a:rPr lang="en-US" altLang="ko-KR" sz="1800" dirty="0">
                <a:solidFill>
                  <a:srgbClr val="000000"/>
                </a:solidFill>
                <a:ea typeface="휴먼명조" pitchFamily="2" charset="-127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휴먼명조,한컴돋움"/>
              <a:ea typeface="휴먼명조" pitchFamily="2" charset="-127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ea typeface="휴먼명조" pitchFamily="2" charset="-127"/>
              </a:rPr>
              <a:t>  </a:t>
            </a:r>
            <a:r>
              <a:rPr lang="en-US" altLang="ko-KR" sz="1800" dirty="0">
                <a:solidFill>
                  <a:srgbClr val="0000FF"/>
                </a:solidFill>
                <a:latin typeface="휴먼명조,한컴돋움"/>
                <a:ea typeface="휴먼명조" pitchFamily="2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( x &gt; y ) </a:t>
            </a:r>
            <a:r>
              <a:rPr lang="en-US" altLang="ko-KR" sz="1800" dirty="0">
                <a:solidFill>
                  <a:srgbClr val="0000FF"/>
                </a:solidFill>
                <a:latin typeface="휴먼명조,한컴돋움"/>
                <a:ea typeface="휴먼명조" pitchFamily="2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(x);</a:t>
            </a:r>
            <a:r>
              <a:rPr lang="en-US" altLang="ko-KR" sz="1800" dirty="0">
                <a:solidFill>
                  <a:srgbClr val="000000"/>
                </a:solidFill>
                <a:ea typeface="휴먼명조" pitchFamily="2" charset="-127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휴먼명조,한컴돋움"/>
              <a:ea typeface="휴먼명조" pitchFamily="2" charset="-127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ea typeface="휴먼명조" pitchFamily="2" charset="-127"/>
              </a:rPr>
              <a:t>  </a:t>
            </a:r>
            <a:r>
              <a:rPr lang="en-US" altLang="ko-KR" sz="1800" dirty="0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else </a:t>
            </a:r>
            <a:r>
              <a:rPr lang="en-US" altLang="ko-KR" sz="1800" dirty="0">
                <a:solidFill>
                  <a:srgbClr val="0000FF"/>
                </a:solidFill>
                <a:latin typeface="휴먼명조,한컴돋움"/>
                <a:ea typeface="휴먼명조" pitchFamily="2" charset="-127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(y);</a:t>
            </a:r>
            <a:r>
              <a:rPr lang="en-US" altLang="ko-KR" sz="1800" dirty="0">
                <a:solidFill>
                  <a:srgbClr val="000000"/>
                </a:solidFill>
                <a:ea typeface="휴먼명조" pitchFamily="2" charset="-127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휴먼명조,한컴돋움"/>
              <a:ea typeface="휴먼명조" pitchFamily="2" charset="-127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800" dirty="0">
                <a:solidFill>
                  <a:srgbClr val="000000"/>
                </a:solidFill>
                <a:latin typeface="휴먼명조,한컴돋움"/>
                <a:ea typeface="휴먼명조" pitchFamily="2" charset="-127"/>
              </a:rPr>
              <a:t>}</a:t>
            </a:r>
            <a:r>
              <a:rPr lang="en-US" altLang="ko-KR" sz="1800" dirty="0">
                <a:solidFill>
                  <a:srgbClr val="000000"/>
                </a:solidFill>
                <a:ea typeface="휴먼명조" pitchFamily="2" charset="-127"/>
              </a:rPr>
              <a:t> </a:t>
            </a:r>
          </a:p>
        </p:txBody>
      </p:sp>
      <p:sp>
        <p:nvSpPr>
          <p:cNvPr id="22534" name="AutoShape 6"/>
          <p:cNvSpPr>
            <a:spLocks noChangeArrowheads="1"/>
          </p:cNvSpPr>
          <p:nvPr/>
        </p:nvSpPr>
        <p:spPr bwMode="auto">
          <a:xfrm>
            <a:off x="3084513" y="3186113"/>
            <a:ext cx="776287" cy="471487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22535" name="Freeform 7"/>
          <p:cNvSpPr>
            <a:spLocks/>
          </p:cNvSpPr>
          <p:nvPr/>
        </p:nvSpPr>
        <p:spPr bwMode="auto">
          <a:xfrm>
            <a:off x="1266825" y="2263775"/>
            <a:ext cx="858838" cy="1647825"/>
          </a:xfrm>
          <a:custGeom>
            <a:avLst/>
            <a:gdLst>
              <a:gd name="T0" fmla="*/ 2147483647 w 541"/>
              <a:gd name="T1" fmla="*/ 0 h 1038"/>
              <a:gd name="T2" fmla="*/ 2147483647 w 541"/>
              <a:gd name="T3" fmla="*/ 2147483647 h 1038"/>
              <a:gd name="T4" fmla="*/ 2147483647 w 541"/>
              <a:gd name="T5" fmla="*/ 2147483647 h 1038"/>
              <a:gd name="T6" fmla="*/ 2147483647 w 541"/>
              <a:gd name="T7" fmla="*/ 2147483647 h 1038"/>
              <a:gd name="T8" fmla="*/ 2147483647 w 541"/>
              <a:gd name="T9" fmla="*/ 2147483647 h 1038"/>
              <a:gd name="T10" fmla="*/ 2147483647 w 541"/>
              <a:gd name="T11" fmla="*/ 2147483647 h 1038"/>
              <a:gd name="T12" fmla="*/ 2147483647 w 541"/>
              <a:gd name="T13" fmla="*/ 2147483647 h 1038"/>
              <a:gd name="T14" fmla="*/ 2147483647 w 541"/>
              <a:gd name="T15" fmla="*/ 2147483647 h 1038"/>
              <a:gd name="T16" fmla="*/ 2147483647 w 541"/>
              <a:gd name="T17" fmla="*/ 2147483647 h 10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41"/>
              <a:gd name="T28" fmla="*/ 0 h 1038"/>
              <a:gd name="T29" fmla="*/ 541 w 541"/>
              <a:gd name="T30" fmla="*/ 1038 h 10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41" h="1038">
                <a:moveTo>
                  <a:pt x="541" y="0"/>
                </a:moveTo>
                <a:cubicBezTo>
                  <a:pt x="492" y="14"/>
                  <a:pt x="458" y="46"/>
                  <a:pt x="418" y="78"/>
                </a:cubicBezTo>
                <a:cubicBezTo>
                  <a:pt x="334" y="146"/>
                  <a:pt x="245" y="205"/>
                  <a:pt x="180" y="293"/>
                </a:cubicBezTo>
                <a:cubicBezTo>
                  <a:pt x="135" y="354"/>
                  <a:pt x="105" y="424"/>
                  <a:pt x="61" y="485"/>
                </a:cubicBezTo>
                <a:cubicBezTo>
                  <a:pt x="49" y="540"/>
                  <a:pt x="30" y="601"/>
                  <a:pt x="11" y="654"/>
                </a:cubicBezTo>
                <a:cubicBezTo>
                  <a:pt x="0" y="725"/>
                  <a:pt x="15" y="796"/>
                  <a:pt x="34" y="864"/>
                </a:cubicBezTo>
                <a:cubicBezTo>
                  <a:pt x="41" y="890"/>
                  <a:pt x="66" y="917"/>
                  <a:pt x="75" y="947"/>
                </a:cubicBezTo>
                <a:cubicBezTo>
                  <a:pt x="76" y="952"/>
                  <a:pt x="77" y="1008"/>
                  <a:pt x="89" y="1020"/>
                </a:cubicBezTo>
                <a:cubicBezTo>
                  <a:pt x="97" y="1028"/>
                  <a:pt x="116" y="1038"/>
                  <a:pt x="116" y="1038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6" name="Freeform 8"/>
          <p:cNvSpPr>
            <a:spLocks/>
          </p:cNvSpPr>
          <p:nvPr/>
        </p:nvSpPr>
        <p:spPr bwMode="auto">
          <a:xfrm>
            <a:off x="1981200" y="2633663"/>
            <a:ext cx="428625" cy="1357312"/>
          </a:xfrm>
          <a:custGeom>
            <a:avLst/>
            <a:gdLst>
              <a:gd name="T0" fmla="*/ 2147483647 w 270"/>
              <a:gd name="T1" fmla="*/ 0 h 855"/>
              <a:gd name="T2" fmla="*/ 2147483647 w 270"/>
              <a:gd name="T3" fmla="*/ 2147483647 h 855"/>
              <a:gd name="T4" fmla="*/ 2147483647 w 270"/>
              <a:gd name="T5" fmla="*/ 2147483647 h 855"/>
              <a:gd name="T6" fmla="*/ 2147483647 w 270"/>
              <a:gd name="T7" fmla="*/ 2147483647 h 855"/>
              <a:gd name="T8" fmla="*/ 0 w 270"/>
              <a:gd name="T9" fmla="*/ 2147483647 h 855"/>
              <a:gd name="T10" fmla="*/ 2147483647 w 270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0"/>
              <a:gd name="T19" fmla="*/ 0 h 855"/>
              <a:gd name="T20" fmla="*/ 270 w 270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0" h="855">
                <a:moveTo>
                  <a:pt x="270" y="0"/>
                </a:moveTo>
                <a:cubicBezTo>
                  <a:pt x="213" y="63"/>
                  <a:pt x="190" y="145"/>
                  <a:pt x="160" y="224"/>
                </a:cubicBezTo>
                <a:cubicBezTo>
                  <a:pt x="143" y="270"/>
                  <a:pt x="137" y="324"/>
                  <a:pt x="110" y="366"/>
                </a:cubicBezTo>
                <a:cubicBezTo>
                  <a:pt x="83" y="463"/>
                  <a:pt x="52" y="559"/>
                  <a:pt x="18" y="654"/>
                </a:cubicBezTo>
                <a:cubicBezTo>
                  <a:pt x="11" y="692"/>
                  <a:pt x="5" y="730"/>
                  <a:pt x="0" y="768"/>
                </a:cubicBezTo>
                <a:cubicBezTo>
                  <a:pt x="2" y="797"/>
                  <a:pt x="5" y="855"/>
                  <a:pt x="5" y="855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2537" name="Freeform 9"/>
          <p:cNvSpPr>
            <a:spLocks/>
          </p:cNvSpPr>
          <p:nvPr/>
        </p:nvSpPr>
        <p:spPr bwMode="auto">
          <a:xfrm>
            <a:off x="2597150" y="2982913"/>
            <a:ext cx="38100" cy="1022350"/>
          </a:xfrm>
          <a:custGeom>
            <a:avLst/>
            <a:gdLst>
              <a:gd name="T0" fmla="*/ 2147483647 w 24"/>
              <a:gd name="T1" fmla="*/ 0 h 644"/>
              <a:gd name="T2" fmla="*/ 2147483647 w 24"/>
              <a:gd name="T3" fmla="*/ 2147483647 h 644"/>
              <a:gd name="T4" fmla="*/ 2147483647 w 24"/>
              <a:gd name="T5" fmla="*/ 2147483647 h 644"/>
              <a:gd name="T6" fmla="*/ 2147483647 w 24"/>
              <a:gd name="T7" fmla="*/ 2147483647 h 644"/>
              <a:gd name="T8" fmla="*/ 2147483647 w 24"/>
              <a:gd name="T9" fmla="*/ 2147483647 h 6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"/>
              <a:gd name="T16" fmla="*/ 0 h 644"/>
              <a:gd name="T17" fmla="*/ 24 w 24"/>
              <a:gd name="T18" fmla="*/ 644 h 6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" h="644">
                <a:moveTo>
                  <a:pt x="1" y="0"/>
                </a:moveTo>
                <a:cubicBezTo>
                  <a:pt x="4" y="73"/>
                  <a:pt x="0" y="174"/>
                  <a:pt x="19" y="247"/>
                </a:cubicBezTo>
                <a:cubicBezTo>
                  <a:pt x="24" y="286"/>
                  <a:pt x="17" y="322"/>
                  <a:pt x="10" y="361"/>
                </a:cubicBezTo>
                <a:cubicBezTo>
                  <a:pt x="4" y="451"/>
                  <a:pt x="1" y="471"/>
                  <a:pt x="1" y="580"/>
                </a:cubicBezTo>
                <a:cubicBezTo>
                  <a:pt x="1" y="606"/>
                  <a:pt x="10" y="622"/>
                  <a:pt x="10" y="644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08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4137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8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9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0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1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2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3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4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5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46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00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Char char="•"/>
            </a:pPr>
            <a:endParaRPr kumimoji="0" lang="ko-KR" altLang="en-US" sz="1800" dirty="0">
              <a:solidFill>
                <a:schemeClr val="tx2"/>
              </a:solidFill>
              <a:latin typeface="굴림" pitchFamily="50" charset="-127"/>
            </a:endParaRPr>
          </a:p>
          <a:p>
            <a:pPr latinLnBrk="0">
              <a:spcBef>
                <a:spcPct val="0"/>
              </a:spcBef>
              <a:buClrTx/>
              <a:buFontTx/>
              <a:buChar char="•"/>
            </a:pPr>
            <a:r>
              <a:rPr kumimoji="0" lang="ko-KR" altLang="en-US" sz="1800" dirty="0">
                <a:solidFill>
                  <a:schemeClr val="tx2"/>
                </a:solidFill>
                <a:latin typeface="굴림" pitchFamily="50" charset="-127"/>
              </a:rPr>
              <a:t>함수의 개념을 이해한다</a:t>
            </a:r>
            <a:r>
              <a:rPr kumimoji="0" lang="en-US" altLang="ko-KR" sz="1800" dirty="0">
                <a:solidFill>
                  <a:schemeClr val="tx2"/>
                </a:solidFill>
                <a:latin typeface="굴림" pitchFamily="50" charset="-127"/>
              </a:rPr>
              <a:t>.</a:t>
            </a:r>
          </a:p>
          <a:p>
            <a:pPr latinLnBrk="0">
              <a:spcBef>
                <a:spcPct val="0"/>
              </a:spcBef>
              <a:buClrTx/>
              <a:buFontTx/>
              <a:buChar char="•"/>
            </a:pPr>
            <a:r>
              <a:rPr kumimoji="0" lang="ko-KR" altLang="en-US" sz="1800" dirty="0">
                <a:solidFill>
                  <a:schemeClr val="tx2"/>
                </a:solidFill>
                <a:latin typeface="굴림" pitchFamily="50" charset="-127"/>
              </a:rPr>
              <a:t>함수를 작성할 수 있다</a:t>
            </a:r>
            <a:r>
              <a:rPr kumimoji="0" lang="en-US" altLang="ko-KR" sz="1800" dirty="0">
                <a:solidFill>
                  <a:schemeClr val="tx2"/>
                </a:solidFill>
                <a:latin typeface="굴림" pitchFamily="50" charset="-127"/>
              </a:rPr>
              <a:t>.</a:t>
            </a:r>
          </a:p>
          <a:p>
            <a:pPr latinLnBrk="0">
              <a:spcBef>
                <a:spcPct val="0"/>
              </a:spcBef>
              <a:buClrTx/>
              <a:buFontTx/>
              <a:buChar char="•"/>
            </a:pPr>
            <a:r>
              <a:rPr kumimoji="0" lang="ko-KR" altLang="en-US" sz="1800" dirty="0">
                <a:solidFill>
                  <a:schemeClr val="tx2"/>
                </a:solidFill>
                <a:latin typeface="굴림" pitchFamily="50" charset="-127"/>
              </a:rPr>
              <a:t>함수의 </a:t>
            </a:r>
            <a:r>
              <a:rPr kumimoji="0" lang="ko-KR" altLang="en-US" sz="1800" dirty="0" err="1">
                <a:solidFill>
                  <a:schemeClr val="tx2"/>
                </a:solidFill>
                <a:latin typeface="굴림" pitchFamily="50" charset="-127"/>
              </a:rPr>
              <a:t>반환값과</a:t>
            </a:r>
            <a:r>
              <a:rPr kumimoji="0" lang="ko-KR" altLang="en-US" sz="1800" dirty="0">
                <a:solidFill>
                  <a:schemeClr val="tx2"/>
                </a:solidFill>
                <a:latin typeface="굴림" pitchFamily="50" charset="-127"/>
              </a:rPr>
              <a:t> 매개 변수를 이해한다</a:t>
            </a:r>
            <a:r>
              <a:rPr kumimoji="0" lang="en-US" altLang="ko-KR" sz="1800" dirty="0">
                <a:solidFill>
                  <a:schemeClr val="tx2"/>
                </a:solidFill>
                <a:latin typeface="굴림" pitchFamily="50" charset="-127"/>
              </a:rPr>
              <a:t>.</a:t>
            </a:r>
          </a:p>
          <a:p>
            <a:pPr latinLnBrk="0">
              <a:spcBef>
                <a:spcPct val="0"/>
              </a:spcBef>
              <a:buClrTx/>
              <a:buFontTx/>
              <a:buChar char="•"/>
            </a:pPr>
            <a:r>
              <a:rPr kumimoji="0" lang="ko-KR" altLang="en-US" sz="1800" dirty="0">
                <a:solidFill>
                  <a:schemeClr val="tx2"/>
                </a:solidFill>
                <a:latin typeface="굴림" pitchFamily="50" charset="-127"/>
              </a:rPr>
              <a:t>전역 변수와 지역 변수를 이해한다</a:t>
            </a:r>
            <a:r>
              <a:rPr kumimoji="0" lang="en-US" altLang="ko-KR" sz="1800" dirty="0">
                <a:solidFill>
                  <a:schemeClr val="tx2"/>
                </a:solidFill>
                <a:latin typeface="굴림" pitchFamily="50" charset="-127"/>
              </a:rPr>
              <a:t>. </a:t>
            </a:r>
          </a:p>
          <a:p>
            <a:pPr latinLnBrk="0">
              <a:spcBef>
                <a:spcPct val="0"/>
              </a:spcBef>
              <a:buClrTx/>
              <a:buFontTx/>
              <a:buChar char="•"/>
            </a:pPr>
            <a:r>
              <a:rPr kumimoji="0" lang="ko-KR" altLang="en-US" sz="1800" dirty="0">
                <a:solidFill>
                  <a:schemeClr val="tx2"/>
                </a:solidFill>
                <a:latin typeface="굴림" pitchFamily="50" charset="-127"/>
              </a:rPr>
              <a:t>순환 호출을 이해하고 사용할 수 있다</a:t>
            </a:r>
            <a:r>
              <a:rPr kumimoji="0" lang="en-US" altLang="ko-KR" sz="1800" dirty="0">
                <a:solidFill>
                  <a:schemeClr val="tx2"/>
                </a:solidFill>
                <a:latin typeface="굴림" pitchFamily="50" charset="-127"/>
              </a:rPr>
              <a:t>. </a:t>
            </a:r>
            <a:endParaRPr kumimoji="0" lang="ko-KR" altLang="en-US" sz="1800" dirty="0">
              <a:latin typeface="굴림" pitchFamily="50" charset="-127"/>
            </a:endParaRPr>
          </a:p>
        </p:txBody>
      </p:sp>
      <p:grpSp>
        <p:nvGrpSpPr>
          <p:cNvPr id="4101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4104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74 w 44"/>
                <a:gd name="T1" fmla="*/ 0 h 88"/>
                <a:gd name="T2" fmla="*/ 0 w 44"/>
                <a:gd name="T3" fmla="*/ 217 h 88"/>
                <a:gd name="T4" fmla="*/ 36 w 44"/>
                <a:gd name="T5" fmla="*/ 217 h 88"/>
                <a:gd name="T6" fmla="*/ 108 w 44"/>
                <a:gd name="T7" fmla="*/ 0 h 88"/>
                <a:gd name="T8" fmla="*/ 7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5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6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7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8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09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6 w 532"/>
                <a:gd name="T1" fmla="*/ 140 h 304"/>
                <a:gd name="T2" fmla="*/ 0 w 532"/>
                <a:gd name="T3" fmla="*/ 422 h 304"/>
                <a:gd name="T4" fmla="*/ 0 w 532"/>
                <a:gd name="T5" fmla="*/ 740 h 304"/>
                <a:gd name="T6" fmla="*/ 0 w 532"/>
                <a:gd name="T7" fmla="*/ 902 h 304"/>
                <a:gd name="T8" fmla="*/ 1160 w 532"/>
                <a:gd name="T9" fmla="*/ 902 h 304"/>
                <a:gd name="T10" fmla="*/ 1221 w 532"/>
                <a:gd name="T11" fmla="*/ 661 h 304"/>
                <a:gd name="T12" fmla="*/ 1160 w 532"/>
                <a:gd name="T13" fmla="*/ 259 h 304"/>
                <a:gd name="T14" fmla="*/ 1035 w 532"/>
                <a:gd name="T15" fmla="*/ 40 h 304"/>
                <a:gd name="T16" fmla="*/ 463 w 532"/>
                <a:gd name="T17" fmla="*/ 0 h 304"/>
                <a:gd name="T18" fmla="*/ 141 w 532"/>
                <a:gd name="T19" fmla="*/ 0 h 304"/>
                <a:gd name="T20" fmla="*/ 16 w 532"/>
                <a:gd name="T21" fmla="*/ 14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0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384 w 161"/>
                <a:gd name="T1" fmla="*/ 407 h 221"/>
                <a:gd name="T2" fmla="*/ 357 w 161"/>
                <a:gd name="T3" fmla="*/ 277 h 221"/>
                <a:gd name="T4" fmla="*/ 333 w 161"/>
                <a:gd name="T5" fmla="*/ 132 h 221"/>
                <a:gd name="T6" fmla="*/ 266 w 161"/>
                <a:gd name="T7" fmla="*/ 88 h 221"/>
                <a:gd name="T8" fmla="*/ 218 w 161"/>
                <a:gd name="T9" fmla="*/ 49 h 221"/>
                <a:gd name="T10" fmla="*/ 131 w 161"/>
                <a:gd name="T11" fmla="*/ 0 h 221"/>
                <a:gd name="T12" fmla="*/ 111 w 161"/>
                <a:gd name="T13" fmla="*/ 58 h 221"/>
                <a:gd name="T14" fmla="*/ 30 w 161"/>
                <a:gd name="T15" fmla="*/ 1 h 221"/>
                <a:gd name="T16" fmla="*/ 1 w 161"/>
                <a:gd name="T17" fmla="*/ 70 h 221"/>
                <a:gd name="T18" fmla="*/ 57 w 161"/>
                <a:gd name="T19" fmla="*/ 124 h 221"/>
                <a:gd name="T20" fmla="*/ 47 w 161"/>
                <a:gd name="T21" fmla="*/ 169 h 221"/>
                <a:gd name="T22" fmla="*/ 17 w 161"/>
                <a:gd name="T23" fmla="*/ 197 h 221"/>
                <a:gd name="T24" fmla="*/ 1 w 161"/>
                <a:gd name="T25" fmla="*/ 228 h 221"/>
                <a:gd name="T26" fmla="*/ 0 w 161"/>
                <a:gd name="T27" fmla="*/ 262 h 221"/>
                <a:gd name="T28" fmla="*/ 13 w 161"/>
                <a:gd name="T29" fmla="*/ 303 h 221"/>
                <a:gd name="T30" fmla="*/ 28 w 161"/>
                <a:gd name="T31" fmla="*/ 372 h 221"/>
                <a:gd name="T32" fmla="*/ 36 w 161"/>
                <a:gd name="T33" fmla="*/ 407 h 221"/>
                <a:gd name="T34" fmla="*/ 50 w 161"/>
                <a:gd name="T35" fmla="*/ 431 h 221"/>
                <a:gd name="T36" fmla="*/ 66 w 161"/>
                <a:gd name="T37" fmla="*/ 455 h 221"/>
                <a:gd name="T38" fmla="*/ 88 w 161"/>
                <a:gd name="T39" fmla="*/ 474 h 221"/>
                <a:gd name="T40" fmla="*/ 110 w 161"/>
                <a:gd name="T41" fmla="*/ 491 h 221"/>
                <a:gd name="T42" fmla="*/ 140 w 161"/>
                <a:gd name="T43" fmla="*/ 503 h 221"/>
                <a:gd name="T44" fmla="*/ 172 w 161"/>
                <a:gd name="T45" fmla="*/ 512 h 221"/>
                <a:gd name="T46" fmla="*/ 208 w 161"/>
                <a:gd name="T47" fmla="*/ 517 h 221"/>
                <a:gd name="T48" fmla="*/ 268 w 161"/>
                <a:gd name="T49" fmla="*/ 619 h 221"/>
                <a:gd name="T50" fmla="*/ 394 w 161"/>
                <a:gd name="T51" fmla="*/ 442 h 221"/>
                <a:gd name="T52" fmla="*/ 384 w 161"/>
                <a:gd name="T53" fmla="*/ 407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1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2112 w 1132"/>
                <a:gd name="T1" fmla="*/ 489 h 1016"/>
                <a:gd name="T2" fmla="*/ 2228 w 1132"/>
                <a:gd name="T3" fmla="*/ 561 h 1016"/>
                <a:gd name="T4" fmla="*/ 2330 w 1132"/>
                <a:gd name="T5" fmla="*/ 638 h 1016"/>
                <a:gd name="T6" fmla="*/ 2411 w 1132"/>
                <a:gd name="T7" fmla="*/ 743 h 1016"/>
                <a:gd name="T8" fmla="*/ 2459 w 1132"/>
                <a:gd name="T9" fmla="*/ 897 h 1016"/>
                <a:gd name="T10" fmla="*/ 2541 w 1132"/>
                <a:gd name="T11" fmla="*/ 1516 h 1016"/>
                <a:gd name="T12" fmla="*/ 2579 w 1132"/>
                <a:gd name="T13" fmla="*/ 2174 h 1016"/>
                <a:gd name="T14" fmla="*/ 2479 w 1132"/>
                <a:gd name="T15" fmla="*/ 2632 h 1016"/>
                <a:gd name="T16" fmla="*/ 2451 w 1132"/>
                <a:gd name="T17" fmla="*/ 2765 h 1016"/>
                <a:gd name="T18" fmla="*/ 2391 w 1132"/>
                <a:gd name="T19" fmla="*/ 2855 h 1016"/>
                <a:gd name="T20" fmla="*/ 2300 w 1132"/>
                <a:gd name="T21" fmla="*/ 2889 h 1016"/>
                <a:gd name="T22" fmla="*/ 2192 w 1132"/>
                <a:gd name="T23" fmla="*/ 2983 h 1016"/>
                <a:gd name="T24" fmla="*/ 1989 w 1132"/>
                <a:gd name="T25" fmla="*/ 2646 h 1016"/>
                <a:gd name="T26" fmla="*/ 1660 w 1132"/>
                <a:gd name="T27" fmla="*/ 2624 h 1016"/>
                <a:gd name="T28" fmla="*/ 1151 w 1132"/>
                <a:gd name="T29" fmla="*/ 2679 h 1016"/>
                <a:gd name="T30" fmla="*/ 1028 w 1132"/>
                <a:gd name="T31" fmla="*/ 2700 h 1016"/>
                <a:gd name="T32" fmla="*/ 931 w 1132"/>
                <a:gd name="T33" fmla="*/ 2635 h 1016"/>
                <a:gd name="T34" fmla="*/ 892 w 1132"/>
                <a:gd name="T35" fmla="*/ 2478 h 1016"/>
                <a:gd name="T36" fmla="*/ 943 w 1132"/>
                <a:gd name="T37" fmla="*/ 2230 h 1016"/>
                <a:gd name="T38" fmla="*/ 1016 w 1132"/>
                <a:gd name="T39" fmla="*/ 1479 h 1016"/>
                <a:gd name="T40" fmla="*/ 757 w 1132"/>
                <a:gd name="T41" fmla="*/ 1199 h 1016"/>
                <a:gd name="T42" fmla="*/ 358 w 1132"/>
                <a:gd name="T43" fmla="*/ 877 h 1016"/>
                <a:gd name="T44" fmla="*/ 132 w 1132"/>
                <a:gd name="T45" fmla="*/ 490 h 1016"/>
                <a:gd name="T46" fmla="*/ 0 w 1132"/>
                <a:gd name="T47" fmla="*/ 212 h 1016"/>
                <a:gd name="T48" fmla="*/ 229 w 1132"/>
                <a:gd name="T49" fmla="*/ 3 h 1016"/>
                <a:gd name="T50" fmla="*/ 550 w 1132"/>
                <a:gd name="T51" fmla="*/ 376 h 1016"/>
                <a:gd name="T52" fmla="*/ 722 w 1132"/>
                <a:gd name="T53" fmla="*/ 481 h 1016"/>
                <a:gd name="T54" fmla="*/ 791 w 1132"/>
                <a:gd name="T55" fmla="*/ 586 h 1016"/>
                <a:gd name="T56" fmla="*/ 830 w 1132"/>
                <a:gd name="T57" fmla="*/ 594 h 1016"/>
                <a:gd name="T58" fmla="*/ 874 w 1132"/>
                <a:gd name="T59" fmla="*/ 604 h 1016"/>
                <a:gd name="T60" fmla="*/ 913 w 1132"/>
                <a:gd name="T61" fmla="*/ 611 h 1016"/>
                <a:gd name="T62" fmla="*/ 972 w 1132"/>
                <a:gd name="T63" fmla="*/ 586 h 1016"/>
                <a:gd name="T64" fmla="*/ 1061 w 1132"/>
                <a:gd name="T65" fmla="*/ 532 h 1016"/>
                <a:gd name="T66" fmla="*/ 1149 w 1132"/>
                <a:gd name="T67" fmla="*/ 489 h 1016"/>
                <a:gd name="T68" fmla="*/ 1245 w 1132"/>
                <a:gd name="T69" fmla="*/ 458 h 1016"/>
                <a:gd name="T70" fmla="*/ 1396 w 1132"/>
                <a:gd name="T71" fmla="*/ 393 h 1016"/>
                <a:gd name="T72" fmla="*/ 1525 w 1132"/>
                <a:gd name="T73" fmla="*/ 360 h 1016"/>
                <a:gd name="T74" fmla="*/ 1563 w 1132"/>
                <a:gd name="T75" fmla="*/ 360 h 1016"/>
                <a:gd name="T76" fmla="*/ 1628 w 1132"/>
                <a:gd name="T77" fmla="*/ 360 h 1016"/>
                <a:gd name="T78" fmla="*/ 1710 w 1132"/>
                <a:gd name="T79" fmla="*/ 365 h 1016"/>
                <a:gd name="T80" fmla="*/ 1796 w 1132"/>
                <a:gd name="T81" fmla="*/ 365 h 1016"/>
                <a:gd name="T82" fmla="*/ 1875 w 1132"/>
                <a:gd name="T83" fmla="*/ 369 h 1016"/>
                <a:gd name="T84" fmla="*/ 1937 w 1132"/>
                <a:gd name="T85" fmla="*/ 369 h 1016"/>
                <a:gd name="T86" fmla="*/ 1970 w 1132"/>
                <a:gd name="T87" fmla="*/ 369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2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558 w 271"/>
                <a:gd name="T1" fmla="*/ 473 h 365"/>
                <a:gd name="T2" fmla="*/ 599 w 271"/>
                <a:gd name="T3" fmla="*/ 500 h 365"/>
                <a:gd name="T4" fmla="*/ 607 w 271"/>
                <a:gd name="T5" fmla="*/ 570 h 365"/>
                <a:gd name="T6" fmla="*/ 600 w 271"/>
                <a:gd name="T7" fmla="*/ 605 h 365"/>
                <a:gd name="T8" fmla="*/ 593 w 271"/>
                <a:gd name="T9" fmla="*/ 635 h 365"/>
                <a:gd name="T10" fmla="*/ 592 w 271"/>
                <a:gd name="T11" fmla="*/ 653 h 365"/>
                <a:gd name="T12" fmla="*/ 589 w 271"/>
                <a:gd name="T13" fmla="*/ 672 h 365"/>
                <a:gd name="T14" fmla="*/ 582 w 271"/>
                <a:gd name="T15" fmla="*/ 684 h 365"/>
                <a:gd name="T16" fmla="*/ 571 w 271"/>
                <a:gd name="T17" fmla="*/ 695 h 365"/>
                <a:gd name="T18" fmla="*/ 555 w 271"/>
                <a:gd name="T19" fmla="*/ 712 h 365"/>
                <a:gd name="T20" fmla="*/ 528 w 271"/>
                <a:gd name="T21" fmla="*/ 736 h 365"/>
                <a:gd name="T22" fmla="*/ 523 w 271"/>
                <a:gd name="T23" fmla="*/ 790 h 365"/>
                <a:gd name="T24" fmla="*/ 509 w 271"/>
                <a:gd name="T25" fmla="*/ 925 h 365"/>
                <a:gd name="T26" fmla="*/ 426 w 271"/>
                <a:gd name="T27" fmla="*/ 1001 h 365"/>
                <a:gd name="T28" fmla="*/ 310 w 271"/>
                <a:gd name="T29" fmla="*/ 1095 h 365"/>
                <a:gd name="T30" fmla="*/ 165 w 271"/>
                <a:gd name="T31" fmla="*/ 1059 h 365"/>
                <a:gd name="T32" fmla="*/ 103 w 271"/>
                <a:gd name="T33" fmla="*/ 902 h 365"/>
                <a:gd name="T34" fmla="*/ 61 w 271"/>
                <a:gd name="T35" fmla="*/ 790 h 365"/>
                <a:gd name="T36" fmla="*/ 61 w 271"/>
                <a:gd name="T37" fmla="*/ 759 h 365"/>
                <a:gd name="T38" fmla="*/ 34 w 271"/>
                <a:gd name="T39" fmla="*/ 730 h 365"/>
                <a:gd name="T40" fmla="*/ 15 w 271"/>
                <a:gd name="T41" fmla="*/ 698 h 365"/>
                <a:gd name="T42" fmla="*/ 2 w 271"/>
                <a:gd name="T43" fmla="*/ 667 h 365"/>
                <a:gd name="T44" fmla="*/ 0 w 271"/>
                <a:gd name="T45" fmla="*/ 629 h 365"/>
                <a:gd name="T46" fmla="*/ 0 w 271"/>
                <a:gd name="T47" fmla="*/ 591 h 365"/>
                <a:gd name="T48" fmla="*/ 2 w 271"/>
                <a:gd name="T49" fmla="*/ 547 h 365"/>
                <a:gd name="T50" fmla="*/ 12 w 271"/>
                <a:gd name="T51" fmla="*/ 508 h 365"/>
                <a:gd name="T52" fmla="*/ 19 w 271"/>
                <a:gd name="T53" fmla="*/ 462 h 365"/>
                <a:gd name="T54" fmla="*/ 66 w 271"/>
                <a:gd name="T55" fmla="*/ 487 h 365"/>
                <a:gd name="T56" fmla="*/ 66 w 271"/>
                <a:gd name="T57" fmla="*/ 364 h 365"/>
                <a:gd name="T58" fmla="*/ 53 w 271"/>
                <a:gd name="T59" fmla="*/ 177 h 365"/>
                <a:gd name="T60" fmla="*/ 197 w 271"/>
                <a:gd name="T61" fmla="*/ 2 h 365"/>
                <a:gd name="T62" fmla="*/ 366 w 271"/>
                <a:gd name="T63" fmla="*/ 0 h 365"/>
                <a:gd name="T64" fmla="*/ 555 w 271"/>
                <a:gd name="T65" fmla="*/ 168 h 365"/>
                <a:gd name="T66" fmla="*/ 558 w 271"/>
                <a:gd name="T67" fmla="*/ 473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3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416 w 272"/>
                <a:gd name="T1" fmla="*/ 64 h 214"/>
                <a:gd name="T2" fmla="*/ 528 w 272"/>
                <a:gd name="T3" fmla="*/ 146 h 214"/>
                <a:gd name="T4" fmla="*/ 568 w 272"/>
                <a:gd name="T5" fmla="*/ 181 h 214"/>
                <a:gd name="T6" fmla="*/ 598 w 272"/>
                <a:gd name="T7" fmla="*/ 217 h 214"/>
                <a:gd name="T8" fmla="*/ 622 w 272"/>
                <a:gd name="T9" fmla="*/ 254 h 214"/>
                <a:gd name="T10" fmla="*/ 630 w 272"/>
                <a:gd name="T11" fmla="*/ 286 h 214"/>
                <a:gd name="T12" fmla="*/ 635 w 272"/>
                <a:gd name="T13" fmla="*/ 332 h 214"/>
                <a:gd name="T14" fmla="*/ 630 w 272"/>
                <a:gd name="T15" fmla="*/ 376 h 214"/>
                <a:gd name="T16" fmla="*/ 616 w 272"/>
                <a:gd name="T17" fmla="*/ 424 h 214"/>
                <a:gd name="T18" fmla="*/ 602 w 272"/>
                <a:gd name="T19" fmla="*/ 484 h 214"/>
                <a:gd name="T20" fmla="*/ 595 w 272"/>
                <a:gd name="T21" fmla="*/ 558 h 214"/>
                <a:gd name="T22" fmla="*/ 595 w 272"/>
                <a:gd name="T23" fmla="*/ 623 h 214"/>
                <a:gd name="T24" fmla="*/ 551 w 272"/>
                <a:gd name="T25" fmla="*/ 634 h 214"/>
                <a:gd name="T26" fmla="*/ 517 w 272"/>
                <a:gd name="T27" fmla="*/ 528 h 214"/>
                <a:gd name="T28" fmla="*/ 502 w 272"/>
                <a:gd name="T29" fmla="*/ 439 h 214"/>
                <a:gd name="T30" fmla="*/ 503 w 272"/>
                <a:gd name="T31" fmla="*/ 350 h 214"/>
                <a:gd name="T32" fmla="*/ 527 w 272"/>
                <a:gd name="T33" fmla="*/ 243 h 214"/>
                <a:gd name="T34" fmla="*/ 432 w 272"/>
                <a:gd name="T35" fmla="*/ 165 h 214"/>
                <a:gd name="T36" fmla="*/ 301 w 272"/>
                <a:gd name="T37" fmla="*/ 165 h 214"/>
                <a:gd name="T38" fmla="*/ 275 w 272"/>
                <a:gd name="T39" fmla="*/ 180 h 214"/>
                <a:gd name="T40" fmla="*/ 255 w 272"/>
                <a:gd name="T41" fmla="*/ 193 h 214"/>
                <a:gd name="T42" fmla="*/ 230 w 272"/>
                <a:gd name="T43" fmla="*/ 209 h 214"/>
                <a:gd name="T44" fmla="*/ 211 w 272"/>
                <a:gd name="T45" fmla="*/ 218 h 214"/>
                <a:gd name="T46" fmla="*/ 184 w 272"/>
                <a:gd name="T47" fmla="*/ 230 h 214"/>
                <a:gd name="T48" fmla="*/ 163 w 272"/>
                <a:gd name="T49" fmla="*/ 243 h 214"/>
                <a:gd name="T50" fmla="*/ 139 w 272"/>
                <a:gd name="T51" fmla="*/ 254 h 214"/>
                <a:gd name="T52" fmla="*/ 112 w 272"/>
                <a:gd name="T53" fmla="*/ 258 h 214"/>
                <a:gd name="T54" fmla="*/ 79 w 272"/>
                <a:gd name="T55" fmla="*/ 286 h 214"/>
                <a:gd name="T56" fmla="*/ 97 w 272"/>
                <a:gd name="T57" fmla="*/ 357 h 214"/>
                <a:gd name="T58" fmla="*/ 105 w 272"/>
                <a:gd name="T59" fmla="*/ 411 h 214"/>
                <a:gd name="T60" fmla="*/ 105 w 272"/>
                <a:gd name="T61" fmla="*/ 465 h 214"/>
                <a:gd name="T62" fmla="*/ 93 w 272"/>
                <a:gd name="T63" fmla="*/ 530 h 214"/>
                <a:gd name="T64" fmla="*/ 93 w 272"/>
                <a:gd name="T65" fmla="*/ 634 h 214"/>
                <a:gd name="T66" fmla="*/ 49 w 272"/>
                <a:gd name="T67" fmla="*/ 571 h 214"/>
                <a:gd name="T68" fmla="*/ 20 w 272"/>
                <a:gd name="T69" fmla="*/ 484 h 214"/>
                <a:gd name="T70" fmla="*/ 14 w 272"/>
                <a:gd name="T71" fmla="*/ 443 h 214"/>
                <a:gd name="T72" fmla="*/ 2 w 272"/>
                <a:gd name="T73" fmla="*/ 401 h 214"/>
                <a:gd name="T74" fmla="*/ 0 w 272"/>
                <a:gd name="T75" fmla="*/ 363 h 214"/>
                <a:gd name="T76" fmla="*/ 0 w 272"/>
                <a:gd name="T77" fmla="*/ 321 h 214"/>
                <a:gd name="T78" fmla="*/ 2 w 272"/>
                <a:gd name="T79" fmla="*/ 285 h 214"/>
                <a:gd name="T80" fmla="*/ 16 w 272"/>
                <a:gd name="T81" fmla="*/ 258 h 214"/>
                <a:gd name="T82" fmla="*/ 37 w 272"/>
                <a:gd name="T83" fmla="*/ 234 h 214"/>
                <a:gd name="T84" fmla="*/ 73 w 272"/>
                <a:gd name="T85" fmla="*/ 225 h 214"/>
                <a:gd name="T86" fmla="*/ 79 w 272"/>
                <a:gd name="T87" fmla="*/ 140 h 214"/>
                <a:gd name="T88" fmla="*/ 144 w 272"/>
                <a:gd name="T89" fmla="*/ 40 h 214"/>
                <a:gd name="T90" fmla="*/ 284 w 272"/>
                <a:gd name="T91" fmla="*/ 0 h 214"/>
                <a:gd name="T92" fmla="*/ 416 w 272"/>
                <a:gd name="T93" fmla="*/ 64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4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77 w 99"/>
                <a:gd name="T1" fmla="*/ 218 h 304"/>
                <a:gd name="T2" fmla="*/ 177 w 99"/>
                <a:gd name="T3" fmla="*/ 359 h 304"/>
                <a:gd name="T4" fmla="*/ 220 w 99"/>
                <a:gd name="T5" fmla="*/ 453 h 304"/>
                <a:gd name="T6" fmla="*/ 219 w 99"/>
                <a:gd name="T7" fmla="*/ 566 h 304"/>
                <a:gd name="T8" fmla="*/ 219 w 99"/>
                <a:gd name="T9" fmla="*/ 737 h 304"/>
                <a:gd name="T10" fmla="*/ 177 w 99"/>
                <a:gd name="T11" fmla="*/ 786 h 304"/>
                <a:gd name="T12" fmla="*/ 120 w 99"/>
                <a:gd name="T13" fmla="*/ 831 h 304"/>
                <a:gd name="T14" fmla="*/ 103 w 99"/>
                <a:gd name="T15" fmla="*/ 902 h 304"/>
                <a:gd name="T16" fmla="*/ 27 w 99"/>
                <a:gd name="T17" fmla="*/ 902 h 304"/>
                <a:gd name="T18" fmla="*/ 0 w 99"/>
                <a:gd name="T19" fmla="*/ 831 h 304"/>
                <a:gd name="T20" fmla="*/ 76 w 99"/>
                <a:gd name="T21" fmla="*/ 816 h 304"/>
                <a:gd name="T22" fmla="*/ 34 w 99"/>
                <a:gd name="T23" fmla="*/ 789 h 304"/>
                <a:gd name="T24" fmla="*/ 1 w 99"/>
                <a:gd name="T25" fmla="*/ 789 h 304"/>
                <a:gd name="T26" fmla="*/ 1 w 99"/>
                <a:gd name="T27" fmla="*/ 737 h 304"/>
                <a:gd name="T28" fmla="*/ 39 w 99"/>
                <a:gd name="T29" fmla="*/ 747 h 304"/>
                <a:gd name="T30" fmla="*/ 114 w 99"/>
                <a:gd name="T31" fmla="*/ 742 h 304"/>
                <a:gd name="T32" fmla="*/ 114 w 99"/>
                <a:gd name="T33" fmla="*/ 694 h 304"/>
                <a:gd name="T34" fmla="*/ 54 w 99"/>
                <a:gd name="T35" fmla="*/ 694 h 304"/>
                <a:gd name="T36" fmla="*/ 0 w 99"/>
                <a:gd name="T37" fmla="*/ 675 h 304"/>
                <a:gd name="T38" fmla="*/ 0 w 99"/>
                <a:gd name="T39" fmla="*/ 607 h 304"/>
                <a:gd name="T40" fmla="*/ 44 w 99"/>
                <a:gd name="T41" fmla="*/ 600 h 304"/>
                <a:gd name="T42" fmla="*/ 95 w 99"/>
                <a:gd name="T43" fmla="*/ 656 h 304"/>
                <a:gd name="T44" fmla="*/ 132 w 99"/>
                <a:gd name="T45" fmla="*/ 634 h 304"/>
                <a:gd name="T46" fmla="*/ 103 w 99"/>
                <a:gd name="T47" fmla="*/ 566 h 304"/>
                <a:gd name="T48" fmla="*/ 142 w 99"/>
                <a:gd name="T49" fmla="*/ 543 h 304"/>
                <a:gd name="T50" fmla="*/ 114 w 99"/>
                <a:gd name="T51" fmla="*/ 501 h 304"/>
                <a:gd name="T52" fmla="*/ 132 w 99"/>
                <a:gd name="T53" fmla="*/ 444 h 304"/>
                <a:gd name="T54" fmla="*/ 76 w 99"/>
                <a:gd name="T55" fmla="*/ 444 h 304"/>
                <a:gd name="T56" fmla="*/ 103 w 99"/>
                <a:gd name="T57" fmla="*/ 401 h 304"/>
                <a:gd name="T58" fmla="*/ 142 w 99"/>
                <a:gd name="T59" fmla="*/ 401 h 304"/>
                <a:gd name="T60" fmla="*/ 177 w 99"/>
                <a:gd name="T61" fmla="*/ 409 h 304"/>
                <a:gd name="T62" fmla="*/ 152 w 99"/>
                <a:gd name="T63" fmla="*/ 322 h 304"/>
                <a:gd name="T64" fmla="*/ 103 w 99"/>
                <a:gd name="T65" fmla="*/ 300 h 304"/>
                <a:gd name="T66" fmla="*/ 27 w 99"/>
                <a:gd name="T67" fmla="*/ 300 h 304"/>
                <a:gd name="T68" fmla="*/ 15 w 99"/>
                <a:gd name="T69" fmla="*/ 246 h 304"/>
                <a:gd name="T70" fmla="*/ 15 w 99"/>
                <a:gd name="T71" fmla="*/ 155 h 304"/>
                <a:gd name="T72" fmla="*/ 4 w 99"/>
                <a:gd name="T73" fmla="*/ 68 h 304"/>
                <a:gd name="T74" fmla="*/ 54 w 99"/>
                <a:gd name="T75" fmla="*/ 0 h 304"/>
                <a:gd name="T76" fmla="*/ 104 w 99"/>
                <a:gd name="T77" fmla="*/ 11 h 304"/>
                <a:gd name="T78" fmla="*/ 144 w 99"/>
                <a:gd name="T79" fmla="*/ 18 h 304"/>
                <a:gd name="T80" fmla="*/ 170 w 99"/>
                <a:gd name="T81" fmla="*/ 30 h 304"/>
                <a:gd name="T82" fmla="*/ 189 w 99"/>
                <a:gd name="T83" fmla="*/ 48 h 304"/>
                <a:gd name="T84" fmla="*/ 196 w 99"/>
                <a:gd name="T85" fmla="*/ 74 h 304"/>
                <a:gd name="T86" fmla="*/ 196 w 99"/>
                <a:gd name="T87" fmla="*/ 106 h 304"/>
                <a:gd name="T88" fmla="*/ 189 w 99"/>
                <a:gd name="T89" fmla="*/ 154 h 304"/>
                <a:gd name="T90" fmla="*/ 177 w 99"/>
                <a:gd name="T91" fmla="*/ 21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5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46 w 33"/>
                <a:gd name="T1" fmla="*/ 15 h 81"/>
                <a:gd name="T2" fmla="*/ 82 w 33"/>
                <a:gd name="T3" fmla="*/ 76 h 81"/>
                <a:gd name="T4" fmla="*/ 61 w 33"/>
                <a:gd name="T5" fmla="*/ 143 h 81"/>
                <a:gd name="T6" fmla="*/ 90 w 33"/>
                <a:gd name="T7" fmla="*/ 188 h 81"/>
                <a:gd name="T8" fmla="*/ 90 w 33"/>
                <a:gd name="T9" fmla="*/ 245 h 81"/>
                <a:gd name="T10" fmla="*/ 46 w 33"/>
                <a:gd name="T11" fmla="*/ 231 h 81"/>
                <a:gd name="T12" fmla="*/ 0 w 33"/>
                <a:gd name="T13" fmla="*/ 237 h 81"/>
                <a:gd name="T14" fmla="*/ 0 w 33"/>
                <a:gd name="T15" fmla="*/ 152 h 81"/>
                <a:gd name="T16" fmla="*/ 16 w 33"/>
                <a:gd name="T17" fmla="*/ 76 h 81"/>
                <a:gd name="T18" fmla="*/ 3 w 33"/>
                <a:gd name="T19" fmla="*/ 0 h 81"/>
                <a:gd name="T20" fmla="*/ 14 w 33"/>
                <a:gd name="T21" fmla="*/ 1 h 81"/>
                <a:gd name="T22" fmla="*/ 24 w 33"/>
                <a:gd name="T23" fmla="*/ 2 h 81"/>
                <a:gd name="T24" fmla="*/ 37 w 33"/>
                <a:gd name="T25" fmla="*/ 13 h 81"/>
                <a:gd name="T26" fmla="*/ 46 w 33"/>
                <a:gd name="T27" fmla="*/ 1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6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67 w 30"/>
                <a:gd name="T1" fmla="*/ 0 h 84"/>
                <a:gd name="T2" fmla="*/ 18 w 30"/>
                <a:gd name="T3" fmla="*/ 15 h 84"/>
                <a:gd name="T4" fmla="*/ 0 w 30"/>
                <a:gd name="T5" fmla="*/ 91 h 84"/>
                <a:gd name="T6" fmla="*/ 46 w 30"/>
                <a:gd name="T7" fmla="*/ 50 h 84"/>
                <a:gd name="T8" fmla="*/ 33 w 30"/>
                <a:gd name="T9" fmla="*/ 141 h 84"/>
                <a:gd name="T10" fmla="*/ 0 w 30"/>
                <a:gd name="T11" fmla="*/ 146 h 84"/>
                <a:gd name="T12" fmla="*/ 0 w 30"/>
                <a:gd name="T13" fmla="*/ 242 h 84"/>
                <a:gd name="T14" fmla="*/ 33 w 30"/>
                <a:gd name="T15" fmla="*/ 246 h 84"/>
                <a:gd name="T16" fmla="*/ 46 w 30"/>
                <a:gd name="T17" fmla="*/ 181 h 84"/>
                <a:gd name="T18" fmla="*/ 74 w 30"/>
                <a:gd name="T19" fmla="*/ 100 h 84"/>
                <a:gd name="T20" fmla="*/ 6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7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763 w 353"/>
                <a:gd name="T1" fmla="*/ 0 h 672"/>
                <a:gd name="T2" fmla="*/ 709 w 353"/>
                <a:gd name="T3" fmla="*/ 170 h 672"/>
                <a:gd name="T4" fmla="*/ 580 w 353"/>
                <a:gd name="T5" fmla="*/ 261 h 672"/>
                <a:gd name="T6" fmla="*/ 479 w 353"/>
                <a:gd name="T7" fmla="*/ 289 h 672"/>
                <a:gd name="T8" fmla="*/ 406 w 353"/>
                <a:gd name="T9" fmla="*/ 228 h 672"/>
                <a:gd name="T10" fmla="*/ 373 w 353"/>
                <a:gd name="T11" fmla="*/ 151 h 672"/>
                <a:gd name="T12" fmla="*/ 323 w 353"/>
                <a:gd name="T13" fmla="*/ 328 h 672"/>
                <a:gd name="T14" fmla="*/ 130 w 353"/>
                <a:gd name="T15" fmla="*/ 784 h 672"/>
                <a:gd name="T16" fmla="*/ 43 w 353"/>
                <a:gd name="T17" fmla="*/ 1498 h 672"/>
                <a:gd name="T18" fmla="*/ 0 w 353"/>
                <a:gd name="T19" fmla="*/ 2011 h 672"/>
                <a:gd name="T20" fmla="*/ 222 w 353"/>
                <a:gd name="T21" fmla="*/ 1510 h 672"/>
                <a:gd name="T22" fmla="*/ 479 w 353"/>
                <a:gd name="T23" fmla="*/ 643 h 672"/>
                <a:gd name="T24" fmla="*/ 536 w 353"/>
                <a:gd name="T25" fmla="*/ 455 h 672"/>
                <a:gd name="T26" fmla="*/ 660 w 353"/>
                <a:gd name="T27" fmla="*/ 301 h 672"/>
                <a:gd name="T28" fmla="*/ 752 w 353"/>
                <a:gd name="T29" fmla="*/ 208 h 672"/>
                <a:gd name="T30" fmla="*/ 803 w 353"/>
                <a:gd name="T31" fmla="*/ 140 h 672"/>
                <a:gd name="T32" fmla="*/ 763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8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28 w 103"/>
                <a:gd name="T1" fmla="*/ 267 h 140"/>
                <a:gd name="T2" fmla="*/ 0 w 103"/>
                <a:gd name="T3" fmla="*/ 461 h 140"/>
                <a:gd name="T4" fmla="*/ 0 w 103"/>
                <a:gd name="T5" fmla="*/ 317 h 140"/>
                <a:gd name="T6" fmla="*/ 148 w 103"/>
                <a:gd name="T7" fmla="*/ 152 h 140"/>
                <a:gd name="T8" fmla="*/ 218 w 103"/>
                <a:gd name="T9" fmla="*/ 0 h 140"/>
                <a:gd name="T10" fmla="*/ 223 w 103"/>
                <a:gd name="T11" fmla="*/ 141 h 140"/>
                <a:gd name="T12" fmla="*/ 128 w 103"/>
                <a:gd name="T13" fmla="*/ 267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19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437 w 192"/>
                <a:gd name="T1" fmla="*/ 12 h 508"/>
                <a:gd name="T2" fmla="*/ 437 w 192"/>
                <a:gd name="T3" fmla="*/ 141 h 508"/>
                <a:gd name="T4" fmla="*/ 216 w 192"/>
                <a:gd name="T5" fmla="*/ 951 h 508"/>
                <a:gd name="T6" fmla="*/ 115 w 192"/>
                <a:gd name="T7" fmla="*/ 1184 h 508"/>
                <a:gd name="T8" fmla="*/ 0 w 192"/>
                <a:gd name="T9" fmla="*/ 1483 h 508"/>
                <a:gd name="T10" fmla="*/ 0 w 192"/>
                <a:gd name="T11" fmla="*/ 1073 h 508"/>
                <a:gd name="T12" fmla="*/ 110 w 192"/>
                <a:gd name="T13" fmla="*/ 778 h 508"/>
                <a:gd name="T14" fmla="*/ 190 w 192"/>
                <a:gd name="T15" fmla="*/ 771 h 508"/>
                <a:gd name="T16" fmla="*/ 190 w 192"/>
                <a:gd name="T17" fmla="*/ 621 h 508"/>
                <a:gd name="T18" fmla="*/ 190 w 192"/>
                <a:gd name="T19" fmla="*/ 424 h 508"/>
                <a:gd name="T20" fmla="*/ 201 w 192"/>
                <a:gd name="T21" fmla="*/ 277 h 508"/>
                <a:gd name="T22" fmla="*/ 291 w 192"/>
                <a:gd name="T23" fmla="*/ 113 h 508"/>
                <a:gd name="T24" fmla="*/ 345 w 192"/>
                <a:gd name="T25" fmla="*/ 87 h 508"/>
                <a:gd name="T26" fmla="*/ 366 w 192"/>
                <a:gd name="T27" fmla="*/ 0 h 508"/>
                <a:gd name="T28" fmla="*/ 437 w 192"/>
                <a:gd name="T29" fmla="*/ 12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0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61 w 65"/>
                <a:gd name="T1" fmla="*/ 88 h 90"/>
                <a:gd name="T2" fmla="*/ 76 w 65"/>
                <a:gd name="T3" fmla="*/ 154 h 90"/>
                <a:gd name="T4" fmla="*/ 0 w 65"/>
                <a:gd name="T5" fmla="*/ 267 h 90"/>
                <a:gd name="T6" fmla="*/ 47 w 65"/>
                <a:gd name="T7" fmla="*/ 34 h 90"/>
                <a:gd name="T8" fmla="*/ 102 w 65"/>
                <a:gd name="T9" fmla="*/ 0 h 90"/>
                <a:gd name="T10" fmla="*/ 161 w 65"/>
                <a:gd name="T11" fmla="*/ 88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1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526 w 225"/>
                <a:gd name="T1" fmla="*/ 41 h 594"/>
                <a:gd name="T2" fmla="*/ 383 w 225"/>
                <a:gd name="T3" fmla="*/ 0 h 594"/>
                <a:gd name="T4" fmla="*/ 345 w 225"/>
                <a:gd name="T5" fmla="*/ 125 h 594"/>
                <a:gd name="T6" fmla="*/ 357 w 225"/>
                <a:gd name="T7" fmla="*/ 211 h 594"/>
                <a:gd name="T8" fmla="*/ 199 w 225"/>
                <a:gd name="T9" fmla="*/ 565 h 594"/>
                <a:gd name="T10" fmla="*/ 37 w 225"/>
                <a:gd name="T11" fmla="*/ 1149 h 594"/>
                <a:gd name="T12" fmla="*/ 0 w 225"/>
                <a:gd name="T13" fmla="*/ 1749 h 594"/>
                <a:gd name="T14" fmla="*/ 219 w 225"/>
                <a:gd name="T15" fmla="*/ 1285 h 594"/>
                <a:gd name="T16" fmla="*/ 424 w 225"/>
                <a:gd name="T17" fmla="*/ 218 h 594"/>
                <a:gd name="T18" fmla="*/ 471 w 225"/>
                <a:gd name="T19" fmla="*/ 177 h 594"/>
                <a:gd name="T20" fmla="*/ 526 w 225"/>
                <a:gd name="T21" fmla="*/ 41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2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454 w 295"/>
                <a:gd name="T1" fmla="*/ 333 h 210"/>
                <a:gd name="T2" fmla="*/ 315 w 295"/>
                <a:gd name="T3" fmla="*/ 137 h 210"/>
                <a:gd name="T4" fmla="*/ 240 w 295"/>
                <a:gd name="T5" fmla="*/ 117 h 210"/>
                <a:gd name="T6" fmla="*/ 167 w 295"/>
                <a:gd name="T7" fmla="*/ 0 h 210"/>
                <a:gd name="T8" fmla="*/ 89 w 295"/>
                <a:gd name="T9" fmla="*/ 0 h 210"/>
                <a:gd name="T10" fmla="*/ 0 w 295"/>
                <a:gd name="T11" fmla="*/ 146 h 210"/>
                <a:gd name="T12" fmla="*/ 38 w 295"/>
                <a:gd name="T13" fmla="*/ 187 h 210"/>
                <a:gd name="T14" fmla="*/ 128 w 295"/>
                <a:gd name="T15" fmla="*/ 165 h 210"/>
                <a:gd name="T16" fmla="*/ 167 w 295"/>
                <a:gd name="T17" fmla="*/ 91 h 210"/>
                <a:gd name="T18" fmla="*/ 200 w 295"/>
                <a:gd name="T19" fmla="*/ 155 h 210"/>
                <a:gd name="T20" fmla="*/ 200 w 295"/>
                <a:gd name="T21" fmla="*/ 312 h 210"/>
                <a:gd name="T22" fmla="*/ 256 w 295"/>
                <a:gd name="T23" fmla="*/ 333 h 210"/>
                <a:gd name="T24" fmla="*/ 256 w 295"/>
                <a:gd name="T25" fmla="*/ 197 h 210"/>
                <a:gd name="T26" fmla="*/ 342 w 295"/>
                <a:gd name="T27" fmla="*/ 259 h 210"/>
                <a:gd name="T28" fmla="*/ 324 w 295"/>
                <a:gd name="T29" fmla="*/ 425 h 210"/>
                <a:gd name="T30" fmla="*/ 342 w 295"/>
                <a:gd name="T31" fmla="*/ 488 h 210"/>
                <a:gd name="T32" fmla="*/ 382 w 295"/>
                <a:gd name="T33" fmla="*/ 392 h 210"/>
                <a:gd name="T34" fmla="*/ 422 w 295"/>
                <a:gd name="T35" fmla="*/ 425 h 210"/>
                <a:gd name="T36" fmla="*/ 414 w 295"/>
                <a:gd name="T37" fmla="*/ 525 h 210"/>
                <a:gd name="T38" fmla="*/ 465 w 295"/>
                <a:gd name="T39" fmla="*/ 579 h 210"/>
                <a:gd name="T40" fmla="*/ 465 w 295"/>
                <a:gd name="T41" fmla="*/ 455 h 210"/>
                <a:gd name="T42" fmla="*/ 517 w 295"/>
                <a:gd name="T43" fmla="*/ 475 h 210"/>
                <a:gd name="T44" fmla="*/ 517 w 295"/>
                <a:gd name="T45" fmla="*/ 620 h 210"/>
                <a:gd name="T46" fmla="*/ 558 w 295"/>
                <a:gd name="T47" fmla="*/ 579 h 210"/>
                <a:gd name="T48" fmla="*/ 533 w 295"/>
                <a:gd name="T49" fmla="*/ 425 h 210"/>
                <a:gd name="T50" fmla="*/ 606 w 295"/>
                <a:gd name="T51" fmla="*/ 496 h 210"/>
                <a:gd name="T52" fmla="*/ 615 w 295"/>
                <a:gd name="T53" fmla="*/ 607 h 210"/>
                <a:gd name="T54" fmla="*/ 690 w 295"/>
                <a:gd name="T55" fmla="*/ 607 h 210"/>
                <a:gd name="T56" fmla="*/ 672 w 295"/>
                <a:gd name="T57" fmla="*/ 466 h 210"/>
                <a:gd name="T58" fmla="*/ 567 w 295"/>
                <a:gd name="T59" fmla="*/ 373 h 210"/>
                <a:gd name="T60" fmla="*/ 560 w 295"/>
                <a:gd name="T61" fmla="*/ 365 h 210"/>
                <a:gd name="T62" fmla="*/ 550 w 295"/>
                <a:gd name="T63" fmla="*/ 364 h 210"/>
                <a:gd name="T64" fmla="*/ 528 w 295"/>
                <a:gd name="T65" fmla="*/ 358 h 210"/>
                <a:gd name="T66" fmla="*/ 507 w 295"/>
                <a:gd name="T67" fmla="*/ 351 h 210"/>
                <a:gd name="T68" fmla="*/ 487 w 295"/>
                <a:gd name="T69" fmla="*/ 342 h 210"/>
                <a:gd name="T70" fmla="*/ 467 w 295"/>
                <a:gd name="T71" fmla="*/ 335 h 210"/>
                <a:gd name="T72" fmla="*/ 456 w 295"/>
                <a:gd name="T73" fmla="*/ 334 h 210"/>
                <a:gd name="T74" fmla="*/ 454 w 295"/>
                <a:gd name="T75" fmla="*/ 333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3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03 w 116"/>
                <a:gd name="T1" fmla="*/ 127 h 159"/>
                <a:gd name="T2" fmla="*/ 159 w 116"/>
                <a:gd name="T3" fmla="*/ 105 h 159"/>
                <a:gd name="T4" fmla="*/ 115 w 116"/>
                <a:gd name="T5" fmla="*/ 49 h 159"/>
                <a:gd name="T6" fmla="*/ 75 w 116"/>
                <a:gd name="T7" fmla="*/ 42 h 159"/>
                <a:gd name="T8" fmla="*/ 30 w 116"/>
                <a:gd name="T9" fmla="*/ 0 h 159"/>
                <a:gd name="T10" fmla="*/ 30 w 116"/>
                <a:gd name="T11" fmla="*/ 86 h 159"/>
                <a:gd name="T12" fmla="*/ 75 w 116"/>
                <a:gd name="T13" fmla="*/ 105 h 159"/>
                <a:gd name="T14" fmla="*/ 131 w 116"/>
                <a:gd name="T15" fmla="*/ 127 h 159"/>
                <a:gd name="T16" fmla="*/ 126 w 116"/>
                <a:gd name="T17" fmla="*/ 296 h 159"/>
                <a:gd name="T18" fmla="*/ 126 w 116"/>
                <a:gd name="T19" fmla="*/ 348 h 159"/>
                <a:gd name="T20" fmla="*/ 175 w 116"/>
                <a:gd name="T21" fmla="*/ 412 h 159"/>
                <a:gd name="T22" fmla="*/ 147 w 116"/>
                <a:gd name="T23" fmla="*/ 423 h 159"/>
                <a:gd name="T24" fmla="*/ 96 w 116"/>
                <a:gd name="T25" fmla="*/ 376 h 159"/>
                <a:gd name="T26" fmla="*/ 0 w 116"/>
                <a:gd name="T27" fmla="*/ 376 h 159"/>
                <a:gd name="T28" fmla="*/ 16 w 116"/>
                <a:gd name="T29" fmla="*/ 447 h 159"/>
                <a:gd name="T30" fmla="*/ 115 w 116"/>
                <a:gd name="T31" fmla="*/ 496 h 159"/>
                <a:gd name="T32" fmla="*/ 180 w 116"/>
                <a:gd name="T33" fmla="*/ 496 h 159"/>
                <a:gd name="T34" fmla="*/ 272 w 116"/>
                <a:gd name="T35" fmla="*/ 409 h 159"/>
                <a:gd name="T36" fmla="*/ 229 w 116"/>
                <a:gd name="T37" fmla="*/ 333 h 159"/>
                <a:gd name="T38" fmla="*/ 229 w 116"/>
                <a:gd name="T39" fmla="*/ 252 h 159"/>
                <a:gd name="T40" fmla="*/ 213 w 116"/>
                <a:gd name="T41" fmla="*/ 165 h 159"/>
                <a:gd name="T42" fmla="*/ 203 w 116"/>
                <a:gd name="T43" fmla="*/ 127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4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21 w 47"/>
                <a:gd name="T1" fmla="*/ 29 h 41"/>
                <a:gd name="T2" fmla="*/ 23 w 47"/>
                <a:gd name="T3" fmla="*/ 0 h 41"/>
                <a:gd name="T4" fmla="*/ 0 w 47"/>
                <a:gd name="T5" fmla="*/ 29 h 41"/>
                <a:gd name="T6" fmla="*/ 23 w 47"/>
                <a:gd name="T7" fmla="*/ 60 h 41"/>
                <a:gd name="T8" fmla="*/ 118 w 47"/>
                <a:gd name="T9" fmla="*/ 107 h 41"/>
                <a:gd name="T10" fmla="*/ 124 w 47"/>
                <a:gd name="T11" fmla="*/ 72 h 41"/>
                <a:gd name="T12" fmla="*/ 124 w 47"/>
                <a:gd name="T13" fmla="*/ 63 h 41"/>
                <a:gd name="T14" fmla="*/ 122 w 47"/>
                <a:gd name="T15" fmla="*/ 44 h 41"/>
                <a:gd name="T16" fmla="*/ 121 w 47"/>
                <a:gd name="T17" fmla="*/ 32 h 41"/>
                <a:gd name="T18" fmla="*/ 121 w 47"/>
                <a:gd name="T19" fmla="*/ 29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5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80 w 40"/>
                <a:gd name="T1" fmla="*/ 65 h 36"/>
                <a:gd name="T2" fmla="*/ 16 w 40"/>
                <a:gd name="T3" fmla="*/ 0 h 36"/>
                <a:gd name="T4" fmla="*/ 0 w 40"/>
                <a:gd name="T5" fmla="*/ 50 h 36"/>
                <a:gd name="T6" fmla="*/ 33 w 40"/>
                <a:gd name="T7" fmla="*/ 103 h 36"/>
                <a:gd name="T8" fmla="*/ 91 w 40"/>
                <a:gd name="T9" fmla="*/ 106 h 36"/>
                <a:gd name="T10" fmla="*/ 90 w 40"/>
                <a:gd name="T11" fmla="*/ 103 h 36"/>
                <a:gd name="T12" fmla="*/ 88 w 40"/>
                <a:gd name="T13" fmla="*/ 86 h 36"/>
                <a:gd name="T14" fmla="*/ 83 w 40"/>
                <a:gd name="T15" fmla="*/ 74 h 36"/>
                <a:gd name="T16" fmla="*/ 80 w 40"/>
                <a:gd name="T17" fmla="*/ 65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6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70 w 38"/>
                <a:gd name="T1" fmla="*/ 39 h 32"/>
                <a:gd name="T2" fmla="*/ 11 w 38"/>
                <a:gd name="T3" fmla="*/ 0 h 32"/>
                <a:gd name="T4" fmla="*/ 0 w 38"/>
                <a:gd name="T5" fmla="*/ 39 h 32"/>
                <a:gd name="T6" fmla="*/ 41 w 38"/>
                <a:gd name="T7" fmla="*/ 77 h 32"/>
                <a:gd name="T8" fmla="*/ 89 w 38"/>
                <a:gd name="T9" fmla="*/ 89 h 32"/>
                <a:gd name="T10" fmla="*/ 89 w 38"/>
                <a:gd name="T11" fmla="*/ 50 h 32"/>
                <a:gd name="T12" fmla="*/ 70 w 38"/>
                <a:gd name="T13" fmla="*/ 39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7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46 w 35"/>
                <a:gd name="T1" fmla="*/ 47 h 30"/>
                <a:gd name="T2" fmla="*/ 0 w 35"/>
                <a:gd name="T3" fmla="*/ 0 h 30"/>
                <a:gd name="T4" fmla="*/ 0 w 35"/>
                <a:gd name="T5" fmla="*/ 88 h 30"/>
                <a:gd name="T6" fmla="*/ 40 w 35"/>
                <a:gd name="T7" fmla="*/ 89 h 30"/>
                <a:gd name="T8" fmla="*/ 63 w 35"/>
                <a:gd name="T9" fmla="*/ 75 h 30"/>
                <a:gd name="T10" fmla="*/ 46 w 35"/>
                <a:gd name="T11" fmla="*/ 47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8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38 h 58"/>
                <a:gd name="T2" fmla="*/ 0 w 81"/>
                <a:gd name="T3" fmla="*/ 177 h 58"/>
                <a:gd name="T4" fmla="*/ 14 w 81"/>
                <a:gd name="T5" fmla="*/ 170 h 58"/>
                <a:gd name="T6" fmla="*/ 30 w 81"/>
                <a:gd name="T7" fmla="*/ 162 h 58"/>
                <a:gd name="T8" fmla="*/ 46 w 81"/>
                <a:gd name="T9" fmla="*/ 142 h 58"/>
                <a:gd name="T10" fmla="*/ 64 w 81"/>
                <a:gd name="T11" fmla="*/ 124 h 58"/>
                <a:gd name="T12" fmla="*/ 78 w 81"/>
                <a:gd name="T13" fmla="*/ 66 h 58"/>
                <a:gd name="T14" fmla="*/ 134 w 81"/>
                <a:gd name="T15" fmla="*/ 55 h 58"/>
                <a:gd name="T16" fmla="*/ 169 w 81"/>
                <a:gd name="T17" fmla="*/ 30 h 58"/>
                <a:gd name="T18" fmla="*/ 73 w 81"/>
                <a:gd name="T19" fmla="*/ 1 h 58"/>
                <a:gd name="T20" fmla="*/ 0 w 81"/>
                <a:gd name="T21" fmla="*/ 0 h 58"/>
                <a:gd name="T22" fmla="*/ 0 w 81"/>
                <a:gd name="T23" fmla="*/ 35 h 58"/>
                <a:gd name="T24" fmla="*/ 60 w 81"/>
                <a:gd name="T25" fmla="*/ 48 h 58"/>
                <a:gd name="T26" fmla="*/ 44 w 81"/>
                <a:gd name="T27" fmla="*/ 106 h 58"/>
                <a:gd name="T28" fmla="*/ 32 w 81"/>
                <a:gd name="T29" fmla="*/ 118 h 58"/>
                <a:gd name="T30" fmla="*/ 20 w 81"/>
                <a:gd name="T31" fmla="*/ 124 h 58"/>
                <a:gd name="T32" fmla="*/ 12 w 81"/>
                <a:gd name="T33" fmla="*/ 135 h 58"/>
                <a:gd name="T34" fmla="*/ 0 w 81"/>
                <a:gd name="T35" fmla="*/ 138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29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67 w 109"/>
                <a:gd name="T1" fmla="*/ 37 h 61"/>
                <a:gd name="T2" fmla="*/ 267 w 109"/>
                <a:gd name="T3" fmla="*/ 2 h 61"/>
                <a:gd name="T4" fmla="*/ 209 w 109"/>
                <a:gd name="T5" fmla="*/ 0 h 61"/>
                <a:gd name="T6" fmla="*/ 100 w 109"/>
                <a:gd name="T7" fmla="*/ 0 h 61"/>
                <a:gd name="T8" fmla="*/ 44 w 109"/>
                <a:gd name="T9" fmla="*/ 0 h 61"/>
                <a:gd name="T10" fmla="*/ 0 w 109"/>
                <a:gd name="T11" fmla="*/ 1 h 61"/>
                <a:gd name="T12" fmla="*/ 0 w 109"/>
                <a:gd name="T13" fmla="*/ 30 h 61"/>
                <a:gd name="T14" fmla="*/ 73 w 109"/>
                <a:gd name="T15" fmla="*/ 37 h 61"/>
                <a:gd name="T16" fmla="*/ 57 w 109"/>
                <a:gd name="T17" fmla="*/ 95 h 61"/>
                <a:gd name="T18" fmla="*/ 39 w 109"/>
                <a:gd name="T19" fmla="*/ 106 h 61"/>
                <a:gd name="T20" fmla="*/ 25 w 109"/>
                <a:gd name="T21" fmla="*/ 110 h 61"/>
                <a:gd name="T22" fmla="*/ 15 w 109"/>
                <a:gd name="T23" fmla="*/ 122 h 61"/>
                <a:gd name="T24" fmla="*/ 0 w 109"/>
                <a:gd name="T25" fmla="*/ 123 h 61"/>
                <a:gd name="T26" fmla="*/ 0 w 109"/>
                <a:gd name="T27" fmla="*/ 157 h 61"/>
                <a:gd name="T28" fmla="*/ 17 w 109"/>
                <a:gd name="T29" fmla="*/ 153 h 61"/>
                <a:gd name="T30" fmla="*/ 34 w 109"/>
                <a:gd name="T31" fmla="*/ 143 h 61"/>
                <a:gd name="T32" fmla="*/ 53 w 109"/>
                <a:gd name="T33" fmla="*/ 137 h 61"/>
                <a:gd name="T34" fmla="*/ 74 w 109"/>
                <a:gd name="T35" fmla="*/ 122 h 61"/>
                <a:gd name="T36" fmla="*/ 110 w 109"/>
                <a:gd name="T37" fmla="*/ 48 h 61"/>
                <a:gd name="T38" fmla="*/ 163 w 109"/>
                <a:gd name="T39" fmla="*/ 52 h 61"/>
                <a:gd name="T40" fmla="*/ 175 w 109"/>
                <a:gd name="T41" fmla="*/ 81 h 61"/>
                <a:gd name="T42" fmla="*/ 185 w 109"/>
                <a:gd name="T43" fmla="*/ 104 h 61"/>
                <a:gd name="T44" fmla="*/ 199 w 109"/>
                <a:gd name="T45" fmla="*/ 123 h 61"/>
                <a:gd name="T46" fmla="*/ 209 w 109"/>
                <a:gd name="T47" fmla="*/ 140 h 61"/>
                <a:gd name="T48" fmla="*/ 222 w 109"/>
                <a:gd name="T49" fmla="*/ 150 h 61"/>
                <a:gd name="T50" fmla="*/ 234 w 109"/>
                <a:gd name="T51" fmla="*/ 157 h 61"/>
                <a:gd name="T52" fmla="*/ 253 w 109"/>
                <a:gd name="T53" fmla="*/ 161 h 61"/>
                <a:gd name="T54" fmla="*/ 267 w 109"/>
                <a:gd name="T55" fmla="*/ 157 h 61"/>
                <a:gd name="T56" fmla="*/ 267 w 109"/>
                <a:gd name="T57" fmla="*/ 123 h 61"/>
                <a:gd name="T58" fmla="*/ 239 w 109"/>
                <a:gd name="T59" fmla="*/ 126 h 61"/>
                <a:gd name="T60" fmla="*/ 220 w 109"/>
                <a:gd name="T61" fmla="*/ 119 h 61"/>
                <a:gd name="T62" fmla="*/ 207 w 109"/>
                <a:gd name="T63" fmla="*/ 86 h 61"/>
                <a:gd name="T64" fmla="*/ 199 w 109"/>
                <a:gd name="T65" fmla="*/ 37 h 61"/>
                <a:gd name="T66" fmla="*/ 250 w 109"/>
                <a:gd name="T67" fmla="*/ 32 h 61"/>
                <a:gd name="T68" fmla="*/ 267 w 109"/>
                <a:gd name="T69" fmla="*/ 37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0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80 w 43"/>
                <a:gd name="T1" fmla="*/ 30 h 60"/>
                <a:gd name="T2" fmla="*/ 80 w 43"/>
                <a:gd name="T3" fmla="*/ 0 h 60"/>
                <a:gd name="T4" fmla="*/ 0 w 43"/>
                <a:gd name="T5" fmla="*/ 2 h 60"/>
                <a:gd name="T6" fmla="*/ 5 w 43"/>
                <a:gd name="T7" fmla="*/ 68 h 60"/>
                <a:gd name="T8" fmla="*/ 21 w 43"/>
                <a:gd name="T9" fmla="*/ 117 h 60"/>
                <a:gd name="T10" fmla="*/ 36 w 43"/>
                <a:gd name="T11" fmla="*/ 153 h 60"/>
                <a:gd name="T12" fmla="*/ 55 w 43"/>
                <a:gd name="T13" fmla="*/ 169 h 60"/>
                <a:gd name="T14" fmla="*/ 57 w 43"/>
                <a:gd name="T15" fmla="*/ 177 h 60"/>
                <a:gd name="T16" fmla="*/ 66 w 43"/>
                <a:gd name="T17" fmla="*/ 179 h 60"/>
                <a:gd name="T18" fmla="*/ 72 w 43"/>
                <a:gd name="T19" fmla="*/ 179 h 60"/>
                <a:gd name="T20" fmla="*/ 80 w 43"/>
                <a:gd name="T21" fmla="*/ 177 h 60"/>
                <a:gd name="T22" fmla="*/ 80 w 43"/>
                <a:gd name="T23" fmla="*/ 137 h 60"/>
                <a:gd name="T24" fmla="*/ 57 w 43"/>
                <a:gd name="T25" fmla="*/ 137 h 60"/>
                <a:gd name="T26" fmla="*/ 43 w 43"/>
                <a:gd name="T27" fmla="*/ 121 h 60"/>
                <a:gd name="T28" fmla="*/ 34 w 43"/>
                <a:gd name="T29" fmla="*/ 88 h 60"/>
                <a:gd name="T30" fmla="*/ 25 w 43"/>
                <a:gd name="T31" fmla="*/ 30 h 60"/>
                <a:gd name="T32" fmla="*/ 66 w 43"/>
                <a:gd name="T33" fmla="*/ 29 h 60"/>
                <a:gd name="T34" fmla="*/ 80 w 43"/>
                <a:gd name="T35" fmla="*/ 3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1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244 w 220"/>
                <a:gd name="T1" fmla="*/ 254 h 221"/>
                <a:gd name="T2" fmla="*/ 292 w 220"/>
                <a:gd name="T3" fmla="*/ 281 h 221"/>
                <a:gd name="T4" fmla="*/ 326 w 220"/>
                <a:gd name="T5" fmla="*/ 298 h 221"/>
                <a:gd name="T6" fmla="*/ 346 w 220"/>
                <a:gd name="T7" fmla="*/ 314 h 221"/>
                <a:gd name="T8" fmla="*/ 354 w 220"/>
                <a:gd name="T9" fmla="*/ 329 h 221"/>
                <a:gd name="T10" fmla="*/ 362 w 220"/>
                <a:gd name="T11" fmla="*/ 349 h 221"/>
                <a:gd name="T12" fmla="*/ 368 w 220"/>
                <a:gd name="T13" fmla="*/ 374 h 221"/>
                <a:gd name="T14" fmla="*/ 379 w 220"/>
                <a:gd name="T15" fmla="*/ 408 h 221"/>
                <a:gd name="T16" fmla="*/ 403 w 220"/>
                <a:gd name="T17" fmla="*/ 454 h 221"/>
                <a:gd name="T18" fmla="*/ 440 w 220"/>
                <a:gd name="T19" fmla="*/ 350 h 221"/>
                <a:gd name="T20" fmla="*/ 446 w 220"/>
                <a:gd name="T21" fmla="*/ 234 h 221"/>
                <a:gd name="T22" fmla="*/ 441 w 220"/>
                <a:gd name="T23" fmla="*/ 120 h 221"/>
                <a:gd name="T24" fmla="*/ 438 w 220"/>
                <a:gd name="T25" fmla="*/ 0 h 221"/>
                <a:gd name="T26" fmla="*/ 494 w 220"/>
                <a:gd name="T27" fmla="*/ 150 h 221"/>
                <a:gd name="T28" fmla="*/ 492 w 220"/>
                <a:gd name="T29" fmla="*/ 259 h 221"/>
                <a:gd name="T30" fmla="*/ 487 w 220"/>
                <a:gd name="T31" fmla="*/ 350 h 221"/>
                <a:gd name="T32" fmla="*/ 474 w 220"/>
                <a:gd name="T33" fmla="*/ 441 h 221"/>
                <a:gd name="T34" fmla="*/ 452 w 220"/>
                <a:gd name="T35" fmla="*/ 545 h 221"/>
                <a:gd name="T36" fmla="*/ 390 w 220"/>
                <a:gd name="T37" fmla="*/ 563 h 221"/>
                <a:gd name="T38" fmla="*/ 298 w 220"/>
                <a:gd name="T39" fmla="*/ 672 h 221"/>
                <a:gd name="T40" fmla="*/ 165 w 220"/>
                <a:gd name="T41" fmla="*/ 672 h 221"/>
                <a:gd name="T42" fmla="*/ 72 w 220"/>
                <a:gd name="T43" fmla="*/ 582 h 221"/>
                <a:gd name="T44" fmla="*/ 30 w 220"/>
                <a:gd name="T45" fmla="*/ 486 h 221"/>
                <a:gd name="T46" fmla="*/ 2 w 220"/>
                <a:gd name="T47" fmla="*/ 361 h 221"/>
                <a:gd name="T48" fmla="*/ 0 w 220"/>
                <a:gd name="T49" fmla="*/ 259 h 221"/>
                <a:gd name="T50" fmla="*/ 2 w 220"/>
                <a:gd name="T51" fmla="*/ 165 h 221"/>
                <a:gd name="T52" fmla="*/ 24 w 220"/>
                <a:gd name="T53" fmla="*/ 75 h 221"/>
                <a:gd name="T54" fmla="*/ 38 w 220"/>
                <a:gd name="T55" fmla="*/ 176 h 221"/>
                <a:gd name="T56" fmla="*/ 48 w 220"/>
                <a:gd name="T57" fmla="*/ 268 h 221"/>
                <a:gd name="T58" fmla="*/ 55 w 220"/>
                <a:gd name="T59" fmla="*/ 359 h 221"/>
                <a:gd name="T60" fmla="*/ 76 w 220"/>
                <a:gd name="T61" fmla="*/ 449 h 221"/>
                <a:gd name="T62" fmla="*/ 85 w 220"/>
                <a:gd name="T63" fmla="*/ 404 h 221"/>
                <a:gd name="T64" fmla="*/ 94 w 220"/>
                <a:gd name="T65" fmla="*/ 368 h 221"/>
                <a:gd name="T66" fmla="*/ 103 w 220"/>
                <a:gd name="T67" fmla="*/ 336 h 221"/>
                <a:gd name="T68" fmla="*/ 113 w 220"/>
                <a:gd name="T69" fmla="*/ 318 h 221"/>
                <a:gd name="T70" fmla="*/ 129 w 220"/>
                <a:gd name="T71" fmla="*/ 299 h 221"/>
                <a:gd name="T72" fmla="*/ 146 w 220"/>
                <a:gd name="T73" fmla="*/ 285 h 221"/>
                <a:gd name="T74" fmla="*/ 173 w 220"/>
                <a:gd name="T75" fmla="*/ 274 h 221"/>
                <a:gd name="T76" fmla="*/ 208 w 220"/>
                <a:gd name="T77" fmla="*/ 265 h 221"/>
                <a:gd name="T78" fmla="*/ 208 w 220"/>
                <a:gd name="T79" fmla="*/ 306 h 221"/>
                <a:gd name="T80" fmla="*/ 184 w 220"/>
                <a:gd name="T81" fmla="*/ 329 h 221"/>
                <a:gd name="T82" fmla="*/ 165 w 220"/>
                <a:gd name="T83" fmla="*/ 349 h 221"/>
                <a:gd name="T84" fmla="*/ 152 w 220"/>
                <a:gd name="T85" fmla="*/ 368 h 221"/>
                <a:gd name="T86" fmla="*/ 147 w 220"/>
                <a:gd name="T87" fmla="*/ 386 h 221"/>
                <a:gd name="T88" fmla="*/ 146 w 220"/>
                <a:gd name="T89" fmla="*/ 408 h 221"/>
                <a:gd name="T90" fmla="*/ 150 w 220"/>
                <a:gd name="T91" fmla="*/ 438 h 221"/>
                <a:gd name="T92" fmla="*/ 152 w 220"/>
                <a:gd name="T93" fmla="*/ 471 h 221"/>
                <a:gd name="T94" fmla="*/ 163 w 220"/>
                <a:gd name="T95" fmla="*/ 513 h 221"/>
                <a:gd name="T96" fmla="*/ 207 w 220"/>
                <a:gd name="T97" fmla="*/ 513 h 221"/>
                <a:gd name="T98" fmla="*/ 207 w 220"/>
                <a:gd name="T99" fmla="*/ 449 h 221"/>
                <a:gd name="T100" fmla="*/ 238 w 220"/>
                <a:gd name="T101" fmla="*/ 454 h 221"/>
                <a:gd name="T102" fmla="*/ 250 w 220"/>
                <a:gd name="T103" fmla="*/ 530 h 221"/>
                <a:gd name="T104" fmla="*/ 307 w 220"/>
                <a:gd name="T105" fmla="*/ 530 h 221"/>
                <a:gd name="T106" fmla="*/ 328 w 220"/>
                <a:gd name="T107" fmla="*/ 454 h 221"/>
                <a:gd name="T108" fmla="*/ 324 w 220"/>
                <a:gd name="T109" fmla="*/ 423 h 221"/>
                <a:gd name="T110" fmla="*/ 315 w 220"/>
                <a:gd name="T111" fmla="*/ 394 h 221"/>
                <a:gd name="T112" fmla="*/ 310 w 220"/>
                <a:gd name="T113" fmla="*/ 374 h 221"/>
                <a:gd name="T114" fmla="*/ 300 w 220"/>
                <a:gd name="T115" fmla="*/ 359 h 221"/>
                <a:gd name="T116" fmla="*/ 290 w 220"/>
                <a:gd name="T117" fmla="*/ 348 h 221"/>
                <a:gd name="T118" fmla="*/ 276 w 220"/>
                <a:gd name="T119" fmla="*/ 334 h 221"/>
                <a:gd name="T120" fmla="*/ 257 w 220"/>
                <a:gd name="T121" fmla="*/ 320 h 221"/>
                <a:gd name="T122" fmla="*/ 234 w 220"/>
                <a:gd name="T123" fmla="*/ 306 h 221"/>
                <a:gd name="T124" fmla="*/ 244 w 220"/>
                <a:gd name="T125" fmla="*/ 25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2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62 w 119"/>
                <a:gd name="T1" fmla="*/ 300 h 156"/>
                <a:gd name="T2" fmla="*/ 226 w 119"/>
                <a:gd name="T3" fmla="*/ 438 h 156"/>
                <a:gd name="T4" fmla="*/ 132 w 119"/>
                <a:gd name="T5" fmla="*/ 513 h 156"/>
                <a:gd name="T6" fmla="*/ 0 w 119"/>
                <a:gd name="T7" fmla="*/ 199 h 156"/>
                <a:gd name="T8" fmla="*/ 61 w 119"/>
                <a:gd name="T9" fmla="*/ 110 h 156"/>
                <a:gd name="T10" fmla="*/ 104 w 119"/>
                <a:gd name="T11" fmla="*/ 0 h 156"/>
                <a:gd name="T12" fmla="*/ 262 w 119"/>
                <a:gd name="T13" fmla="*/ 3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3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72 w 28"/>
                <a:gd name="T1" fmla="*/ 207 h 77"/>
                <a:gd name="T2" fmla="*/ 38 w 28"/>
                <a:gd name="T3" fmla="*/ 0 h 77"/>
                <a:gd name="T4" fmla="*/ 0 w 28"/>
                <a:gd name="T5" fmla="*/ 15 h 77"/>
                <a:gd name="T6" fmla="*/ 13 w 28"/>
                <a:gd name="T7" fmla="*/ 200 h 77"/>
                <a:gd name="T8" fmla="*/ 64 w 28"/>
                <a:gd name="T9" fmla="*/ 248 h 77"/>
                <a:gd name="T10" fmla="*/ 72 w 28"/>
                <a:gd name="T11" fmla="*/ 207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4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487 w 440"/>
                <a:gd name="T1" fmla="*/ 92 h 857"/>
                <a:gd name="T2" fmla="*/ 652 w 440"/>
                <a:gd name="T3" fmla="*/ 213 h 857"/>
                <a:gd name="T4" fmla="*/ 762 w 440"/>
                <a:gd name="T5" fmla="*/ 306 h 857"/>
                <a:gd name="T6" fmla="*/ 835 w 440"/>
                <a:gd name="T7" fmla="*/ 420 h 857"/>
                <a:gd name="T8" fmla="*/ 889 w 440"/>
                <a:gd name="T9" fmla="*/ 583 h 857"/>
                <a:gd name="T10" fmla="*/ 984 w 440"/>
                <a:gd name="T11" fmla="*/ 1181 h 857"/>
                <a:gd name="T12" fmla="*/ 1017 w 440"/>
                <a:gd name="T13" fmla="*/ 1601 h 857"/>
                <a:gd name="T14" fmla="*/ 889 w 440"/>
                <a:gd name="T15" fmla="*/ 2209 h 857"/>
                <a:gd name="T16" fmla="*/ 800 w 440"/>
                <a:gd name="T17" fmla="*/ 2489 h 857"/>
                <a:gd name="T18" fmla="*/ 632 w 440"/>
                <a:gd name="T19" fmla="*/ 2391 h 857"/>
                <a:gd name="T20" fmla="*/ 711 w 440"/>
                <a:gd name="T21" fmla="*/ 2334 h 857"/>
                <a:gd name="T22" fmla="*/ 800 w 440"/>
                <a:gd name="T23" fmla="*/ 2137 h 857"/>
                <a:gd name="T24" fmla="*/ 758 w 440"/>
                <a:gd name="T25" fmla="*/ 1926 h 857"/>
                <a:gd name="T26" fmla="*/ 915 w 440"/>
                <a:gd name="T27" fmla="*/ 1758 h 857"/>
                <a:gd name="T28" fmla="*/ 867 w 440"/>
                <a:gd name="T29" fmla="*/ 1479 h 857"/>
                <a:gd name="T30" fmla="*/ 777 w 440"/>
                <a:gd name="T31" fmla="*/ 1434 h 857"/>
                <a:gd name="T32" fmla="*/ 867 w 440"/>
                <a:gd name="T33" fmla="*/ 1142 h 857"/>
                <a:gd name="T34" fmla="*/ 769 w 440"/>
                <a:gd name="T35" fmla="*/ 899 h 857"/>
                <a:gd name="T36" fmla="*/ 735 w 440"/>
                <a:gd name="T37" fmla="*/ 859 h 857"/>
                <a:gd name="T38" fmla="*/ 701 w 440"/>
                <a:gd name="T39" fmla="*/ 824 h 857"/>
                <a:gd name="T40" fmla="*/ 672 w 440"/>
                <a:gd name="T41" fmla="*/ 794 h 857"/>
                <a:gd name="T42" fmla="*/ 667 w 440"/>
                <a:gd name="T43" fmla="*/ 745 h 857"/>
                <a:gd name="T44" fmla="*/ 632 w 440"/>
                <a:gd name="T45" fmla="*/ 512 h 857"/>
                <a:gd name="T46" fmla="*/ 503 w 440"/>
                <a:gd name="T47" fmla="*/ 1127 h 857"/>
                <a:gd name="T48" fmla="*/ 388 w 440"/>
                <a:gd name="T49" fmla="*/ 1181 h 857"/>
                <a:gd name="T50" fmla="*/ 503 w 440"/>
                <a:gd name="T51" fmla="*/ 1420 h 857"/>
                <a:gd name="T52" fmla="*/ 432 w 440"/>
                <a:gd name="T53" fmla="*/ 1519 h 857"/>
                <a:gd name="T54" fmla="*/ 477 w 440"/>
                <a:gd name="T55" fmla="*/ 1744 h 857"/>
                <a:gd name="T56" fmla="*/ 432 w 440"/>
                <a:gd name="T57" fmla="*/ 2036 h 857"/>
                <a:gd name="T58" fmla="*/ 268 w 440"/>
                <a:gd name="T59" fmla="*/ 1689 h 857"/>
                <a:gd name="T60" fmla="*/ 268 w 440"/>
                <a:gd name="T61" fmla="*/ 988 h 857"/>
                <a:gd name="T62" fmla="*/ 201 w 440"/>
                <a:gd name="T63" fmla="*/ 1501 h 857"/>
                <a:gd name="T64" fmla="*/ 0 w 440"/>
                <a:gd name="T65" fmla="*/ 1717 h 857"/>
                <a:gd name="T66" fmla="*/ 157 w 440"/>
                <a:gd name="T67" fmla="*/ 739 h 857"/>
                <a:gd name="T68" fmla="*/ 170 w 440"/>
                <a:gd name="T69" fmla="*/ 512 h 857"/>
                <a:gd name="T70" fmla="*/ 213 w 440"/>
                <a:gd name="T71" fmla="*/ 347 h 857"/>
                <a:gd name="T72" fmla="*/ 286 w 440"/>
                <a:gd name="T73" fmla="*/ 186 h 857"/>
                <a:gd name="T74" fmla="*/ 383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5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419 w 326"/>
                <a:gd name="T1" fmla="*/ 335 h 627"/>
                <a:gd name="T2" fmla="*/ 256 w 326"/>
                <a:gd name="T3" fmla="*/ 935 h 627"/>
                <a:gd name="T4" fmla="*/ 162 w 326"/>
                <a:gd name="T5" fmla="*/ 1169 h 627"/>
                <a:gd name="T6" fmla="*/ 20 w 326"/>
                <a:gd name="T7" fmla="*/ 1468 h 627"/>
                <a:gd name="T8" fmla="*/ 0 w 326"/>
                <a:gd name="T9" fmla="*/ 1692 h 627"/>
                <a:gd name="T10" fmla="*/ 68 w 326"/>
                <a:gd name="T11" fmla="*/ 1776 h 627"/>
                <a:gd name="T12" fmla="*/ 174 w 326"/>
                <a:gd name="T13" fmla="*/ 1776 h 627"/>
                <a:gd name="T14" fmla="*/ 319 w 326"/>
                <a:gd name="T15" fmla="*/ 1787 h 627"/>
                <a:gd name="T16" fmla="*/ 528 w 326"/>
                <a:gd name="T17" fmla="*/ 1759 h 627"/>
                <a:gd name="T18" fmla="*/ 746 w 326"/>
                <a:gd name="T19" fmla="*/ 1819 h 627"/>
                <a:gd name="T20" fmla="*/ 727 w 326"/>
                <a:gd name="T21" fmla="*/ 1708 h 627"/>
                <a:gd name="T22" fmla="*/ 375 w 326"/>
                <a:gd name="T23" fmla="*/ 1692 h 627"/>
                <a:gd name="T24" fmla="*/ 231 w 326"/>
                <a:gd name="T25" fmla="*/ 1508 h 627"/>
                <a:gd name="T26" fmla="*/ 306 w 326"/>
                <a:gd name="T27" fmla="*/ 1156 h 627"/>
                <a:gd name="T28" fmla="*/ 473 w 326"/>
                <a:gd name="T29" fmla="*/ 498 h 627"/>
                <a:gd name="T30" fmla="*/ 548 w 326"/>
                <a:gd name="T31" fmla="*/ 0 h 627"/>
                <a:gd name="T32" fmla="*/ 419 w 326"/>
                <a:gd name="T33" fmla="*/ 33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36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20 w 74"/>
                <a:gd name="T1" fmla="*/ 0 h 146"/>
                <a:gd name="T2" fmla="*/ 165 w 74"/>
                <a:gd name="T3" fmla="*/ 189 h 146"/>
                <a:gd name="T4" fmla="*/ 165 w 74"/>
                <a:gd name="T5" fmla="*/ 424 h 146"/>
                <a:gd name="T6" fmla="*/ 0 w 74"/>
                <a:gd name="T7" fmla="*/ 424 h 146"/>
                <a:gd name="T8" fmla="*/ 0 w 74"/>
                <a:gd name="T9" fmla="*/ 231 h 146"/>
                <a:gd name="T10" fmla="*/ 90 w 74"/>
                <a:gd name="T11" fmla="*/ 132 h 146"/>
                <a:gd name="T12" fmla="*/ 120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4102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400">
                <a:latin typeface="Arial" pitchFamily="34" charset="0"/>
              </a:rPr>
              <a:t>규모가 큰 프로그램은 전체 문제를 보다 단순하고 이해하기 쉬운 함수로 나누어서 프로그램을 작성하여야 한다</a:t>
            </a:r>
            <a:r>
              <a:rPr kumimoji="0" lang="en-US" altLang="ko-KR" sz="1400">
                <a:latin typeface="Arial" pitchFamily="34" charset="0"/>
              </a:rPr>
              <a:t>. </a:t>
            </a:r>
            <a:endParaRPr kumimoji="0" lang="ko-KR" altLang="en-US" sz="1400">
              <a:latin typeface="Arial" pitchFamily="34" charset="0"/>
            </a:endParaRPr>
          </a:p>
        </p:txBody>
      </p:sp>
      <p:cxnSp>
        <p:nvCxnSpPr>
          <p:cNvPr id="4103" name="직선 연결선 50"/>
          <p:cNvCxnSpPr>
            <a:cxnSpLocks noChangeShapeType="1"/>
            <a:stCxn id="4125" idx="1"/>
          </p:cNvCxnSpPr>
          <p:nvPr/>
        </p:nvCxnSpPr>
        <p:spPr bwMode="auto">
          <a:xfrm flipH="1" flipV="1">
            <a:off x="4177553" y="2510495"/>
            <a:ext cx="1634878" cy="1841008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 </a:t>
            </a:r>
            <a:r>
              <a:rPr lang="en-US" altLang="ko-KR" sz="3600"/>
              <a:t>#3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93376" y="1535113"/>
            <a:ext cx="8212138" cy="379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정수의 거듭 제곱값</a:t>
            </a:r>
            <a:r>
              <a:rPr lang="en-US" altLang="ko-KR"/>
              <a:t>(x</a:t>
            </a:r>
            <a:r>
              <a:rPr lang="en-US" altLang="ko-KR" baseline="30000"/>
              <a:t>y</a:t>
            </a:r>
            <a:r>
              <a:rPr lang="en-US" altLang="ko-KR"/>
              <a:t>)</a:t>
            </a:r>
            <a:r>
              <a:rPr lang="ko-KR" altLang="en-US"/>
              <a:t>을 계산하는 함수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224896" y="2076450"/>
            <a:ext cx="4467225" cy="10398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ko-KR" altLang="en-US" sz="1800"/>
              <a:t>반환값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tx2"/>
                </a:solidFill>
              </a:rPr>
              <a:t>int  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1800"/>
              <a:t>함수 이름</a:t>
            </a:r>
            <a:r>
              <a:rPr lang="en-US" altLang="ko-KR" sz="1800"/>
              <a:t>:</a:t>
            </a:r>
            <a:r>
              <a:rPr lang="en-US" altLang="ko-KR" sz="1800">
                <a:solidFill>
                  <a:schemeClr val="tx2"/>
                </a:solidFill>
              </a:rPr>
              <a:t> power</a:t>
            </a:r>
          </a:p>
          <a:p>
            <a:pPr eaLnBrk="1" hangingPunct="1">
              <a:buFont typeface="Symbol" pitchFamily="18" charset="2"/>
              <a:buNone/>
            </a:pPr>
            <a:r>
              <a:rPr lang="ko-KR" altLang="en-US" sz="1800"/>
              <a:t>매개 변수</a:t>
            </a:r>
            <a:r>
              <a:rPr lang="en-US" altLang="ko-KR" sz="1800"/>
              <a:t>: </a:t>
            </a:r>
            <a:r>
              <a:rPr lang="en-US" altLang="ko-KR" sz="1800">
                <a:solidFill>
                  <a:schemeClr val="tx2"/>
                </a:solidFill>
              </a:rPr>
              <a:t>int x, int y</a:t>
            </a:r>
            <a:r>
              <a:rPr lang="en-US" altLang="ko-KR" sz="1800"/>
              <a:t> 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209021" y="3657600"/>
            <a:ext cx="4676775" cy="2743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power(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x, 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y)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endParaRPr lang="en-US" altLang="ko-KR" sz="160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{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i;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long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result = 1; </a:t>
            </a:r>
          </a:p>
          <a:p>
            <a:pPr eaLnBrk="1" hangingPunct="1">
              <a:buFont typeface="Symbol" pitchFamily="18" charset="2"/>
              <a:buNone/>
            </a:pPr>
            <a:b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</a:b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(i = 0; i &lt; y; i++)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        result *= x;          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        </a:t>
            </a:r>
            <a:r>
              <a:rPr lang="en-US" altLang="ko-KR" sz="160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 result; </a:t>
            </a:r>
          </a:p>
          <a:p>
            <a:pPr eaLnBrk="1" hangingPunct="1">
              <a:buFont typeface="Symbol" pitchFamily="18" charset="2"/>
              <a:buNone/>
            </a:pPr>
            <a:r>
              <a:rPr lang="en-US" altLang="ko-KR" sz="1600">
                <a:solidFill>
                  <a:srgbClr val="000000"/>
                </a:solidFill>
                <a:latin typeface="Trebuchet MS" panose="020B0603020202020204" pitchFamily="34" charset="0"/>
              </a:rPr>
              <a:t>} 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3114021" y="3171825"/>
            <a:ext cx="776287" cy="3778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23559" name="Freeform 7"/>
          <p:cNvSpPr>
            <a:spLocks/>
          </p:cNvSpPr>
          <p:nvPr/>
        </p:nvSpPr>
        <p:spPr bwMode="auto">
          <a:xfrm>
            <a:off x="1302683" y="2300288"/>
            <a:ext cx="858838" cy="1487487"/>
          </a:xfrm>
          <a:custGeom>
            <a:avLst/>
            <a:gdLst>
              <a:gd name="T0" fmla="*/ 2147483647 w 541"/>
              <a:gd name="T1" fmla="*/ 0 h 1038"/>
              <a:gd name="T2" fmla="*/ 2147483647 w 541"/>
              <a:gd name="T3" fmla="*/ 2147483647 h 1038"/>
              <a:gd name="T4" fmla="*/ 2147483647 w 541"/>
              <a:gd name="T5" fmla="*/ 2147483647 h 1038"/>
              <a:gd name="T6" fmla="*/ 2147483647 w 541"/>
              <a:gd name="T7" fmla="*/ 2147483647 h 1038"/>
              <a:gd name="T8" fmla="*/ 2147483647 w 541"/>
              <a:gd name="T9" fmla="*/ 2147483647 h 1038"/>
              <a:gd name="T10" fmla="*/ 2147483647 w 541"/>
              <a:gd name="T11" fmla="*/ 2147483647 h 1038"/>
              <a:gd name="T12" fmla="*/ 2147483647 w 541"/>
              <a:gd name="T13" fmla="*/ 2147483647 h 1038"/>
              <a:gd name="T14" fmla="*/ 2147483647 w 541"/>
              <a:gd name="T15" fmla="*/ 2147483647 h 1038"/>
              <a:gd name="T16" fmla="*/ 2147483647 w 541"/>
              <a:gd name="T17" fmla="*/ 2147483647 h 10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41"/>
              <a:gd name="T28" fmla="*/ 0 h 1038"/>
              <a:gd name="T29" fmla="*/ 541 w 541"/>
              <a:gd name="T30" fmla="*/ 1038 h 10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41" h="1038">
                <a:moveTo>
                  <a:pt x="541" y="0"/>
                </a:moveTo>
                <a:cubicBezTo>
                  <a:pt x="492" y="14"/>
                  <a:pt x="458" y="46"/>
                  <a:pt x="418" y="78"/>
                </a:cubicBezTo>
                <a:cubicBezTo>
                  <a:pt x="334" y="146"/>
                  <a:pt x="245" y="205"/>
                  <a:pt x="180" y="293"/>
                </a:cubicBezTo>
                <a:cubicBezTo>
                  <a:pt x="135" y="354"/>
                  <a:pt x="105" y="424"/>
                  <a:pt x="61" y="485"/>
                </a:cubicBezTo>
                <a:cubicBezTo>
                  <a:pt x="49" y="540"/>
                  <a:pt x="30" y="601"/>
                  <a:pt x="11" y="654"/>
                </a:cubicBezTo>
                <a:cubicBezTo>
                  <a:pt x="0" y="725"/>
                  <a:pt x="15" y="796"/>
                  <a:pt x="34" y="864"/>
                </a:cubicBezTo>
                <a:cubicBezTo>
                  <a:pt x="41" y="890"/>
                  <a:pt x="66" y="917"/>
                  <a:pt x="75" y="947"/>
                </a:cubicBezTo>
                <a:cubicBezTo>
                  <a:pt x="76" y="952"/>
                  <a:pt x="77" y="1008"/>
                  <a:pt x="89" y="1020"/>
                </a:cubicBezTo>
                <a:cubicBezTo>
                  <a:pt x="97" y="1028"/>
                  <a:pt x="116" y="1038"/>
                  <a:pt x="116" y="1038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0" name="Freeform 8"/>
          <p:cNvSpPr>
            <a:spLocks/>
          </p:cNvSpPr>
          <p:nvPr/>
        </p:nvSpPr>
        <p:spPr bwMode="auto">
          <a:xfrm>
            <a:off x="2017058" y="2670175"/>
            <a:ext cx="428625" cy="1017588"/>
          </a:xfrm>
          <a:custGeom>
            <a:avLst/>
            <a:gdLst>
              <a:gd name="T0" fmla="*/ 2147483647 w 270"/>
              <a:gd name="T1" fmla="*/ 0 h 855"/>
              <a:gd name="T2" fmla="*/ 2147483647 w 270"/>
              <a:gd name="T3" fmla="*/ 2147483647 h 855"/>
              <a:gd name="T4" fmla="*/ 2147483647 w 270"/>
              <a:gd name="T5" fmla="*/ 2147483647 h 855"/>
              <a:gd name="T6" fmla="*/ 2147483647 w 270"/>
              <a:gd name="T7" fmla="*/ 2147483647 h 855"/>
              <a:gd name="T8" fmla="*/ 0 w 270"/>
              <a:gd name="T9" fmla="*/ 2147483647 h 855"/>
              <a:gd name="T10" fmla="*/ 2147483647 w 270"/>
              <a:gd name="T11" fmla="*/ 2147483647 h 85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70"/>
              <a:gd name="T19" fmla="*/ 0 h 855"/>
              <a:gd name="T20" fmla="*/ 270 w 270"/>
              <a:gd name="T21" fmla="*/ 855 h 85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70" h="855">
                <a:moveTo>
                  <a:pt x="270" y="0"/>
                </a:moveTo>
                <a:cubicBezTo>
                  <a:pt x="213" y="63"/>
                  <a:pt x="190" y="145"/>
                  <a:pt x="160" y="224"/>
                </a:cubicBezTo>
                <a:cubicBezTo>
                  <a:pt x="143" y="270"/>
                  <a:pt x="137" y="324"/>
                  <a:pt x="110" y="366"/>
                </a:cubicBezTo>
                <a:cubicBezTo>
                  <a:pt x="83" y="463"/>
                  <a:pt x="52" y="559"/>
                  <a:pt x="18" y="654"/>
                </a:cubicBezTo>
                <a:cubicBezTo>
                  <a:pt x="11" y="692"/>
                  <a:pt x="5" y="730"/>
                  <a:pt x="0" y="768"/>
                </a:cubicBezTo>
                <a:cubicBezTo>
                  <a:pt x="2" y="797"/>
                  <a:pt x="5" y="855"/>
                  <a:pt x="5" y="855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61" name="Freeform 9"/>
          <p:cNvSpPr>
            <a:spLocks/>
          </p:cNvSpPr>
          <p:nvPr/>
        </p:nvSpPr>
        <p:spPr bwMode="auto">
          <a:xfrm>
            <a:off x="2633008" y="3019425"/>
            <a:ext cx="212725" cy="687388"/>
          </a:xfrm>
          <a:custGeom>
            <a:avLst/>
            <a:gdLst>
              <a:gd name="T0" fmla="*/ 2147483647 w 24"/>
              <a:gd name="T1" fmla="*/ 0 h 644"/>
              <a:gd name="T2" fmla="*/ 2147483647 w 24"/>
              <a:gd name="T3" fmla="*/ 2147483647 h 644"/>
              <a:gd name="T4" fmla="*/ 2147483647 w 24"/>
              <a:gd name="T5" fmla="*/ 2147483647 h 644"/>
              <a:gd name="T6" fmla="*/ 2147483647 w 24"/>
              <a:gd name="T7" fmla="*/ 2147483647 h 644"/>
              <a:gd name="T8" fmla="*/ 2147483647 w 24"/>
              <a:gd name="T9" fmla="*/ 2147483647 h 6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"/>
              <a:gd name="T16" fmla="*/ 0 h 644"/>
              <a:gd name="T17" fmla="*/ 24 w 24"/>
              <a:gd name="T18" fmla="*/ 644 h 6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" h="644">
                <a:moveTo>
                  <a:pt x="1" y="0"/>
                </a:moveTo>
                <a:cubicBezTo>
                  <a:pt x="4" y="73"/>
                  <a:pt x="0" y="174"/>
                  <a:pt x="19" y="247"/>
                </a:cubicBezTo>
                <a:cubicBezTo>
                  <a:pt x="24" y="286"/>
                  <a:pt x="17" y="322"/>
                  <a:pt x="10" y="361"/>
                </a:cubicBezTo>
                <a:cubicBezTo>
                  <a:pt x="4" y="451"/>
                  <a:pt x="1" y="471"/>
                  <a:pt x="1" y="580"/>
                </a:cubicBezTo>
                <a:cubicBezTo>
                  <a:pt x="1" y="606"/>
                  <a:pt x="10" y="622"/>
                  <a:pt x="10" y="644"/>
                </a:cubicBezTo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707806E-E60F-479B-AFA4-5C32DDA5427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71649"/>
            <a:ext cx="8153400" cy="1918866"/>
          </a:xfrm>
        </p:spPr>
      </p:pic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24581" name="Picture 5" descr="MC900434929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851" y="3877796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98" y="3200805"/>
            <a:ext cx="84391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 호출과 반환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575547"/>
            <a:ext cx="8212138" cy="1931988"/>
          </a:xfrm>
        </p:spPr>
        <p:txBody>
          <a:bodyPr/>
          <a:lstStyle/>
          <a:p>
            <a:pPr eaLnBrk="1" hangingPunct="1"/>
            <a:r>
              <a:rPr lang="ko-KR" altLang="en-US" i="1" dirty="0">
                <a:solidFill>
                  <a:schemeClr val="tx2"/>
                </a:solidFill>
              </a:rPr>
              <a:t>함수 호출</a:t>
            </a:r>
            <a:r>
              <a:rPr lang="en-US" altLang="ko-KR" i="1" dirty="0">
                <a:solidFill>
                  <a:schemeClr val="tx2"/>
                </a:solidFill>
              </a:rPr>
              <a:t>(function call</a:t>
            </a:r>
            <a:r>
              <a:rPr lang="en-US" altLang="ko-KR" dirty="0"/>
              <a:t>): </a:t>
            </a:r>
          </a:p>
          <a:p>
            <a:pPr lvl="1" eaLnBrk="1" hangingPunct="1"/>
            <a:r>
              <a:rPr lang="ko-KR" altLang="en-US" dirty="0"/>
              <a:t>함수를 사용하기 위하여 함수의 이름을 </a:t>
            </a:r>
            <a:r>
              <a:rPr lang="ko-KR" altLang="en-US" dirty="0" err="1"/>
              <a:t>적어주는</a:t>
            </a:r>
            <a:r>
              <a:rPr lang="ko-KR" altLang="en-US" dirty="0"/>
              <a:t> 것</a:t>
            </a:r>
          </a:p>
          <a:p>
            <a:pPr lvl="1" eaLnBrk="1" hangingPunct="1"/>
            <a:r>
              <a:rPr lang="ko-KR" altLang="en-US" dirty="0" err="1"/>
              <a:t>함수안의</a:t>
            </a:r>
            <a:r>
              <a:rPr lang="ko-KR" altLang="en-US" dirty="0"/>
              <a:t> 문장들이 순차적으로 실행된다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문장의 실행이 끝나면 호출한 위치로 되돌아 간다</a:t>
            </a:r>
            <a:r>
              <a:rPr lang="en-US" altLang="ko-KR" dirty="0"/>
              <a:t>.</a:t>
            </a:r>
          </a:p>
          <a:p>
            <a:pPr lvl="1" eaLnBrk="1" hangingPunct="1"/>
            <a:r>
              <a:rPr lang="ko-KR" altLang="en-US" dirty="0"/>
              <a:t>결과값을 전달할 수 있다</a:t>
            </a:r>
            <a:r>
              <a:rPr lang="en-US" altLang="ko-KR" dirty="0"/>
              <a:t>. </a:t>
            </a:r>
          </a:p>
          <a:p>
            <a:pPr lvl="1" eaLnBrk="1" hangingPunct="1"/>
            <a:endParaRPr lang="ko-KR" altLang="en-US" dirty="0"/>
          </a:p>
        </p:txBody>
      </p:sp>
      <p:sp>
        <p:nvSpPr>
          <p:cNvPr id="25605" name="자유형 5"/>
          <p:cNvSpPr>
            <a:spLocks/>
          </p:cNvSpPr>
          <p:nvPr/>
        </p:nvSpPr>
        <p:spPr bwMode="auto">
          <a:xfrm>
            <a:off x="3273425" y="4097547"/>
            <a:ext cx="1936930" cy="1433303"/>
          </a:xfrm>
          <a:custGeom>
            <a:avLst/>
            <a:gdLst>
              <a:gd name="T0" fmla="*/ 0 w 1570703"/>
              <a:gd name="T1" fmla="*/ 799264 h 1216742"/>
              <a:gd name="T2" fmla="*/ 1545735 w 1570703"/>
              <a:gd name="T3" fmla="*/ 0 h 1216742"/>
              <a:gd name="T4" fmla="*/ 1575319 w 1570703"/>
              <a:gd name="T5" fmla="*/ 1221098 h 1216742"/>
              <a:gd name="T6" fmla="*/ 125731 w 1570703"/>
              <a:gd name="T7" fmla="*/ 962076 h 12167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70703" h="1216742">
                <a:moveTo>
                  <a:pt x="0" y="796413"/>
                </a:moveTo>
                <a:lnTo>
                  <a:pt x="1541206" y="0"/>
                </a:lnTo>
                <a:lnTo>
                  <a:pt x="1570703" y="1216742"/>
                </a:lnTo>
                <a:lnTo>
                  <a:pt x="125361" y="958645"/>
                </a:lnTo>
              </a:path>
            </a:pathLst>
          </a:cu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인수와 매개 변수</a:t>
            </a:r>
          </a:p>
        </p:txBody>
      </p:sp>
      <p:sp>
        <p:nvSpPr>
          <p:cNvPr id="266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83279" y="1507436"/>
            <a:ext cx="8212138" cy="822325"/>
          </a:xfrm>
        </p:spPr>
        <p:txBody>
          <a:bodyPr/>
          <a:lstStyle/>
          <a:p>
            <a:pPr eaLnBrk="1" hangingPunct="1"/>
            <a:r>
              <a:rPr lang="ko-KR" altLang="en-US" i="1" dirty="0">
                <a:solidFill>
                  <a:schemeClr val="tx2"/>
                </a:solidFill>
              </a:rPr>
              <a:t>인수</a:t>
            </a:r>
            <a:r>
              <a:rPr lang="en-US" altLang="ko-KR" i="1" dirty="0">
                <a:solidFill>
                  <a:schemeClr val="tx2"/>
                </a:solidFill>
              </a:rPr>
              <a:t>(argument):</a:t>
            </a:r>
            <a:r>
              <a:rPr lang="en-US" altLang="ko-KR" dirty="0"/>
              <a:t> </a:t>
            </a:r>
            <a:r>
              <a:rPr lang="ko-KR" altLang="en-US" dirty="0" err="1"/>
              <a:t>실인수</a:t>
            </a:r>
            <a:r>
              <a:rPr lang="en-US" altLang="ko-KR" dirty="0"/>
              <a:t>, </a:t>
            </a:r>
            <a:r>
              <a:rPr lang="ko-KR" altLang="en-US" dirty="0" err="1"/>
              <a:t>실매개</a:t>
            </a:r>
            <a:r>
              <a:rPr lang="ko-KR" altLang="en-US" dirty="0"/>
              <a:t> 변수라고도 한다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i="1" dirty="0">
                <a:solidFill>
                  <a:schemeClr val="tx2"/>
                </a:solidFill>
              </a:rPr>
              <a:t>매개 변수</a:t>
            </a:r>
            <a:r>
              <a:rPr lang="en-US" altLang="ko-KR" i="1" dirty="0">
                <a:solidFill>
                  <a:schemeClr val="tx2"/>
                </a:solidFill>
              </a:rPr>
              <a:t>(parameter</a:t>
            </a:r>
            <a:r>
              <a:rPr lang="en-US" altLang="ko-KR" dirty="0"/>
              <a:t>): </a:t>
            </a:r>
            <a:r>
              <a:rPr lang="ko-KR" altLang="en-US" dirty="0"/>
              <a:t>형식 인수</a:t>
            </a:r>
            <a:r>
              <a:rPr lang="en-US" altLang="ko-KR" dirty="0"/>
              <a:t>, </a:t>
            </a:r>
            <a:r>
              <a:rPr lang="ko-KR" altLang="en-US" dirty="0"/>
              <a:t>형식 매개 변수라고도 한다</a:t>
            </a:r>
            <a:r>
              <a:rPr lang="en-US" altLang="ko-KR" dirty="0"/>
              <a:t>.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9953E77-89D7-4723-9D95-5CC320899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73" y="2235889"/>
            <a:ext cx="84391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4505B0-2A55-4B0A-B85B-6E009CB8096F}"/>
              </a:ext>
            </a:extLst>
          </p:cNvPr>
          <p:cNvSpPr txBox="1"/>
          <p:nvPr/>
        </p:nvSpPr>
        <p:spPr>
          <a:xfrm>
            <a:off x="1183340" y="5350564"/>
            <a:ext cx="7368989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get_max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(10); </a:t>
            </a:r>
            <a:r>
              <a:rPr lang="en-US" altLang="ko-KR" sz="1800" b="0" i="0" u="none" strike="noStrike" baseline="0" dirty="0">
                <a:solidFill>
                  <a:srgbClr val="00E61A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b="0" i="0" u="none" strike="noStrike" baseline="0" dirty="0">
                <a:solidFill>
                  <a:srgbClr val="00E61A"/>
                </a:solidFill>
                <a:latin typeface="Trebuchet MS" panose="020B0603020202020204" pitchFamily="34" charset="0"/>
              </a:rPr>
              <a:t>인수가 두 개이어야 한다</a:t>
            </a:r>
            <a:r>
              <a:rPr lang="en-US" altLang="ko-KR" sz="1800" b="0" i="0" u="none" strike="noStrike" baseline="0" dirty="0">
                <a:solidFill>
                  <a:srgbClr val="00E61A"/>
                </a:solidFill>
                <a:latin typeface="Trebuchet MS" panose="020B0603020202020204" pitchFamily="34" charset="0"/>
              </a:rPr>
              <a:t>.</a:t>
            </a:r>
          </a:p>
          <a:p>
            <a:pPr algn="l"/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get_max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(0.1, 0.2); </a:t>
            </a:r>
            <a:r>
              <a:rPr lang="en-US" altLang="ko-KR" sz="1800" b="0" i="0" u="none" strike="noStrike" baseline="0" dirty="0">
                <a:solidFill>
                  <a:srgbClr val="00E61A"/>
                </a:solidFill>
                <a:latin typeface="Trebuchet MS" panose="020B0603020202020204" pitchFamily="34" charset="0"/>
              </a:rPr>
              <a:t>// </a:t>
            </a:r>
            <a:r>
              <a:rPr lang="en-US" altLang="ko-KR" sz="1800" b="0" i="0" u="none" strike="noStrike" baseline="0" dirty="0" err="1">
                <a:solidFill>
                  <a:srgbClr val="00E61A"/>
                </a:solidFill>
                <a:latin typeface="Trebuchet MS" panose="020B0603020202020204" pitchFamily="34" charset="0"/>
              </a:rPr>
              <a:t>get_max</a:t>
            </a:r>
            <a:r>
              <a:rPr lang="en-US" altLang="ko-KR" sz="1800" b="0" i="0" u="none" strike="noStrike" baseline="0" dirty="0">
                <a:solidFill>
                  <a:srgbClr val="00E61A"/>
                </a:solidFill>
                <a:latin typeface="Trebuchet MS" panose="020B0603020202020204" pitchFamily="34" charset="0"/>
              </a:rPr>
              <a:t>() </a:t>
            </a:r>
            <a:r>
              <a:rPr lang="ko-KR" altLang="en-US" sz="1600" b="0" i="0" u="none" strike="noStrike" baseline="0" dirty="0">
                <a:solidFill>
                  <a:srgbClr val="00E61A"/>
                </a:solidFill>
                <a:latin typeface="Trebuchet MS" panose="020B0603020202020204" pitchFamily="34" charset="0"/>
              </a:rPr>
              <a:t>인수의 타입은 정수이어야 한다</a:t>
            </a:r>
            <a:r>
              <a:rPr lang="en-US" altLang="ko-KR" sz="1800" b="0" i="0" u="none" strike="noStrike" baseline="0" dirty="0">
                <a:solidFill>
                  <a:srgbClr val="00E61A"/>
                </a:solidFill>
                <a:latin typeface="Trebuchet MS" panose="020B0603020202020204" pitchFamily="34" charset="0"/>
              </a:rPr>
              <a:t>.</a:t>
            </a:r>
          </a:p>
          <a:p>
            <a:pPr algn="l"/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get_max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Trebuchet MS" panose="020B0603020202020204" pitchFamily="34" charset="0"/>
              </a:rPr>
              <a:t>( ); </a:t>
            </a:r>
            <a:r>
              <a:rPr lang="en-US" altLang="ko-KR" sz="1800" b="0" i="0" u="none" strike="noStrike" baseline="0" dirty="0">
                <a:solidFill>
                  <a:srgbClr val="00E61A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b="0" i="0" u="none" strike="noStrike" baseline="0" dirty="0">
                <a:solidFill>
                  <a:srgbClr val="00E61A"/>
                </a:solidFill>
                <a:latin typeface="Trebuchet MS" panose="020B0603020202020204" pitchFamily="34" charset="0"/>
              </a:rPr>
              <a:t>인수가 두 개이어야 한다</a:t>
            </a:r>
            <a:r>
              <a:rPr lang="en-US" altLang="ko-KR" sz="1800" b="0" i="0" u="none" strike="noStrike" baseline="0" dirty="0">
                <a:solidFill>
                  <a:srgbClr val="00E61A"/>
                </a:solidFill>
                <a:latin typeface="Trebuchet MS" panose="020B0603020202020204" pitchFamily="34" charset="0"/>
              </a:rPr>
              <a:t>.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19D27A-373D-42DB-81E6-014295E44F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14639" y="5350564"/>
            <a:ext cx="788019" cy="10654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반환값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94764" y="1727947"/>
            <a:ext cx="8212138" cy="1023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i="1" dirty="0" err="1">
                <a:solidFill>
                  <a:schemeClr val="tx2"/>
                </a:solidFill>
              </a:rPr>
              <a:t>반환값</a:t>
            </a:r>
            <a:r>
              <a:rPr lang="en-US" altLang="ko-KR" i="1" dirty="0">
                <a:solidFill>
                  <a:schemeClr val="tx2"/>
                </a:solidFill>
              </a:rPr>
              <a:t>(return value</a:t>
            </a:r>
            <a:r>
              <a:rPr lang="en-US" altLang="ko-KR" dirty="0"/>
              <a:t>): </a:t>
            </a:r>
            <a:r>
              <a:rPr lang="ko-KR" altLang="en-US" dirty="0"/>
              <a:t>호출된 함수가 호출한 곳으로 작업의 결과값을 전달하는 것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/>
              <a:t>인수는 여러 개가 가능하나 </a:t>
            </a:r>
            <a:r>
              <a:rPr lang="ko-KR" altLang="en-US" dirty="0" err="1"/>
              <a:t>반환값은</a:t>
            </a:r>
            <a:r>
              <a:rPr lang="ko-KR" altLang="en-US" dirty="0"/>
              <a:t> 하나만 가능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859135"/>
            <a:ext cx="603885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67A673-F3D1-45D8-90A4-156EA953AD65}"/>
              </a:ext>
            </a:extLst>
          </p:cNvPr>
          <p:cNvSpPr txBox="1"/>
          <p:nvPr/>
        </p:nvSpPr>
        <p:spPr>
          <a:xfrm>
            <a:off x="1116338" y="5144376"/>
            <a:ext cx="7368989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800" b="0" i="0" u="none" strike="noStrike" baseline="0" dirty="0">
                <a:solidFill>
                  <a:srgbClr val="0066FF"/>
                </a:solidFill>
                <a:latin typeface="Consolas" panose="020B0609020204030204" pitchFamily="49" charset="0"/>
              </a:rPr>
              <a:t>return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0;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66FF"/>
                </a:solidFill>
                <a:latin typeface="Consolas" panose="020B0609020204030204" pitchFamily="49" charset="0"/>
              </a:rPr>
              <a:t>return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66FF"/>
                </a:solidFill>
                <a:latin typeface="Consolas" panose="020B0609020204030204" pitchFamily="49" charset="0"/>
              </a:rPr>
              <a:t>return </a:t>
            </a:r>
            <a:r>
              <a:rPr lang="en-US" altLang="ko-KR" sz="1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x+y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altLang="ko-KR" sz="1800" b="0" i="0" u="none" strike="noStrike" baseline="0" dirty="0">
                <a:solidFill>
                  <a:srgbClr val="0066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latin typeface="Trebuchet MS" panose="020B0603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B04724-C1A7-4541-BBFD-E33CB97683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5448" y="514437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12648" y="1364497"/>
            <a:ext cx="8100233" cy="536799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함수를 정의한다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get_integer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value;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get_integer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();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함수를 호출한다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y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get_integer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();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함수를 호출한다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result = x + y;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두수의 합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result);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1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0D5241-637F-4238-9088-73DB9CEC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18" y="1861515"/>
            <a:ext cx="8005482" cy="112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03820" y="1095556"/>
            <a:ext cx="8100233" cy="545189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함수를 정의한다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get_integer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value;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&amp;value);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value;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함수를 정의한다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get_max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&gt;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959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03820" y="2078966"/>
            <a:ext cx="8100233" cy="238951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get_integer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();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함수 호출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b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get_integer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();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함수 호출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두수 중에서 큰 수는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get_max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(a, b));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함수 호출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A676E8-5F65-47E7-8610-03696F15D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20" y="4936805"/>
            <a:ext cx="8100233" cy="10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705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03820" y="896471"/>
            <a:ext cx="8100233" cy="587526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함수를 정의한다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get_integer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value;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&amp;value);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value;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함수를 정의한다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power(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result = 1;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</a:t>
            </a:r>
            <a:r>
              <a:rPr lang="nn-NO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y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result *=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result = result * x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result;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1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 장에서 만들 프로그램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14E735F-DD98-4063-90D5-131FC15C0C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온도를 변환하는 함수를 정의하고 사용해본다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r>
              <a:rPr lang="en-US" altLang="ko-KR" sz="1800" b="0" i="0" u="none" strike="noStrike" baseline="0" dirty="0">
                <a:latin typeface="YDVYMjOStd12"/>
              </a:rPr>
              <a:t>ATM(</a:t>
            </a:r>
            <a:r>
              <a:rPr lang="ko-KR" altLang="en-US" sz="1800" b="0" i="0" u="none" strike="noStrike" baseline="0" dirty="0" err="1">
                <a:latin typeface="YDVYMjOStd12"/>
              </a:rPr>
              <a:t>현금입출력기</a:t>
            </a:r>
            <a:r>
              <a:rPr lang="en-US" altLang="ko-KR" sz="1800" b="0" i="0" u="none" strike="noStrike" baseline="0" dirty="0">
                <a:latin typeface="YDVYMjOStd12"/>
              </a:rPr>
              <a:t>)</a:t>
            </a:r>
            <a:r>
              <a:rPr lang="ko-KR" altLang="en-US" sz="1800" b="0" i="0" u="none" strike="noStrike" baseline="0" dirty="0">
                <a:latin typeface="YDVYMjOStd12"/>
              </a:rPr>
              <a:t>을 구현해본다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각 기능을 하나의 함수로 구현해본다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94DAE3-C1BB-428A-9424-A7BC26A5E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294" y="1991991"/>
            <a:ext cx="7261412" cy="732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87CD5F-288D-4139-AEFA-261602C2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294" y="3848100"/>
            <a:ext cx="7261412" cy="216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911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03820" y="1397480"/>
            <a:ext cx="8100233" cy="31055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get_integer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();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함수를 호출한다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y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get_integer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();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함수를 호출한다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result = power(x, y);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의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승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x, y, result);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286BA5-88F2-4E72-A707-A34016C8A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4879509"/>
            <a:ext cx="8091405" cy="102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371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1507F24-D2CA-40A8-A454-F2C963D96AD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25989"/>
            <a:ext cx="8153400" cy="2093536"/>
          </a:xfrm>
        </p:spPr>
      </p:pic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33797" name="Picture 5" descr="MC900434929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180" y="4800600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352289CB-0A83-4B0E-82E9-A1BA8F4C4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93784"/>
            <a:ext cx="8100233" cy="45910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compute_sum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sum;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sum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compute_sum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(100);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"1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부터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100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까지의 합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 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sum);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compute_sum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result = 0;</a:t>
            </a:r>
          </a:p>
          <a:p>
            <a:pPr marL="0" indent="0"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1; i &lt;= </a:t>
            </a:r>
            <a:r>
              <a:rPr lang="nn-NO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result +=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result;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 원형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29847" y="1478289"/>
            <a:ext cx="8212138" cy="704850"/>
          </a:xfrm>
        </p:spPr>
        <p:txBody>
          <a:bodyPr/>
          <a:lstStyle/>
          <a:p>
            <a:pPr eaLnBrk="1" hangingPunct="1"/>
            <a:r>
              <a:rPr lang="ko-KR" altLang="en-US" i="1" dirty="0">
                <a:solidFill>
                  <a:schemeClr val="tx2"/>
                </a:solidFill>
              </a:rPr>
              <a:t>함수 원형</a:t>
            </a:r>
            <a:r>
              <a:rPr lang="en-US" altLang="ko-KR" i="1" dirty="0">
                <a:solidFill>
                  <a:schemeClr val="tx2"/>
                </a:solidFill>
              </a:rPr>
              <a:t>(function prototyping</a:t>
            </a:r>
            <a:r>
              <a:rPr lang="en-US" altLang="ko-KR" dirty="0"/>
              <a:t>): </a:t>
            </a:r>
            <a:r>
              <a:rPr lang="ko-KR" altLang="en-US" dirty="0"/>
              <a:t>컴파일러에게 함수에 대하여 미리 알리는 것</a:t>
            </a:r>
          </a:p>
        </p:txBody>
      </p:sp>
      <p:sp>
        <p:nvSpPr>
          <p:cNvPr id="661509" name="Freeform 5"/>
          <p:cNvSpPr>
            <a:spLocks/>
          </p:cNvSpPr>
          <p:nvPr/>
        </p:nvSpPr>
        <p:spPr bwMode="auto">
          <a:xfrm>
            <a:off x="454025" y="2442228"/>
            <a:ext cx="4117975" cy="576263"/>
          </a:xfrm>
          <a:custGeom>
            <a:avLst/>
            <a:gdLst>
              <a:gd name="T0" fmla="*/ 2147483647 w 2368"/>
              <a:gd name="T1" fmla="*/ 2147483647 h 363"/>
              <a:gd name="T2" fmla="*/ 2147483647 w 2368"/>
              <a:gd name="T3" fmla="*/ 2147483647 h 363"/>
              <a:gd name="T4" fmla="*/ 2147483647 w 2368"/>
              <a:gd name="T5" fmla="*/ 2147483647 h 363"/>
              <a:gd name="T6" fmla="*/ 2147483647 w 2368"/>
              <a:gd name="T7" fmla="*/ 2147483647 h 363"/>
              <a:gd name="T8" fmla="*/ 2147483647 w 2368"/>
              <a:gd name="T9" fmla="*/ 2147483647 h 363"/>
              <a:gd name="T10" fmla="*/ 2147483647 w 2368"/>
              <a:gd name="T11" fmla="*/ 2147483647 h 363"/>
              <a:gd name="T12" fmla="*/ 2147483647 w 2368"/>
              <a:gd name="T13" fmla="*/ 2147483647 h 363"/>
              <a:gd name="T14" fmla="*/ 2147483647 w 2368"/>
              <a:gd name="T15" fmla="*/ 2147483647 h 363"/>
              <a:gd name="T16" fmla="*/ 2147483647 w 2368"/>
              <a:gd name="T17" fmla="*/ 2147483647 h 363"/>
              <a:gd name="T18" fmla="*/ 2147483647 w 2368"/>
              <a:gd name="T19" fmla="*/ 2147483647 h 363"/>
              <a:gd name="T20" fmla="*/ 2147483647 w 2368"/>
              <a:gd name="T21" fmla="*/ 2147483647 h 363"/>
              <a:gd name="T22" fmla="*/ 2147483647 w 2368"/>
              <a:gd name="T23" fmla="*/ 2147483647 h 363"/>
              <a:gd name="T24" fmla="*/ 2147483647 w 2368"/>
              <a:gd name="T25" fmla="*/ 2147483647 h 363"/>
              <a:gd name="T26" fmla="*/ 2147483647 w 2368"/>
              <a:gd name="T27" fmla="*/ 2147483647 h 363"/>
              <a:gd name="T28" fmla="*/ 2147483647 w 2368"/>
              <a:gd name="T29" fmla="*/ 2147483647 h 363"/>
              <a:gd name="T30" fmla="*/ 2147483647 w 2368"/>
              <a:gd name="T31" fmla="*/ 2147483647 h 363"/>
              <a:gd name="T32" fmla="*/ 2147483647 w 2368"/>
              <a:gd name="T33" fmla="*/ 2147483647 h 363"/>
              <a:gd name="T34" fmla="*/ 2147483647 w 2368"/>
              <a:gd name="T35" fmla="*/ 2147483647 h 363"/>
              <a:gd name="T36" fmla="*/ 2147483647 w 2368"/>
              <a:gd name="T37" fmla="*/ 2147483647 h 363"/>
              <a:gd name="T38" fmla="*/ 2147483647 w 2368"/>
              <a:gd name="T39" fmla="*/ 2147483647 h 363"/>
              <a:gd name="T40" fmla="*/ 2147483647 w 2368"/>
              <a:gd name="T41" fmla="*/ 2147483647 h 363"/>
              <a:gd name="T42" fmla="*/ 2147483647 w 2368"/>
              <a:gd name="T43" fmla="*/ 2147483647 h 363"/>
              <a:gd name="T44" fmla="*/ 2147483647 w 2368"/>
              <a:gd name="T45" fmla="*/ 2147483647 h 363"/>
              <a:gd name="T46" fmla="*/ 2147483647 w 2368"/>
              <a:gd name="T47" fmla="*/ 2147483647 h 363"/>
              <a:gd name="T48" fmla="*/ 2147483647 w 2368"/>
              <a:gd name="T49" fmla="*/ 2147483647 h 363"/>
              <a:gd name="T50" fmla="*/ 2147483647 w 2368"/>
              <a:gd name="T51" fmla="*/ 0 h 363"/>
              <a:gd name="T52" fmla="*/ 2147483647 w 2368"/>
              <a:gd name="T53" fmla="*/ 2147483647 h 363"/>
              <a:gd name="T54" fmla="*/ 2147483647 w 2368"/>
              <a:gd name="T55" fmla="*/ 2147483647 h 363"/>
              <a:gd name="T56" fmla="*/ 2147483647 w 2368"/>
              <a:gd name="T57" fmla="*/ 2147483647 h 363"/>
              <a:gd name="T58" fmla="*/ 2147483647 w 2368"/>
              <a:gd name="T59" fmla="*/ 2147483647 h 363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w 2368"/>
              <a:gd name="T91" fmla="*/ 0 h 363"/>
              <a:gd name="T92" fmla="*/ 2368 w 2368"/>
              <a:gd name="T93" fmla="*/ 363 h 363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T90" t="T91" r="T92" b="T93"/>
            <a:pathLst>
              <a:path w="2368" h="363">
                <a:moveTo>
                  <a:pt x="603" y="73"/>
                </a:moveTo>
                <a:cubicBezTo>
                  <a:pt x="572" y="64"/>
                  <a:pt x="539" y="63"/>
                  <a:pt x="507" y="59"/>
                </a:cubicBezTo>
                <a:cubicBezTo>
                  <a:pt x="407" y="62"/>
                  <a:pt x="314" y="72"/>
                  <a:pt x="215" y="77"/>
                </a:cubicBezTo>
                <a:cubicBezTo>
                  <a:pt x="194" y="83"/>
                  <a:pt x="177" y="88"/>
                  <a:pt x="155" y="91"/>
                </a:cubicBezTo>
                <a:cubicBezTo>
                  <a:pt x="130" y="101"/>
                  <a:pt x="155" y="92"/>
                  <a:pt x="123" y="100"/>
                </a:cubicBezTo>
                <a:cubicBezTo>
                  <a:pt x="112" y="103"/>
                  <a:pt x="91" y="109"/>
                  <a:pt x="91" y="109"/>
                </a:cubicBezTo>
                <a:cubicBezTo>
                  <a:pt x="78" y="119"/>
                  <a:pt x="62" y="125"/>
                  <a:pt x="50" y="137"/>
                </a:cubicBezTo>
                <a:cubicBezTo>
                  <a:pt x="41" y="146"/>
                  <a:pt x="23" y="164"/>
                  <a:pt x="23" y="164"/>
                </a:cubicBezTo>
                <a:cubicBezTo>
                  <a:pt x="17" y="177"/>
                  <a:pt x="5" y="187"/>
                  <a:pt x="4" y="201"/>
                </a:cubicBezTo>
                <a:cubicBezTo>
                  <a:pt x="0" y="245"/>
                  <a:pt x="17" y="265"/>
                  <a:pt x="55" y="279"/>
                </a:cubicBezTo>
                <a:cubicBezTo>
                  <a:pt x="104" y="314"/>
                  <a:pt x="156" y="323"/>
                  <a:pt x="215" y="329"/>
                </a:cubicBezTo>
                <a:cubicBezTo>
                  <a:pt x="325" y="363"/>
                  <a:pt x="451" y="344"/>
                  <a:pt x="567" y="352"/>
                </a:cubicBezTo>
                <a:cubicBezTo>
                  <a:pt x="826" y="343"/>
                  <a:pt x="1085" y="333"/>
                  <a:pt x="1344" y="329"/>
                </a:cubicBezTo>
                <a:cubicBezTo>
                  <a:pt x="1393" y="318"/>
                  <a:pt x="1440" y="314"/>
                  <a:pt x="1490" y="311"/>
                </a:cubicBezTo>
                <a:cubicBezTo>
                  <a:pt x="1590" y="297"/>
                  <a:pt x="1686" y="267"/>
                  <a:pt x="1787" y="260"/>
                </a:cubicBezTo>
                <a:cubicBezTo>
                  <a:pt x="1853" y="264"/>
                  <a:pt x="1918" y="270"/>
                  <a:pt x="1984" y="274"/>
                </a:cubicBezTo>
                <a:cubicBezTo>
                  <a:pt x="2031" y="272"/>
                  <a:pt x="2079" y="272"/>
                  <a:pt x="2126" y="269"/>
                </a:cubicBezTo>
                <a:cubicBezTo>
                  <a:pt x="2148" y="268"/>
                  <a:pt x="2190" y="256"/>
                  <a:pt x="2190" y="256"/>
                </a:cubicBezTo>
                <a:cubicBezTo>
                  <a:pt x="2208" y="247"/>
                  <a:pt x="2227" y="243"/>
                  <a:pt x="2244" y="233"/>
                </a:cubicBezTo>
                <a:cubicBezTo>
                  <a:pt x="2274" y="214"/>
                  <a:pt x="2304" y="194"/>
                  <a:pt x="2336" y="178"/>
                </a:cubicBezTo>
                <a:cubicBezTo>
                  <a:pt x="2353" y="153"/>
                  <a:pt x="2358" y="137"/>
                  <a:pt x="2368" y="109"/>
                </a:cubicBezTo>
                <a:cubicBezTo>
                  <a:pt x="2357" y="42"/>
                  <a:pt x="2332" y="59"/>
                  <a:pt x="2263" y="55"/>
                </a:cubicBezTo>
                <a:cubicBezTo>
                  <a:pt x="2095" y="59"/>
                  <a:pt x="1937" y="42"/>
                  <a:pt x="1769" y="36"/>
                </a:cubicBezTo>
                <a:cubicBezTo>
                  <a:pt x="1628" y="46"/>
                  <a:pt x="1490" y="44"/>
                  <a:pt x="1348" y="41"/>
                </a:cubicBezTo>
                <a:cubicBezTo>
                  <a:pt x="1290" y="35"/>
                  <a:pt x="1233" y="27"/>
                  <a:pt x="1175" y="18"/>
                </a:cubicBezTo>
                <a:cubicBezTo>
                  <a:pt x="1124" y="0"/>
                  <a:pt x="1063" y="2"/>
                  <a:pt x="1010" y="0"/>
                </a:cubicBezTo>
                <a:cubicBezTo>
                  <a:pt x="944" y="4"/>
                  <a:pt x="886" y="13"/>
                  <a:pt x="823" y="27"/>
                </a:cubicBezTo>
                <a:cubicBezTo>
                  <a:pt x="779" y="48"/>
                  <a:pt x="734" y="55"/>
                  <a:pt x="686" y="59"/>
                </a:cubicBezTo>
                <a:cubicBezTo>
                  <a:pt x="664" y="55"/>
                  <a:pt x="618" y="39"/>
                  <a:pt x="599" y="55"/>
                </a:cubicBezTo>
                <a:cubicBezTo>
                  <a:pt x="594" y="59"/>
                  <a:pt x="602" y="67"/>
                  <a:pt x="603" y="73"/>
                </a:cubicBezTo>
                <a:close/>
              </a:path>
            </a:pathLst>
          </a:cu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61511" name="AutoShape 7"/>
          <p:cNvSpPr>
            <a:spLocks noChangeArrowheads="1"/>
          </p:cNvSpPr>
          <p:nvPr/>
        </p:nvSpPr>
        <p:spPr bwMode="auto">
          <a:xfrm>
            <a:off x="5393671" y="3126815"/>
            <a:ext cx="1510716" cy="476071"/>
          </a:xfrm>
          <a:prstGeom prst="wedgeEllipseCallout">
            <a:avLst>
              <a:gd name="adj1" fmla="val -110120"/>
              <a:gd name="adj2" fmla="val -119255"/>
            </a:avLst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>
                <a:latin typeface="굴림" panose="020B0600000101010101" pitchFamily="50" charset="-127"/>
              </a:rPr>
              <a:t>함수 원형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9" grpId="0" animBg="1"/>
      <p:bldP spid="6615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3AE84-3A9E-428D-8A1C-B127F27F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참고와</a:t>
            </a:r>
            <a:r>
              <a:rPr lang="en-US" altLang="ko-KR" dirty="0"/>
              <a:t> </a:t>
            </a:r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0192E85-458E-499E-BF7D-111C043678B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54563"/>
            <a:ext cx="8153400" cy="4187073"/>
          </a:xfrm>
        </p:spPr>
      </p:pic>
    </p:spTree>
    <p:extLst>
      <p:ext uri="{BB962C8B-B14F-4D97-AF65-F5344CB8AC3E}">
        <p14:creationId xmlns:p14="http://schemas.microsoft.com/office/powerpoint/2010/main" val="4091677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온도 변환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섭씨 온도를 화씨 온도로 변환하여 반환하는 함수 </a:t>
            </a:r>
            <a:r>
              <a:rPr lang="en-US" altLang="ko-KR" dirty="0" err="1"/>
              <a:t>FtoC</a:t>
            </a:r>
            <a:r>
              <a:rPr lang="en-US" altLang="ko-KR" dirty="0"/>
              <a:t>()</a:t>
            </a:r>
            <a:r>
              <a:rPr lang="ko-KR" altLang="en-US" dirty="0"/>
              <a:t>를 작성하고 테스트하라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629" y="3934543"/>
            <a:ext cx="309562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07E33E-FCAC-4FCD-8052-B5C64F73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5" y="2734929"/>
            <a:ext cx="7778317" cy="78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749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Sol.</a:t>
            </a:r>
            <a:endParaRPr lang="ko-KR" altLang="en-US" sz="360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ECD1D5-9224-4550-948A-5653EDFEB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67" y="1389529"/>
            <a:ext cx="8100233" cy="523987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FtoC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temp_f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함수 원형 정의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c, f;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f = 32.0;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c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FtoC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(f);    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함수 호출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화씨온도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lf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은 섭씨온도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lf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에 해당한다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f, c);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FtoC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latin typeface="Trebuchet MS" panose="020B0603020202020204" pitchFamily="34" charset="0"/>
              </a:rPr>
              <a:t>temp_f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함수 정의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temp_c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marL="0" indent="0">
              <a:buNone/>
            </a:pPr>
            <a:r>
              <a:rPr lang="nl-NL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temp_c = (5.0 * (</a:t>
            </a:r>
            <a:r>
              <a:rPr lang="nl-NL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temp_f</a:t>
            </a:r>
            <a:r>
              <a:rPr lang="nl-NL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- 32.0)) / 9.0;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temp_c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82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F363E-BC09-4E30-82FC-62453FBF1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</a:t>
            </a:r>
            <a:r>
              <a:rPr lang="ko-KR" altLang="en-US" dirty="0"/>
              <a:t> 소수 검사 함수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ACADF-1773-4119-A581-F0B6C3E608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정수를 전달받아서 소수인지 아닌지를 반환하는 함수를 작성하고 테스트해보자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휴먼명조"/>
                <a:ea typeface="굴림" panose="020B0600000101010101" pitchFamily="50" charset="-127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휴먼명조"/>
            </a:endParaRP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CF3BEF-4940-4291-ACF8-406DB10BA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70" y="2412200"/>
            <a:ext cx="7869578" cy="7934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4C1E62-6B8B-4505-8ADF-9FDFD2C3E2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71247" y="3837070"/>
            <a:ext cx="2433917" cy="243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262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Sol.</a:t>
            </a:r>
            <a:endParaRPr lang="ko-KR" altLang="en-US" sz="360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ECD1D5-9224-4550-948A-5653EDFEB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67" y="1999130"/>
            <a:ext cx="8100233" cy="3908612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check_prime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k;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&amp;k);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check_prime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(k) == 1)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소수입니다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소수가 아닙니다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5887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Sol.</a:t>
            </a:r>
            <a:endParaRPr lang="ko-KR" altLang="en-US" sz="360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ECD1D5-9224-4550-948A-5653EDFEB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67" y="1909482"/>
            <a:ext cx="8100233" cy="32183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check_prime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is_prime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1;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일단 소수라고 가정한다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 = 2; i &lt; </a:t>
            </a:r>
            <a:r>
              <a:rPr lang="nn-NO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++i)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%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== 0)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is_prime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is_prime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1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484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 dirty="0"/>
              <a:t>지역 변수와 전역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함수 안에서 정의되는 변수는 지역 변수라고 불리고 해당 함수 안에서만 사용이 가능하다</a:t>
            </a:r>
            <a:r>
              <a:rPr lang="en-US" altLang="ko-KR" dirty="0"/>
              <a:t>. </a:t>
            </a:r>
            <a:r>
              <a:rPr lang="ko-KR" altLang="en-US" dirty="0"/>
              <a:t>함수의 외부에서 선언되는 변수는 </a:t>
            </a:r>
            <a:r>
              <a:rPr lang="ko-KR" altLang="en-US" dirty="0" err="1"/>
              <a:t>전역변수라고</a:t>
            </a:r>
            <a:r>
              <a:rPr lang="ko-KR" altLang="en-US" dirty="0"/>
              <a:t> 불린다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745807"/>
            <a:ext cx="74199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되풀이 되는 작업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D98AA5-ACBD-4C76-8B79-8820566B8A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일상생활에서도 되풀이되는 귀찮은 작업이 있듯이 프로그램에서도 되풀이되는 작업이 있다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438" y="2420471"/>
            <a:ext cx="6911123" cy="350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20250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지역 변수</a:t>
            </a:r>
          </a:p>
        </p:txBody>
      </p:sp>
      <p:sp>
        <p:nvSpPr>
          <p:cNvPr id="46083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지역 변수</a:t>
            </a:r>
            <a:r>
              <a:rPr lang="en-US" altLang="ko-KR"/>
              <a:t>(local variable): </a:t>
            </a:r>
            <a:r>
              <a:rPr lang="ko-KR" altLang="en-US"/>
              <a:t>함수나 블록 안에 선언되는 변수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0088" y="2144713"/>
            <a:ext cx="7721600" cy="47132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compute_sum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sum;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sum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compute_sum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(100);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"1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부터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100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까지의 합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sum);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compute_sum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result = 0;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1; i &lt;= </a:t>
            </a:r>
            <a:r>
              <a:rPr lang="nn-NO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result +=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result;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6085" name="모서리가 둥근 직사각형 1"/>
          <p:cNvSpPr>
            <a:spLocks noChangeArrowheads="1"/>
          </p:cNvSpPr>
          <p:nvPr/>
        </p:nvSpPr>
        <p:spPr bwMode="auto">
          <a:xfrm>
            <a:off x="1160276" y="3267822"/>
            <a:ext cx="1960562" cy="46513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6086" name="TextBox 2"/>
          <p:cNvSpPr txBox="1">
            <a:spLocks noChangeArrowheads="1"/>
          </p:cNvSpPr>
          <p:nvPr/>
        </p:nvSpPr>
        <p:spPr bwMode="auto">
          <a:xfrm>
            <a:off x="4560888" y="2414588"/>
            <a:ext cx="2311400" cy="3381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600">
                <a:solidFill>
                  <a:schemeClr val="tx2"/>
                </a:solidFill>
              </a:rPr>
              <a:t>지역</a:t>
            </a:r>
            <a:r>
              <a:rPr lang="en-US" altLang="ko-KR" sz="1600">
                <a:solidFill>
                  <a:schemeClr val="tx2"/>
                </a:solidFill>
              </a:rPr>
              <a:t> </a:t>
            </a:r>
            <a:r>
              <a:rPr lang="ko-KR" altLang="en-US" sz="1600">
                <a:solidFill>
                  <a:schemeClr val="tx2"/>
                </a:solidFill>
              </a:rPr>
              <a:t>변수 </a:t>
            </a:r>
          </a:p>
        </p:txBody>
      </p:sp>
      <p:cxnSp>
        <p:nvCxnSpPr>
          <p:cNvPr id="46087" name="직선 화살표 연결선 5"/>
          <p:cNvCxnSpPr>
            <a:cxnSpLocks noChangeShapeType="1"/>
          </p:cNvCxnSpPr>
          <p:nvPr/>
        </p:nvCxnSpPr>
        <p:spPr bwMode="auto">
          <a:xfrm flipH="1">
            <a:off x="3191435" y="2738438"/>
            <a:ext cx="1436129" cy="5588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9" name="모서리가 둥근 직사각형 1">
            <a:extLst>
              <a:ext uri="{FF2B5EF4-FFF2-40B4-BE49-F238E27FC236}">
                <a16:creationId xmlns:a16="http://schemas.microsoft.com/office/drawing/2014/main" id="{F0D534A0-40F5-4CEB-8ACF-B5537ECC6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276" y="5132481"/>
            <a:ext cx="1960562" cy="46513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cxnSp>
        <p:nvCxnSpPr>
          <p:cNvPr id="10" name="직선 화살표 연결선 5">
            <a:extLst>
              <a:ext uri="{FF2B5EF4-FFF2-40B4-BE49-F238E27FC236}">
                <a16:creationId xmlns:a16="http://schemas.microsoft.com/office/drawing/2014/main" id="{0819541A-3AAE-41BB-9470-25EE9BAE308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20839" y="2752725"/>
            <a:ext cx="1702173" cy="2379756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지역 변수의 사용 범위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25967" y="1846263"/>
            <a:ext cx="7721600" cy="31654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sub1()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I;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…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sub2()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	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(“%d \n”, x); 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47108" name="모서리가 둥근 직사각형 4"/>
          <p:cNvSpPr>
            <a:spLocks noChangeArrowheads="1"/>
          </p:cNvSpPr>
          <p:nvPr/>
        </p:nvSpPr>
        <p:spPr bwMode="auto">
          <a:xfrm>
            <a:off x="725967" y="2255838"/>
            <a:ext cx="2817812" cy="1287462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47109" name="TextBox 5"/>
          <p:cNvSpPr txBox="1">
            <a:spLocks noChangeArrowheads="1"/>
          </p:cNvSpPr>
          <p:nvPr/>
        </p:nvSpPr>
        <p:spPr bwMode="auto">
          <a:xfrm>
            <a:off x="4578829" y="2085975"/>
            <a:ext cx="23129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 sz="1600">
                <a:solidFill>
                  <a:schemeClr val="tx2"/>
                </a:solidFill>
              </a:rPr>
              <a:t>지역</a:t>
            </a:r>
            <a:r>
              <a:rPr lang="en-US" altLang="ko-KR" sz="1600">
                <a:solidFill>
                  <a:schemeClr val="tx2"/>
                </a:solidFill>
              </a:rPr>
              <a:t> </a:t>
            </a:r>
            <a:r>
              <a:rPr lang="ko-KR" altLang="en-US" sz="1600">
                <a:solidFill>
                  <a:schemeClr val="tx2"/>
                </a:solidFill>
              </a:rPr>
              <a:t>변수  </a:t>
            </a:r>
            <a:r>
              <a:rPr lang="en-US" altLang="ko-KR" sz="1600">
                <a:solidFill>
                  <a:schemeClr val="tx2"/>
                </a:solidFill>
              </a:rPr>
              <a:t>x</a:t>
            </a:r>
            <a:r>
              <a:rPr lang="ko-KR" altLang="en-US" sz="1600">
                <a:solidFill>
                  <a:schemeClr val="tx2"/>
                </a:solidFill>
              </a:rPr>
              <a:t>의 유효한 범위</a:t>
            </a:r>
          </a:p>
        </p:txBody>
      </p:sp>
      <p:cxnSp>
        <p:nvCxnSpPr>
          <p:cNvPr id="47110" name="직선 화살표 연결선 6"/>
          <p:cNvCxnSpPr>
            <a:cxnSpLocks noChangeShapeType="1"/>
          </p:cNvCxnSpPr>
          <p:nvPr/>
        </p:nvCxnSpPr>
        <p:spPr bwMode="auto">
          <a:xfrm flipH="1">
            <a:off x="3543779" y="2411413"/>
            <a:ext cx="1101725" cy="236537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지역 변수의 초기값</a:t>
            </a:r>
            <a:endParaRPr lang="en-US" altLang="ko-KR" sz="360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00088" y="1698626"/>
            <a:ext cx="7721600" cy="27892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compute_sum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result;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=0;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&lt;=n;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++)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result +=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result;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pic>
        <p:nvPicPr>
          <p:cNvPr id="49156" name="Picture 19" descr="MC90015355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451" y="4723547"/>
            <a:ext cx="1431925" cy="186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16" y="4606866"/>
            <a:ext cx="4257675" cy="2095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모서리가 둥근 직사각형 1"/>
          <p:cNvSpPr/>
          <p:nvPr/>
        </p:nvSpPr>
        <p:spPr>
          <a:xfrm>
            <a:off x="2193815" y="2333118"/>
            <a:ext cx="1449238" cy="4054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4F4B3-BF9D-4D1C-8F8A-E621898B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64ACAE-8537-4C91-AE7A-FFC29BE4C58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219200"/>
            <a:ext cx="8153400" cy="271068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662ADA-39AE-4212-803E-AA66C765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736188"/>
            <a:ext cx="8153400" cy="298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03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전역 변수</a:t>
            </a:r>
          </a:p>
        </p:txBody>
      </p:sp>
      <p:sp>
        <p:nvSpPr>
          <p:cNvPr id="5325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전역 변수</a:t>
            </a:r>
            <a:r>
              <a:rPr lang="en-US" altLang="ko-KR" dirty="0"/>
              <a:t>(global</a:t>
            </a:r>
            <a:r>
              <a:rPr lang="ko-KR" altLang="en-US" dirty="0"/>
              <a:t> </a:t>
            </a:r>
            <a:r>
              <a:rPr lang="en-US" altLang="ko-KR" dirty="0"/>
              <a:t>variable): </a:t>
            </a:r>
            <a:r>
              <a:rPr lang="ko-KR" altLang="en-US" dirty="0"/>
              <a:t>함수의 외부에 선언되는 변수</a:t>
            </a:r>
            <a:endParaRPr lang="en-US" altLang="ko-KR" dirty="0"/>
          </a:p>
          <a:p>
            <a:pPr eaLnBrk="1" hangingPunct="1"/>
            <a:r>
              <a:rPr lang="ko-KR" altLang="en-US" dirty="0"/>
              <a:t>초기값을 주지 않으면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eaLnBrk="1" hangingPunct="1"/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34593" y="2372265"/>
            <a:ext cx="7721600" cy="42571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global = 123;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sub1()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"global=%d\n"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global);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sub2()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"global=%d\n"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global);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sub1();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sub2();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kern="0" dirty="0">
              <a:latin typeface="Trebuchet MS" panose="020B0603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2C028B-ADB8-4D32-9882-293D4AC24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921"/>
          <a:stretch/>
        </p:blipFill>
        <p:spPr>
          <a:xfrm>
            <a:off x="5307106" y="5402833"/>
            <a:ext cx="2841812" cy="95986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AE51EDF-3EA5-40D9-AAF6-D67038C759F6}"/>
              </a:ext>
            </a:extLst>
          </p:cNvPr>
          <p:cNvSpPr/>
          <p:nvPr/>
        </p:nvSpPr>
        <p:spPr>
          <a:xfrm>
            <a:off x="612648" y="2617694"/>
            <a:ext cx="2175376" cy="4213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43AC326-5C68-4611-85E5-51BAC1E01288}"/>
              </a:ext>
            </a:extLst>
          </p:cNvPr>
          <p:cNvSpPr/>
          <p:nvPr/>
        </p:nvSpPr>
        <p:spPr>
          <a:xfrm rot="7880651">
            <a:off x="2929282" y="2539574"/>
            <a:ext cx="445187" cy="577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EE493-74D1-44CB-8719-0C046ECA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전역 변수의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A9552-7E2A-4E0B-96B3-8F22BB2859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전역 변수는 프로그램 시작과 동시에 생성되어 프로그램이 종료되기전까지 메모리에 존재한다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전역 변수는 상당히 편리할 것처럼 생각되지만 전문가들은 사용을 권하지 않는다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그 이유는 어디서나 접근이 가능하다는 장점이 도리어 단점이 될 수 있기 때문이다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프로그램이 복잡해지다 보면 전역 변수를 도대체 어떤 부분에서 변경하고 있는지를 잘 모르는 경우가 허다하다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7640E2-C56D-4956-AE9D-C860FC6D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93" y="3555751"/>
            <a:ext cx="3014102" cy="262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916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같은 이름의 전역 변수와 지역 변수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822337" y="1781655"/>
            <a:ext cx="7631112" cy="310952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sum = 123;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sum = 321;</a:t>
            </a:r>
          </a:p>
          <a:p>
            <a:pPr marL="0" indent="0">
              <a:buNone/>
            </a:pP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"sum=%d \n"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sum);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5324487" y="2321405"/>
            <a:ext cx="14303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  <a:defRPr/>
            </a:pPr>
            <a:r>
              <a:rPr kumimoji="0" lang="ko-KR" altLang="en-US" sz="1600" dirty="0">
                <a:solidFill>
                  <a:schemeClr val="tx2"/>
                </a:solidFill>
                <a:latin typeface="Century Schoolbook" panose="02040604050505020304" pitchFamily="18" charset="0"/>
              </a:rPr>
              <a:t>지역 변수가 전역 변수를 가린다</a:t>
            </a:r>
            <a:r>
              <a:rPr kumimoji="0" lang="en-US" altLang="ko-KR" sz="1600" dirty="0">
                <a:solidFill>
                  <a:schemeClr val="tx2"/>
                </a:solidFill>
                <a:latin typeface="Century Schoolbook" panose="02040604050505020304" pitchFamily="18" charset="0"/>
              </a:rPr>
              <a:t>.</a:t>
            </a:r>
          </a:p>
        </p:txBody>
      </p:sp>
      <p:sp>
        <p:nvSpPr>
          <p:cNvPr id="54278" name="AutoShape 6"/>
          <p:cNvSpPr>
            <a:spLocks/>
          </p:cNvSpPr>
          <p:nvPr/>
        </p:nvSpPr>
        <p:spPr bwMode="auto">
          <a:xfrm>
            <a:off x="1262074" y="3650142"/>
            <a:ext cx="3036888" cy="284163"/>
          </a:xfrm>
          <a:prstGeom prst="borderCallout2">
            <a:avLst>
              <a:gd name="adj1" fmla="val 40222"/>
              <a:gd name="adj2" fmla="val 102509"/>
              <a:gd name="adj3" fmla="val 40222"/>
              <a:gd name="adj4" fmla="val 118921"/>
              <a:gd name="adj5" fmla="val -252514"/>
              <a:gd name="adj6" fmla="val 136329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54280" name="AutoShape 6"/>
          <p:cNvSpPr>
            <a:spLocks/>
          </p:cNvSpPr>
          <p:nvPr/>
        </p:nvSpPr>
        <p:spPr bwMode="auto">
          <a:xfrm>
            <a:off x="822337" y="2407440"/>
            <a:ext cx="3036887" cy="284162"/>
          </a:xfrm>
          <a:prstGeom prst="borderCallout2">
            <a:avLst>
              <a:gd name="adj1" fmla="val 40222"/>
              <a:gd name="adj2" fmla="val 102509"/>
              <a:gd name="adj3" fmla="val 40222"/>
              <a:gd name="adj4" fmla="val 118921"/>
              <a:gd name="adj5" fmla="val 173472"/>
              <a:gd name="adj6" fmla="val 146366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F32175-0602-4BB7-B6B5-43DD7D3BDF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545"/>
          <a:stretch/>
        </p:blipFill>
        <p:spPr>
          <a:xfrm>
            <a:off x="822337" y="5352843"/>
            <a:ext cx="7631112" cy="82093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중간 점검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60E48E8-47BF-4410-821E-18AC126F0C2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45280"/>
            <a:ext cx="8153400" cy="3112471"/>
          </a:xfrm>
        </p:spPr>
      </p:pic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55301" name="Picture 5" descr="MC900434929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867" y="4857751"/>
            <a:ext cx="1550987" cy="155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0FF08-3B6E-4874-AC59-444C0E75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소수의</a:t>
            </a:r>
            <a:r>
              <a:rPr lang="en-US" altLang="ko-KR" dirty="0"/>
              <a:t> </a:t>
            </a:r>
            <a:r>
              <a:rPr lang="ko-KR" altLang="en-US" dirty="0"/>
              <a:t>합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411F2-BACE-4F55-A5E3-F32E398BF5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b="0" i="0" u="none" strike="noStrike" baseline="0" dirty="0">
                <a:latin typeface="YDVYMjOStd12"/>
              </a:rPr>
              <a:t>어떤 정수가 소수 </a:t>
            </a:r>
            <a:r>
              <a:rPr lang="en-US" altLang="ko-KR" sz="1800" b="0" i="0" u="none" strike="noStrike" baseline="0" dirty="0">
                <a:latin typeface="YDVYMjOStd12"/>
              </a:rPr>
              <a:t>2</a:t>
            </a:r>
            <a:r>
              <a:rPr lang="ko-KR" altLang="en-US" sz="1800" b="0" i="0" u="none" strike="noStrike" baseline="0" dirty="0">
                <a:latin typeface="YDVYMjOStd12"/>
              </a:rPr>
              <a:t>개의 합으로 표시될 수 있는지를 검사하는 프로그램을 작성해보자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208EF4-F782-4F5E-A4C7-3359D4A20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" y="2522649"/>
            <a:ext cx="7805211" cy="981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D65E9-0A70-4990-85CE-1EF1070A73EF}"/>
              </a:ext>
            </a:extLst>
          </p:cNvPr>
          <p:cNvSpPr txBox="1"/>
          <p:nvPr/>
        </p:nvSpPr>
        <p:spPr>
          <a:xfrm>
            <a:off x="2689413" y="4426140"/>
            <a:ext cx="2518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i="1" dirty="0"/>
              <a:t>33 = 2 + 31</a:t>
            </a:r>
            <a:endParaRPr lang="ko-KR" altLang="en-US" sz="3600" i="1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D38FB15-DE8B-4EA9-B5BE-5972D6010D47}"/>
              </a:ext>
            </a:extLst>
          </p:cNvPr>
          <p:cNvSpPr/>
          <p:nvPr/>
        </p:nvSpPr>
        <p:spPr>
          <a:xfrm>
            <a:off x="3720353" y="4294094"/>
            <a:ext cx="439271" cy="9810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E10989D-3A6C-4816-8D7B-B3F8A877A24E}"/>
              </a:ext>
            </a:extLst>
          </p:cNvPr>
          <p:cNvSpPr/>
          <p:nvPr/>
        </p:nvSpPr>
        <p:spPr>
          <a:xfrm>
            <a:off x="4628746" y="4258784"/>
            <a:ext cx="439271" cy="9810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DB82FE0-07A4-4820-BAD0-4DDF623EF8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flipH="1">
            <a:off x="5983272" y="4350809"/>
            <a:ext cx="1421575" cy="2507191"/>
          </a:xfrm>
          <a:prstGeom prst="rect">
            <a:avLst/>
          </a:prstGeom>
        </p:spPr>
      </p:pic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45181532-ABD5-4D62-B223-6D70A950F96A}"/>
              </a:ext>
            </a:extLst>
          </p:cNvPr>
          <p:cNvSpPr/>
          <p:nvPr/>
        </p:nvSpPr>
        <p:spPr>
          <a:xfrm>
            <a:off x="6284259" y="3503691"/>
            <a:ext cx="2481789" cy="110416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함수를</a:t>
            </a:r>
            <a:r>
              <a:rPr lang="en-US" altLang="ko-KR" dirty="0"/>
              <a:t> </a:t>
            </a:r>
            <a:r>
              <a:rPr lang="ko-KR" altLang="en-US" dirty="0"/>
              <a:t>사용하지 않으면 아주 작성하기 힘든 문제입니다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9727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Sol.</a:t>
            </a:r>
            <a:endParaRPr lang="ko-KR" altLang="en-US" sz="3600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ECD1D5-9224-4550-948A-5653EDFEB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67" y="950259"/>
            <a:ext cx="8100233" cy="581809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check_prime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n, flag = 0;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양의 정수를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scanf_s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 = 2; i &lt; n; i++)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check_prime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== 1)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check_prime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(n -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== 1) {</a:t>
            </a:r>
          </a:p>
          <a:p>
            <a:pPr marL="0" indent="0">
              <a:buNone/>
            </a:pP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    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= %d + %d\n"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n, i, n - i);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        flag = 1;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(flag == 0)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은 소수들의 합으로 표시될 수 없습니다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0813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 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체" panose="020B0609000101010101" pitchFamily="49" charset="-127"/>
            </a:endParaRP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{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"****************************\n"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한국대학교 컴퓨터 공학과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홍길동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"****************************\n"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"****************************\n"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한국대학교 컴퓨터 공학과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홍길동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"****************************\n"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);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체" panose="020B0609000101010101" pitchFamily="49" charset="-127"/>
              </a:rPr>
              <a:t>}</a:t>
            </a:r>
            <a:endParaRPr lang="ko-KR" altLang="en-US" sz="1400" dirty="0">
              <a:latin typeface="Trebuchet MS" panose="020B0603020202020204" pitchFamily="34" charset="0"/>
              <a:ea typeface="굴림체" panose="020B0609000101010101" pitchFamily="49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83714" y="2717319"/>
            <a:ext cx="4295955" cy="13543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83714" y="4091961"/>
            <a:ext cx="4295955" cy="13543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/>
              <a:t>Sol.</a:t>
            </a:r>
            <a:endParaRPr lang="ko-KR" altLang="en-US" sz="360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12FC86-2299-412C-9560-846A50224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67" y="1909482"/>
            <a:ext cx="8100233" cy="32183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check_prime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is_prime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1;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일단 소수라고 가정한다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 = 2; i &lt; </a:t>
            </a:r>
            <a:r>
              <a:rPr lang="nn-NO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++i)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%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== 0)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is_prime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is_prime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1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118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정적 지역 변수</a:t>
            </a:r>
            <a:endParaRPr lang="en-US" altLang="ko-KR" sz="3600" dirty="0"/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>
                <a:latin typeface="Arial" pitchFamily="34" charset="0"/>
              </a:rPr>
              <a:t> 정적</a:t>
            </a:r>
            <a:r>
              <a:rPr lang="en-US" altLang="ko-KR" dirty="0">
                <a:latin typeface="Arial" pitchFamily="34" charset="0"/>
              </a:rPr>
              <a:t> </a:t>
            </a:r>
            <a:r>
              <a:rPr lang="ko-KR" altLang="en-US" dirty="0">
                <a:latin typeface="Arial" pitchFamily="34" charset="0"/>
              </a:rPr>
              <a:t>변수</a:t>
            </a:r>
            <a:r>
              <a:rPr lang="en-US" altLang="ko-KR" dirty="0">
                <a:latin typeface="Arial" pitchFamily="34" charset="0"/>
              </a:rPr>
              <a:t>: </a:t>
            </a:r>
            <a:r>
              <a:rPr lang="ko-KR" altLang="en-US" dirty="0">
                <a:latin typeface="Arial" pitchFamily="34" charset="0"/>
              </a:rPr>
              <a:t>블록에서만 사용되지만 블록을 벗어나도 자동으로 삭제되지 않는 변수</a:t>
            </a:r>
            <a:endParaRPr lang="en-US" altLang="ko-KR" dirty="0">
              <a:latin typeface="Arial" pitchFamily="34" charset="0"/>
            </a:endParaRPr>
          </a:p>
          <a:p>
            <a:r>
              <a:rPr lang="ko-KR" altLang="en-US" dirty="0">
                <a:latin typeface="Arial" pitchFamily="34" charset="0"/>
              </a:rPr>
              <a:t> 앞에 </a:t>
            </a:r>
            <a:r>
              <a:rPr lang="en-US" altLang="ko-KR" dirty="0">
                <a:latin typeface="Arial" pitchFamily="34" charset="0"/>
              </a:rPr>
              <a:t>static</a:t>
            </a:r>
            <a:r>
              <a:rPr lang="ko-KR" altLang="en-US" dirty="0">
                <a:latin typeface="Arial" pitchFamily="34" charset="0"/>
              </a:rPr>
              <a:t>을</a:t>
            </a:r>
            <a:r>
              <a:rPr lang="en-US" altLang="ko-KR" dirty="0">
                <a:latin typeface="Arial" pitchFamily="34" charset="0"/>
              </a:rPr>
              <a:t> </a:t>
            </a:r>
            <a:r>
              <a:rPr lang="ko-KR" altLang="en-US" dirty="0">
                <a:latin typeface="Arial" pitchFamily="34" charset="0"/>
              </a:rPr>
              <a:t>붙인다</a:t>
            </a:r>
            <a:r>
              <a:rPr lang="en-US" altLang="ko-KR" dirty="0">
                <a:latin typeface="Arial" pitchFamily="34" charset="0"/>
              </a:rPr>
              <a:t>. </a:t>
            </a:r>
            <a:endParaRPr lang="ko-KR" altLang="en-US" dirty="0">
              <a:latin typeface="Arial" pitchFamily="34" charset="0"/>
            </a:endParaRPr>
          </a:p>
          <a:p>
            <a:endParaRPr lang="ko-KR" altLang="en-US" dirty="0"/>
          </a:p>
        </p:txBody>
      </p:sp>
      <p:sp>
        <p:nvSpPr>
          <p:cNvPr id="58371" name="Rectangle 3"/>
          <p:cNvSpPr txBox="1">
            <a:spLocks noChangeArrowheads="1"/>
          </p:cNvSpPr>
          <p:nvPr/>
        </p:nvSpPr>
        <p:spPr bwMode="auto">
          <a:xfrm>
            <a:off x="685800" y="1333500"/>
            <a:ext cx="8212138" cy="1482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endParaRPr lang="ko-KR" altLang="en-US" dirty="0">
              <a:latin typeface="Arial" pitchFamily="34" charset="0"/>
            </a:endParaRPr>
          </a:p>
        </p:txBody>
      </p:sp>
      <p:sp>
        <p:nvSpPr>
          <p:cNvPr id="58372" name="TextBox 36"/>
          <p:cNvSpPr txBox="1">
            <a:spLocks noChangeArrowheads="1"/>
          </p:cNvSpPr>
          <p:nvPr/>
        </p:nvSpPr>
        <p:spPr bwMode="auto">
          <a:xfrm>
            <a:off x="1611313" y="3224213"/>
            <a:ext cx="4171950" cy="24638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800">
                <a:solidFill>
                  <a:srgbClr val="0000FF"/>
                </a:solidFill>
                <a:latin typeface="Century Schoolbook" panose="02040604050505020304" pitchFamily="18" charset="0"/>
              </a:rPr>
              <a:t>void</a:t>
            </a:r>
            <a:r>
              <a:rPr lang="en-US" altLang="ko-KR" sz="1800">
                <a:latin typeface="Century Schoolbook" panose="02040604050505020304" pitchFamily="18" charset="0"/>
              </a:rPr>
              <a:t> sub()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80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800">
                <a:latin typeface="Century Schoolbook" panose="02040604050505020304" pitchFamily="18" charset="0"/>
              </a:rPr>
              <a:t>	</a:t>
            </a:r>
            <a:r>
              <a:rPr lang="en-US" altLang="ko-KR" sz="1800">
                <a:solidFill>
                  <a:schemeClr val="tx2"/>
                </a:solidFill>
                <a:latin typeface="Century Schoolbook" panose="02040604050505020304" pitchFamily="18" charset="0"/>
              </a:rPr>
              <a:t>static int </a:t>
            </a:r>
            <a:r>
              <a:rPr lang="en-US" altLang="ko-KR" sz="1800">
                <a:latin typeface="Century Schoolbook" panose="02040604050505020304" pitchFamily="18" charset="0"/>
              </a:rPr>
              <a:t>count;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800">
                <a:latin typeface="Century Schoolbook" panose="02040604050505020304" pitchFamily="18" charset="0"/>
              </a:rPr>
              <a:t>	….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80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180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800">
                <a:latin typeface="Century Schoolbook" panose="02040604050505020304" pitchFamily="18" charset="0"/>
              </a:rPr>
              <a:t>	</a:t>
            </a:r>
            <a:r>
              <a:rPr lang="en-US" altLang="ko-KR" sz="1800">
                <a:solidFill>
                  <a:srgbClr val="0000FF"/>
                </a:solidFill>
                <a:latin typeface="Century Schoolbook" panose="02040604050505020304" pitchFamily="18" charset="0"/>
              </a:rPr>
              <a:t>return</a:t>
            </a:r>
            <a:r>
              <a:rPr lang="en-US" altLang="ko-KR" sz="1800">
                <a:latin typeface="Century Schoolbook" panose="020406040505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sz="1800">
                <a:latin typeface="Century Schoolbook" panose="02040604050505020304" pitchFamily="18" charset="0"/>
              </a:rPr>
              <a:t>}</a:t>
            </a:r>
            <a:endParaRPr lang="ko-KR" altLang="en-US" sz="1800">
              <a:latin typeface="Century Schoolbook" panose="02040604050505020304" pitchFamily="18" charset="0"/>
            </a:endParaRPr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6232525" y="3516313"/>
            <a:ext cx="10795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정적</a:t>
            </a:r>
            <a:r>
              <a:rPr kumimoji="0" lang="en-US" altLang="ko-KR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 </a:t>
            </a:r>
            <a:r>
              <a:rPr kumimoji="0"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변수</a:t>
            </a:r>
            <a:endParaRPr kumimoji="0" lang="en-US" altLang="ko-KR" sz="1600">
              <a:solidFill>
                <a:schemeClr val="tx2"/>
              </a:solidFill>
              <a:latin typeface="HY엽서L" pitchFamily="18" charset="-127"/>
              <a:ea typeface="HY엽서L" pitchFamily="18" charset="-127"/>
            </a:endParaRPr>
          </a:p>
        </p:txBody>
      </p:sp>
      <p:sp>
        <p:nvSpPr>
          <p:cNvPr id="58374" name="AutoShape 6"/>
          <p:cNvSpPr>
            <a:spLocks/>
          </p:cNvSpPr>
          <p:nvPr/>
        </p:nvSpPr>
        <p:spPr bwMode="auto">
          <a:xfrm>
            <a:off x="2016125" y="3713163"/>
            <a:ext cx="2055813" cy="485775"/>
          </a:xfrm>
          <a:prstGeom prst="borderCallout2">
            <a:avLst>
              <a:gd name="adj1" fmla="val 15722"/>
              <a:gd name="adj2" fmla="val 103708"/>
              <a:gd name="adj3" fmla="val 15722"/>
              <a:gd name="adj4" fmla="val 152431"/>
              <a:gd name="adj5" fmla="val 3213"/>
              <a:gd name="adj6" fmla="val 205708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저장 유형 지정자 </a:t>
            </a:r>
            <a:r>
              <a:rPr lang="en-US" altLang="ko-KR" sz="3600"/>
              <a:t>static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849313" y="1207938"/>
            <a:ext cx="7597775" cy="54498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sub(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auto_count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static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static_count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0;</a:t>
            </a:r>
          </a:p>
          <a:p>
            <a:pPr marL="0" indent="0"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auto_count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static_count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auto_count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auto_count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static_count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=%d\n"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static_count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buNone/>
            </a:pPr>
            <a:endParaRPr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sub();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sub();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sub();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F9C263-B9DE-42E2-AE50-CA16DAB3278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20352" y="1782429"/>
            <a:ext cx="8153400" cy="1531578"/>
          </a:xfrm>
        </p:spPr>
      </p:pic>
    </p:spTree>
    <p:extLst>
      <p:ext uri="{BB962C8B-B14F-4D97-AF65-F5344CB8AC3E}">
        <p14:creationId xmlns:p14="http://schemas.microsoft.com/office/powerpoint/2010/main" val="190628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순환호출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순환은 함수가 자기 자신을 호출하여 문제를 해결하는 프로그래밍 기법이다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672" y="2219774"/>
            <a:ext cx="338137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03" y="3534044"/>
            <a:ext cx="7778569" cy="261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77225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순환호출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9313" y="845389"/>
            <a:ext cx="7597775" cy="58124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factorial(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 = 0, result;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정수를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&amp;x);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result = factorial(x);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"%d!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x, result);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factorial(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"factorial(%d)\n"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pt-BR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&lt;= 1)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pt-BR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pt-BR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pt-BR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* factorial(</a:t>
            </a:r>
            <a:r>
              <a:rPr lang="pt-BR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- 1);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altLang="en-US" sz="14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142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14F711-79B3-445A-88E3-9C01BE263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4" y="1737692"/>
            <a:ext cx="7915835" cy="164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858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B351E-3894-4001-B9AF-1244CDEA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r>
              <a:rPr lang="ko-KR" altLang="en-US" dirty="0"/>
              <a:t> 함수의 계산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20F58B3-C19C-4C27-95B4-82CB113010A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26593"/>
            <a:ext cx="7410764" cy="2452537"/>
          </a:xfrm>
        </p:spPr>
      </p:pic>
    </p:spTree>
    <p:extLst>
      <p:ext uri="{BB962C8B-B14F-4D97-AF65-F5344CB8AC3E}">
        <p14:creationId xmlns:p14="http://schemas.microsoft.com/office/powerpoint/2010/main" val="40432813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B08E9-39CA-4731-B853-3BBC0FCAE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CB6E9C-A300-4817-BDB7-2BBCD2351DA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06299"/>
            <a:ext cx="8153400" cy="1304544"/>
          </a:xfrm>
        </p:spPr>
      </p:pic>
    </p:spTree>
    <p:extLst>
      <p:ext uri="{BB962C8B-B14F-4D97-AF65-F5344CB8AC3E}">
        <p14:creationId xmlns:p14="http://schemas.microsoft.com/office/powerpoint/2010/main" val="417781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FC054-4010-4355-B6E6-EF352962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피보나치 수열 계산</a:t>
            </a:r>
            <a:r>
              <a:rPr lang="en-US" altLang="ko-KR" dirty="0"/>
              <a:t>(</a:t>
            </a:r>
            <a:r>
              <a:rPr lang="ko-KR" altLang="en-US" dirty="0"/>
              <a:t>순환 버전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C2038-A317-4214-87D7-159F83DB07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순환 호출을 사용하여 피보나치 수열을 출력하는 프로그램을 작성해보자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피보나치 수열이란 다음과 같이 정의되는 수열이다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1C613A-10FC-4E7A-8F83-511837D92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94" y="2457450"/>
            <a:ext cx="594360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5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</a:t>
            </a:r>
            <a:r>
              <a:rPr lang="en-US" altLang="ko-KR"/>
              <a:t> </a:t>
            </a:r>
            <a:r>
              <a:rPr lang="ko-KR" altLang="en-US"/>
              <a:t>필요성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85800" y="1333500"/>
            <a:ext cx="8212138" cy="4856163"/>
          </a:xfrm>
          <a:solidFill>
            <a:srgbClr val="FFFFCC"/>
          </a:solidFill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8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print_name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Trebuchet MS" panose="020B0603020202020204" pitchFamily="34" charset="0"/>
              </a:rPr>
              <a:t>"****************************\n"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Trebuchet MS" panose="020B0603020202020204" pitchFamily="34" charset="0"/>
              </a:rPr>
              <a:t>한국대학교 컴퓨터 공학과 </a:t>
            </a:r>
            <a:r>
              <a:rPr lang="en-US" altLang="ko-KR" sz="180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800" dirty="0">
                <a:solidFill>
                  <a:srgbClr val="A31515"/>
                </a:solidFill>
                <a:latin typeface="Trebuchet MS" panose="020B0603020202020204" pitchFamily="34" charset="0"/>
              </a:rPr>
              <a:t>홍길동 </a:t>
            </a:r>
            <a:r>
              <a:rPr lang="en-US" altLang="ko-KR" sz="180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latin typeface="Trebuchet MS" panose="020B0603020202020204" pitchFamily="34" charset="0"/>
              </a:rPr>
              <a:t>"****************************\n"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print_name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print_name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();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6148" name="설명선 1 3"/>
          <p:cNvSpPr>
            <a:spLocks/>
          </p:cNvSpPr>
          <p:nvPr/>
        </p:nvSpPr>
        <p:spPr bwMode="auto">
          <a:xfrm>
            <a:off x="685800" y="1806544"/>
            <a:ext cx="4869401" cy="2040835"/>
          </a:xfrm>
          <a:prstGeom prst="borderCallout1">
            <a:avLst>
              <a:gd name="adj1" fmla="val 23191"/>
              <a:gd name="adj2" fmla="val 100669"/>
              <a:gd name="adj3" fmla="val 1394"/>
              <a:gd name="adj4" fmla="val 116825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6149" name="_x215086704"/>
          <p:cNvSpPr>
            <a:spLocks noChangeArrowheads="1"/>
          </p:cNvSpPr>
          <p:nvPr/>
        </p:nvSpPr>
        <p:spPr bwMode="auto">
          <a:xfrm>
            <a:off x="6174034" y="1077882"/>
            <a:ext cx="3046413" cy="72866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ko-KR" altLang="en-US" sz="1400">
                <a:solidFill>
                  <a:schemeClr val="tx2"/>
                </a:solidFill>
                <a:latin typeface="Arial" pitchFamily="34" charset="0"/>
              </a:rPr>
              <a:t>함수를 정의하였다</a:t>
            </a:r>
            <a:r>
              <a:rPr kumimoji="0" lang="en-US" altLang="ko-KR" sz="1400">
                <a:solidFill>
                  <a:schemeClr val="tx2"/>
                </a:solidFill>
                <a:latin typeface="Arial" pitchFamily="34" charset="0"/>
              </a:rPr>
              <a:t>. </a:t>
            </a:r>
            <a:r>
              <a:rPr kumimoji="0" lang="ko-KR" altLang="en-US" sz="1400">
                <a:solidFill>
                  <a:schemeClr val="tx2"/>
                </a:solidFill>
                <a:latin typeface="Arial" pitchFamily="34" charset="0"/>
              </a:rPr>
              <a:t>함수는 한번 정의되면 여러 번 호출하여서 실행이 가능하다</a:t>
            </a:r>
            <a:r>
              <a:rPr kumimoji="0" lang="en-US" altLang="ko-KR" sz="1400">
                <a:solidFill>
                  <a:schemeClr val="tx2"/>
                </a:solidFill>
                <a:latin typeface="Arial" pitchFamily="34" charset="0"/>
              </a:rPr>
              <a:t>.</a:t>
            </a:r>
            <a:endParaRPr kumimoji="0" lang="ko-KR" altLang="en-US" sz="1400">
              <a:solidFill>
                <a:schemeClr val="tx2"/>
              </a:solidFill>
              <a:latin typeface="Arial" pitchFamily="34" charset="0"/>
            </a:endParaRPr>
          </a:p>
        </p:txBody>
      </p:sp>
      <p:sp>
        <p:nvSpPr>
          <p:cNvPr id="6151" name="자유형 8"/>
          <p:cNvSpPr>
            <a:spLocks/>
          </p:cNvSpPr>
          <p:nvPr/>
        </p:nvSpPr>
        <p:spPr bwMode="auto">
          <a:xfrm>
            <a:off x="266700" y="2357438"/>
            <a:ext cx="1427163" cy="2384425"/>
          </a:xfrm>
          <a:custGeom>
            <a:avLst/>
            <a:gdLst>
              <a:gd name="T0" fmla="*/ 1737813 w 1358339"/>
              <a:gd name="T1" fmla="*/ 25974551 h 1312334"/>
              <a:gd name="T2" fmla="*/ 48026 w 1358339"/>
              <a:gd name="T3" fmla="*/ 18936290 h 1312334"/>
              <a:gd name="T4" fmla="*/ 427145 w 1358339"/>
              <a:gd name="T5" fmla="*/ 0 h 13123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58339" h="1312334">
                <a:moveTo>
                  <a:pt x="1358339" y="1312334"/>
                </a:moveTo>
                <a:cubicBezTo>
                  <a:pt x="783311" y="1243895"/>
                  <a:pt x="208283" y="1175456"/>
                  <a:pt x="37539" y="956734"/>
                </a:cubicBezTo>
                <a:cubicBezTo>
                  <a:pt x="-133205" y="738012"/>
                  <a:pt x="333873" y="0"/>
                  <a:pt x="333873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152" name="자유형 9"/>
          <p:cNvSpPr>
            <a:spLocks/>
          </p:cNvSpPr>
          <p:nvPr/>
        </p:nvSpPr>
        <p:spPr bwMode="auto">
          <a:xfrm>
            <a:off x="334963" y="2636117"/>
            <a:ext cx="1358900" cy="2422525"/>
          </a:xfrm>
          <a:custGeom>
            <a:avLst/>
            <a:gdLst>
              <a:gd name="T0" fmla="*/ 1360584 w 1358339"/>
              <a:gd name="T1" fmla="*/ 28141917 h 1312334"/>
              <a:gd name="T2" fmla="*/ 37603 w 1358339"/>
              <a:gd name="T3" fmla="*/ 20516363 h 1312334"/>
              <a:gd name="T4" fmla="*/ 334425 w 1358339"/>
              <a:gd name="T5" fmla="*/ 0 h 131233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58339" h="1312334">
                <a:moveTo>
                  <a:pt x="1358339" y="1312334"/>
                </a:moveTo>
                <a:cubicBezTo>
                  <a:pt x="783311" y="1243895"/>
                  <a:pt x="208283" y="1175456"/>
                  <a:pt x="37539" y="956734"/>
                </a:cubicBezTo>
                <a:cubicBezTo>
                  <a:pt x="-133205" y="738012"/>
                  <a:pt x="333873" y="0"/>
                  <a:pt x="333873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49313" y="1694329"/>
            <a:ext cx="7597775" cy="496349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fibbonacci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== 0)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== 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it-IT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(fibbonacci(</a:t>
            </a:r>
            <a:r>
              <a:rPr lang="it-IT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- 1) + fibbonacci(</a:t>
            </a:r>
            <a:r>
              <a:rPr lang="it-IT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- 2));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 = 0; i &lt; 10; i++)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fibbonacci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altLang="en-US" sz="12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0201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라이브러리 함수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i="1">
                <a:solidFill>
                  <a:schemeClr val="tx2"/>
                </a:solidFill>
              </a:rPr>
              <a:t>라이브러리 함수</a:t>
            </a:r>
            <a:r>
              <a:rPr lang="en-US" altLang="ko-KR" i="1">
                <a:solidFill>
                  <a:schemeClr val="tx2"/>
                </a:solidFill>
              </a:rPr>
              <a:t>(library function):</a:t>
            </a:r>
            <a:r>
              <a:rPr lang="en-US" altLang="ko-KR"/>
              <a:t> </a:t>
            </a:r>
            <a:r>
              <a:rPr lang="ko-KR" altLang="en-US"/>
              <a:t>컴파일러에서 제공하는 함수</a:t>
            </a:r>
          </a:p>
          <a:p>
            <a:pPr lvl="1" eaLnBrk="1" hangingPunct="1"/>
            <a:r>
              <a:rPr lang="ko-KR" altLang="en-US"/>
              <a:t>표준 입출력 </a:t>
            </a:r>
          </a:p>
          <a:p>
            <a:pPr lvl="1" eaLnBrk="1" hangingPunct="1"/>
            <a:r>
              <a:rPr lang="ko-KR" altLang="en-US"/>
              <a:t>수학 연산 </a:t>
            </a:r>
          </a:p>
          <a:p>
            <a:pPr lvl="1" eaLnBrk="1" hangingPunct="1"/>
            <a:r>
              <a:rPr lang="ko-KR" altLang="en-US"/>
              <a:t>문자열 처리 </a:t>
            </a:r>
          </a:p>
          <a:p>
            <a:pPr lvl="1" eaLnBrk="1" hangingPunct="1"/>
            <a:r>
              <a:rPr lang="ko-KR" altLang="en-US"/>
              <a:t>시간 처리 </a:t>
            </a:r>
          </a:p>
          <a:p>
            <a:pPr lvl="1" eaLnBrk="1" hangingPunct="1"/>
            <a:r>
              <a:rPr lang="ko-KR" altLang="en-US"/>
              <a:t>오류 처리 </a:t>
            </a:r>
          </a:p>
          <a:p>
            <a:pPr lvl="1" eaLnBrk="1" hangingPunct="1"/>
            <a:r>
              <a:rPr lang="ko-KR" altLang="en-US"/>
              <a:t>데이터 검색과 정렬 </a:t>
            </a:r>
          </a:p>
        </p:txBody>
      </p:sp>
      <p:pic>
        <p:nvPicPr>
          <p:cNvPr id="62468" name="Picture 2" descr="C:\Users\chun\AppData\Local\Microsoft\Windows\Temporary Internet Files\Content.IE5\0FU976SA\MC90043481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800" y="3081338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85D11-0696-429E-8CE4-0E73BAF0B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5FCEF9-C3AC-49B3-84D1-5AEA89AF2AA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22997" y="1600200"/>
            <a:ext cx="7932955" cy="4495800"/>
          </a:xfrm>
        </p:spPr>
      </p:pic>
    </p:spTree>
    <p:extLst>
      <p:ext uri="{BB962C8B-B14F-4D97-AF65-F5344CB8AC3E}">
        <p14:creationId xmlns:p14="http://schemas.microsoft.com/office/powerpoint/2010/main" val="34659279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난수 함수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ko-KR" altLang="en-US" b="1" dirty="0" err="1"/>
              <a:t>난수</a:t>
            </a:r>
            <a:r>
              <a:rPr lang="en-US" altLang="ko-KR" b="1" dirty="0"/>
              <a:t>(random number)</a:t>
            </a:r>
            <a:r>
              <a:rPr lang="ko-KR" altLang="en-US" dirty="0"/>
              <a:t>는 규칙성이 없이 임의로 생성되는 수이다</a:t>
            </a:r>
            <a:r>
              <a:rPr lang="en-US" altLang="ko-KR" dirty="0"/>
              <a:t>. </a:t>
            </a:r>
          </a:p>
          <a:p>
            <a:pPr eaLnBrk="1" hangingPunct="1">
              <a:defRPr/>
            </a:pPr>
            <a:r>
              <a:rPr lang="ko-KR" altLang="en-US" dirty="0"/>
              <a:t>난수는 암호학이나 시뮬레이션</a:t>
            </a:r>
            <a:r>
              <a:rPr lang="en-US" altLang="ko-KR" dirty="0"/>
              <a:t>, </a:t>
            </a:r>
            <a:r>
              <a:rPr lang="ko-KR" altLang="en-US" dirty="0"/>
              <a:t>게임 등에서 필수적이다</a:t>
            </a:r>
            <a:r>
              <a:rPr lang="en-US" altLang="ko-KR" dirty="0"/>
              <a:t>.</a:t>
            </a:r>
            <a:endParaRPr lang="ko-KR" altLang="en-US" dirty="0"/>
          </a:p>
          <a:p>
            <a:pPr eaLnBrk="1" hangingPunct="1">
              <a:lnSpc>
                <a:spcPct val="80000"/>
              </a:lnSpc>
              <a:defRPr/>
            </a:pPr>
            <a:endParaRPr lang="en-US" altLang="ko-KR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ko-KR" dirty="0"/>
              <a:t>rand()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ko-KR" altLang="en-US" dirty="0" err="1">
                <a:cs typeface="+mn-cs"/>
              </a:rPr>
              <a:t>난수를</a:t>
            </a:r>
            <a:r>
              <a:rPr lang="ko-KR" altLang="en-US" dirty="0">
                <a:cs typeface="+mn-cs"/>
              </a:rPr>
              <a:t> 생성하는 함수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ko-KR" dirty="0">
                <a:cs typeface="+mn-cs"/>
              </a:rPr>
              <a:t>0</a:t>
            </a:r>
            <a:r>
              <a:rPr lang="ko-KR" altLang="en-US" dirty="0">
                <a:cs typeface="+mn-cs"/>
              </a:rPr>
              <a:t>부터 </a:t>
            </a:r>
            <a:r>
              <a:rPr lang="en-US" altLang="ko-KR" dirty="0">
                <a:cs typeface="+mn-cs"/>
              </a:rPr>
              <a:t>RAND_MAX</a:t>
            </a:r>
            <a:r>
              <a:rPr lang="ko-KR" altLang="en-US" dirty="0">
                <a:cs typeface="+mn-cs"/>
              </a:rPr>
              <a:t>까지의 난수를 생성</a:t>
            </a:r>
            <a:endParaRPr lang="en-US" altLang="ko-KR" dirty="0">
              <a:cs typeface="+mn-cs"/>
            </a:endParaRPr>
          </a:p>
          <a:p>
            <a:pPr>
              <a:lnSpc>
                <a:spcPct val="80000"/>
              </a:lnSpc>
              <a:defRPr/>
            </a:pPr>
            <a:endParaRPr lang="en-US" altLang="ko-KR" dirty="0"/>
          </a:p>
          <a:p>
            <a:pPr>
              <a:lnSpc>
                <a:spcPct val="80000"/>
              </a:lnSpc>
              <a:defRPr/>
            </a:pPr>
            <a:r>
              <a:rPr lang="en-US" altLang="ko-KR" dirty="0">
                <a:cs typeface="+mn-cs"/>
              </a:rPr>
              <a:t>number</a:t>
            </a:r>
            <a:r>
              <a:rPr lang="ko-KR" altLang="en-US" dirty="0">
                <a:cs typeface="+mn-cs"/>
              </a:rPr>
              <a:t> </a:t>
            </a:r>
            <a:r>
              <a:rPr lang="en-US" altLang="ko-KR" dirty="0">
                <a:cs typeface="+mn-cs"/>
              </a:rPr>
              <a:t>= rand();</a:t>
            </a:r>
            <a:endParaRPr lang="ko-KR" altLang="en-US" dirty="0">
              <a:cs typeface="+mn-cs"/>
            </a:endParaRPr>
          </a:p>
        </p:txBody>
      </p:sp>
      <p:pic>
        <p:nvPicPr>
          <p:cNvPr id="63492" name="Picture 32" descr="C:\Users\sec\AppData\Local\Microsoft\Windows\Temporary Internet Files\Content.IE5\KH8L8D0R\MC90041640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876" y="3955864"/>
            <a:ext cx="1595437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51DB2-ED98-480D-ACBC-5E64DDD3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34A41C-74CB-4844-B045-CD3E9E0CF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4" y="1694330"/>
            <a:ext cx="6914122" cy="220531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rand());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rand());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rand());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rand());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altLang="en-US" sz="11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C5C33A-3BF5-4663-9B73-1A6CCAC45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14" y="4249270"/>
            <a:ext cx="6914122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466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4F9CD-05E3-43A8-895F-6FCE49558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난수의 값을 어떤 범위로 한정하려면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C988641-86A5-4739-B832-76CF4F19756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57418" y="2044793"/>
            <a:ext cx="5495925" cy="2638425"/>
          </a:xfrm>
        </p:spPr>
      </p:pic>
    </p:spTree>
    <p:extLst>
      <p:ext uri="{BB962C8B-B14F-4D97-AF65-F5344CB8AC3E}">
        <p14:creationId xmlns:p14="http://schemas.microsoft.com/office/powerpoint/2010/main" val="14857755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92547-3039-46AD-9723-049870B6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난수 </a:t>
            </a:r>
            <a:r>
              <a:rPr lang="ko-KR" altLang="en-US" dirty="0" err="1"/>
              <a:t>시드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5FA08D-D154-4201-8C7F-F28F7F3A4B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프로그램을 실행할 때마다 다른 난수가 생성되게 하려면 어떻게 해야 할까</a:t>
            </a:r>
            <a:r>
              <a:rPr lang="en-US" altLang="ko-KR" sz="1800" b="0" i="0" u="none" strike="noStrike" baseline="0" dirty="0">
                <a:latin typeface="YDVYMjOStd12"/>
              </a:rPr>
              <a:t>? </a:t>
            </a:r>
            <a:r>
              <a:rPr lang="ko-KR" altLang="en-US" sz="1800" b="0" i="0" u="none" strike="noStrike" baseline="0" dirty="0">
                <a:latin typeface="YDVYMjOStd12"/>
              </a:rPr>
              <a:t>매번 </a:t>
            </a:r>
            <a:r>
              <a:rPr lang="ko-KR" altLang="en-US" sz="1800" b="0" i="0" u="none" strike="noStrike" baseline="0" dirty="0" err="1">
                <a:latin typeface="YDVYMjOStd12"/>
              </a:rPr>
              <a:t>난수를다르게</a:t>
            </a:r>
            <a:r>
              <a:rPr lang="ko-KR" altLang="en-US" sz="1800" b="0" i="0" u="none" strike="noStrike" baseline="0" dirty="0">
                <a:latin typeface="YDVYMjOStd12"/>
              </a:rPr>
              <a:t> 생성하려면 </a:t>
            </a:r>
            <a:r>
              <a:rPr lang="ko-KR" altLang="en-US" sz="1800" b="0" i="0" u="none" strike="noStrike" baseline="0" dirty="0" err="1">
                <a:latin typeface="YDVYMjOStd12"/>
              </a:rPr>
              <a:t>시드</a:t>
            </a:r>
            <a:r>
              <a:rPr lang="en-US" altLang="ko-KR" sz="1800" b="0" i="0" u="none" strike="noStrike" baseline="0" dirty="0">
                <a:latin typeface="YDVYMjOStd12"/>
              </a:rPr>
              <a:t>(seed)</a:t>
            </a:r>
            <a:r>
              <a:rPr lang="ko-KR" altLang="en-US" sz="1800" b="0" i="0" u="none" strike="noStrike" baseline="0" dirty="0">
                <a:latin typeface="YDVYMjOStd12"/>
              </a:rPr>
              <a:t>라는 개념을 사용한다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</a:p>
          <a:p>
            <a:pPr algn="l"/>
            <a:r>
              <a:rPr lang="ko-KR" altLang="en-US" sz="1800" b="0" i="0" u="none" strike="noStrike" baseline="0" dirty="0" err="1">
                <a:latin typeface="YDVYMjOStd12"/>
              </a:rPr>
              <a:t>시드란</a:t>
            </a:r>
            <a:r>
              <a:rPr lang="ko-KR" altLang="en-US" sz="1800" b="0" i="0" u="none" strike="noStrike" baseline="0" dirty="0">
                <a:latin typeface="YDVYMjOStd12"/>
              </a:rPr>
              <a:t> “</a:t>
            </a:r>
            <a:r>
              <a:rPr lang="ko-KR" altLang="en-US" sz="1800" b="0" i="0" u="none" strike="noStrike" baseline="0" dirty="0" err="1">
                <a:latin typeface="YDVYMjOStd12"/>
              </a:rPr>
              <a:t>씨앗”이라는</a:t>
            </a:r>
            <a:r>
              <a:rPr lang="ko-KR" altLang="en-US" sz="1800" b="0" i="0" u="none" strike="noStrike" baseline="0" dirty="0">
                <a:latin typeface="YDVYMjOStd12"/>
              </a:rPr>
              <a:t> 의미로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 err="1">
                <a:latin typeface="YDVYMjOStd12"/>
              </a:rPr>
              <a:t>시드는난수</a:t>
            </a:r>
            <a:r>
              <a:rPr lang="ko-KR" altLang="en-US" sz="1800" b="0" i="0" u="none" strike="noStrike" baseline="0" dirty="0">
                <a:latin typeface="YDVYMjOStd12"/>
              </a:rPr>
              <a:t> 생성시에 </a:t>
            </a:r>
            <a:r>
              <a:rPr lang="ko-KR" altLang="en-US" sz="1800" b="0" i="0" u="none" strike="noStrike" baseline="0" dirty="0" err="1">
                <a:latin typeface="YDVYMjOStd12"/>
              </a:rPr>
              <a:t>씨앗값이</a:t>
            </a:r>
            <a:r>
              <a:rPr lang="ko-KR" altLang="en-US" sz="1800" b="0" i="0" u="none" strike="noStrike" baseline="0" dirty="0">
                <a:latin typeface="YDVYMjOStd12"/>
              </a:rPr>
              <a:t> 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4962DA-00B8-4146-971F-B685287FE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029" y="3031470"/>
            <a:ext cx="55149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343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실행할 때마다 다르게 하려면</a:t>
            </a:r>
          </a:p>
        </p:txBody>
      </p:sp>
      <p:sp>
        <p:nvSpPr>
          <p:cNvPr id="6758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매번 </a:t>
            </a:r>
            <a:r>
              <a:rPr lang="ko-KR" altLang="en-US" dirty="0" err="1"/>
              <a:t>난수를</a:t>
            </a:r>
            <a:r>
              <a:rPr lang="ko-KR" altLang="en-US" dirty="0"/>
              <a:t> 다르게 생성하려면 </a:t>
            </a:r>
            <a:r>
              <a:rPr lang="ko-KR" altLang="en-US" b="1" dirty="0" err="1"/>
              <a:t>시드</a:t>
            </a:r>
            <a:r>
              <a:rPr lang="en-US" altLang="ko-KR" b="1" dirty="0"/>
              <a:t>(seed)</a:t>
            </a:r>
            <a:r>
              <a:rPr lang="ko-KR" altLang="en-US" b="1" dirty="0"/>
              <a:t>를 다르게 하여야 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76313" y="2113473"/>
            <a:ext cx="7721600" cy="436352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ko-KR" altLang="en-US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anose="020B0603020202020204" pitchFamily="34" charset="0"/>
              </a:rPr>
              <a:t>time.h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1600" dirty="0">
              <a:solidFill>
                <a:srgbClr val="0000FF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#define</a:t>
            </a:r>
            <a:r>
              <a:rPr lang="ko-KR" altLang="en-US" sz="1600" dirty="0"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latin typeface="Trebuchet MS" panose="020B0603020202020204" pitchFamily="34" charset="0"/>
              </a:rPr>
              <a:t>MAX 45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main(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srand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 time( NULL ) );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&lt; 6;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++ )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anose="020B0603020202020204" pitchFamily="34" charset="0"/>
              </a:rPr>
              <a:t>"%d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, 1+rand()%MAX );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ko-KR" altLang="en-US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0;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67589" name="타원 4"/>
          <p:cNvSpPr>
            <a:spLocks noChangeArrowheads="1"/>
          </p:cNvSpPr>
          <p:nvPr/>
        </p:nvSpPr>
        <p:spPr bwMode="auto">
          <a:xfrm>
            <a:off x="1911351" y="4808538"/>
            <a:ext cx="2703782" cy="242887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sp>
        <p:nvSpPr>
          <p:cNvPr id="67590" name="TextBox 5"/>
          <p:cNvSpPr txBox="1">
            <a:spLocks noChangeArrowheads="1"/>
          </p:cNvSpPr>
          <p:nvPr/>
        </p:nvSpPr>
        <p:spPr bwMode="auto">
          <a:xfrm>
            <a:off x="5076916" y="3124410"/>
            <a:ext cx="3482975" cy="10763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ko-KR" altLang="en-US" sz="1600" dirty="0" err="1">
                <a:solidFill>
                  <a:srgbClr val="00B0F0"/>
                </a:solidFill>
                <a:latin typeface="Arial" pitchFamily="34" charset="0"/>
              </a:rPr>
              <a:t>시드를</a:t>
            </a:r>
            <a:r>
              <a:rPr kumimoji="0" lang="ko-KR" altLang="en-US" sz="1600" dirty="0">
                <a:solidFill>
                  <a:srgbClr val="00B0F0"/>
                </a:solidFill>
                <a:latin typeface="Arial" pitchFamily="34" charset="0"/>
              </a:rPr>
              <a:t> 설정하는 가장 일반적인 방법은 현재의 시각을 </a:t>
            </a:r>
            <a:r>
              <a:rPr kumimoji="0" lang="ko-KR" altLang="en-US" sz="1600" dirty="0" err="1">
                <a:solidFill>
                  <a:srgbClr val="00B0F0"/>
                </a:solidFill>
                <a:latin typeface="Arial" pitchFamily="34" charset="0"/>
              </a:rPr>
              <a:t>시드로</a:t>
            </a:r>
            <a:r>
              <a:rPr kumimoji="0" lang="ko-KR" altLang="en-US" sz="1600" dirty="0">
                <a:solidFill>
                  <a:srgbClr val="00B0F0"/>
                </a:solidFill>
                <a:latin typeface="Arial" pitchFamily="34" charset="0"/>
              </a:rPr>
              <a:t> 사용하는 것이다</a:t>
            </a:r>
            <a:r>
              <a:rPr kumimoji="0" lang="en-US" altLang="ko-KR" sz="1600" dirty="0">
                <a:solidFill>
                  <a:srgbClr val="00B0F0"/>
                </a:solidFill>
                <a:latin typeface="Arial" pitchFamily="34" charset="0"/>
              </a:rPr>
              <a:t>. </a:t>
            </a:r>
            <a:r>
              <a:rPr kumimoji="0" lang="ko-KR" altLang="en-US" sz="1600" dirty="0">
                <a:solidFill>
                  <a:srgbClr val="00B0F0"/>
                </a:solidFill>
                <a:latin typeface="Arial" pitchFamily="34" charset="0"/>
              </a:rPr>
              <a:t>현재 시각은 실행할 때마다 달라지기 때문이다</a:t>
            </a:r>
            <a:r>
              <a:rPr kumimoji="0" lang="en-US" altLang="ko-KR" sz="1600" dirty="0">
                <a:solidFill>
                  <a:srgbClr val="00B0F0"/>
                </a:solidFill>
                <a:latin typeface="Arial" pitchFamily="34" charset="0"/>
              </a:rPr>
              <a:t>. </a:t>
            </a:r>
            <a:endParaRPr kumimoji="0" lang="ko-KR" altLang="en-US" sz="1600" dirty="0">
              <a:solidFill>
                <a:srgbClr val="00B0F0"/>
              </a:solidFill>
              <a:latin typeface="Arial" pitchFamily="34" charset="0"/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 flipH="1">
            <a:off x="4287328" y="3662572"/>
            <a:ext cx="789588" cy="10560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2282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로또 번호 생성하기</a:t>
            </a:r>
          </a:p>
        </p:txBody>
      </p:sp>
      <p:sp>
        <p:nvSpPr>
          <p:cNvPr id="6451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45</a:t>
            </a:r>
            <a:r>
              <a:rPr lang="ko-KR" altLang="en-US" dirty="0"/>
              <a:t>번 사이의 난수 발생</a:t>
            </a:r>
            <a:endParaRPr lang="en-US" altLang="ko-KR" dirty="0"/>
          </a:p>
          <a:p>
            <a:r>
              <a:rPr lang="ko-KR" altLang="en-US" dirty="0"/>
              <a:t>중복을 방지해보자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451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omic Sans MS" pitchFamily="66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endParaRPr kumimoji="0" lang="ko-KR" altLang="en-US" sz="1800">
              <a:latin typeface="Arial" pitchFamily="34" charset="0"/>
            </a:endParaRPr>
          </a:p>
        </p:txBody>
      </p:sp>
      <p:pic>
        <p:nvPicPr>
          <p:cNvPr id="64517" name="_x232738976" descr="EMB00000ae4bd8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2540000"/>
            <a:ext cx="6391275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54F131-9367-4930-93A5-B6778B107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69" y="2540000"/>
            <a:ext cx="2533181" cy="1947863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2648" y="1039905"/>
            <a:ext cx="7721600" cy="568362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time.h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MAX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45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k, lotto[6] = { 0 };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dup_check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MAX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+ 1] = { 0 };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srand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(time(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6; i++)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k = 1 + (rand() %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MAX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dup_check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[k] == 1)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k = 1 + (rand() %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MAX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lotto[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k;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dup_check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[k] = 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lotto[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9A57239-E0E7-4EFB-8750-F5B1BED79E69}"/>
              </a:ext>
            </a:extLst>
          </p:cNvPr>
          <p:cNvSpPr/>
          <p:nvPr/>
        </p:nvSpPr>
        <p:spPr>
          <a:xfrm rot="9177068">
            <a:off x="4076814" y="2904565"/>
            <a:ext cx="484094" cy="681318"/>
          </a:xfrm>
          <a:prstGeom prst="rightArrow">
            <a:avLst>
              <a:gd name="adj1" fmla="val 31579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5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함수의</a:t>
            </a:r>
            <a:r>
              <a:rPr lang="en-US" altLang="ko-KR"/>
              <a:t> </a:t>
            </a:r>
            <a:r>
              <a:rPr lang="ko-KR" altLang="en-US"/>
              <a:t>장점</a:t>
            </a:r>
          </a:p>
        </p:txBody>
      </p:sp>
      <p:sp>
        <p:nvSpPr>
          <p:cNvPr id="7171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함수를 사용하면 코드가 중복되는 것을 막을 수 있다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한번 작성된 함수는 여러 번 재사용할 수 있다</a:t>
            </a:r>
            <a:r>
              <a:rPr lang="en-US" altLang="ko-KR"/>
              <a:t>.</a:t>
            </a:r>
            <a:endParaRPr lang="ko-KR" altLang="en-US"/>
          </a:p>
          <a:p>
            <a:r>
              <a:rPr lang="ko-KR" altLang="en-US"/>
              <a:t>함수를 사용하면 전체 프로그램을 모듈로 나눌 수 있어서 개발 과정이 쉬워지고 보다 체계적이 되면서 유지보수도 쉬워진다</a:t>
            </a:r>
            <a:r>
              <a:rPr lang="en-US" altLang="ko-KR"/>
              <a:t>.</a:t>
            </a:r>
            <a:endParaRPr lang="ko-KR" altLang="en-US"/>
          </a:p>
          <a:p>
            <a:endParaRPr lang="ko-KR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932C0-2AA6-4406-BE43-2E246A0F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테일러</a:t>
            </a:r>
            <a:r>
              <a:rPr lang="en-US" altLang="ko-KR" dirty="0"/>
              <a:t> </a:t>
            </a:r>
            <a:r>
              <a:rPr lang="ko-KR" altLang="en-US" dirty="0"/>
              <a:t>급수 계산하기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B2346F-60D3-4E18-83D5-8A37CC75407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43626"/>
            <a:ext cx="8153400" cy="137610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E1080DA-1A92-4131-8091-AABD6E78BC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39"/>
          <a:stretch/>
        </p:blipFill>
        <p:spPr>
          <a:xfrm>
            <a:off x="612648" y="3738274"/>
            <a:ext cx="6881846" cy="9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967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2648" y="1828800"/>
            <a:ext cx="7721600" cy="489472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power(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fr-FR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x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fr-FR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fr-FR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y</a:t>
            </a:r>
            <a:r>
              <a:rPr lang="fr-F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result = 1.0;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 = 0; i &lt; </a:t>
            </a:r>
            <a:r>
              <a:rPr lang="nn-NO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y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result *=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result;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factorial(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result = 1.0;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&lt;= 1)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1;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 = 1; i &lt;= </a:t>
            </a:r>
            <a:r>
              <a:rPr lang="nn-NO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n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result *=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result;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361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2648" y="1775012"/>
            <a:ext cx="7721600" cy="312868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sum = 0.0;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x, n;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"x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n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의 값을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scanf(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%d"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&amp;x, &amp;n);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 = 0; i &lt;= n;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sum += power(x,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/ factorial(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printf(</a:t>
            </a:r>
            <a:r>
              <a:rPr lang="pt-BR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"e^%d = %.3lf\n"</a:t>
            </a:r>
            <a:r>
              <a:rPr lang="pt-BR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x, sum);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66265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932C0-2AA6-4406-BE43-2E246A0F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ATM </a:t>
            </a:r>
            <a:r>
              <a:rPr lang="ko-KR" altLang="en-US" dirty="0"/>
              <a:t>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67EDD4-BECF-4E1D-9271-C8C97A9FFAE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은행에 설치되어 있는 </a:t>
            </a:r>
            <a:r>
              <a:rPr lang="en-US" altLang="ko-KR" sz="1800" b="0" i="0" u="none" strike="noStrike" baseline="0" dirty="0">
                <a:latin typeface="YDVYMjOStd12"/>
              </a:rPr>
              <a:t>ATM</a:t>
            </a:r>
            <a:r>
              <a:rPr lang="ko-KR" altLang="en-US" sz="1800" b="0" i="0" u="none" strike="noStrike" baseline="0" dirty="0">
                <a:latin typeface="YDVYMjOStd12"/>
              </a:rPr>
              <a:t>을 프로그램으로 구현해보자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958B0F0-4329-4F76-B7FD-116B5C4DC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04"/>
          <a:stretch/>
        </p:blipFill>
        <p:spPr>
          <a:xfrm>
            <a:off x="1255057" y="2286854"/>
            <a:ext cx="5396754" cy="200768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3D1538-8D61-4E00-8BDB-955EFB57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135" y="3429000"/>
            <a:ext cx="3410217" cy="295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59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8397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함수의 개념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i="1" dirty="0">
                <a:solidFill>
                  <a:schemeClr val="tx2"/>
                </a:solidFill>
              </a:rPr>
              <a:t>함수</a:t>
            </a:r>
            <a:r>
              <a:rPr lang="en-US" altLang="ko-KR" i="1" dirty="0">
                <a:solidFill>
                  <a:schemeClr val="tx2"/>
                </a:solidFill>
              </a:rPr>
              <a:t>(function</a:t>
            </a:r>
            <a:r>
              <a:rPr lang="en-US" altLang="ko-KR" dirty="0"/>
              <a:t>): </a:t>
            </a:r>
            <a:r>
              <a:rPr lang="ko-KR" altLang="en-US" dirty="0"/>
              <a:t>특정 작업을 수행하여 그 결과를 반환하는 문장들의 집합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8" y="2552610"/>
            <a:ext cx="7791450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함수는 프로그램을 이루는 </a:t>
            </a:r>
            <a:r>
              <a:rPr lang="ko-KR" altLang="en-US" dirty="0" err="1"/>
              <a:t>빌딩블록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3594D-4B44-4F1C-AC33-B08E21B1ABF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하나의 프로그램은 여러 함수들이 모여서 이루어진다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함수는 레고 블록과 같은 역할을 하는 것이다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함수는 프로그램을 이루는 부품으로 생각하면 이해하기 쉽다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698" y="2605367"/>
            <a:ext cx="77533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894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3672</TotalTime>
  <Words>3427</Words>
  <Application>Microsoft Office PowerPoint</Application>
  <PresentationFormat>화면 슬라이드 쇼(4:3)</PresentationFormat>
  <Paragraphs>635</Paragraphs>
  <Slides>74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74</vt:i4>
      </vt:variant>
    </vt:vector>
  </HeadingPairs>
  <TitlesOfParts>
    <vt:vector size="95" baseType="lpstr">
      <vt:lpstr>HY엽서L</vt:lpstr>
      <vt:lpstr>HY헤드라인M</vt:lpstr>
      <vt:lpstr>YDVYGOStd12</vt:lpstr>
      <vt:lpstr>YDVYMjOStd12</vt:lpstr>
      <vt:lpstr>굴림</vt:lpstr>
      <vt:lpstr>휴먼명조</vt:lpstr>
      <vt:lpstr>휴먼명조,한컴돋움</vt:lpstr>
      <vt:lpstr>Arial</vt:lpstr>
      <vt:lpstr>Century Schoolbook</vt:lpstr>
      <vt:lpstr>Comic Sans MS</vt:lpstr>
      <vt:lpstr>Consolas</vt:lpstr>
      <vt:lpstr>Symbol</vt:lpstr>
      <vt:lpstr>Trebuchet MS</vt:lpstr>
      <vt:lpstr>Tw Cen MT</vt:lpstr>
      <vt:lpstr>Wingdings</vt:lpstr>
      <vt:lpstr>Wingdings 2</vt:lpstr>
      <vt:lpstr>가을</vt:lpstr>
      <vt:lpstr>2_Crayons</vt:lpstr>
      <vt:lpstr>3_Crayons</vt:lpstr>
      <vt:lpstr>4_Crayons</vt:lpstr>
      <vt:lpstr>5_Crayons</vt:lpstr>
      <vt:lpstr>PowerPoint 프레젠테이션</vt:lpstr>
      <vt:lpstr>이번 장에서 학습할 내용</vt:lpstr>
      <vt:lpstr>이번 장에서 만들 프로그램</vt:lpstr>
      <vt:lpstr>되풀이 되는 작업</vt:lpstr>
      <vt:lpstr>함수의 필요성</vt:lpstr>
      <vt:lpstr>함수의 필요성</vt:lpstr>
      <vt:lpstr>함수의 장점</vt:lpstr>
      <vt:lpstr>함수의 개념</vt:lpstr>
      <vt:lpstr>함수는 프로그램을 이루는 빌딩블록</vt:lpstr>
      <vt:lpstr>중간점검</vt:lpstr>
      <vt:lpstr>함수의 정의</vt:lpstr>
      <vt:lpstr>반환형</vt:lpstr>
      <vt:lpstr>함수 이름</vt:lpstr>
      <vt:lpstr>매개 변수</vt:lpstr>
      <vt:lpstr>지역 변수</vt:lpstr>
      <vt:lpstr>참고사항</vt:lpstr>
      <vt:lpstr>함수 정의 예제</vt:lpstr>
      <vt:lpstr>예제 #1</vt:lpstr>
      <vt:lpstr>예제 #2</vt:lpstr>
      <vt:lpstr>예제 #3</vt:lpstr>
      <vt:lpstr>중간 점검</vt:lpstr>
      <vt:lpstr>함수 호출과 반환</vt:lpstr>
      <vt:lpstr>인수와 매개 변수</vt:lpstr>
      <vt:lpstr>반환값</vt:lpstr>
      <vt:lpstr>예제 #1</vt:lpstr>
      <vt:lpstr>실행 결과</vt:lpstr>
      <vt:lpstr>예제 #2</vt:lpstr>
      <vt:lpstr>예제 #2</vt:lpstr>
      <vt:lpstr>예제 #3</vt:lpstr>
      <vt:lpstr>예제 #3</vt:lpstr>
      <vt:lpstr>중간 점검</vt:lpstr>
      <vt:lpstr>함수 원형</vt:lpstr>
      <vt:lpstr>참고와 중간점검</vt:lpstr>
      <vt:lpstr>Lab: 온도 변환 함수</vt:lpstr>
      <vt:lpstr>Sol.</vt:lpstr>
      <vt:lpstr>Lab: 소수 검사 함수 작성</vt:lpstr>
      <vt:lpstr>Sol.</vt:lpstr>
      <vt:lpstr>Sol.</vt:lpstr>
      <vt:lpstr>지역 변수와 전역 변수</vt:lpstr>
      <vt:lpstr>지역 변수</vt:lpstr>
      <vt:lpstr>지역 변수의 사용 범위</vt:lpstr>
      <vt:lpstr>지역 변수의 초기값</vt:lpstr>
      <vt:lpstr>참고 </vt:lpstr>
      <vt:lpstr>전역 변수</vt:lpstr>
      <vt:lpstr>전역 변수의 특징</vt:lpstr>
      <vt:lpstr>같은 이름의 전역 변수와 지역 변수</vt:lpstr>
      <vt:lpstr>중간 점검</vt:lpstr>
      <vt:lpstr>Lab: 소수의 합 찾기</vt:lpstr>
      <vt:lpstr>Sol.</vt:lpstr>
      <vt:lpstr>Sol.</vt:lpstr>
      <vt:lpstr>정적 지역 변수</vt:lpstr>
      <vt:lpstr>저장 유형 지정자 static</vt:lpstr>
      <vt:lpstr>실행 결과</vt:lpstr>
      <vt:lpstr>순환호출</vt:lpstr>
      <vt:lpstr>순환호출</vt:lpstr>
      <vt:lpstr>실행 결과</vt:lpstr>
      <vt:lpstr>팩토리얼 함수의 계산</vt:lpstr>
      <vt:lpstr>중간점검</vt:lpstr>
      <vt:lpstr>Lab: 피보나치 수열 계산(순환 버전)</vt:lpstr>
      <vt:lpstr>Sol:</vt:lpstr>
      <vt:lpstr>라이브러리 함수</vt:lpstr>
      <vt:lpstr>라이브러리 함수</vt:lpstr>
      <vt:lpstr>난수 함수</vt:lpstr>
      <vt:lpstr>예제</vt:lpstr>
      <vt:lpstr>난수의 값을 어떤 범위로 한정하려면</vt:lpstr>
      <vt:lpstr>난수 시드</vt:lpstr>
      <vt:lpstr>실행할 때마다 다르게 하려면</vt:lpstr>
      <vt:lpstr>Lab: 로또 번호 생성하기</vt:lpstr>
      <vt:lpstr>Sol:</vt:lpstr>
      <vt:lpstr>Lab: 테일러 급수 계산하기</vt:lpstr>
      <vt:lpstr>Sol:</vt:lpstr>
      <vt:lpstr>Sol:</vt:lpstr>
      <vt:lpstr>Mini Project: ATM 만들기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2747</cp:lastModifiedBy>
  <cp:revision>478</cp:revision>
  <dcterms:created xsi:type="dcterms:W3CDTF">2007-06-29T06:43:39Z</dcterms:created>
  <dcterms:modified xsi:type="dcterms:W3CDTF">2021-07-24T01:12:10Z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