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3" r:id="rId4"/>
    <p:sldId id="265" r:id="rId5"/>
    <p:sldId id="257" r:id="rId6"/>
    <p:sldId id="259" r:id="rId7"/>
    <p:sldId id="262" r:id="rId8"/>
    <p:sldId id="297" r:id="rId9"/>
    <p:sldId id="273" r:id="rId10"/>
  </p:sldIdLst>
  <p:sldSz cx="9144000" cy="5143500" type="screen16x9"/>
  <p:notesSz cx="6858000" cy="9144000"/>
  <p:embeddedFontLst>
    <p:embeddedFont>
      <p:font typeface="G마켓 산스 TTF Bold" panose="02000000000000000000" pitchFamily="2" charset="-127"/>
      <p:bold r:id="rId12"/>
    </p:embeddedFont>
    <p:embeddedFont>
      <p:font typeface="G마켓 산스 TTF Light" panose="02000000000000000000" pitchFamily="2" charset="-127"/>
      <p:regular r:id="rId13"/>
    </p:embeddedFont>
    <p:embeddedFont>
      <p:font typeface="G마켓 산스 TTF Medium" panose="02000000000000000000" pitchFamily="2" charset="-127"/>
      <p:regular r:id="rId14"/>
    </p:embeddedFont>
    <p:embeddedFont>
      <p:font typeface="Manrope" panose="020B0600000101010101" charset="0"/>
      <p:regular r:id="rId15"/>
      <p:bold r:id="rId16"/>
    </p:embeddedFont>
    <p:embeddedFont>
      <p:font typeface="Nunito Light" pitchFamily="2" charset="0"/>
      <p:regular r:id="rId17"/>
      <p:italic r:id="rId18"/>
    </p:embeddedFont>
    <p:embeddedFont>
      <p:font typeface="PT Sans" panose="020B0503020203020204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8D1"/>
    <a:srgbClr val="5CBDD1"/>
    <a:srgbClr val="9F72D6"/>
    <a:srgbClr val="5C74D1"/>
    <a:srgbClr val="311BD1"/>
    <a:srgbClr val="6099DC"/>
    <a:srgbClr val="6098DC"/>
    <a:srgbClr val="5B6DCF"/>
    <a:srgbClr val="5B6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019697-BF15-4C53-BD9A-943356397D5B}">
  <a:tblStyle styleId="{F5019697-BF15-4C53-BD9A-943356397D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1E9FC8-FF61-4359-B2E9-2FB56C3B94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6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>
          <a:extLst>
            <a:ext uri="{FF2B5EF4-FFF2-40B4-BE49-F238E27FC236}">
              <a16:creationId xmlns:a16="http://schemas.microsoft.com/office/drawing/2014/main" id="{DEF1A795-868A-23A5-B3CD-D1AD792F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>
            <a:extLst>
              <a:ext uri="{FF2B5EF4-FFF2-40B4-BE49-F238E27FC236}">
                <a16:creationId xmlns:a16="http://schemas.microsoft.com/office/drawing/2014/main" id="{B312B4A2-33EE-CEB9-657F-1133C04E6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>
            <a:extLst>
              <a:ext uri="{FF2B5EF4-FFF2-40B4-BE49-F238E27FC236}">
                <a16:creationId xmlns:a16="http://schemas.microsoft.com/office/drawing/2014/main" id="{9865AD6C-7373-9E68-EA93-75976B64C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36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 hasCustomPrompt="1"/>
          </p:nvPr>
        </p:nvSpPr>
        <p:spPr>
          <a:xfrm>
            <a:off x="5004849" y="202440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5004849" y="2646798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2" hasCustomPrompt="1"/>
          </p:nvPr>
        </p:nvSpPr>
        <p:spPr>
          <a:xfrm>
            <a:off x="5004849" y="7680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3"/>
          </p:nvPr>
        </p:nvSpPr>
        <p:spPr>
          <a:xfrm>
            <a:off x="5004849" y="1390597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4" hasCustomPrompt="1"/>
          </p:nvPr>
        </p:nvSpPr>
        <p:spPr>
          <a:xfrm>
            <a:off x="5004849" y="32807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5"/>
          </p:nvPr>
        </p:nvSpPr>
        <p:spPr>
          <a:xfrm>
            <a:off x="5004849" y="3903000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>
            <a:spLocks noGrp="1"/>
          </p:cNvSpPr>
          <p:nvPr>
            <p:ph type="pic" idx="6"/>
          </p:nvPr>
        </p:nvSpPr>
        <p:spPr>
          <a:xfrm>
            <a:off x="1151725" y="768075"/>
            <a:ext cx="2681700" cy="34551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t="79394" b="3516"/>
          <a:stretch/>
        </p:blipFill>
        <p:spPr>
          <a:xfrm>
            <a:off x="7438574" y="0"/>
            <a:ext cx="1705425" cy="370324"/>
          </a:xfrm>
          <a:prstGeom prst="rect">
            <a:avLst/>
          </a:prstGeom>
          <a:noFill/>
          <a:ln>
            <a:noFill/>
          </a:ln>
          <a:effectLst>
            <a:outerShdw blurRad="285750" dist="133350" dir="8220000" algn="bl" rotWithShape="0">
              <a:schemeClr val="accent3"/>
            </a:outerShdw>
          </a:effectLst>
        </p:spPr>
      </p:pic>
      <p:cxnSp>
        <p:nvCxnSpPr>
          <p:cNvPr id="152" name="Google Shape;152;p18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19"/>
          <p:cNvGrpSpPr/>
          <p:nvPr/>
        </p:nvGrpSpPr>
        <p:grpSpPr>
          <a:xfrm>
            <a:off x="0" y="0"/>
            <a:ext cx="9144000" cy="3936375"/>
            <a:chOff x="0" y="0"/>
            <a:chExt cx="9144000" cy="3936375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t="71979" b="18930"/>
            <a:stretch/>
          </p:blipFill>
          <p:spPr>
            <a:xfrm flipH="1">
              <a:off x="0" y="0"/>
              <a:ext cx="2585350" cy="235024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l="85658" r="1361"/>
            <a:stretch/>
          </p:blipFill>
          <p:spPr>
            <a:xfrm>
              <a:off x="8862450" y="1767225"/>
              <a:ext cx="281551" cy="21691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2">
            <a:alphaModFix/>
          </a:blip>
          <a:srcRect l="9778" t="23732" r="3536" b="23737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cxnSp>
        <p:nvCxnSpPr>
          <p:cNvPr id="195" name="Google Shape;195;p2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t="67791" b="15120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7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 t="1777" b="81134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51" name="Google Shape;51;p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57" name="Google Shape;57;p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58" name="Google Shape;58;p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l="67244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grpSp>
        <p:nvGrpSpPr>
          <p:cNvPr id="64" name="Google Shape;64;p9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62264" r="26819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t="15289" b="5843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3578700" y="15643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578700" y="253535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3578700" y="35064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4"/>
          </p:nvPr>
        </p:nvSpPr>
        <p:spPr>
          <a:xfrm>
            <a:off x="1846625" y="15643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1846625" y="253535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6"/>
          </p:nvPr>
        </p:nvSpPr>
        <p:spPr>
          <a:xfrm>
            <a:off x="1846625" y="35064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05" name="Google Shape;105;p1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0" y="0"/>
            <a:ext cx="9144001" cy="3923299"/>
            <a:chOff x="0" y="0"/>
            <a:chExt cx="9144001" cy="3923299"/>
          </a:xfrm>
        </p:grpSpPr>
        <p:pic>
          <p:nvPicPr>
            <p:cNvPr id="117" name="Google Shape;117;p15"/>
            <p:cNvPicPr preferRelativeResize="0"/>
            <p:nvPr/>
          </p:nvPicPr>
          <p:blipFill rotWithShape="1">
            <a:blip r:embed="rId2">
              <a:alphaModFix/>
            </a:blip>
            <a:srcRect r="65965" b="6576"/>
            <a:stretch/>
          </p:blipFill>
          <p:spPr>
            <a:xfrm>
              <a:off x="8797650" y="1834250"/>
              <a:ext cx="3463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t="51423" b="26280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19" name="Google Shape;119;p1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72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034025" y="2216323"/>
            <a:ext cx="4804500" cy="710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맑은 고딕 Semilight" panose="020B0502040204020203" pitchFamily="50" charset="-127"/>
              </a:rPr>
              <a:t>온라인 협업 플랫폼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LOCH</a:t>
            </a:r>
            <a:endParaRPr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Roboto"/>
                <a:sym typeface="Roboto"/>
              </a:rPr>
              <a:t>https://github.com/choyongmoo/LOCH-</a:t>
            </a:r>
            <a:endParaRPr sz="1000" dirty="0">
              <a:solidFill>
                <a:schemeClr val="dk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ahLst/>
            <a:cxn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Table of contents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796200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3"/>
          </p:nvPr>
        </p:nvSpPr>
        <p:spPr>
          <a:xfrm>
            <a:off x="796200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 idx="4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5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 idx="6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7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구성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 및 기능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필요성 및 기대효과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환경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업무 분장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 rot="10800000">
            <a:off x="720000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720000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3363538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363538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5"/>
          <p:cNvCxnSpPr/>
          <p:nvPr/>
        </p:nvCxnSpPr>
        <p:spPr>
          <a:xfrm rot="10800000">
            <a:off x="6007075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5"/>
          <p:cNvCxnSpPr/>
          <p:nvPr/>
        </p:nvCxnSpPr>
        <p:spPr>
          <a:xfrm rot="10800000">
            <a:off x="6007075" y="3158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임현성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구성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202307012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202207022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202307032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202307072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조용무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오택현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황자준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>
            <a:off x="1322025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0"/>
          <p:cNvCxnSpPr/>
          <p:nvPr/>
        </p:nvCxnSpPr>
        <p:spPr>
          <a:xfrm>
            <a:off x="1322025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0"/>
          <p:cNvCxnSpPr/>
          <p:nvPr/>
        </p:nvCxnSpPr>
        <p:spPr>
          <a:xfrm>
            <a:off x="5439351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0"/>
          <p:cNvCxnSpPr/>
          <p:nvPr/>
        </p:nvCxnSpPr>
        <p:spPr>
          <a:xfrm>
            <a:off x="5439351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40"/>
          <p:cNvGrpSpPr/>
          <p:nvPr/>
        </p:nvGrpSpPr>
        <p:grpSpPr>
          <a:xfrm>
            <a:off x="4833961" y="3120681"/>
            <a:ext cx="376777" cy="376785"/>
            <a:chOff x="11210627" y="4097238"/>
            <a:chExt cx="554655" cy="554667"/>
          </a:xfrm>
        </p:grpSpPr>
        <p:sp>
          <p:nvSpPr>
            <p:cNvPr id="329" name="Google Shape;329;p40"/>
            <p:cNvSpPr/>
            <p:nvPr/>
          </p:nvSpPr>
          <p:spPr>
            <a:xfrm>
              <a:off x="11276720" y="4227238"/>
              <a:ext cx="97510" cy="97506"/>
            </a:xfrm>
            <a:custGeom>
              <a:avLst/>
              <a:gdLst/>
              <a:ahLst/>
              <a:cxnLst/>
              <a:rect l="l" t="t" r="r" b="b"/>
              <a:pathLst>
                <a:path w="97510" h="97506" extrusionOk="0">
                  <a:moveTo>
                    <a:pt x="48716" y="0"/>
                  </a:moveTo>
                  <a:cubicBezTo>
                    <a:pt x="21875" y="0"/>
                    <a:pt x="0" y="21867"/>
                    <a:pt x="0" y="48753"/>
                  </a:cubicBezTo>
                  <a:cubicBezTo>
                    <a:pt x="0" y="75639"/>
                    <a:pt x="21798" y="97506"/>
                    <a:pt x="48716" y="97506"/>
                  </a:cubicBezTo>
                  <a:cubicBezTo>
                    <a:pt x="75635" y="97506"/>
                    <a:pt x="97510" y="75639"/>
                    <a:pt x="97510" y="48753"/>
                  </a:cubicBezTo>
                  <a:cubicBezTo>
                    <a:pt x="97510" y="21867"/>
                    <a:pt x="75635" y="0"/>
                    <a:pt x="48716" y="0"/>
                  </a:cubicBezTo>
                  <a:close/>
                  <a:moveTo>
                    <a:pt x="48716" y="64996"/>
                  </a:moveTo>
                  <a:cubicBezTo>
                    <a:pt x="39795" y="64996"/>
                    <a:pt x="32503" y="57705"/>
                    <a:pt x="32503" y="48746"/>
                  </a:cubicBezTo>
                  <a:cubicBezTo>
                    <a:pt x="32503" y="39786"/>
                    <a:pt x="39795" y="32494"/>
                    <a:pt x="48716" y="32494"/>
                  </a:cubicBezTo>
                  <a:cubicBezTo>
                    <a:pt x="57715" y="32494"/>
                    <a:pt x="65007" y="39786"/>
                    <a:pt x="65007" y="48746"/>
                  </a:cubicBezTo>
                  <a:cubicBezTo>
                    <a:pt x="65007" y="57705"/>
                    <a:pt x="57715" y="64996"/>
                    <a:pt x="48716" y="64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11276720" y="4357238"/>
              <a:ext cx="97510" cy="32501"/>
            </a:xfrm>
            <a:custGeom>
              <a:avLst/>
              <a:gdLst/>
              <a:ahLst/>
              <a:cxn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0" y="0"/>
                  </a:lnTo>
                  <a:lnTo>
                    <a:pt x="97510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11461657" y="4207147"/>
              <a:ext cx="247617" cy="182585"/>
            </a:xfrm>
            <a:custGeom>
              <a:avLst/>
              <a:gdLst/>
              <a:ahLst/>
              <a:cxnLst/>
              <a:rect l="l" t="t" r="r" b="b"/>
              <a:pathLst>
                <a:path w="247617" h="182585" extrusionOk="0">
                  <a:moveTo>
                    <a:pt x="140022" y="97498"/>
                  </a:moveTo>
                  <a:lnTo>
                    <a:pt x="91305" y="0"/>
                  </a:lnTo>
                  <a:lnTo>
                    <a:pt x="0" y="182585"/>
                  </a:lnTo>
                  <a:lnTo>
                    <a:pt x="247617" y="182585"/>
                  </a:lnTo>
                  <a:lnTo>
                    <a:pt x="172525" y="32502"/>
                  </a:lnTo>
                  <a:lnTo>
                    <a:pt x="140022" y="97498"/>
                  </a:lnTo>
                  <a:close/>
                  <a:moveTo>
                    <a:pt x="52595" y="150091"/>
                  </a:moveTo>
                  <a:lnTo>
                    <a:pt x="91305" y="72676"/>
                  </a:lnTo>
                  <a:lnTo>
                    <a:pt x="121870" y="133840"/>
                  </a:lnTo>
                  <a:lnTo>
                    <a:pt x="113802" y="150091"/>
                  </a:lnTo>
                  <a:lnTo>
                    <a:pt x="52595" y="150091"/>
                  </a:lnTo>
                  <a:close/>
                  <a:moveTo>
                    <a:pt x="150106" y="150091"/>
                  </a:moveTo>
                  <a:lnTo>
                    <a:pt x="172525" y="105178"/>
                  </a:lnTo>
                  <a:lnTo>
                    <a:pt x="195022" y="150091"/>
                  </a:lnTo>
                  <a:lnTo>
                    <a:pt x="150106" y="15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11210627" y="4097238"/>
              <a:ext cx="554655" cy="554667"/>
            </a:xfrm>
            <a:custGeom>
              <a:avLst/>
              <a:gdLst/>
              <a:ahLst/>
              <a:cxnLst/>
              <a:rect l="l" t="t" r="r" b="b"/>
              <a:pathLst>
                <a:path w="554655" h="554667" extrusionOk="0">
                  <a:moveTo>
                    <a:pt x="228533" y="435992"/>
                  </a:moveTo>
                  <a:lnTo>
                    <a:pt x="171129" y="522165"/>
                  </a:lnTo>
                  <a:lnTo>
                    <a:pt x="131101" y="522165"/>
                  </a:lnTo>
                  <a:lnTo>
                    <a:pt x="131101" y="554667"/>
                  </a:lnTo>
                  <a:lnTo>
                    <a:pt x="423555" y="554667"/>
                  </a:lnTo>
                  <a:lnTo>
                    <a:pt x="423555" y="522165"/>
                  </a:lnTo>
                  <a:lnTo>
                    <a:pt x="383527" y="522165"/>
                  </a:lnTo>
                  <a:lnTo>
                    <a:pt x="326044" y="435992"/>
                  </a:lnTo>
                  <a:lnTo>
                    <a:pt x="326044" y="357499"/>
                  </a:lnTo>
                  <a:lnTo>
                    <a:pt x="554656" y="357499"/>
                  </a:lnTo>
                  <a:lnTo>
                    <a:pt x="554656" y="32502"/>
                  </a:lnTo>
                  <a:lnTo>
                    <a:pt x="488563" y="32502"/>
                  </a:lnTo>
                  <a:lnTo>
                    <a:pt x="488563" y="0"/>
                  </a:lnTo>
                  <a:lnTo>
                    <a:pt x="391052" y="0"/>
                  </a:lnTo>
                  <a:lnTo>
                    <a:pt x="391052" y="32502"/>
                  </a:lnTo>
                  <a:lnTo>
                    <a:pt x="326122" y="32502"/>
                  </a:lnTo>
                  <a:lnTo>
                    <a:pt x="326122" y="0"/>
                  </a:lnTo>
                  <a:lnTo>
                    <a:pt x="228611" y="0"/>
                  </a:lnTo>
                  <a:lnTo>
                    <a:pt x="228611" y="32502"/>
                  </a:lnTo>
                  <a:lnTo>
                    <a:pt x="163604" y="32502"/>
                  </a:lnTo>
                  <a:lnTo>
                    <a:pt x="163604" y="0"/>
                  </a:lnTo>
                  <a:lnTo>
                    <a:pt x="66093" y="0"/>
                  </a:lnTo>
                  <a:lnTo>
                    <a:pt x="66093" y="32502"/>
                  </a:lnTo>
                  <a:lnTo>
                    <a:pt x="0" y="32502"/>
                  </a:lnTo>
                  <a:lnTo>
                    <a:pt x="0" y="357499"/>
                  </a:lnTo>
                  <a:lnTo>
                    <a:pt x="228611" y="357499"/>
                  </a:lnTo>
                  <a:lnTo>
                    <a:pt x="228611" y="435992"/>
                  </a:lnTo>
                  <a:close/>
                  <a:moveTo>
                    <a:pt x="228533" y="494581"/>
                  </a:moveTo>
                  <a:lnTo>
                    <a:pt x="228533" y="522165"/>
                  </a:lnTo>
                  <a:lnTo>
                    <a:pt x="210226" y="522165"/>
                  </a:lnTo>
                  <a:lnTo>
                    <a:pt x="228533" y="494581"/>
                  </a:lnTo>
                  <a:close/>
                  <a:moveTo>
                    <a:pt x="344507" y="522165"/>
                  </a:moveTo>
                  <a:lnTo>
                    <a:pt x="326044" y="522165"/>
                  </a:lnTo>
                  <a:lnTo>
                    <a:pt x="326044" y="494581"/>
                  </a:lnTo>
                  <a:lnTo>
                    <a:pt x="344507" y="522165"/>
                  </a:lnTo>
                  <a:close/>
                  <a:moveTo>
                    <a:pt x="293619" y="522165"/>
                  </a:moveTo>
                  <a:lnTo>
                    <a:pt x="261037" y="522165"/>
                  </a:lnTo>
                  <a:lnTo>
                    <a:pt x="261037" y="357499"/>
                  </a:lnTo>
                  <a:lnTo>
                    <a:pt x="293619" y="357499"/>
                  </a:lnTo>
                  <a:lnTo>
                    <a:pt x="293619" y="522165"/>
                  </a:lnTo>
                  <a:close/>
                  <a:moveTo>
                    <a:pt x="423555" y="32494"/>
                  </a:moveTo>
                  <a:lnTo>
                    <a:pt x="456059" y="32494"/>
                  </a:lnTo>
                  <a:lnTo>
                    <a:pt x="456059" y="64996"/>
                  </a:lnTo>
                  <a:lnTo>
                    <a:pt x="423555" y="64996"/>
                  </a:lnTo>
                  <a:lnTo>
                    <a:pt x="423555" y="32494"/>
                  </a:lnTo>
                  <a:close/>
                  <a:moveTo>
                    <a:pt x="261037" y="32494"/>
                  </a:moveTo>
                  <a:lnTo>
                    <a:pt x="293619" y="32494"/>
                  </a:lnTo>
                  <a:lnTo>
                    <a:pt x="293619" y="64996"/>
                  </a:lnTo>
                  <a:lnTo>
                    <a:pt x="261037" y="64996"/>
                  </a:lnTo>
                  <a:lnTo>
                    <a:pt x="261037" y="32494"/>
                  </a:lnTo>
                  <a:close/>
                  <a:moveTo>
                    <a:pt x="98597" y="32494"/>
                  </a:moveTo>
                  <a:lnTo>
                    <a:pt x="131101" y="32494"/>
                  </a:lnTo>
                  <a:lnTo>
                    <a:pt x="131101" y="64996"/>
                  </a:lnTo>
                  <a:lnTo>
                    <a:pt x="98597" y="64996"/>
                  </a:lnTo>
                  <a:lnTo>
                    <a:pt x="98597" y="32494"/>
                  </a:lnTo>
                  <a:close/>
                  <a:moveTo>
                    <a:pt x="32503" y="64996"/>
                  </a:moveTo>
                  <a:lnTo>
                    <a:pt x="66093" y="64996"/>
                  </a:lnTo>
                  <a:lnTo>
                    <a:pt x="66093" y="97498"/>
                  </a:lnTo>
                  <a:lnTo>
                    <a:pt x="163526" y="97498"/>
                  </a:lnTo>
                  <a:lnTo>
                    <a:pt x="163526" y="64996"/>
                  </a:lnTo>
                  <a:lnTo>
                    <a:pt x="228533" y="64996"/>
                  </a:lnTo>
                  <a:lnTo>
                    <a:pt x="228533" y="97498"/>
                  </a:lnTo>
                  <a:lnTo>
                    <a:pt x="326044" y="97498"/>
                  </a:lnTo>
                  <a:lnTo>
                    <a:pt x="326044" y="64996"/>
                  </a:lnTo>
                  <a:lnTo>
                    <a:pt x="391052" y="64996"/>
                  </a:lnTo>
                  <a:lnTo>
                    <a:pt x="391052" y="97498"/>
                  </a:lnTo>
                  <a:lnTo>
                    <a:pt x="488563" y="97498"/>
                  </a:lnTo>
                  <a:lnTo>
                    <a:pt x="488563" y="64996"/>
                  </a:lnTo>
                  <a:lnTo>
                    <a:pt x="522152" y="64996"/>
                  </a:lnTo>
                  <a:lnTo>
                    <a:pt x="522152" y="324997"/>
                  </a:lnTo>
                  <a:lnTo>
                    <a:pt x="32426" y="324997"/>
                  </a:lnTo>
                  <a:lnTo>
                    <a:pt x="32426" y="6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716635" y="3121425"/>
            <a:ext cx="376777" cy="376786"/>
            <a:chOff x="11210627" y="3203526"/>
            <a:chExt cx="554655" cy="554668"/>
          </a:xfrm>
        </p:grpSpPr>
        <p:sp>
          <p:nvSpPr>
            <p:cNvPr id="334" name="Google Shape;334;p40"/>
            <p:cNvSpPr/>
            <p:nvPr/>
          </p:nvSpPr>
          <p:spPr>
            <a:xfrm>
              <a:off x="11439160" y="3463526"/>
              <a:ext cx="97510" cy="32502"/>
            </a:xfrm>
            <a:custGeom>
              <a:avLst/>
              <a:gdLst/>
              <a:ahLst/>
              <a:cxn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439160" y="3333518"/>
              <a:ext cx="97510" cy="97490"/>
            </a:xfrm>
            <a:custGeom>
              <a:avLst/>
              <a:gdLst/>
              <a:ahLst/>
              <a:cxnLst/>
              <a:rect l="l" t="t" r="r" b="b"/>
              <a:pathLst>
                <a:path w="97510" h="97490" extrusionOk="0">
                  <a:moveTo>
                    <a:pt x="48795" y="97490"/>
                  </a:moveTo>
                  <a:cubicBezTo>
                    <a:pt x="75635" y="97490"/>
                    <a:pt x="97511" y="75623"/>
                    <a:pt x="97511" y="48745"/>
                  </a:cubicBezTo>
                  <a:cubicBezTo>
                    <a:pt x="97511" y="21867"/>
                    <a:pt x="75635" y="0"/>
                    <a:pt x="48795" y="0"/>
                  </a:cubicBezTo>
                  <a:cubicBezTo>
                    <a:pt x="21876" y="0"/>
                    <a:pt x="0" y="21867"/>
                    <a:pt x="0" y="48745"/>
                  </a:cubicBezTo>
                  <a:cubicBezTo>
                    <a:pt x="0" y="75623"/>
                    <a:pt x="21876" y="97490"/>
                    <a:pt x="48795" y="97490"/>
                  </a:cubicBezTo>
                  <a:close/>
                  <a:moveTo>
                    <a:pt x="48795" y="32494"/>
                  </a:moveTo>
                  <a:cubicBezTo>
                    <a:pt x="57716" y="32494"/>
                    <a:pt x="65007" y="39786"/>
                    <a:pt x="65007" y="48745"/>
                  </a:cubicBezTo>
                  <a:cubicBezTo>
                    <a:pt x="65007" y="57704"/>
                    <a:pt x="57716" y="64996"/>
                    <a:pt x="48795" y="64996"/>
                  </a:cubicBezTo>
                  <a:cubicBezTo>
                    <a:pt x="39795" y="64996"/>
                    <a:pt x="32504" y="57704"/>
                    <a:pt x="32504" y="48745"/>
                  </a:cubicBezTo>
                  <a:cubicBezTo>
                    <a:pt x="32504" y="39786"/>
                    <a:pt x="39795" y="32494"/>
                    <a:pt x="48795" y="32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1210627" y="3203526"/>
              <a:ext cx="554655" cy="554668"/>
            </a:xfrm>
            <a:custGeom>
              <a:avLst/>
              <a:gdLst/>
              <a:ahLst/>
              <a:cxnLst/>
              <a:rect l="l" t="t" r="r" b="b"/>
              <a:pathLst>
                <a:path w="554655" h="554668" extrusionOk="0">
                  <a:moveTo>
                    <a:pt x="293619" y="32983"/>
                  </a:moveTo>
                  <a:lnTo>
                    <a:pt x="293619" y="0"/>
                  </a:lnTo>
                  <a:lnTo>
                    <a:pt x="261037" y="0"/>
                  </a:lnTo>
                  <a:lnTo>
                    <a:pt x="261037" y="32983"/>
                  </a:lnTo>
                  <a:cubicBezTo>
                    <a:pt x="115663" y="41391"/>
                    <a:pt x="0" y="161843"/>
                    <a:pt x="0" y="308722"/>
                  </a:cubicBezTo>
                  <a:lnTo>
                    <a:pt x="0" y="463693"/>
                  </a:lnTo>
                  <a:cubicBezTo>
                    <a:pt x="0" y="492968"/>
                    <a:pt x="14429" y="520699"/>
                    <a:pt x="38709" y="537866"/>
                  </a:cubicBezTo>
                  <a:cubicBezTo>
                    <a:pt x="62835" y="554962"/>
                    <a:pt x="92313" y="559252"/>
                    <a:pt x="119697" y="549633"/>
                  </a:cubicBezTo>
                  <a:cubicBezTo>
                    <a:pt x="221319" y="513888"/>
                    <a:pt x="333337" y="513888"/>
                    <a:pt x="434959" y="549633"/>
                  </a:cubicBezTo>
                  <a:cubicBezTo>
                    <a:pt x="462498" y="559329"/>
                    <a:pt x="492053" y="554814"/>
                    <a:pt x="515946" y="537866"/>
                  </a:cubicBezTo>
                  <a:cubicBezTo>
                    <a:pt x="540227" y="520691"/>
                    <a:pt x="554656" y="492968"/>
                    <a:pt x="554656" y="463693"/>
                  </a:cubicBezTo>
                  <a:cubicBezTo>
                    <a:pt x="554656" y="446092"/>
                    <a:pt x="554656" y="324035"/>
                    <a:pt x="554656" y="308722"/>
                  </a:cubicBezTo>
                  <a:cubicBezTo>
                    <a:pt x="554656" y="161843"/>
                    <a:pt x="438992" y="41391"/>
                    <a:pt x="293619" y="32983"/>
                  </a:cubicBezTo>
                  <a:close/>
                  <a:moveTo>
                    <a:pt x="391052" y="308730"/>
                  </a:moveTo>
                  <a:lnTo>
                    <a:pt x="391052" y="352906"/>
                  </a:lnTo>
                  <a:cubicBezTo>
                    <a:pt x="353583" y="357444"/>
                    <a:pt x="315572" y="359725"/>
                    <a:pt x="277328" y="359725"/>
                  </a:cubicBezTo>
                  <a:cubicBezTo>
                    <a:pt x="239006" y="359725"/>
                    <a:pt x="201073" y="357444"/>
                    <a:pt x="163604" y="352906"/>
                  </a:cubicBezTo>
                  <a:lnTo>
                    <a:pt x="163604" y="308730"/>
                  </a:lnTo>
                  <a:cubicBezTo>
                    <a:pt x="163604" y="215785"/>
                    <a:pt x="200219" y="64981"/>
                    <a:pt x="277328" y="64981"/>
                  </a:cubicBezTo>
                  <a:cubicBezTo>
                    <a:pt x="357617" y="64981"/>
                    <a:pt x="391052" y="223891"/>
                    <a:pt x="391052" y="308730"/>
                  </a:cubicBezTo>
                  <a:close/>
                  <a:moveTo>
                    <a:pt x="194867" y="79215"/>
                  </a:moveTo>
                  <a:cubicBezTo>
                    <a:pt x="156080" y="128402"/>
                    <a:pt x="131101" y="212023"/>
                    <a:pt x="131101" y="308730"/>
                  </a:cubicBezTo>
                  <a:lnTo>
                    <a:pt x="131101" y="348392"/>
                  </a:lnTo>
                  <a:cubicBezTo>
                    <a:pt x="97744" y="343148"/>
                    <a:pt x="64775" y="336097"/>
                    <a:pt x="32503" y="327254"/>
                  </a:cubicBezTo>
                  <a:lnTo>
                    <a:pt x="32503" y="308730"/>
                  </a:lnTo>
                  <a:cubicBezTo>
                    <a:pt x="32503" y="203118"/>
                    <a:pt x="100303" y="112989"/>
                    <a:pt x="194867" y="79215"/>
                  </a:cubicBezTo>
                  <a:close/>
                  <a:moveTo>
                    <a:pt x="522152" y="463662"/>
                  </a:moveTo>
                  <a:cubicBezTo>
                    <a:pt x="522152" y="482410"/>
                    <a:pt x="512843" y="500228"/>
                    <a:pt x="497173" y="511313"/>
                  </a:cubicBezTo>
                  <a:cubicBezTo>
                    <a:pt x="481736" y="522235"/>
                    <a:pt x="463040" y="525012"/>
                    <a:pt x="445741" y="518946"/>
                  </a:cubicBezTo>
                  <a:cubicBezTo>
                    <a:pt x="391439" y="499856"/>
                    <a:pt x="334422" y="490307"/>
                    <a:pt x="277328" y="490307"/>
                  </a:cubicBezTo>
                  <a:cubicBezTo>
                    <a:pt x="220311" y="490307"/>
                    <a:pt x="163216" y="499856"/>
                    <a:pt x="108914" y="518946"/>
                  </a:cubicBezTo>
                  <a:cubicBezTo>
                    <a:pt x="91615" y="525020"/>
                    <a:pt x="72920" y="522235"/>
                    <a:pt x="57482" y="511313"/>
                  </a:cubicBezTo>
                  <a:cubicBezTo>
                    <a:pt x="41812" y="500228"/>
                    <a:pt x="32503" y="482410"/>
                    <a:pt x="32503" y="463662"/>
                  </a:cubicBezTo>
                  <a:lnTo>
                    <a:pt x="32503" y="360865"/>
                  </a:lnTo>
                  <a:cubicBezTo>
                    <a:pt x="111474" y="381654"/>
                    <a:pt x="193703" y="392181"/>
                    <a:pt x="277328" y="392181"/>
                  </a:cubicBezTo>
                  <a:cubicBezTo>
                    <a:pt x="360953" y="392181"/>
                    <a:pt x="443182" y="381654"/>
                    <a:pt x="522152" y="360865"/>
                  </a:cubicBezTo>
                  <a:lnTo>
                    <a:pt x="522152" y="463662"/>
                  </a:lnTo>
                  <a:lnTo>
                    <a:pt x="522152" y="463662"/>
                  </a:lnTo>
                  <a:close/>
                  <a:moveTo>
                    <a:pt x="522152" y="327254"/>
                  </a:moveTo>
                  <a:cubicBezTo>
                    <a:pt x="489881" y="336089"/>
                    <a:pt x="456990" y="343148"/>
                    <a:pt x="423555" y="348392"/>
                  </a:cubicBezTo>
                  <a:lnTo>
                    <a:pt x="423555" y="308730"/>
                  </a:lnTo>
                  <a:cubicBezTo>
                    <a:pt x="423555" y="212023"/>
                    <a:pt x="398576" y="128402"/>
                    <a:pt x="359789" y="79215"/>
                  </a:cubicBezTo>
                  <a:cubicBezTo>
                    <a:pt x="454353" y="112981"/>
                    <a:pt x="522152" y="203110"/>
                    <a:pt x="522152" y="308730"/>
                  </a:cubicBezTo>
                  <a:lnTo>
                    <a:pt x="522152" y="3272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40"/>
          <p:cNvGrpSpPr/>
          <p:nvPr/>
        </p:nvGrpSpPr>
        <p:grpSpPr>
          <a:xfrm>
            <a:off x="4833961" y="1523680"/>
            <a:ext cx="376777" cy="242854"/>
            <a:chOff x="11210627" y="2423803"/>
            <a:chExt cx="554655" cy="357506"/>
          </a:xfrm>
        </p:grpSpPr>
        <p:sp>
          <p:nvSpPr>
            <p:cNvPr id="338" name="Google Shape;338;p40"/>
            <p:cNvSpPr/>
            <p:nvPr/>
          </p:nvSpPr>
          <p:spPr>
            <a:xfrm>
              <a:off x="11266635" y="2501226"/>
              <a:ext cx="247616" cy="182585"/>
            </a:xfrm>
            <a:custGeom>
              <a:avLst/>
              <a:gdLst/>
              <a:ahLst/>
              <a:cxnLst/>
              <a:rect l="l" t="t" r="r" b="b"/>
              <a:pathLst>
                <a:path w="247616" h="182585" extrusionOk="0">
                  <a:moveTo>
                    <a:pt x="140099" y="97498"/>
                  </a:moveTo>
                  <a:lnTo>
                    <a:pt x="91304" y="0"/>
                  </a:lnTo>
                  <a:lnTo>
                    <a:pt x="0" y="182585"/>
                  </a:lnTo>
                  <a:lnTo>
                    <a:pt x="247616" y="182585"/>
                  </a:lnTo>
                  <a:lnTo>
                    <a:pt x="172525" y="32502"/>
                  </a:lnTo>
                  <a:lnTo>
                    <a:pt x="140099" y="97498"/>
                  </a:lnTo>
                  <a:close/>
                  <a:moveTo>
                    <a:pt x="52595" y="150083"/>
                  </a:moveTo>
                  <a:lnTo>
                    <a:pt x="91304" y="72668"/>
                  </a:lnTo>
                  <a:lnTo>
                    <a:pt x="121869" y="133832"/>
                  </a:lnTo>
                  <a:lnTo>
                    <a:pt x="113801" y="150083"/>
                  </a:lnTo>
                  <a:lnTo>
                    <a:pt x="52595" y="150083"/>
                  </a:lnTo>
                  <a:close/>
                  <a:moveTo>
                    <a:pt x="150106" y="150083"/>
                  </a:moveTo>
                  <a:lnTo>
                    <a:pt x="172525" y="105170"/>
                  </a:lnTo>
                  <a:lnTo>
                    <a:pt x="195021" y="150083"/>
                  </a:lnTo>
                  <a:lnTo>
                    <a:pt x="150106" y="15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1210627" y="2423803"/>
              <a:ext cx="554655" cy="357506"/>
            </a:xfrm>
            <a:custGeom>
              <a:avLst/>
              <a:gdLst/>
              <a:ahLst/>
              <a:cxnLst/>
              <a:rect l="l" t="t" r="r" b="b"/>
              <a:pathLst>
                <a:path w="554655" h="357506" extrusionOk="0">
                  <a:moveTo>
                    <a:pt x="375925" y="357507"/>
                  </a:moveTo>
                  <a:cubicBezTo>
                    <a:pt x="474444" y="357507"/>
                    <a:pt x="554656" y="277322"/>
                    <a:pt x="554656" y="178753"/>
                  </a:cubicBezTo>
                  <a:cubicBezTo>
                    <a:pt x="554656" y="80185"/>
                    <a:pt x="474522" y="0"/>
                    <a:pt x="375925" y="0"/>
                  </a:cubicBezTo>
                  <a:cubicBezTo>
                    <a:pt x="369641" y="0"/>
                    <a:pt x="41812" y="0"/>
                    <a:pt x="0" y="0"/>
                  </a:cubicBezTo>
                  <a:lnTo>
                    <a:pt x="0" y="357499"/>
                  </a:lnTo>
                  <a:lnTo>
                    <a:pt x="375925" y="357499"/>
                  </a:lnTo>
                  <a:close/>
                  <a:moveTo>
                    <a:pt x="375925" y="32510"/>
                  </a:moveTo>
                  <a:cubicBezTo>
                    <a:pt x="456525" y="32510"/>
                    <a:pt x="522152" y="98119"/>
                    <a:pt x="522152" y="178761"/>
                  </a:cubicBezTo>
                  <a:cubicBezTo>
                    <a:pt x="522152" y="259403"/>
                    <a:pt x="456525" y="325012"/>
                    <a:pt x="375925" y="325012"/>
                  </a:cubicBezTo>
                  <a:cubicBezTo>
                    <a:pt x="370494" y="325012"/>
                    <a:pt x="365064" y="324702"/>
                    <a:pt x="359634" y="324105"/>
                  </a:cubicBezTo>
                  <a:lnTo>
                    <a:pt x="359634" y="224714"/>
                  </a:lnTo>
                  <a:cubicBezTo>
                    <a:pt x="364754" y="226521"/>
                    <a:pt x="370185" y="227506"/>
                    <a:pt x="375925" y="227506"/>
                  </a:cubicBezTo>
                  <a:cubicBezTo>
                    <a:pt x="402766" y="227506"/>
                    <a:pt x="424641" y="205639"/>
                    <a:pt x="424641" y="178753"/>
                  </a:cubicBezTo>
                  <a:cubicBezTo>
                    <a:pt x="424641" y="151867"/>
                    <a:pt x="402843" y="130000"/>
                    <a:pt x="375925" y="130000"/>
                  </a:cubicBezTo>
                  <a:cubicBezTo>
                    <a:pt x="370262" y="130000"/>
                    <a:pt x="364754" y="130993"/>
                    <a:pt x="359634" y="132793"/>
                  </a:cubicBezTo>
                  <a:lnTo>
                    <a:pt x="359634" y="33402"/>
                  </a:lnTo>
                  <a:cubicBezTo>
                    <a:pt x="365064" y="32820"/>
                    <a:pt x="370494" y="32510"/>
                    <a:pt x="375925" y="32510"/>
                  </a:cubicBezTo>
                  <a:close/>
                  <a:moveTo>
                    <a:pt x="359634" y="178761"/>
                  </a:moveTo>
                  <a:cubicBezTo>
                    <a:pt x="359634" y="169802"/>
                    <a:pt x="366926" y="162510"/>
                    <a:pt x="375925" y="162510"/>
                  </a:cubicBezTo>
                  <a:cubicBezTo>
                    <a:pt x="384846" y="162510"/>
                    <a:pt x="392138" y="169802"/>
                    <a:pt x="392138" y="178761"/>
                  </a:cubicBezTo>
                  <a:cubicBezTo>
                    <a:pt x="392138" y="187720"/>
                    <a:pt x="384846" y="195012"/>
                    <a:pt x="375925" y="195012"/>
                  </a:cubicBezTo>
                  <a:cubicBezTo>
                    <a:pt x="366926" y="195012"/>
                    <a:pt x="359634" y="187720"/>
                    <a:pt x="359634" y="178761"/>
                  </a:cubicBezTo>
                  <a:close/>
                  <a:moveTo>
                    <a:pt x="327131" y="325005"/>
                  </a:moveTo>
                  <a:lnTo>
                    <a:pt x="32503" y="325005"/>
                  </a:lnTo>
                  <a:lnTo>
                    <a:pt x="32503" y="32502"/>
                  </a:lnTo>
                  <a:lnTo>
                    <a:pt x="327131" y="32502"/>
                  </a:lnTo>
                  <a:lnTo>
                    <a:pt x="327131" y="3250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>
            <a:off x="716635" y="1457450"/>
            <a:ext cx="376777" cy="376791"/>
            <a:chOff x="11210627" y="1431515"/>
            <a:chExt cx="554655" cy="554675"/>
          </a:xfrm>
        </p:grpSpPr>
        <p:sp>
          <p:nvSpPr>
            <p:cNvPr id="341" name="Google Shape;341;p40"/>
            <p:cNvSpPr/>
            <p:nvPr/>
          </p:nvSpPr>
          <p:spPr>
            <a:xfrm>
              <a:off x="11471664" y="1856190"/>
              <a:ext cx="97510" cy="32502"/>
            </a:xfrm>
            <a:custGeom>
              <a:avLst/>
              <a:gdLst/>
              <a:ahLst/>
              <a:cxn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1471664" y="1726189"/>
              <a:ext cx="97510" cy="32501"/>
            </a:xfrm>
            <a:custGeom>
              <a:avLst/>
              <a:gdLst/>
              <a:ahLst/>
              <a:cxn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11210627" y="1431515"/>
              <a:ext cx="554655" cy="554675"/>
            </a:xfrm>
            <a:custGeom>
              <a:avLst/>
              <a:gdLst/>
              <a:ahLst/>
              <a:cxnLst/>
              <a:rect l="l" t="t" r="r" b="b"/>
              <a:pathLst>
                <a:path w="554655" h="554675" extrusionOk="0">
                  <a:moveTo>
                    <a:pt x="32503" y="197176"/>
                  </a:moveTo>
                  <a:lnTo>
                    <a:pt x="130014" y="197176"/>
                  </a:lnTo>
                  <a:lnTo>
                    <a:pt x="130014" y="522173"/>
                  </a:lnTo>
                  <a:lnTo>
                    <a:pt x="162518" y="522173"/>
                  </a:lnTo>
                  <a:lnTo>
                    <a:pt x="162518" y="554675"/>
                  </a:lnTo>
                  <a:lnTo>
                    <a:pt x="195021" y="554675"/>
                  </a:lnTo>
                  <a:lnTo>
                    <a:pt x="195021" y="522173"/>
                  </a:lnTo>
                  <a:lnTo>
                    <a:pt x="424641" y="522173"/>
                  </a:lnTo>
                  <a:lnTo>
                    <a:pt x="424641" y="554675"/>
                  </a:lnTo>
                  <a:lnTo>
                    <a:pt x="457145" y="554675"/>
                  </a:lnTo>
                  <a:lnTo>
                    <a:pt x="457145" y="522173"/>
                  </a:lnTo>
                  <a:lnTo>
                    <a:pt x="489649" y="522173"/>
                  </a:lnTo>
                  <a:lnTo>
                    <a:pt x="489649" y="386929"/>
                  </a:lnTo>
                  <a:lnTo>
                    <a:pt x="554656" y="360935"/>
                  </a:lnTo>
                  <a:lnTo>
                    <a:pt x="542554" y="330760"/>
                  </a:lnTo>
                  <a:lnTo>
                    <a:pt x="489649" y="351922"/>
                  </a:lnTo>
                  <a:lnTo>
                    <a:pt x="489649" y="256929"/>
                  </a:lnTo>
                  <a:lnTo>
                    <a:pt x="554656" y="230927"/>
                  </a:lnTo>
                  <a:lnTo>
                    <a:pt x="542632" y="200752"/>
                  </a:lnTo>
                  <a:lnTo>
                    <a:pt x="489649" y="221921"/>
                  </a:lnTo>
                  <a:lnTo>
                    <a:pt x="489649" y="99670"/>
                  </a:lnTo>
                  <a:lnTo>
                    <a:pt x="130014" y="99670"/>
                  </a:lnTo>
                  <a:lnTo>
                    <a:pt x="130014" y="164666"/>
                  </a:lnTo>
                  <a:lnTo>
                    <a:pt x="65007" y="164666"/>
                  </a:lnTo>
                  <a:lnTo>
                    <a:pt x="65007" y="132164"/>
                  </a:lnTo>
                  <a:lnTo>
                    <a:pt x="97511" y="132164"/>
                  </a:lnTo>
                  <a:lnTo>
                    <a:pt x="97511" y="0"/>
                  </a:lnTo>
                  <a:lnTo>
                    <a:pt x="0" y="0"/>
                  </a:lnTo>
                  <a:lnTo>
                    <a:pt x="0" y="132164"/>
                  </a:lnTo>
                  <a:lnTo>
                    <a:pt x="32503" y="132164"/>
                  </a:lnTo>
                  <a:lnTo>
                    <a:pt x="32503" y="197176"/>
                  </a:lnTo>
                  <a:close/>
                  <a:moveTo>
                    <a:pt x="457145" y="262172"/>
                  </a:moveTo>
                  <a:lnTo>
                    <a:pt x="457145" y="359671"/>
                  </a:lnTo>
                  <a:lnTo>
                    <a:pt x="162518" y="359671"/>
                  </a:lnTo>
                  <a:lnTo>
                    <a:pt x="162518" y="262172"/>
                  </a:lnTo>
                  <a:lnTo>
                    <a:pt x="457145" y="262172"/>
                  </a:lnTo>
                  <a:close/>
                  <a:moveTo>
                    <a:pt x="293619" y="229671"/>
                  </a:moveTo>
                  <a:lnTo>
                    <a:pt x="293619" y="197169"/>
                  </a:lnTo>
                  <a:lnTo>
                    <a:pt x="408428" y="197169"/>
                  </a:lnTo>
                  <a:cubicBezTo>
                    <a:pt x="426736" y="197169"/>
                    <a:pt x="443569" y="191103"/>
                    <a:pt x="457145" y="180871"/>
                  </a:cubicBezTo>
                  <a:lnTo>
                    <a:pt x="457145" y="229663"/>
                  </a:lnTo>
                  <a:lnTo>
                    <a:pt x="293619" y="229663"/>
                  </a:lnTo>
                  <a:close/>
                  <a:moveTo>
                    <a:pt x="162518" y="489671"/>
                  </a:moveTo>
                  <a:lnTo>
                    <a:pt x="162518" y="392173"/>
                  </a:lnTo>
                  <a:lnTo>
                    <a:pt x="457145" y="392173"/>
                  </a:lnTo>
                  <a:lnTo>
                    <a:pt x="457145" y="489671"/>
                  </a:lnTo>
                  <a:lnTo>
                    <a:pt x="162518" y="489671"/>
                  </a:lnTo>
                  <a:close/>
                  <a:moveTo>
                    <a:pt x="454353" y="132172"/>
                  </a:moveTo>
                  <a:cubicBezTo>
                    <a:pt x="447681" y="151084"/>
                    <a:pt x="429606" y="164674"/>
                    <a:pt x="408428" y="164674"/>
                  </a:cubicBezTo>
                  <a:lnTo>
                    <a:pt x="261037" y="164674"/>
                  </a:lnTo>
                  <a:lnTo>
                    <a:pt x="261037" y="229678"/>
                  </a:lnTo>
                  <a:lnTo>
                    <a:pt x="162518" y="229678"/>
                  </a:lnTo>
                  <a:lnTo>
                    <a:pt x="162518" y="132180"/>
                  </a:lnTo>
                  <a:lnTo>
                    <a:pt x="454353" y="132180"/>
                  </a:lnTo>
                  <a:close/>
                  <a:moveTo>
                    <a:pt x="32503" y="32510"/>
                  </a:moveTo>
                  <a:lnTo>
                    <a:pt x="65007" y="32510"/>
                  </a:lnTo>
                  <a:lnTo>
                    <a:pt x="65007" y="99678"/>
                  </a:lnTo>
                  <a:lnTo>
                    <a:pt x="32503" y="99678"/>
                  </a:lnTo>
                  <a:lnTo>
                    <a:pt x="32503" y="32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subTitle" idx="1"/>
          </p:nvPr>
        </p:nvSpPr>
        <p:spPr>
          <a:xfrm>
            <a:off x="5004849" y="1671183"/>
            <a:ext cx="3189000" cy="2905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저희는 프로젝트 참여자들이 문서 작성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스프레드시트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발표자료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작업을</a:t>
            </a:r>
            <a:b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화면에서 동시에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실시간으로 협업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수 있는 온라인 통합 협업 플랫폼을 개발하고자 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노션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피그마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엑셀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파워포인트 등 다양한 도구를 오갈 필요 없이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공간에서 팀원들이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화면을 실시간으로 공유하며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함께 작업할 수 있는 환경을 제공합니다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코드 편집 기능을 핵심으로 하여 개발 중심의 프로젝트에 최적화된 협업이 가능하도록 설계할 예정입니다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 idx="2"/>
          </p:nvPr>
        </p:nvSpPr>
        <p:spPr>
          <a:xfrm>
            <a:off x="5004849" y="391788"/>
            <a:ext cx="31890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1" name="Google Shape;371;p42"/>
          <p:cNvSpPr txBox="1">
            <a:spLocks noGrp="1"/>
          </p:cNvSpPr>
          <p:nvPr>
            <p:ph type="subTitle" idx="3"/>
          </p:nvPr>
        </p:nvSpPr>
        <p:spPr>
          <a:xfrm>
            <a:off x="5004848" y="1120632"/>
            <a:ext cx="3667811" cy="550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온라인 협업 플랫폼</a:t>
            </a:r>
            <a:endParaRPr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74" name="Google Shape;374;p42"/>
          <p:cNvCxnSpPr/>
          <p:nvPr/>
        </p:nvCxnSpPr>
        <p:spPr>
          <a:xfrm>
            <a:off x="4623849" y="76806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2"/>
          <p:cNvCxnSpPr/>
          <p:nvPr/>
        </p:nvCxnSpPr>
        <p:spPr>
          <a:xfrm>
            <a:off x="4623849" y="327051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42"/>
          <p:cNvCxnSpPr/>
          <p:nvPr/>
        </p:nvCxnSpPr>
        <p:spPr>
          <a:xfrm>
            <a:off x="4623849" y="2019288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l="3454" t="16880" r="3444" b="26702"/>
          <a:stretch/>
        </p:blipFill>
        <p:spPr>
          <a:xfrm>
            <a:off x="0" y="539501"/>
            <a:ext cx="2479526" cy="473475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 l="74387" r="9032"/>
          <a:stretch/>
        </p:blipFill>
        <p:spPr>
          <a:xfrm>
            <a:off x="8723000" y="2971700"/>
            <a:ext cx="421000" cy="157035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B1798E-16E5-3D25-0BF2-D6F4A12F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0" y="1120632"/>
            <a:ext cx="4253719" cy="31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 및 기능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32" name="Google Shape;232;p34"/>
          <p:cNvGraphicFramePr/>
          <p:nvPr>
            <p:extLst>
              <p:ext uri="{D42A27DB-BD31-4B8C-83A1-F6EECF244321}">
                <p14:modId xmlns:p14="http://schemas.microsoft.com/office/powerpoint/2010/main" val="145815839"/>
              </p:ext>
            </p:extLst>
          </p:nvPr>
        </p:nvGraphicFramePr>
        <p:xfrm>
          <a:off x="720000" y="1264668"/>
          <a:ext cx="7704000" cy="2921845"/>
        </p:xfrm>
        <a:graphic>
          <a:graphicData uri="http://schemas.openxmlformats.org/drawingml/2006/table">
            <a:tbl>
              <a:tblPr>
                <a:noFill/>
                <a:tableStyleId>{F5019697-BF15-4C53-BD9A-943356397D5B}</a:tableStyleId>
              </a:tblPr>
              <a:tblGrid>
                <a:gridCol w="24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Roboto"/>
                          <a:sym typeface="Roboto"/>
                        </a:rPr>
                        <a:t>실시간 문서 작성</a:t>
                      </a:r>
                      <a:endParaRPr sz="1500" b="0" u="none" dirty="0">
                        <a:solidFill>
                          <a:schemeClr val="bg1">
                            <a:lumMod val="10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여러 사용자가 동시에 같은 문서를 편집할 수 있는 협업 환경을 제공합니다</a:t>
                      </a:r>
                      <a:endParaRPr sz="1200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코드 편집 협업 기능</a:t>
                      </a:r>
                      <a:endParaRPr sz="1500" b="1" u="sng" dirty="0">
                        <a:solidFill>
                          <a:schemeClr val="dk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코드 파일을 공동 작성 및 디버깅할 수 있으며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하이라이트와 주석 기능 포함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스프레드시트 통합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엑셀과 유사한 기능의 스프레드시트를 통해 수치 데이터를 함께 관리하고 계산할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다이어그램 및 메모장 기능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다이어그램 작성 및 메모장 기능을 통해 팀원 간 아이디어를 시각적으로 정리하고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메모를 공유하면서 효율적인 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스케치 및 레이아웃 협업을 지원합니다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발표자료 협업 제작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파워포인트와 유사한 슬라이드 제작 툴을 제공하며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동시에 여러 명이 수정 가능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실시간 화면 공유 및 커서 표시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팀원들이 서로의 커서를 확인하며 공동 작업 상황을 시각적으로 파악할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713225" y="594593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 및 기대효과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713225" y="1286760"/>
            <a:ext cx="4145700" cy="3332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효율적 협업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팀원들이 물리적 거리와 관계없이 실시간으로 동시에 작업할 수 있는 환경 필요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툴 통합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Notion, Figma, PowerPoint, Excel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 다양한 툴을 하나의 플랫폼에서 통합적으로 사용해야 할 필요성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기대효과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효율성 향상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동시 편집과 피드백을 통해 시간 절약 및 생산성 증가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원활한 커뮤니케이션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즉각적인 화면 공유와 피드백으로 빠른 문제 해결과 품질 향상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65" name="Google Shape;265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51" r="27146" b="9090"/>
          <a:stretch/>
        </p:blipFill>
        <p:spPr>
          <a:xfrm>
            <a:off x="5643775" y="724200"/>
            <a:ext cx="2787000" cy="3695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"/>
          </p:nvPr>
        </p:nvSpPr>
        <p:spPr>
          <a:xfrm>
            <a:off x="1283207" y="1564300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5"/>
          </p:nvPr>
        </p:nvSpPr>
        <p:spPr>
          <a:xfrm>
            <a:off x="1283207" y="1991715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2950307" y="1518118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React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2"/>
          </p:nvPr>
        </p:nvSpPr>
        <p:spPr>
          <a:xfrm>
            <a:off x="2950307" y="1945533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3"/>
          </p:nvPr>
        </p:nvSpPr>
        <p:spPr>
          <a:xfrm>
            <a:off x="2950307" y="2372911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PostgreSQL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6"/>
          </p:nvPr>
        </p:nvSpPr>
        <p:spPr>
          <a:xfrm>
            <a:off x="1283207" y="2419093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/>
          <p:cNvCxnSpPr>
            <a:cxnSpLocks/>
          </p:cNvCxnSpPr>
          <p:nvPr/>
        </p:nvCxnSpPr>
        <p:spPr>
          <a:xfrm>
            <a:off x="999655" y="1564300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/>
          <p:cNvCxnSpPr>
            <a:cxnSpLocks/>
          </p:cNvCxnSpPr>
          <p:nvPr/>
        </p:nvCxnSpPr>
        <p:spPr>
          <a:xfrm>
            <a:off x="999655" y="1991715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/>
          <p:cNvCxnSpPr>
            <a:cxnSpLocks/>
          </p:cNvCxnSpPr>
          <p:nvPr/>
        </p:nvCxnSpPr>
        <p:spPr>
          <a:xfrm>
            <a:off x="999655" y="241909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52012904-A11A-365C-ABB1-0260D6B86717}"/>
              </a:ext>
            </a:extLst>
          </p:cNvPr>
          <p:cNvSpPr txBox="1">
            <a:spLocks/>
          </p:cNvSpPr>
          <p:nvPr/>
        </p:nvSpPr>
        <p:spPr>
          <a:xfrm>
            <a:off x="1283207" y="2843568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Google Shape;292;p39">
            <a:extLst>
              <a:ext uri="{FF2B5EF4-FFF2-40B4-BE49-F238E27FC236}">
                <a16:creationId xmlns:a16="http://schemas.microsoft.com/office/drawing/2014/main" id="{C3BECDD8-4055-188C-C192-D28F31A4D9F7}"/>
              </a:ext>
            </a:extLst>
          </p:cNvPr>
          <p:cNvSpPr txBox="1">
            <a:spLocks/>
          </p:cNvSpPr>
          <p:nvPr/>
        </p:nvSpPr>
        <p:spPr>
          <a:xfrm>
            <a:off x="1283207" y="3270983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컨테이너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2B06852-D3C6-CECE-6B91-2B2AA582B8B1}"/>
              </a:ext>
            </a:extLst>
          </p:cNvPr>
          <p:cNvSpPr txBox="1">
            <a:spLocks/>
          </p:cNvSpPr>
          <p:nvPr/>
        </p:nvSpPr>
        <p:spPr>
          <a:xfrm>
            <a:off x="2950307" y="2797386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AWS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Google Shape;294;p39">
            <a:extLst>
              <a:ext uri="{FF2B5EF4-FFF2-40B4-BE49-F238E27FC236}">
                <a16:creationId xmlns:a16="http://schemas.microsoft.com/office/drawing/2014/main" id="{08DEB0E8-F1BF-40EC-570E-6DE5FA946930}"/>
              </a:ext>
            </a:extLst>
          </p:cNvPr>
          <p:cNvSpPr txBox="1">
            <a:spLocks/>
          </p:cNvSpPr>
          <p:nvPr/>
        </p:nvSpPr>
        <p:spPr>
          <a:xfrm>
            <a:off x="2950307" y="3224801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Docker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Google Shape;295;p39">
            <a:extLst>
              <a:ext uri="{FF2B5EF4-FFF2-40B4-BE49-F238E27FC236}">
                <a16:creationId xmlns:a16="http://schemas.microsoft.com/office/drawing/2014/main" id="{D8D2D17F-5432-5EF0-CF3A-E9ADC58F9BE5}"/>
              </a:ext>
            </a:extLst>
          </p:cNvPr>
          <p:cNvSpPr txBox="1">
            <a:spLocks/>
          </p:cNvSpPr>
          <p:nvPr/>
        </p:nvSpPr>
        <p:spPr>
          <a:xfrm>
            <a:off x="2950307" y="3652179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Google Shape;296;p39">
            <a:extLst>
              <a:ext uri="{FF2B5EF4-FFF2-40B4-BE49-F238E27FC236}">
                <a16:creationId xmlns:a16="http://schemas.microsoft.com/office/drawing/2014/main" id="{C79F6D87-DCA4-0159-F24C-024223ED3002}"/>
              </a:ext>
            </a:extLst>
          </p:cNvPr>
          <p:cNvSpPr txBox="1">
            <a:spLocks/>
          </p:cNvSpPr>
          <p:nvPr/>
        </p:nvSpPr>
        <p:spPr>
          <a:xfrm>
            <a:off x="1283207" y="3698361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 관리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3A6B8FA-B0A9-B776-8951-F63D2E586CDF}"/>
              </a:ext>
            </a:extLst>
          </p:cNvPr>
          <p:cNvCxnSpPr>
            <a:cxnSpLocks/>
          </p:cNvCxnSpPr>
          <p:nvPr/>
        </p:nvCxnSpPr>
        <p:spPr>
          <a:xfrm>
            <a:off x="999655" y="284356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09;p39">
            <a:extLst>
              <a:ext uri="{FF2B5EF4-FFF2-40B4-BE49-F238E27FC236}">
                <a16:creationId xmlns:a16="http://schemas.microsoft.com/office/drawing/2014/main" id="{8D965897-0C47-CFC8-0EFA-E94BEBF768D0}"/>
              </a:ext>
            </a:extLst>
          </p:cNvPr>
          <p:cNvCxnSpPr>
            <a:cxnSpLocks/>
          </p:cNvCxnSpPr>
          <p:nvPr/>
        </p:nvCxnSpPr>
        <p:spPr>
          <a:xfrm>
            <a:off x="999655" y="327098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10;p39">
            <a:extLst>
              <a:ext uri="{FF2B5EF4-FFF2-40B4-BE49-F238E27FC236}">
                <a16:creationId xmlns:a16="http://schemas.microsoft.com/office/drawing/2014/main" id="{B69A4D3A-B5E5-4E66-A474-47E56B66941C}"/>
              </a:ext>
            </a:extLst>
          </p:cNvPr>
          <p:cNvCxnSpPr>
            <a:cxnSpLocks/>
          </p:cNvCxnSpPr>
          <p:nvPr/>
        </p:nvCxnSpPr>
        <p:spPr>
          <a:xfrm>
            <a:off x="999655" y="369836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5;p39">
            <a:extLst>
              <a:ext uri="{FF2B5EF4-FFF2-40B4-BE49-F238E27FC236}">
                <a16:creationId xmlns:a16="http://schemas.microsoft.com/office/drawing/2014/main" id="{841885EA-FEC6-38BA-9C58-554932D3D816}"/>
              </a:ext>
            </a:extLst>
          </p:cNvPr>
          <p:cNvSpPr txBox="1">
            <a:spLocks/>
          </p:cNvSpPr>
          <p:nvPr/>
        </p:nvSpPr>
        <p:spPr>
          <a:xfrm>
            <a:off x="2950307" y="4079557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Figma, Notion, Discord,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Google Shape;296;p39">
            <a:extLst>
              <a:ext uri="{FF2B5EF4-FFF2-40B4-BE49-F238E27FC236}">
                <a16:creationId xmlns:a16="http://schemas.microsoft.com/office/drawing/2014/main" id="{E841D384-B17A-7C0E-1CCF-7068E9B92E15}"/>
              </a:ext>
            </a:extLst>
          </p:cNvPr>
          <p:cNvSpPr txBox="1">
            <a:spLocks/>
          </p:cNvSpPr>
          <p:nvPr/>
        </p:nvSpPr>
        <p:spPr>
          <a:xfrm>
            <a:off x="1283207" y="4125739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도구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6" name="Google Shape;310;p39">
            <a:extLst>
              <a:ext uri="{FF2B5EF4-FFF2-40B4-BE49-F238E27FC236}">
                <a16:creationId xmlns:a16="http://schemas.microsoft.com/office/drawing/2014/main" id="{4389C7D8-A59F-FD69-492A-3089176339BC}"/>
              </a:ext>
            </a:extLst>
          </p:cNvPr>
          <p:cNvCxnSpPr>
            <a:cxnSpLocks/>
          </p:cNvCxnSpPr>
          <p:nvPr/>
        </p:nvCxnSpPr>
        <p:spPr>
          <a:xfrm>
            <a:off x="999655" y="4125739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FE5F3E4C-D6D1-FF27-40BB-A1FFB83F4065}"/>
              </a:ext>
            </a:extLst>
          </p:cNvPr>
          <p:cNvSpPr txBox="1">
            <a:spLocks/>
          </p:cNvSpPr>
          <p:nvPr/>
        </p:nvSpPr>
        <p:spPr>
          <a:xfrm>
            <a:off x="5393716" y="1518118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인터페이스 개발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4CD9A5A6-243A-BD01-6117-5DE01A6E2DA8}"/>
              </a:ext>
            </a:extLst>
          </p:cNvPr>
          <p:cNvSpPr txBox="1">
            <a:spLocks/>
          </p:cNvSpPr>
          <p:nvPr/>
        </p:nvSpPr>
        <p:spPr>
          <a:xfrm>
            <a:off x="5393716" y="1945533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서버 로직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API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1AAD3F48-97C8-BA1E-384F-4810529AAB71}"/>
              </a:ext>
            </a:extLst>
          </p:cNvPr>
          <p:cNvSpPr txBox="1">
            <a:spLocks/>
          </p:cNvSpPr>
          <p:nvPr/>
        </p:nvSpPr>
        <p:spPr>
          <a:xfrm>
            <a:off x="5393716" y="237291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관계형 데이터베이스 관리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744E2812-7EA2-68C6-63D8-8E173CA9A5F3}"/>
              </a:ext>
            </a:extLst>
          </p:cNvPr>
          <p:cNvSpPr txBox="1">
            <a:spLocks/>
          </p:cNvSpPr>
          <p:nvPr/>
        </p:nvSpPr>
        <p:spPr>
          <a:xfrm>
            <a:off x="5393716" y="2797386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 배포 및 운영 환경</a:t>
            </a:r>
          </a:p>
        </p:txBody>
      </p:sp>
      <p:sp>
        <p:nvSpPr>
          <p:cNvPr id="21" name="Google Shape;294;p39">
            <a:extLst>
              <a:ext uri="{FF2B5EF4-FFF2-40B4-BE49-F238E27FC236}">
                <a16:creationId xmlns:a16="http://schemas.microsoft.com/office/drawing/2014/main" id="{8BFE9BA1-7DC1-50CC-E43D-92A67AA06CF1}"/>
              </a:ext>
            </a:extLst>
          </p:cNvPr>
          <p:cNvSpPr txBox="1">
            <a:spLocks/>
          </p:cNvSpPr>
          <p:nvPr/>
        </p:nvSpPr>
        <p:spPr>
          <a:xfrm>
            <a:off x="5393716" y="322480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애플리케이션을 </a:t>
            </a:r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컨테이너화하여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실행 및 배포</a:t>
            </a:r>
          </a:p>
        </p:txBody>
      </p:sp>
      <p:sp>
        <p:nvSpPr>
          <p:cNvPr id="22" name="Google Shape;295;p39">
            <a:extLst>
              <a:ext uri="{FF2B5EF4-FFF2-40B4-BE49-F238E27FC236}">
                <a16:creationId xmlns:a16="http://schemas.microsoft.com/office/drawing/2014/main" id="{7BAC24C7-C480-1630-3529-B84BF36E790D}"/>
              </a:ext>
            </a:extLst>
          </p:cNvPr>
          <p:cNvSpPr txBox="1">
            <a:spLocks/>
          </p:cNvSpPr>
          <p:nvPr/>
        </p:nvSpPr>
        <p:spPr>
          <a:xfrm>
            <a:off x="5393716" y="3652179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형상 관리 및 팀원 간 협업</a:t>
            </a:r>
          </a:p>
        </p:txBody>
      </p:sp>
      <p:sp>
        <p:nvSpPr>
          <p:cNvPr id="23" name="Google Shape;295;p39">
            <a:extLst>
              <a:ext uri="{FF2B5EF4-FFF2-40B4-BE49-F238E27FC236}">
                <a16:creationId xmlns:a16="http://schemas.microsoft.com/office/drawing/2014/main" id="{0F5471AB-DE9C-C619-01AA-6D2166673FD2}"/>
              </a:ext>
            </a:extLst>
          </p:cNvPr>
          <p:cNvSpPr txBox="1">
            <a:spLocks/>
          </p:cNvSpPr>
          <p:nvPr/>
        </p:nvSpPr>
        <p:spPr>
          <a:xfrm>
            <a:off x="5393716" y="4079557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문서 정리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실시간 소통 및 과제 관리 등 활용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>
          <a:extLst>
            <a:ext uri="{FF2B5EF4-FFF2-40B4-BE49-F238E27FC236}">
              <a16:creationId xmlns:a16="http://schemas.microsoft.com/office/drawing/2014/main" id="{8347137E-221B-D8B1-01BA-A1CBCA4A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>
            <a:extLst>
              <a:ext uri="{FF2B5EF4-FFF2-40B4-BE49-F238E27FC236}">
                <a16:creationId xmlns:a16="http://schemas.microsoft.com/office/drawing/2014/main" id="{31D4280F-C604-DE85-055C-980766CE9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분장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>
            <a:extLst>
              <a:ext uri="{FF2B5EF4-FFF2-40B4-BE49-F238E27FC236}">
                <a16:creationId xmlns:a16="http://schemas.microsoft.com/office/drawing/2014/main" id="{8CB806FD-725F-BAF8-DDE5-E5827B1C8AF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83207" y="1656663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조용무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>
            <a:extLst>
              <a:ext uri="{FF2B5EF4-FFF2-40B4-BE49-F238E27FC236}">
                <a16:creationId xmlns:a16="http://schemas.microsoft.com/office/drawing/2014/main" id="{375401B5-1045-3F48-B1E8-41DCFC8B890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83207" y="2084078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오택현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>
            <a:extLst>
              <a:ext uri="{FF2B5EF4-FFF2-40B4-BE49-F238E27FC236}">
                <a16:creationId xmlns:a16="http://schemas.microsoft.com/office/drawing/2014/main" id="{633DECA0-B99C-F1A4-5928-23F3FEAFE6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6839" y="1610481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테스터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DB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>
            <a:extLst>
              <a:ext uri="{FF2B5EF4-FFF2-40B4-BE49-F238E27FC236}">
                <a16:creationId xmlns:a16="http://schemas.microsoft.com/office/drawing/2014/main" id="{5C523B44-816B-F927-468A-BFCB7116015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96839" y="2037896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>
            <a:extLst>
              <a:ext uri="{FF2B5EF4-FFF2-40B4-BE49-F238E27FC236}">
                <a16:creationId xmlns:a16="http://schemas.microsoft.com/office/drawing/2014/main" id="{7D0057FA-FF89-8C1B-6A1A-26C33B68ED3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396839" y="2465274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UI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1555B7AB-2400-DBF8-C92A-F4929DA7908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283207" y="2511456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임현성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>
            <a:extLst>
              <a:ext uri="{FF2B5EF4-FFF2-40B4-BE49-F238E27FC236}">
                <a16:creationId xmlns:a16="http://schemas.microsoft.com/office/drawing/2014/main" id="{AE2765F3-581D-F53D-E623-C9A4E1D30D52}"/>
              </a:ext>
            </a:extLst>
          </p:cNvPr>
          <p:cNvCxnSpPr>
            <a:cxnSpLocks/>
          </p:cNvCxnSpPr>
          <p:nvPr/>
        </p:nvCxnSpPr>
        <p:spPr>
          <a:xfrm>
            <a:off x="999655" y="165666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>
            <a:extLst>
              <a:ext uri="{FF2B5EF4-FFF2-40B4-BE49-F238E27FC236}">
                <a16:creationId xmlns:a16="http://schemas.microsoft.com/office/drawing/2014/main" id="{5E624C52-A476-B810-44C3-F4E4EFEA5AFF}"/>
              </a:ext>
            </a:extLst>
          </p:cNvPr>
          <p:cNvCxnSpPr>
            <a:cxnSpLocks/>
          </p:cNvCxnSpPr>
          <p:nvPr/>
        </p:nvCxnSpPr>
        <p:spPr>
          <a:xfrm>
            <a:off x="999655" y="208407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>
            <a:extLst>
              <a:ext uri="{FF2B5EF4-FFF2-40B4-BE49-F238E27FC236}">
                <a16:creationId xmlns:a16="http://schemas.microsoft.com/office/drawing/2014/main" id="{DB65F808-775A-6390-677E-745005CAF547}"/>
              </a:ext>
            </a:extLst>
          </p:cNvPr>
          <p:cNvCxnSpPr>
            <a:cxnSpLocks/>
          </p:cNvCxnSpPr>
          <p:nvPr/>
        </p:nvCxnSpPr>
        <p:spPr>
          <a:xfrm>
            <a:off x="999655" y="2511456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70164FFD-539B-7F4E-AC4E-6CA652D7599B}"/>
              </a:ext>
            </a:extLst>
          </p:cNvPr>
          <p:cNvSpPr txBox="1">
            <a:spLocks/>
          </p:cNvSpPr>
          <p:nvPr/>
        </p:nvSpPr>
        <p:spPr>
          <a:xfrm>
            <a:off x="1283207" y="2935931"/>
            <a:ext cx="98431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황자준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3CC8651-2C3D-73A9-D29D-600E56038601}"/>
              </a:ext>
            </a:extLst>
          </p:cNvPr>
          <p:cNvSpPr txBox="1">
            <a:spLocks/>
          </p:cNvSpPr>
          <p:nvPr/>
        </p:nvSpPr>
        <p:spPr>
          <a:xfrm>
            <a:off x="2396839" y="2889749"/>
            <a:ext cx="1745671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</a:t>
            </a: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9C2CDA0-71F5-6C8C-BFB3-9D819C7896D1}"/>
              </a:ext>
            </a:extLst>
          </p:cNvPr>
          <p:cNvCxnSpPr>
            <a:cxnSpLocks/>
          </p:cNvCxnSpPr>
          <p:nvPr/>
        </p:nvCxnSpPr>
        <p:spPr>
          <a:xfrm>
            <a:off x="999655" y="293593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586D8779-3072-0078-82E3-3264D3C5A702}"/>
              </a:ext>
            </a:extLst>
          </p:cNvPr>
          <p:cNvSpPr txBox="1">
            <a:spLocks/>
          </p:cNvSpPr>
          <p:nvPr/>
        </p:nvSpPr>
        <p:spPr>
          <a:xfrm>
            <a:off x="4271825" y="1610481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총괄 관리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 수행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DB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 및 관리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D46FE568-275D-D6DE-93F9-0E74D6D44867}"/>
              </a:ext>
            </a:extLst>
          </p:cNvPr>
          <p:cNvSpPr txBox="1">
            <a:spLocks/>
          </p:cNvSpPr>
          <p:nvPr/>
        </p:nvSpPr>
        <p:spPr>
          <a:xfrm>
            <a:off x="4271825" y="2037896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기술 자료 조사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AWS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Docker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기반 서버 환경 구축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E434B4E5-6D1A-0E2A-916D-F968C6DC3AC3}"/>
              </a:ext>
            </a:extLst>
          </p:cNvPr>
          <p:cNvSpPr txBox="1">
            <a:spLocks/>
          </p:cNvSpPr>
          <p:nvPr/>
        </p:nvSpPr>
        <p:spPr>
          <a:xfrm>
            <a:off x="4271825" y="2465274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기반 화면 개발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Figma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활용한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UI/UX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E000E947-7233-735D-DA74-1D1E42FCAC1F}"/>
              </a:ext>
            </a:extLst>
          </p:cNvPr>
          <p:cNvSpPr txBox="1">
            <a:spLocks/>
          </p:cNvSpPr>
          <p:nvPr/>
        </p:nvSpPr>
        <p:spPr>
          <a:xfrm>
            <a:off x="4271825" y="2889749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일부 기능 구현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협업 도구 관련 조사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Notion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0141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E303DE-56FD-A0A5-D593-CE9C8850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09404"/>
              </p:ext>
            </p:extLst>
          </p:nvPr>
        </p:nvGraphicFramePr>
        <p:xfrm>
          <a:off x="720000" y="1149350"/>
          <a:ext cx="77039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7">
                  <a:extLst>
                    <a:ext uri="{9D8B030D-6E8A-4147-A177-3AD203B41FA5}">
                      <a16:colId xmlns:a16="http://schemas.microsoft.com/office/drawing/2014/main" val="457603233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40203311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818666117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3863818715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155044899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84684681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8058507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25262638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937323878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033572701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69881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작업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상세 내용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APR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MAY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JUN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JUL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AUG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SEP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OCT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NOV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4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프로젝트 계획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팀 구성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주제 선정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역할 분담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요구사항 분석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기능 정의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기술 스택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UI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설계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/DB/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프로그램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기본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회원가입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로그인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채팅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F7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3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핵심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코드 공유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회의록 자동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9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보조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메모장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엑셀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PPT,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다이어그램 기능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통합 테스트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 테스트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91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548</Words>
  <Application>Microsoft Office PowerPoint</Application>
  <PresentationFormat>화면 슬라이드 쇼(16:9)</PresentationFormat>
  <Paragraphs>115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G마켓 산스 TTF Medium</vt:lpstr>
      <vt:lpstr>Roboto</vt:lpstr>
      <vt:lpstr>Calibri</vt:lpstr>
      <vt:lpstr>Raleway</vt:lpstr>
      <vt:lpstr>Roboto Light</vt:lpstr>
      <vt:lpstr>Manrope</vt:lpstr>
      <vt:lpstr>Nunito Light</vt:lpstr>
      <vt:lpstr>Arial</vt:lpstr>
      <vt:lpstr>PT Sans</vt:lpstr>
      <vt:lpstr>G마켓 산스 TTF Light</vt:lpstr>
      <vt:lpstr>G마켓 산스 TTF Bold</vt:lpstr>
      <vt:lpstr>Brand Key Pitch Deck by Slidesgo</vt:lpstr>
      <vt:lpstr>온라인 협업 플랫폼</vt:lpstr>
      <vt:lpstr>Table of contents</vt:lpstr>
      <vt:lpstr>팀 구성</vt:lpstr>
      <vt:lpstr>주제</vt:lpstr>
      <vt:lpstr>내용 및 기능</vt:lpstr>
      <vt:lpstr>필요성 및 기대효과</vt:lpstr>
      <vt:lpstr>개발환경</vt:lpstr>
      <vt:lpstr>업무 분장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cho</dc:creator>
  <cp:lastModifiedBy>조용무</cp:lastModifiedBy>
  <cp:revision>2</cp:revision>
  <dcterms:modified xsi:type="dcterms:W3CDTF">2025-05-09T08:50:41Z</dcterms:modified>
</cp:coreProperties>
</file>