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019697-BF15-4C53-BD9A-943356397D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1E9FC8-FF61-4359-B2E9-2FB56C3B94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>
    <p:restoredLeft sz="15620"/>
    <p:restoredTop sz="94670"/>
  </p:normalViewPr>
  <p:slideViewPr>
    <p:cSldViewPr snapToGrid="0">
      <p:cViewPr varScale="1">
        <p:scale>
          <a:sx n="120" d="100"/>
          <a:sy n="120" d="100"/>
        </p:scale>
        <p:origin x="136" y="324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fdd1721c6_1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fdd1721c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431007ba2_0_2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5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4dda1946d_4_27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431007ba2_0_20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4dda1946d_6_3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4d99d1a72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4d99d1a72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869d044d76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869d044d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26150" y="1491750"/>
            <a:ext cx="4804500" cy="21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18025" y="539500"/>
            <a:ext cx="2016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/>
            </a:blip>
            <a:srcRect t="67791" b="15120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grpSp>
        <p:nvGrpSpPr>
          <p:cNvPr id="14" name="Google Shape;14;p2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 hasCustomPrompt="1"/>
          </p:nvPr>
        </p:nvSpPr>
        <p:spPr>
          <a:xfrm>
            <a:off x="5004849" y="2024400"/>
            <a:ext cx="31890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1"/>
          </p:nvPr>
        </p:nvSpPr>
        <p:spPr>
          <a:xfrm>
            <a:off x="5004849" y="2646798"/>
            <a:ext cx="3189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2" hasCustomPrompt="1"/>
          </p:nvPr>
        </p:nvSpPr>
        <p:spPr>
          <a:xfrm>
            <a:off x="5004849" y="768050"/>
            <a:ext cx="31890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3"/>
          </p:nvPr>
        </p:nvSpPr>
        <p:spPr>
          <a:xfrm>
            <a:off x="5004849" y="1390597"/>
            <a:ext cx="3189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4" hasCustomPrompt="1"/>
          </p:nvPr>
        </p:nvSpPr>
        <p:spPr>
          <a:xfrm>
            <a:off x="5004849" y="3280750"/>
            <a:ext cx="31890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5"/>
          </p:nvPr>
        </p:nvSpPr>
        <p:spPr>
          <a:xfrm>
            <a:off x="5004849" y="3903000"/>
            <a:ext cx="3189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>
            <a:spLocks noGrp="1"/>
          </p:cNvSpPr>
          <p:nvPr>
            <p:ph type="pic" idx="6"/>
          </p:nvPr>
        </p:nvSpPr>
        <p:spPr>
          <a:xfrm>
            <a:off x="1151725" y="768075"/>
            <a:ext cx="2681700" cy="34551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1" name="Google Shape;151;p18"/>
          <p:cNvPicPr preferRelativeResize="0"/>
          <p:nvPr/>
        </p:nvPicPr>
        <p:blipFill rotWithShape="1">
          <a:blip r:embed="rId2">
            <a:alphaModFix/>
          </a:blip>
          <a:srcRect t="79394" b="3516"/>
          <a:stretch/>
        </p:blipFill>
        <p:spPr>
          <a:xfrm>
            <a:off x="7438574" y="0"/>
            <a:ext cx="1705425" cy="370324"/>
          </a:xfrm>
          <a:prstGeom prst="rect">
            <a:avLst/>
          </a:prstGeom>
          <a:noFill/>
          <a:ln>
            <a:noFill/>
          </a:ln>
          <a:effectLst>
            <a:outerShdw blurRad="285750" dist="133350" dir="8220000" algn="bl" rotWithShape="0">
              <a:schemeClr val="accent3"/>
            </a:outerShdw>
          </a:effectLst>
        </p:spPr>
      </p:pic>
      <p:cxnSp>
        <p:nvCxnSpPr>
          <p:cNvPr id="152" name="Google Shape;152;p18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5" name="Google Shape;155;p19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19"/>
          <p:cNvGrpSpPr/>
          <p:nvPr/>
        </p:nvGrpSpPr>
        <p:grpSpPr>
          <a:xfrm>
            <a:off x="0" y="0"/>
            <a:ext cx="9144000" cy="3936375"/>
            <a:chOff x="0" y="0"/>
            <a:chExt cx="9144000" cy="3936375"/>
          </a:xfrm>
        </p:grpSpPr>
        <p:pic>
          <p:nvPicPr>
            <p:cNvPr id="157" name="Google Shape;157;p19"/>
            <p:cNvPicPr preferRelativeResize="0"/>
            <p:nvPr/>
          </p:nvPicPr>
          <p:blipFill rotWithShape="1">
            <a:blip r:embed="rId2">
              <a:alphaModFix/>
            </a:blip>
            <a:srcRect t="71979" b="18930"/>
            <a:stretch/>
          </p:blipFill>
          <p:spPr>
            <a:xfrm flipH="1">
              <a:off x="0" y="0"/>
              <a:ext cx="2585350" cy="235024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2460000" algn="bl" rotWithShape="0">
                <a:schemeClr val="accent3"/>
              </a:outerShdw>
            </a:effectLst>
          </p:spPr>
        </p:pic>
        <p:pic>
          <p:nvPicPr>
            <p:cNvPr id="158" name="Google Shape;158;p19"/>
            <p:cNvPicPr preferRelativeResize="0"/>
            <p:nvPr/>
          </p:nvPicPr>
          <p:blipFill rotWithShape="1">
            <a:blip r:embed="rId2">
              <a:alphaModFix/>
            </a:blip>
            <a:srcRect l="85658" r="1361"/>
            <a:stretch/>
          </p:blipFill>
          <p:spPr>
            <a:xfrm>
              <a:off x="8862450" y="1767225"/>
              <a:ext cx="281551" cy="21691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8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2">
            <a:alphaModFix/>
          </a:blip>
          <a:srcRect l="9778" t="23732" r="3536" b="23737"/>
          <a:stretch/>
        </p:blipFill>
        <p:spPr>
          <a:xfrm>
            <a:off x="0" y="0"/>
            <a:ext cx="3181899" cy="375300"/>
          </a:xfrm>
          <a:prstGeom prst="rect">
            <a:avLst/>
          </a:prstGeom>
          <a:noFill/>
          <a:ln>
            <a:noFill/>
          </a:ln>
          <a:effectLst>
            <a:outerShdw blurRad="428625" dist="133350" dir="2460000" algn="bl" rotWithShape="0">
              <a:schemeClr val="accent3"/>
            </a:outerShdw>
          </a:effectLst>
        </p:spPr>
      </p:pic>
      <p:cxnSp>
        <p:nvCxnSpPr>
          <p:cNvPr id="195" name="Google Shape;195;p26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8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203" name="Google Shape;203;p28"/>
            <p:cNvPicPr preferRelativeResize="0"/>
            <p:nvPr/>
          </p:nvPicPr>
          <p:blipFill rotWithShape="1">
            <a:blip r:embed="rId2">
              <a:alphaModFix/>
            </a:blip>
            <a:srcRect t="67791" b="15120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204" name="Google Shape;204;p28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grpSp>
        <p:nvGrpSpPr>
          <p:cNvPr id="205" name="Google Shape;205;p28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206" name="Google Shape;206;p28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8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9"/>
          <p:cNvGrpSpPr/>
          <p:nvPr/>
        </p:nvGrpSpPr>
        <p:grpSpPr>
          <a:xfrm>
            <a:off x="0" y="0"/>
            <a:ext cx="9172851" cy="4288087"/>
            <a:chOff x="0" y="0"/>
            <a:chExt cx="9172851" cy="4288087"/>
          </a:xfrm>
        </p:grpSpPr>
        <p:pic>
          <p:nvPicPr>
            <p:cNvPr id="210" name="Google Shape;210;p29"/>
            <p:cNvPicPr preferRelativeResize="0"/>
            <p:nvPr/>
          </p:nvPicPr>
          <p:blipFill rotWithShape="1">
            <a:blip r:embed="rId2">
              <a:alphaModFix/>
            </a:blip>
            <a:srcRect l="67243" r="16176"/>
            <a:stretch/>
          </p:blipFill>
          <p:spPr>
            <a:xfrm>
              <a:off x="0" y="1624113"/>
              <a:ext cx="281551" cy="2663974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  <p:pic>
          <p:nvPicPr>
            <p:cNvPr id="211" name="Google Shape;211;p29"/>
            <p:cNvPicPr preferRelativeResize="0"/>
            <p:nvPr/>
          </p:nvPicPr>
          <p:blipFill rotWithShape="1">
            <a:blip r:embed="rId3">
              <a:alphaModFix/>
            </a:blip>
            <a:srcRect t="67791" b="15120"/>
            <a:stretch/>
          </p:blipFill>
          <p:spPr>
            <a:xfrm>
              <a:off x="8826500" y="0"/>
              <a:ext cx="346351" cy="1096799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</p:grpSp>
      <p:cxnSp>
        <p:nvCxnSpPr>
          <p:cNvPr id="212" name="Google Shape;212;p29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1150775"/>
            <a:ext cx="414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13225" y="1866025"/>
            <a:ext cx="41457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>
            <a:spLocks noGrp="1"/>
          </p:cNvSpPr>
          <p:nvPr>
            <p:ph type="pic" idx="2"/>
          </p:nvPr>
        </p:nvSpPr>
        <p:spPr>
          <a:xfrm>
            <a:off x="5643775" y="724200"/>
            <a:ext cx="2787000" cy="3695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8" name="Google Shape;48;p7"/>
          <p:cNvGrpSpPr/>
          <p:nvPr/>
        </p:nvGrpSpPr>
        <p:grpSpPr>
          <a:xfrm>
            <a:off x="0" y="-4250"/>
            <a:ext cx="9144001" cy="5147738"/>
            <a:chOff x="0" y="-4250"/>
            <a:chExt cx="9144001" cy="5147738"/>
          </a:xfrm>
        </p:grpSpPr>
        <p:pic>
          <p:nvPicPr>
            <p:cNvPr id="49" name="Google Shape;49;p7"/>
            <p:cNvPicPr preferRelativeResize="0"/>
            <p:nvPr/>
          </p:nvPicPr>
          <p:blipFill rotWithShape="1">
            <a:blip r:embed="rId2">
              <a:alphaModFix/>
            </a:blip>
            <a:srcRect t="1777" b="81134"/>
            <a:stretch/>
          </p:blipFill>
          <p:spPr>
            <a:xfrm>
              <a:off x="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50" name="Google Shape;50;p7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8797650" y="3054460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cxnSp>
        <p:nvCxnSpPr>
          <p:cNvPr id="51" name="Google Shape;51;p7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55" name="Google Shape;55;p8"/>
            <p:cNvPicPr preferRelativeResize="0"/>
            <p:nvPr/>
          </p:nvPicPr>
          <p:blipFill rotWithShape="1">
            <a:blip r:embed="rId2">
              <a:alphaModFix/>
            </a:blip>
            <a:srcRect t="67791" b="15120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56" name="Google Shape;56;p8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grpSp>
        <p:nvGrpSpPr>
          <p:cNvPr id="57" name="Google Shape;57;p8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58" name="Google Shape;58;p8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l="67244"/>
          <a:stretch/>
        </p:blipFill>
        <p:spPr>
          <a:xfrm>
            <a:off x="0" y="2136825"/>
            <a:ext cx="556251" cy="2089049"/>
          </a:xfrm>
          <a:prstGeom prst="rect">
            <a:avLst/>
          </a:prstGeom>
          <a:noFill/>
          <a:ln>
            <a:noFill/>
          </a:ln>
          <a:effectLst>
            <a:outerShdw blurRad="428625" dist="133350" dir="2460000" algn="bl" rotWithShape="0">
              <a:schemeClr val="accent3"/>
            </a:outerShdw>
          </a:effectLst>
        </p:spPr>
      </p:pic>
      <p:grpSp>
        <p:nvGrpSpPr>
          <p:cNvPr id="64" name="Google Shape;64;p9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796200" y="1584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3" hasCustomPrompt="1"/>
          </p:nvPr>
        </p:nvSpPr>
        <p:spPr>
          <a:xfrm>
            <a:off x="796200" y="30940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 hasCustomPrompt="1"/>
          </p:nvPr>
        </p:nvSpPr>
        <p:spPr>
          <a:xfrm>
            <a:off x="3439738" y="1584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3439738" y="30940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6" hasCustomPrompt="1"/>
          </p:nvPr>
        </p:nvSpPr>
        <p:spPr>
          <a:xfrm>
            <a:off x="6083275" y="1584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 hasCustomPrompt="1"/>
          </p:nvPr>
        </p:nvSpPr>
        <p:spPr>
          <a:xfrm>
            <a:off x="6083275" y="30940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796200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8"/>
          </p:nvPr>
        </p:nvSpPr>
        <p:spPr>
          <a:xfrm>
            <a:off x="3439738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9"/>
          </p:nvPr>
        </p:nvSpPr>
        <p:spPr>
          <a:xfrm>
            <a:off x="6083275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3"/>
          </p:nvPr>
        </p:nvSpPr>
        <p:spPr>
          <a:xfrm>
            <a:off x="796200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>
            <a:off x="3439738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5"/>
          </p:nvPr>
        </p:nvSpPr>
        <p:spPr>
          <a:xfrm>
            <a:off x="6083275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0" y="0"/>
            <a:ext cx="9150050" cy="4122174"/>
            <a:chOff x="0" y="0"/>
            <a:chExt cx="9150050" cy="4122174"/>
          </a:xfrm>
        </p:grpSpPr>
        <p:pic>
          <p:nvPicPr>
            <p:cNvPr id="91" name="Google Shape;91;p13"/>
            <p:cNvPicPr preferRelativeResize="0"/>
            <p:nvPr/>
          </p:nvPicPr>
          <p:blipFill rotWithShape="1">
            <a:blip r:embed="rId2">
              <a:alphaModFix/>
            </a:blip>
            <a:srcRect l="62264" r="26819"/>
            <a:stretch/>
          </p:blipFill>
          <p:spPr>
            <a:xfrm flipH="1">
              <a:off x="0" y="1542875"/>
              <a:ext cx="281551" cy="2579299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2460000" algn="bl" rotWithShape="0">
                <a:schemeClr val="accent3"/>
              </a:outerShdw>
            </a:effectLst>
          </p:spPr>
        </p:pic>
        <p:pic>
          <p:nvPicPr>
            <p:cNvPr id="92" name="Google Shape;92;p13"/>
            <p:cNvPicPr preferRelativeResize="0"/>
            <p:nvPr/>
          </p:nvPicPr>
          <p:blipFill rotWithShape="1">
            <a:blip r:embed="rId2">
              <a:alphaModFix/>
            </a:blip>
            <a:srcRect t="15289" b="58439"/>
            <a:stretch/>
          </p:blipFill>
          <p:spPr>
            <a:xfrm flipH="1">
              <a:off x="7737475" y="0"/>
              <a:ext cx="1412575" cy="371099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</p:grpSp>
      <p:cxnSp>
        <p:nvCxnSpPr>
          <p:cNvPr id="93" name="Google Shape;93;p13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3578700" y="1564300"/>
            <a:ext cx="48453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2"/>
          </p:nvPr>
        </p:nvSpPr>
        <p:spPr>
          <a:xfrm>
            <a:off x="3578700" y="2535350"/>
            <a:ext cx="48453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3578700" y="3506400"/>
            <a:ext cx="48453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4"/>
          </p:nvPr>
        </p:nvSpPr>
        <p:spPr>
          <a:xfrm>
            <a:off x="1846625" y="1564300"/>
            <a:ext cx="16671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1846625" y="2535350"/>
            <a:ext cx="16671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6"/>
          </p:nvPr>
        </p:nvSpPr>
        <p:spPr>
          <a:xfrm>
            <a:off x="1846625" y="3506400"/>
            <a:ext cx="16671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103" name="Google Shape;103;p14"/>
            <p:cNvPicPr preferRelativeResize="0"/>
            <p:nvPr/>
          </p:nvPicPr>
          <p:blipFill rotWithShape="1">
            <a:blip r:embed="rId2">
              <a:alphaModFix/>
            </a:blip>
            <a:srcRect t="67791" b="15120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104" name="Google Shape;104;p14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cxnSp>
        <p:nvCxnSpPr>
          <p:cNvPr id="105" name="Google Shape;105;p14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550624" y="1748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2"/>
          </p:nvPr>
        </p:nvSpPr>
        <p:spPr>
          <a:xfrm>
            <a:off x="5667945" y="1748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3"/>
          </p:nvPr>
        </p:nvSpPr>
        <p:spPr>
          <a:xfrm>
            <a:off x="1550624" y="3412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4"/>
          </p:nvPr>
        </p:nvSpPr>
        <p:spPr>
          <a:xfrm>
            <a:off x="5667945" y="3412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5"/>
          </p:nvPr>
        </p:nvSpPr>
        <p:spPr>
          <a:xfrm>
            <a:off x="1550625" y="1457450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6"/>
          </p:nvPr>
        </p:nvSpPr>
        <p:spPr>
          <a:xfrm>
            <a:off x="1550625" y="3121425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7"/>
          </p:nvPr>
        </p:nvSpPr>
        <p:spPr>
          <a:xfrm>
            <a:off x="5667914" y="1457450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8"/>
          </p:nvPr>
        </p:nvSpPr>
        <p:spPr>
          <a:xfrm>
            <a:off x="5667914" y="3121425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0" y="0"/>
            <a:ext cx="9144001" cy="3923299"/>
            <a:chOff x="0" y="0"/>
            <a:chExt cx="9144001" cy="3923299"/>
          </a:xfrm>
        </p:grpSpPr>
        <p:pic>
          <p:nvPicPr>
            <p:cNvPr id="117" name="Google Shape;117;p15"/>
            <p:cNvPicPr preferRelativeResize="0"/>
            <p:nvPr/>
          </p:nvPicPr>
          <p:blipFill rotWithShape="1">
            <a:blip r:embed="rId2">
              <a:alphaModFix/>
            </a:blip>
            <a:srcRect r="65965" b="6576"/>
            <a:stretch/>
          </p:blipFill>
          <p:spPr>
            <a:xfrm>
              <a:off x="8797650" y="1834250"/>
              <a:ext cx="346351" cy="2089049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118" name="Google Shape;118;p15"/>
            <p:cNvPicPr preferRelativeResize="0"/>
            <p:nvPr/>
          </p:nvPicPr>
          <p:blipFill rotWithShape="1">
            <a:blip r:embed="rId3">
              <a:alphaModFix/>
            </a:blip>
            <a:srcRect t="51423" b="26280"/>
            <a:stretch/>
          </p:blipFill>
          <p:spPr>
            <a:xfrm>
              <a:off x="0" y="0"/>
              <a:ext cx="3181899" cy="375300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cxnSp>
        <p:nvCxnSpPr>
          <p:cNvPr id="119" name="Google Shape;119;p15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65" r:id="rId11"/>
    <p:sldLayoutId id="2147483672" r:id="rId12"/>
    <p:sldLayoutId id="2147483674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9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ctrTitle"/>
          </p:nvPr>
        </p:nvSpPr>
        <p:spPr>
          <a:xfrm>
            <a:off x="3034025" y="2216323"/>
            <a:ext cx="4804500" cy="7108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맑은 고딕 Semilight" panose="020B0502040204020203" pitchFamily="50" charset="-127"/>
              </a:rPr>
              <a:t>온라인 협업 플랫폼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224" name="Google Shape;224;p33"/>
          <p:cNvSpPr txBox="1">
            <a:spLocks noGrp="1"/>
          </p:cNvSpPr>
          <p:nvPr>
            <p:ph type="subTitle" idx="1"/>
          </p:nvPr>
        </p:nvSpPr>
        <p:spPr>
          <a:xfrm>
            <a:off x="1018025" y="539500"/>
            <a:ext cx="2016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LOCH</a:t>
            </a:r>
            <a:endParaRPr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-1570" y="4354872"/>
            <a:ext cx="3035595" cy="49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Roboto"/>
                <a:sym typeface="Roboto"/>
              </a:rPr>
              <a:t>https://github.com/choyongmoo/LOCH-</a:t>
            </a:r>
            <a:endParaRPr sz="1000" dirty="0">
              <a:solidFill>
                <a:schemeClr val="dk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1423239" y="1877733"/>
            <a:ext cx="1386715" cy="1388034"/>
          </a:xfrm>
          <a:custGeom>
            <a:avLst/>
            <a:gdLst/>
            <a:ahLst/>
            <a:cxnLst/>
            <a:rect l="l" t="t" r="r" b="b"/>
            <a:pathLst>
              <a:path w="554686" h="554659" extrusionOk="0">
                <a:moveTo>
                  <a:pt x="544331" y="201978"/>
                </a:moveTo>
                <a:cubicBezTo>
                  <a:pt x="317892" y="1652"/>
                  <a:pt x="324028" y="6896"/>
                  <a:pt x="319870" y="3211"/>
                </a:cubicBezTo>
                <a:cubicBezTo>
                  <a:pt x="317124" y="2916"/>
                  <a:pt x="300212" y="0"/>
                  <a:pt x="277344" y="0"/>
                </a:cubicBezTo>
                <a:cubicBezTo>
                  <a:pt x="124631" y="0"/>
                  <a:pt x="0" y="124632"/>
                  <a:pt x="0" y="277330"/>
                </a:cubicBezTo>
                <a:cubicBezTo>
                  <a:pt x="0" y="431012"/>
                  <a:pt x="125888" y="554660"/>
                  <a:pt x="277344" y="554660"/>
                </a:cubicBezTo>
                <a:cubicBezTo>
                  <a:pt x="430056" y="554660"/>
                  <a:pt x="554687" y="430027"/>
                  <a:pt x="554687" y="277330"/>
                </a:cubicBezTo>
                <a:cubicBezTo>
                  <a:pt x="554695" y="235457"/>
                  <a:pt x="544936" y="204995"/>
                  <a:pt x="544331" y="201978"/>
                </a:cubicBezTo>
                <a:lnTo>
                  <a:pt x="544331" y="201978"/>
                </a:lnTo>
                <a:close/>
                <a:moveTo>
                  <a:pt x="424688" y="277337"/>
                </a:moveTo>
                <a:cubicBezTo>
                  <a:pt x="424688" y="306992"/>
                  <a:pt x="415876" y="334623"/>
                  <a:pt x="400733" y="357762"/>
                </a:cubicBezTo>
                <a:lnTo>
                  <a:pt x="326099" y="208502"/>
                </a:lnTo>
                <a:lnTo>
                  <a:pt x="293595" y="273497"/>
                </a:lnTo>
                <a:lnTo>
                  <a:pt x="244840" y="175999"/>
                </a:lnTo>
                <a:lnTo>
                  <a:pt x="153954" y="357762"/>
                </a:lnTo>
                <a:cubicBezTo>
                  <a:pt x="138819" y="334623"/>
                  <a:pt x="129999" y="306992"/>
                  <a:pt x="129999" y="277337"/>
                </a:cubicBezTo>
                <a:cubicBezTo>
                  <a:pt x="129999" y="196098"/>
                  <a:pt x="196092" y="130008"/>
                  <a:pt x="277336" y="130008"/>
                </a:cubicBezTo>
                <a:cubicBezTo>
                  <a:pt x="297404" y="130008"/>
                  <a:pt x="316774" y="133972"/>
                  <a:pt x="334989" y="141806"/>
                </a:cubicBezTo>
                <a:cubicBezTo>
                  <a:pt x="353296" y="166614"/>
                  <a:pt x="376848" y="187340"/>
                  <a:pt x="403968" y="202303"/>
                </a:cubicBezTo>
                <a:cubicBezTo>
                  <a:pt x="417528" y="224923"/>
                  <a:pt x="424688" y="250777"/>
                  <a:pt x="424688" y="277337"/>
                </a:cubicBezTo>
                <a:close/>
                <a:moveTo>
                  <a:pt x="326099" y="281177"/>
                </a:moveTo>
                <a:lnTo>
                  <a:pt x="348557" y="326090"/>
                </a:lnTo>
                <a:lnTo>
                  <a:pt x="303641" y="326090"/>
                </a:lnTo>
                <a:lnTo>
                  <a:pt x="326099" y="281177"/>
                </a:lnTo>
                <a:close/>
                <a:moveTo>
                  <a:pt x="267305" y="326090"/>
                </a:moveTo>
                <a:lnTo>
                  <a:pt x="206138" y="326090"/>
                </a:lnTo>
                <a:lnTo>
                  <a:pt x="244848" y="248675"/>
                </a:lnTo>
                <a:lnTo>
                  <a:pt x="275427" y="309839"/>
                </a:lnTo>
                <a:lnTo>
                  <a:pt x="267305" y="326090"/>
                </a:lnTo>
                <a:close/>
                <a:moveTo>
                  <a:pt x="400190" y="358585"/>
                </a:moveTo>
                <a:cubicBezTo>
                  <a:pt x="373784" y="398378"/>
                  <a:pt x="328581" y="424667"/>
                  <a:pt x="277344" y="424667"/>
                </a:cubicBezTo>
                <a:cubicBezTo>
                  <a:pt x="226106" y="424667"/>
                  <a:pt x="180903" y="398378"/>
                  <a:pt x="154497" y="358585"/>
                </a:cubicBezTo>
                <a:lnTo>
                  <a:pt x="400190" y="358585"/>
                </a:lnTo>
                <a:close/>
                <a:moveTo>
                  <a:pt x="330614" y="56215"/>
                </a:moveTo>
                <a:cubicBezTo>
                  <a:pt x="372364" y="93216"/>
                  <a:pt x="445726" y="158135"/>
                  <a:pt x="487562" y="195151"/>
                </a:cubicBezTo>
                <a:cubicBezTo>
                  <a:pt x="410655" y="187239"/>
                  <a:pt x="347595" y="130279"/>
                  <a:pt x="330614" y="56215"/>
                </a:cubicBezTo>
                <a:close/>
                <a:moveTo>
                  <a:pt x="277351" y="522173"/>
                </a:moveTo>
                <a:cubicBezTo>
                  <a:pt x="144629" y="522173"/>
                  <a:pt x="32504" y="413761"/>
                  <a:pt x="32504" y="277337"/>
                </a:cubicBezTo>
                <a:cubicBezTo>
                  <a:pt x="32504" y="142334"/>
                  <a:pt x="142341" y="32502"/>
                  <a:pt x="277351" y="32502"/>
                </a:cubicBezTo>
                <a:cubicBezTo>
                  <a:pt x="282999" y="32502"/>
                  <a:pt x="288646" y="32719"/>
                  <a:pt x="294286" y="33107"/>
                </a:cubicBezTo>
                <a:cubicBezTo>
                  <a:pt x="296179" y="56937"/>
                  <a:pt x="302043" y="79688"/>
                  <a:pt x="311228" y="100694"/>
                </a:cubicBezTo>
                <a:cubicBezTo>
                  <a:pt x="300158" y="98576"/>
                  <a:pt x="288848" y="97506"/>
                  <a:pt x="277351" y="97506"/>
                </a:cubicBezTo>
                <a:cubicBezTo>
                  <a:pt x="178529" y="97506"/>
                  <a:pt x="97511" y="178536"/>
                  <a:pt x="97511" y="277337"/>
                </a:cubicBezTo>
                <a:cubicBezTo>
                  <a:pt x="97511" y="376162"/>
                  <a:pt x="178545" y="457169"/>
                  <a:pt x="277351" y="457169"/>
                </a:cubicBezTo>
                <a:cubicBezTo>
                  <a:pt x="376181" y="457169"/>
                  <a:pt x="457192" y="376139"/>
                  <a:pt x="457192" y="277337"/>
                </a:cubicBezTo>
                <a:cubicBezTo>
                  <a:pt x="457192" y="257852"/>
                  <a:pt x="454026" y="238668"/>
                  <a:pt x="447929" y="220463"/>
                </a:cubicBezTo>
                <a:cubicBezTo>
                  <a:pt x="470185" y="226831"/>
                  <a:pt x="493357" y="229531"/>
                  <a:pt x="517242" y="228266"/>
                </a:cubicBezTo>
                <a:cubicBezTo>
                  <a:pt x="520523" y="244339"/>
                  <a:pt x="522199" y="260784"/>
                  <a:pt x="522199" y="277337"/>
                </a:cubicBezTo>
                <a:cubicBezTo>
                  <a:pt x="522191" y="412341"/>
                  <a:pt x="412354" y="522173"/>
                  <a:pt x="277351" y="5221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Table of contents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1" name="Google Shape;241;p35"/>
          <p:cNvSpPr txBox="1">
            <a:spLocks noGrp="1"/>
          </p:cNvSpPr>
          <p:nvPr>
            <p:ph type="title" idx="2"/>
          </p:nvPr>
        </p:nvSpPr>
        <p:spPr>
          <a:xfrm>
            <a:off x="796200" y="15843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2" name="Google Shape;242;p35"/>
          <p:cNvSpPr txBox="1">
            <a:spLocks noGrp="1"/>
          </p:cNvSpPr>
          <p:nvPr>
            <p:ph type="title" idx="3"/>
          </p:nvPr>
        </p:nvSpPr>
        <p:spPr>
          <a:xfrm>
            <a:off x="796200" y="30940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04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3" name="Google Shape;243;p35"/>
          <p:cNvSpPr txBox="1">
            <a:spLocks noGrp="1"/>
          </p:cNvSpPr>
          <p:nvPr>
            <p:ph type="title" idx="4"/>
          </p:nvPr>
        </p:nvSpPr>
        <p:spPr>
          <a:xfrm>
            <a:off x="3439738" y="15843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title" idx="5"/>
          </p:nvPr>
        </p:nvSpPr>
        <p:spPr>
          <a:xfrm>
            <a:off x="3439738" y="30940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05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5" name="Google Shape;245;p35"/>
          <p:cNvSpPr txBox="1">
            <a:spLocks noGrp="1"/>
          </p:cNvSpPr>
          <p:nvPr>
            <p:ph type="title" idx="6"/>
          </p:nvPr>
        </p:nvSpPr>
        <p:spPr>
          <a:xfrm>
            <a:off x="6083275" y="15843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03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6" name="Google Shape;246;p35"/>
          <p:cNvSpPr txBox="1">
            <a:spLocks noGrp="1"/>
          </p:cNvSpPr>
          <p:nvPr>
            <p:ph type="title" idx="7"/>
          </p:nvPr>
        </p:nvSpPr>
        <p:spPr>
          <a:xfrm>
            <a:off x="6083275" y="30940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06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1"/>
          </p:nvPr>
        </p:nvSpPr>
        <p:spPr>
          <a:xfrm>
            <a:off x="796200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 구성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8" name="Google Shape;248;p35"/>
          <p:cNvSpPr txBox="1">
            <a:spLocks noGrp="1"/>
          </p:cNvSpPr>
          <p:nvPr>
            <p:ph type="subTitle" idx="8"/>
          </p:nvPr>
        </p:nvSpPr>
        <p:spPr>
          <a:xfrm>
            <a:off x="3439738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주제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9"/>
          </p:nvPr>
        </p:nvSpPr>
        <p:spPr>
          <a:xfrm>
            <a:off x="6083275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내용 및 기능</a:t>
            </a: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0" name="Google Shape;250;p35"/>
          <p:cNvSpPr txBox="1">
            <a:spLocks noGrp="1"/>
          </p:cNvSpPr>
          <p:nvPr>
            <p:ph type="subTitle" idx="13"/>
          </p:nvPr>
        </p:nvSpPr>
        <p:spPr>
          <a:xfrm>
            <a:off x="796200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필요성 및 기대효과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1" name="Google Shape;251;p35"/>
          <p:cNvSpPr txBox="1">
            <a:spLocks noGrp="1"/>
          </p:cNvSpPr>
          <p:nvPr>
            <p:ph type="subTitle" idx="14"/>
          </p:nvPr>
        </p:nvSpPr>
        <p:spPr>
          <a:xfrm>
            <a:off x="3439738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 환경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업무 분장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2" name="Google Shape;252;p35"/>
          <p:cNvSpPr txBox="1">
            <a:spLocks noGrp="1"/>
          </p:cNvSpPr>
          <p:nvPr>
            <p:ph type="subTitle" idx="15"/>
          </p:nvPr>
        </p:nvSpPr>
        <p:spPr>
          <a:xfrm>
            <a:off x="6083275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 일정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253" name="Google Shape;253;p35"/>
          <p:cNvCxnSpPr/>
          <p:nvPr/>
        </p:nvCxnSpPr>
        <p:spPr>
          <a:xfrm rot="10800000">
            <a:off x="720000" y="1542875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35"/>
          <p:cNvCxnSpPr/>
          <p:nvPr/>
        </p:nvCxnSpPr>
        <p:spPr>
          <a:xfrm rot="10800000">
            <a:off x="720000" y="3158863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35"/>
          <p:cNvCxnSpPr/>
          <p:nvPr/>
        </p:nvCxnSpPr>
        <p:spPr>
          <a:xfrm rot="10800000">
            <a:off x="3363538" y="1542875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35"/>
          <p:cNvCxnSpPr/>
          <p:nvPr/>
        </p:nvCxnSpPr>
        <p:spPr>
          <a:xfrm rot="10800000">
            <a:off x="3363538" y="3158863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35"/>
          <p:cNvCxnSpPr/>
          <p:nvPr/>
        </p:nvCxnSpPr>
        <p:spPr>
          <a:xfrm rot="10800000">
            <a:off x="6007075" y="1542875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35"/>
          <p:cNvCxnSpPr/>
          <p:nvPr/>
        </p:nvCxnSpPr>
        <p:spPr>
          <a:xfrm rot="10800000">
            <a:off x="6007075" y="3158875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>
            <a:spLocks noGrp="1"/>
          </p:cNvSpPr>
          <p:nvPr>
            <p:ph type="subTitle" idx="6"/>
          </p:nvPr>
        </p:nvSpPr>
        <p:spPr>
          <a:xfrm>
            <a:off x="1550625" y="3121425"/>
            <a:ext cx="2736000" cy="3753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Bold"/>
                <a:ea typeface="G마켓 산스 TTF Bold"/>
              </a:rPr>
              <a:t>임현성</a:t>
            </a:r>
            <a:r>
              <a:rPr lang="en-US" altLang="ko-KR">
                <a:latin typeface="G마켓 산스 TTF Bold"/>
                <a:ea typeface="G마켓 산스 TTF Bold"/>
              </a:rPr>
              <a:t>(</a:t>
            </a:r>
            <a:r>
              <a:rPr lang="ko-KR" altLang="en-US">
                <a:latin typeface="G마켓 산스 TTF Bold"/>
                <a:ea typeface="G마켓 산스 TTF Bold"/>
              </a:rPr>
              <a:t>프론트엔드</a:t>
            </a:r>
            <a:r>
              <a:rPr lang="en-US" altLang="ko-KR">
                <a:latin typeface="G마켓 산스 TTF Bold"/>
                <a:ea typeface="G마켓 산스 TTF Bold"/>
              </a:rPr>
              <a:t>)</a:t>
            </a:r>
            <a:endParaRPr>
              <a:latin typeface="G마켓 산스 TTF Bold"/>
              <a:ea typeface="G마켓 산스 TTF Bold"/>
            </a:endParaRPr>
          </a:p>
        </p:txBody>
      </p:sp>
      <p:sp>
        <p:nvSpPr>
          <p:cNvPr id="316" name="Google Shape;316;p40"/>
          <p:cNvSpPr txBox="1">
            <a:spLocks noGrp="1"/>
          </p:cNvSpPr>
          <p:nvPr>
            <p:ph type="title" idx="0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Bold"/>
                <a:ea typeface="G마켓 산스 TTF Bold"/>
              </a:rPr>
              <a:t>팀 구성</a:t>
            </a:r>
            <a:endParaRPr>
              <a:latin typeface="G마켓 산스 TTF Bold"/>
              <a:ea typeface="G마켓 산스 TTF Bold"/>
            </a:endParaRPr>
          </a:p>
        </p:txBody>
      </p:sp>
      <p:sp>
        <p:nvSpPr>
          <p:cNvPr id="317" name="Google Shape;317;p40"/>
          <p:cNvSpPr txBox="1">
            <a:spLocks noGrp="1"/>
          </p:cNvSpPr>
          <p:nvPr>
            <p:ph type="subTitle" idx="1"/>
          </p:nvPr>
        </p:nvSpPr>
        <p:spPr>
          <a:xfrm>
            <a:off x="1550624" y="1748900"/>
            <a:ext cx="2736000" cy="1038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학번</a:t>
            </a:r>
            <a:r>
              <a:rPr lang="en-US" altLang="ko-KR">
                <a:latin typeface="G마켓 산스 TTF Medium"/>
                <a:ea typeface="G마켓 산스 TTF Medium"/>
              </a:rPr>
              <a:t>: </a:t>
            </a:r>
            <a:r>
              <a:rPr lang="en-US">
                <a:latin typeface="G마켓 산스 TTF Medium"/>
                <a:ea typeface="G마켓 산스 TTF Medium"/>
              </a:rPr>
              <a:t>202307012</a:t>
            </a:r>
            <a:endParaRPr>
              <a:latin typeface="G마켓 산스 TTF Medium"/>
              <a:ea typeface="G마켓 산스 TTF Medium"/>
            </a:endParaRPr>
          </a:p>
        </p:txBody>
      </p:sp>
      <p:sp>
        <p:nvSpPr>
          <p:cNvPr id="318" name="Google Shape;318;p40"/>
          <p:cNvSpPr txBox="1">
            <a:spLocks noGrp="1"/>
          </p:cNvSpPr>
          <p:nvPr>
            <p:ph type="subTitle" idx="2"/>
          </p:nvPr>
        </p:nvSpPr>
        <p:spPr>
          <a:xfrm>
            <a:off x="5667945" y="1748900"/>
            <a:ext cx="2736000" cy="1038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학번</a:t>
            </a:r>
            <a:r>
              <a:rPr lang="en-US" altLang="ko-KR">
                <a:latin typeface="G마켓 산스 TTF Medium"/>
                <a:ea typeface="G마켓 산스 TTF Medium"/>
              </a:rPr>
              <a:t>: </a:t>
            </a:r>
            <a:r>
              <a:rPr lang="en-US">
                <a:latin typeface="G마켓 산스 TTF Medium"/>
                <a:ea typeface="G마켓 산스 TTF Medium"/>
              </a:rPr>
              <a:t>202</a:t>
            </a:r>
            <a:r>
              <a:rPr lang="en-US" altLang="ko-KR">
                <a:latin typeface="G마켓 산스 TTF Medium"/>
                <a:ea typeface="G마켓 산스 TTF Medium"/>
              </a:rPr>
              <a:t>1</a:t>
            </a:r>
            <a:r>
              <a:rPr lang="en-US">
                <a:latin typeface="G마켓 산스 TTF Medium"/>
                <a:ea typeface="G마켓 산스 TTF Medium"/>
              </a:rPr>
              <a:t>0702</a:t>
            </a:r>
            <a:r>
              <a:rPr lang="en-US" altLang="ko-KR">
                <a:latin typeface="G마켓 산스 TTF Medium"/>
                <a:ea typeface="G마켓 산스 TTF Medium"/>
              </a:rPr>
              <a:t>8</a:t>
            </a:r>
            <a:endParaRPr lang="en-US" altLang="ko-KR">
              <a:latin typeface="G마켓 산스 TTF Medium"/>
              <a:ea typeface="G마켓 산스 TTF Medium"/>
            </a:endParaRPr>
          </a:p>
        </p:txBody>
      </p:sp>
      <p:sp>
        <p:nvSpPr>
          <p:cNvPr id="319" name="Google Shape;319;p40"/>
          <p:cNvSpPr txBox="1">
            <a:spLocks noGrp="1"/>
          </p:cNvSpPr>
          <p:nvPr>
            <p:ph type="subTitle" idx="3"/>
          </p:nvPr>
        </p:nvSpPr>
        <p:spPr>
          <a:xfrm>
            <a:off x="1550624" y="3412900"/>
            <a:ext cx="2736000" cy="1038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학번</a:t>
            </a:r>
            <a:r>
              <a:rPr lang="en-US" altLang="ko-KR">
                <a:latin typeface="G마켓 산스 TTF Medium"/>
                <a:ea typeface="G마켓 산스 TTF Medium"/>
              </a:rPr>
              <a:t>: </a:t>
            </a:r>
            <a:r>
              <a:rPr lang="en-US" altLang="ko-KR" b="0" i="0">
                <a:effectLst/>
                <a:latin typeface="G마켓 산스 TTF Medium"/>
                <a:ea typeface="G마켓 산스 TTF Medium"/>
              </a:rPr>
              <a:t>202307032</a:t>
            </a:r>
            <a:endParaRPr>
              <a:latin typeface="G마켓 산스 TTF Medium"/>
              <a:ea typeface="G마켓 산스 TTF Medium"/>
            </a:endParaRPr>
          </a:p>
        </p:txBody>
      </p:sp>
      <p:sp>
        <p:nvSpPr>
          <p:cNvPr id="320" name="Google Shape;320;p40"/>
          <p:cNvSpPr txBox="1">
            <a:spLocks noGrp="1"/>
          </p:cNvSpPr>
          <p:nvPr>
            <p:ph type="subTitle" idx="4"/>
          </p:nvPr>
        </p:nvSpPr>
        <p:spPr>
          <a:xfrm>
            <a:off x="5667945" y="3412900"/>
            <a:ext cx="2736000" cy="1038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0" i="0">
                <a:effectLst/>
                <a:latin typeface="G마켓 산스 TTF Medium"/>
                <a:ea typeface="G마켓 산스 TTF Medium"/>
              </a:rPr>
              <a:t>학번</a:t>
            </a:r>
            <a:r>
              <a:rPr lang="en-US" altLang="ko-KR" b="0" i="0">
                <a:effectLst/>
                <a:latin typeface="G마켓 산스 TTF Medium"/>
                <a:ea typeface="G마켓 산스 TTF Medium"/>
              </a:rPr>
              <a:t>: 202307072</a:t>
            </a:r>
            <a:endParaRPr>
              <a:latin typeface="G마켓 산스 TTF Medium"/>
              <a:ea typeface="G마켓 산스 TTF Medium"/>
            </a:endParaRPr>
          </a:p>
        </p:txBody>
      </p:sp>
      <p:sp>
        <p:nvSpPr>
          <p:cNvPr id="321" name="Google Shape;321;p40"/>
          <p:cNvSpPr txBox="1">
            <a:spLocks noGrp="1"/>
          </p:cNvSpPr>
          <p:nvPr>
            <p:ph type="subTitle" idx="5"/>
          </p:nvPr>
        </p:nvSpPr>
        <p:spPr>
          <a:xfrm>
            <a:off x="1550625" y="1457450"/>
            <a:ext cx="2736000" cy="3753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Bold"/>
                <a:ea typeface="G마켓 산스 TTF Bold"/>
              </a:rPr>
              <a:t>조용무</a:t>
            </a:r>
            <a:r>
              <a:rPr lang="en-US" altLang="ko-KR">
                <a:latin typeface="G마켓 산스 TTF Bold"/>
                <a:ea typeface="G마켓 산스 TTF Bold"/>
              </a:rPr>
              <a:t>(</a:t>
            </a:r>
            <a:r>
              <a:rPr lang="ko-KR" altLang="en-US">
                <a:latin typeface="G마켓 산스 TTF Bold"/>
                <a:ea typeface="G마켓 산스 TTF Bold"/>
              </a:rPr>
              <a:t>팀장 </a:t>
            </a:r>
            <a:r>
              <a:rPr lang="en-US" altLang="ko-KR">
                <a:latin typeface="G마켓 산스 TTF Bold"/>
                <a:ea typeface="G마켓 산스 TTF Bold"/>
              </a:rPr>
              <a:t>/ </a:t>
            </a:r>
            <a:r>
              <a:rPr lang="ko-KR" altLang="en-US">
                <a:latin typeface="G마켓 산스 TTF Bold"/>
                <a:ea typeface="G마켓 산스 TTF Bold"/>
              </a:rPr>
              <a:t>백엔드</a:t>
            </a:r>
            <a:r>
              <a:rPr lang="en-US" altLang="ko-KR">
                <a:latin typeface="G마켓 산스 TTF Bold"/>
                <a:ea typeface="G마켓 산스 TTF Bold"/>
              </a:rPr>
              <a:t>)</a:t>
            </a:r>
            <a:endParaRPr>
              <a:latin typeface="G마켓 산스 TTF Medium"/>
              <a:ea typeface="G마켓 산스 TTF Medium"/>
            </a:endParaRPr>
          </a:p>
        </p:txBody>
      </p:sp>
      <p:sp>
        <p:nvSpPr>
          <p:cNvPr id="322" name="Google Shape;322;p40"/>
          <p:cNvSpPr txBox="1">
            <a:spLocks noGrp="1"/>
          </p:cNvSpPr>
          <p:nvPr>
            <p:ph type="subTitle" idx="7"/>
          </p:nvPr>
        </p:nvSpPr>
        <p:spPr>
          <a:xfrm>
            <a:off x="5667914" y="1457450"/>
            <a:ext cx="2736000" cy="3753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Bold"/>
                <a:ea typeface="G마켓 산스 TTF Bold"/>
              </a:rPr>
              <a:t>오택현</a:t>
            </a:r>
            <a:r>
              <a:rPr lang="en-US" altLang="ko-KR">
                <a:latin typeface="G마켓 산스 TTF Bold"/>
                <a:ea typeface="G마켓 산스 TTF Bold"/>
              </a:rPr>
              <a:t>(</a:t>
            </a:r>
            <a:r>
              <a:rPr lang="ko-KR" altLang="en-US">
                <a:latin typeface="G마켓 산스 TTF Bold"/>
                <a:ea typeface="G마켓 산스 TTF Bold"/>
              </a:rPr>
              <a:t>백엔드</a:t>
            </a:r>
            <a:r>
              <a:rPr lang="en-US" altLang="ko-KR">
                <a:latin typeface="G마켓 산스 TTF Bold"/>
                <a:ea typeface="G마켓 산스 TTF Bold"/>
              </a:rPr>
              <a:t>)</a:t>
            </a:r>
            <a:endParaRPr>
              <a:latin typeface="G마켓 산스 TTF Bold"/>
              <a:ea typeface="G마켓 산스 TTF Bold"/>
            </a:endParaRPr>
          </a:p>
        </p:txBody>
      </p:sp>
      <p:sp>
        <p:nvSpPr>
          <p:cNvPr id="323" name="Google Shape;323;p40"/>
          <p:cNvSpPr txBox="1">
            <a:spLocks noGrp="1"/>
          </p:cNvSpPr>
          <p:nvPr>
            <p:ph type="subTitle" idx="8"/>
          </p:nvPr>
        </p:nvSpPr>
        <p:spPr>
          <a:xfrm>
            <a:off x="5667914" y="3121425"/>
            <a:ext cx="2736000" cy="3753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Bold"/>
                <a:ea typeface="G마켓 산스 TTF Bold"/>
              </a:rPr>
              <a:t>황자준</a:t>
            </a:r>
            <a:r>
              <a:rPr lang="en-US" altLang="ko-KR">
                <a:latin typeface="G마켓 산스 TTF Bold"/>
                <a:ea typeface="G마켓 산스 TTF Bold"/>
              </a:rPr>
              <a:t>(</a:t>
            </a:r>
            <a:r>
              <a:rPr lang="ko-KR" altLang="en-US">
                <a:latin typeface="G마켓 산스 TTF Bold"/>
                <a:ea typeface="G마켓 산스 TTF Bold"/>
              </a:rPr>
              <a:t>프론트엔드</a:t>
            </a:r>
            <a:r>
              <a:rPr lang="en-US" altLang="ko-KR">
                <a:latin typeface="G마켓 산스 TTF Bold"/>
                <a:ea typeface="G마켓 산스 TTF Bold"/>
              </a:rPr>
              <a:t>)</a:t>
            </a:r>
            <a:endParaRPr>
              <a:latin typeface="G마켓 산스 TTF Bold"/>
              <a:ea typeface="G마켓 산스 TTF Bold"/>
            </a:endParaRPr>
          </a:p>
        </p:txBody>
      </p:sp>
      <p:cxnSp>
        <p:nvCxnSpPr>
          <p:cNvPr id="324" name="Google Shape;324;p40"/>
          <p:cNvCxnSpPr/>
          <p:nvPr/>
        </p:nvCxnSpPr>
        <p:spPr>
          <a:xfrm>
            <a:off x="1322025" y="1457450"/>
            <a:ext cx="0" cy="13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cxnSp>
        <p:nvCxnSpPr>
          <p:cNvPr id="325" name="Google Shape;325;p40"/>
          <p:cNvCxnSpPr/>
          <p:nvPr/>
        </p:nvCxnSpPr>
        <p:spPr>
          <a:xfrm>
            <a:off x="1322025" y="3121300"/>
            <a:ext cx="0" cy="13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cxnSp>
        <p:nvCxnSpPr>
          <p:cNvPr id="326" name="Google Shape;326;p40"/>
          <p:cNvCxnSpPr/>
          <p:nvPr/>
        </p:nvCxnSpPr>
        <p:spPr>
          <a:xfrm>
            <a:off x="5439351" y="1457450"/>
            <a:ext cx="0" cy="13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cxnSp>
        <p:nvCxnSpPr>
          <p:cNvPr id="327" name="Google Shape;327;p40"/>
          <p:cNvCxnSpPr/>
          <p:nvPr/>
        </p:nvCxnSpPr>
        <p:spPr>
          <a:xfrm>
            <a:off x="5439351" y="3121300"/>
            <a:ext cx="0" cy="13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pSp>
        <p:nvGrpSpPr>
          <p:cNvPr id="328" name="Google Shape;328;p40"/>
          <p:cNvGrpSpPr/>
          <p:nvPr/>
        </p:nvGrpSpPr>
        <p:grpSpPr>
          <a:xfrm rot="0">
            <a:off x="4833961" y="3120681"/>
            <a:ext cx="376777" cy="376785"/>
            <a:chOff x="11210627" y="4097238"/>
            <a:chExt cx="554655" cy="554667"/>
          </a:xfrm>
        </p:grpSpPr>
        <p:sp>
          <p:nvSpPr>
            <p:cNvPr id="329" name="Google Shape;329;p40"/>
            <p:cNvSpPr/>
            <p:nvPr/>
          </p:nvSpPr>
          <p:spPr>
            <a:xfrm>
              <a:off x="11276720" y="4227238"/>
              <a:ext cx="97510" cy="97506"/>
            </a:xfrm>
            <a:custGeom>
              <a:avLst/>
              <a:gdLst/>
              <a:rect l="l" t="t" r="r" b="b"/>
              <a:pathLst>
                <a:path w="97510" h="97506" extrusionOk="0">
                  <a:moveTo>
                    <a:pt x="48716" y="0"/>
                  </a:moveTo>
                  <a:cubicBezTo>
                    <a:pt x="21875" y="0"/>
                    <a:pt x="0" y="21867"/>
                    <a:pt x="0" y="48753"/>
                  </a:cubicBezTo>
                  <a:cubicBezTo>
                    <a:pt x="0" y="75639"/>
                    <a:pt x="21798" y="97506"/>
                    <a:pt x="48716" y="97506"/>
                  </a:cubicBezTo>
                  <a:cubicBezTo>
                    <a:pt x="75635" y="97506"/>
                    <a:pt x="97510" y="75639"/>
                    <a:pt x="97510" y="48753"/>
                  </a:cubicBezTo>
                  <a:cubicBezTo>
                    <a:pt x="97510" y="21867"/>
                    <a:pt x="75635" y="0"/>
                    <a:pt x="48716" y="0"/>
                  </a:cubicBezTo>
                  <a:close/>
                  <a:moveTo>
                    <a:pt x="48716" y="64996"/>
                  </a:moveTo>
                  <a:cubicBezTo>
                    <a:pt x="39795" y="64996"/>
                    <a:pt x="32503" y="57705"/>
                    <a:pt x="32503" y="48746"/>
                  </a:cubicBezTo>
                  <a:cubicBezTo>
                    <a:pt x="32503" y="39786"/>
                    <a:pt x="39795" y="32494"/>
                    <a:pt x="48716" y="32494"/>
                  </a:cubicBezTo>
                  <a:cubicBezTo>
                    <a:pt x="57715" y="32494"/>
                    <a:pt x="65007" y="39786"/>
                    <a:pt x="65007" y="48746"/>
                  </a:cubicBezTo>
                  <a:cubicBezTo>
                    <a:pt x="65007" y="57705"/>
                    <a:pt x="57715" y="64996"/>
                    <a:pt x="48716" y="649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11276720" y="4357238"/>
              <a:ext cx="97510" cy="32501"/>
            </a:xfrm>
            <a:custGeom>
              <a:avLst/>
              <a:gdLst/>
              <a:rect l="l" t="t" r="r" b="b"/>
              <a:pathLst>
                <a:path w="97510" h="32501" extrusionOk="0">
                  <a:moveTo>
                    <a:pt x="0" y="0"/>
                  </a:moveTo>
                  <a:lnTo>
                    <a:pt x="97510" y="0"/>
                  </a:lnTo>
                  <a:lnTo>
                    <a:pt x="97510" y="32502"/>
                  </a:lnTo>
                  <a:lnTo>
                    <a:pt x="0" y="32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11461657" y="4207147"/>
              <a:ext cx="247617" cy="182585"/>
            </a:xfrm>
            <a:custGeom>
              <a:avLst/>
              <a:gdLst/>
              <a:rect l="l" t="t" r="r" b="b"/>
              <a:pathLst>
                <a:path w="247617" h="182585" extrusionOk="0">
                  <a:moveTo>
                    <a:pt x="140022" y="97498"/>
                  </a:moveTo>
                  <a:lnTo>
                    <a:pt x="91305" y="0"/>
                  </a:lnTo>
                  <a:lnTo>
                    <a:pt x="0" y="182585"/>
                  </a:lnTo>
                  <a:lnTo>
                    <a:pt x="247617" y="182585"/>
                  </a:lnTo>
                  <a:lnTo>
                    <a:pt x="172525" y="32502"/>
                  </a:lnTo>
                  <a:lnTo>
                    <a:pt x="140022" y="97498"/>
                  </a:lnTo>
                  <a:close/>
                  <a:moveTo>
                    <a:pt x="52595" y="150091"/>
                  </a:moveTo>
                  <a:lnTo>
                    <a:pt x="91305" y="72676"/>
                  </a:lnTo>
                  <a:lnTo>
                    <a:pt x="121870" y="133840"/>
                  </a:lnTo>
                  <a:lnTo>
                    <a:pt x="113802" y="150091"/>
                  </a:lnTo>
                  <a:lnTo>
                    <a:pt x="52595" y="150091"/>
                  </a:lnTo>
                  <a:close/>
                  <a:moveTo>
                    <a:pt x="150106" y="150091"/>
                  </a:moveTo>
                  <a:lnTo>
                    <a:pt x="172525" y="105178"/>
                  </a:lnTo>
                  <a:lnTo>
                    <a:pt x="195022" y="150091"/>
                  </a:lnTo>
                  <a:lnTo>
                    <a:pt x="150106" y="150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11210627" y="4097238"/>
              <a:ext cx="554655" cy="554667"/>
            </a:xfrm>
            <a:custGeom>
              <a:avLst/>
              <a:gdLst/>
              <a:rect l="l" t="t" r="r" b="b"/>
              <a:pathLst>
                <a:path w="554655" h="554667" extrusionOk="0">
                  <a:moveTo>
                    <a:pt x="228533" y="435992"/>
                  </a:moveTo>
                  <a:lnTo>
                    <a:pt x="171129" y="522165"/>
                  </a:lnTo>
                  <a:lnTo>
                    <a:pt x="131101" y="522165"/>
                  </a:lnTo>
                  <a:lnTo>
                    <a:pt x="131101" y="554667"/>
                  </a:lnTo>
                  <a:lnTo>
                    <a:pt x="423555" y="554667"/>
                  </a:lnTo>
                  <a:lnTo>
                    <a:pt x="423555" y="522165"/>
                  </a:lnTo>
                  <a:lnTo>
                    <a:pt x="383527" y="522165"/>
                  </a:lnTo>
                  <a:lnTo>
                    <a:pt x="326044" y="435992"/>
                  </a:lnTo>
                  <a:lnTo>
                    <a:pt x="326044" y="357499"/>
                  </a:lnTo>
                  <a:lnTo>
                    <a:pt x="554656" y="357499"/>
                  </a:lnTo>
                  <a:lnTo>
                    <a:pt x="554656" y="32502"/>
                  </a:lnTo>
                  <a:lnTo>
                    <a:pt x="488563" y="32502"/>
                  </a:lnTo>
                  <a:lnTo>
                    <a:pt x="488563" y="0"/>
                  </a:lnTo>
                  <a:lnTo>
                    <a:pt x="391052" y="0"/>
                  </a:lnTo>
                  <a:lnTo>
                    <a:pt x="391052" y="32502"/>
                  </a:lnTo>
                  <a:lnTo>
                    <a:pt x="326122" y="32502"/>
                  </a:lnTo>
                  <a:lnTo>
                    <a:pt x="326122" y="0"/>
                  </a:lnTo>
                  <a:lnTo>
                    <a:pt x="228611" y="0"/>
                  </a:lnTo>
                  <a:lnTo>
                    <a:pt x="228611" y="32502"/>
                  </a:lnTo>
                  <a:lnTo>
                    <a:pt x="163604" y="32502"/>
                  </a:lnTo>
                  <a:lnTo>
                    <a:pt x="163604" y="0"/>
                  </a:lnTo>
                  <a:lnTo>
                    <a:pt x="66093" y="0"/>
                  </a:lnTo>
                  <a:lnTo>
                    <a:pt x="66093" y="32502"/>
                  </a:lnTo>
                  <a:lnTo>
                    <a:pt x="0" y="32502"/>
                  </a:lnTo>
                  <a:lnTo>
                    <a:pt x="0" y="357499"/>
                  </a:lnTo>
                  <a:lnTo>
                    <a:pt x="228611" y="357499"/>
                  </a:lnTo>
                  <a:lnTo>
                    <a:pt x="228611" y="435992"/>
                  </a:lnTo>
                  <a:close/>
                  <a:moveTo>
                    <a:pt x="228533" y="494581"/>
                  </a:moveTo>
                  <a:lnTo>
                    <a:pt x="228533" y="522165"/>
                  </a:lnTo>
                  <a:lnTo>
                    <a:pt x="210226" y="522165"/>
                  </a:lnTo>
                  <a:lnTo>
                    <a:pt x="228533" y="494581"/>
                  </a:lnTo>
                  <a:close/>
                  <a:moveTo>
                    <a:pt x="344507" y="522165"/>
                  </a:moveTo>
                  <a:lnTo>
                    <a:pt x="326044" y="522165"/>
                  </a:lnTo>
                  <a:lnTo>
                    <a:pt x="326044" y="494581"/>
                  </a:lnTo>
                  <a:lnTo>
                    <a:pt x="344507" y="522165"/>
                  </a:lnTo>
                  <a:close/>
                  <a:moveTo>
                    <a:pt x="293619" y="522165"/>
                  </a:moveTo>
                  <a:lnTo>
                    <a:pt x="261037" y="522165"/>
                  </a:lnTo>
                  <a:lnTo>
                    <a:pt x="261037" y="357499"/>
                  </a:lnTo>
                  <a:lnTo>
                    <a:pt x="293619" y="357499"/>
                  </a:lnTo>
                  <a:lnTo>
                    <a:pt x="293619" y="522165"/>
                  </a:lnTo>
                  <a:close/>
                  <a:moveTo>
                    <a:pt x="423555" y="32494"/>
                  </a:moveTo>
                  <a:lnTo>
                    <a:pt x="456059" y="32494"/>
                  </a:lnTo>
                  <a:lnTo>
                    <a:pt x="456059" y="64996"/>
                  </a:lnTo>
                  <a:lnTo>
                    <a:pt x="423555" y="64996"/>
                  </a:lnTo>
                  <a:lnTo>
                    <a:pt x="423555" y="32494"/>
                  </a:lnTo>
                  <a:close/>
                  <a:moveTo>
                    <a:pt x="261037" y="32494"/>
                  </a:moveTo>
                  <a:lnTo>
                    <a:pt x="293619" y="32494"/>
                  </a:lnTo>
                  <a:lnTo>
                    <a:pt x="293619" y="64996"/>
                  </a:lnTo>
                  <a:lnTo>
                    <a:pt x="261037" y="64996"/>
                  </a:lnTo>
                  <a:lnTo>
                    <a:pt x="261037" y="32494"/>
                  </a:lnTo>
                  <a:close/>
                  <a:moveTo>
                    <a:pt x="98597" y="32494"/>
                  </a:moveTo>
                  <a:lnTo>
                    <a:pt x="131101" y="32494"/>
                  </a:lnTo>
                  <a:lnTo>
                    <a:pt x="131101" y="64996"/>
                  </a:lnTo>
                  <a:lnTo>
                    <a:pt x="98597" y="64996"/>
                  </a:lnTo>
                  <a:lnTo>
                    <a:pt x="98597" y="32494"/>
                  </a:lnTo>
                  <a:close/>
                  <a:moveTo>
                    <a:pt x="32503" y="64996"/>
                  </a:moveTo>
                  <a:lnTo>
                    <a:pt x="66093" y="64996"/>
                  </a:lnTo>
                  <a:lnTo>
                    <a:pt x="66093" y="97498"/>
                  </a:lnTo>
                  <a:lnTo>
                    <a:pt x="163526" y="97498"/>
                  </a:lnTo>
                  <a:lnTo>
                    <a:pt x="163526" y="64996"/>
                  </a:lnTo>
                  <a:lnTo>
                    <a:pt x="228533" y="64996"/>
                  </a:lnTo>
                  <a:lnTo>
                    <a:pt x="228533" y="97498"/>
                  </a:lnTo>
                  <a:lnTo>
                    <a:pt x="326044" y="97498"/>
                  </a:lnTo>
                  <a:lnTo>
                    <a:pt x="326044" y="64996"/>
                  </a:lnTo>
                  <a:lnTo>
                    <a:pt x="391052" y="64996"/>
                  </a:lnTo>
                  <a:lnTo>
                    <a:pt x="391052" y="97498"/>
                  </a:lnTo>
                  <a:lnTo>
                    <a:pt x="488563" y="97498"/>
                  </a:lnTo>
                  <a:lnTo>
                    <a:pt x="488563" y="64996"/>
                  </a:lnTo>
                  <a:lnTo>
                    <a:pt x="522152" y="64996"/>
                  </a:lnTo>
                  <a:lnTo>
                    <a:pt x="522152" y="324997"/>
                  </a:lnTo>
                  <a:lnTo>
                    <a:pt x="32426" y="324997"/>
                  </a:lnTo>
                  <a:lnTo>
                    <a:pt x="32426" y="649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40"/>
          <p:cNvGrpSpPr/>
          <p:nvPr/>
        </p:nvGrpSpPr>
        <p:grpSpPr>
          <a:xfrm rot="0">
            <a:off x="716635" y="3121425"/>
            <a:ext cx="376777" cy="376786"/>
            <a:chOff x="11210627" y="3203526"/>
            <a:chExt cx="554655" cy="554668"/>
          </a:xfrm>
        </p:grpSpPr>
        <p:sp>
          <p:nvSpPr>
            <p:cNvPr id="334" name="Google Shape;334;p40"/>
            <p:cNvSpPr/>
            <p:nvPr/>
          </p:nvSpPr>
          <p:spPr>
            <a:xfrm>
              <a:off x="11439160" y="3463526"/>
              <a:ext cx="97510" cy="32502"/>
            </a:xfrm>
            <a:custGeom>
              <a:avLst/>
              <a:gdLst/>
              <a:rect l="l" t="t" r="r" b="b"/>
              <a:pathLst>
                <a:path w="97510" h="32502" extrusionOk="0">
                  <a:moveTo>
                    <a:pt x="0" y="0"/>
                  </a:moveTo>
                  <a:lnTo>
                    <a:pt x="97511" y="0"/>
                  </a:lnTo>
                  <a:lnTo>
                    <a:pt x="97511" y="32502"/>
                  </a:lnTo>
                  <a:lnTo>
                    <a:pt x="0" y="32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11439160" y="3333518"/>
              <a:ext cx="97510" cy="97490"/>
            </a:xfrm>
            <a:custGeom>
              <a:avLst/>
              <a:gdLst/>
              <a:rect l="l" t="t" r="r" b="b"/>
              <a:pathLst>
                <a:path w="97510" h="97490" extrusionOk="0">
                  <a:moveTo>
                    <a:pt x="48795" y="97490"/>
                  </a:moveTo>
                  <a:cubicBezTo>
                    <a:pt x="75635" y="97490"/>
                    <a:pt x="97511" y="75623"/>
                    <a:pt x="97511" y="48745"/>
                  </a:cubicBezTo>
                  <a:cubicBezTo>
                    <a:pt x="97511" y="21867"/>
                    <a:pt x="75635" y="0"/>
                    <a:pt x="48795" y="0"/>
                  </a:cubicBezTo>
                  <a:cubicBezTo>
                    <a:pt x="21876" y="0"/>
                    <a:pt x="0" y="21867"/>
                    <a:pt x="0" y="48745"/>
                  </a:cubicBezTo>
                  <a:cubicBezTo>
                    <a:pt x="0" y="75623"/>
                    <a:pt x="21876" y="97490"/>
                    <a:pt x="48795" y="97490"/>
                  </a:cubicBezTo>
                  <a:close/>
                  <a:moveTo>
                    <a:pt x="48795" y="32494"/>
                  </a:moveTo>
                  <a:cubicBezTo>
                    <a:pt x="57716" y="32494"/>
                    <a:pt x="65007" y="39786"/>
                    <a:pt x="65007" y="48745"/>
                  </a:cubicBezTo>
                  <a:cubicBezTo>
                    <a:pt x="65007" y="57704"/>
                    <a:pt x="57716" y="64996"/>
                    <a:pt x="48795" y="64996"/>
                  </a:cubicBezTo>
                  <a:cubicBezTo>
                    <a:pt x="39795" y="64996"/>
                    <a:pt x="32504" y="57704"/>
                    <a:pt x="32504" y="48745"/>
                  </a:cubicBezTo>
                  <a:cubicBezTo>
                    <a:pt x="32504" y="39786"/>
                    <a:pt x="39795" y="32494"/>
                    <a:pt x="48795" y="324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11210627" y="3203526"/>
              <a:ext cx="554655" cy="554668"/>
            </a:xfrm>
            <a:custGeom>
              <a:avLst/>
              <a:gdLst/>
              <a:rect l="l" t="t" r="r" b="b"/>
              <a:pathLst>
                <a:path w="554655" h="554668" extrusionOk="0">
                  <a:moveTo>
                    <a:pt x="293619" y="32983"/>
                  </a:moveTo>
                  <a:lnTo>
                    <a:pt x="293619" y="0"/>
                  </a:lnTo>
                  <a:lnTo>
                    <a:pt x="261037" y="0"/>
                  </a:lnTo>
                  <a:lnTo>
                    <a:pt x="261037" y="32983"/>
                  </a:lnTo>
                  <a:cubicBezTo>
                    <a:pt x="115663" y="41391"/>
                    <a:pt x="0" y="161843"/>
                    <a:pt x="0" y="308722"/>
                  </a:cubicBezTo>
                  <a:lnTo>
                    <a:pt x="0" y="463693"/>
                  </a:lnTo>
                  <a:cubicBezTo>
                    <a:pt x="0" y="492968"/>
                    <a:pt x="14429" y="520699"/>
                    <a:pt x="38709" y="537866"/>
                  </a:cubicBezTo>
                  <a:cubicBezTo>
                    <a:pt x="62835" y="554962"/>
                    <a:pt x="92313" y="559252"/>
                    <a:pt x="119697" y="549633"/>
                  </a:cubicBezTo>
                  <a:cubicBezTo>
                    <a:pt x="221319" y="513888"/>
                    <a:pt x="333337" y="513888"/>
                    <a:pt x="434959" y="549633"/>
                  </a:cubicBezTo>
                  <a:cubicBezTo>
                    <a:pt x="462498" y="559329"/>
                    <a:pt x="492053" y="554814"/>
                    <a:pt x="515946" y="537866"/>
                  </a:cubicBezTo>
                  <a:cubicBezTo>
                    <a:pt x="540227" y="520691"/>
                    <a:pt x="554656" y="492968"/>
                    <a:pt x="554656" y="463693"/>
                  </a:cubicBezTo>
                  <a:cubicBezTo>
                    <a:pt x="554656" y="446092"/>
                    <a:pt x="554656" y="324035"/>
                    <a:pt x="554656" y="308722"/>
                  </a:cubicBezTo>
                  <a:cubicBezTo>
                    <a:pt x="554656" y="161843"/>
                    <a:pt x="438992" y="41391"/>
                    <a:pt x="293619" y="32983"/>
                  </a:cubicBezTo>
                  <a:close/>
                  <a:moveTo>
                    <a:pt x="391052" y="308730"/>
                  </a:moveTo>
                  <a:lnTo>
                    <a:pt x="391052" y="352906"/>
                  </a:lnTo>
                  <a:cubicBezTo>
                    <a:pt x="353583" y="357444"/>
                    <a:pt x="315572" y="359725"/>
                    <a:pt x="277328" y="359725"/>
                  </a:cubicBezTo>
                  <a:cubicBezTo>
                    <a:pt x="239006" y="359725"/>
                    <a:pt x="201073" y="357444"/>
                    <a:pt x="163604" y="352906"/>
                  </a:cubicBezTo>
                  <a:lnTo>
                    <a:pt x="163604" y="308730"/>
                  </a:lnTo>
                  <a:cubicBezTo>
                    <a:pt x="163604" y="215785"/>
                    <a:pt x="200219" y="64981"/>
                    <a:pt x="277328" y="64981"/>
                  </a:cubicBezTo>
                  <a:cubicBezTo>
                    <a:pt x="357617" y="64981"/>
                    <a:pt x="391052" y="223891"/>
                    <a:pt x="391052" y="308730"/>
                  </a:cubicBezTo>
                  <a:close/>
                  <a:moveTo>
                    <a:pt x="194867" y="79215"/>
                  </a:moveTo>
                  <a:cubicBezTo>
                    <a:pt x="156080" y="128402"/>
                    <a:pt x="131101" y="212023"/>
                    <a:pt x="131101" y="308730"/>
                  </a:cubicBezTo>
                  <a:lnTo>
                    <a:pt x="131101" y="348392"/>
                  </a:lnTo>
                  <a:cubicBezTo>
                    <a:pt x="97744" y="343148"/>
                    <a:pt x="64775" y="336097"/>
                    <a:pt x="32503" y="327254"/>
                  </a:cubicBezTo>
                  <a:lnTo>
                    <a:pt x="32503" y="308730"/>
                  </a:lnTo>
                  <a:cubicBezTo>
                    <a:pt x="32503" y="203118"/>
                    <a:pt x="100303" y="112989"/>
                    <a:pt x="194867" y="79215"/>
                  </a:cubicBezTo>
                  <a:close/>
                  <a:moveTo>
                    <a:pt x="522152" y="463662"/>
                  </a:moveTo>
                  <a:cubicBezTo>
                    <a:pt x="522152" y="482410"/>
                    <a:pt x="512843" y="500228"/>
                    <a:pt x="497173" y="511313"/>
                  </a:cubicBezTo>
                  <a:cubicBezTo>
                    <a:pt x="481736" y="522235"/>
                    <a:pt x="463040" y="525012"/>
                    <a:pt x="445741" y="518946"/>
                  </a:cubicBezTo>
                  <a:cubicBezTo>
                    <a:pt x="391439" y="499856"/>
                    <a:pt x="334422" y="490307"/>
                    <a:pt x="277328" y="490307"/>
                  </a:cubicBezTo>
                  <a:cubicBezTo>
                    <a:pt x="220311" y="490307"/>
                    <a:pt x="163216" y="499856"/>
                    <a:pt x="108914" y="518946"/>
                  </a:cubicBezTo>
                  <a:cubicBezTo>
                    <a:pt x="91615" y="525020"/>
                    <a:pt x="72920" y="522235"/>
                    <a:pt x="57482" y="511313"/>
                  </a:cubicBezTo>
                  <a:cubicBezTo>
                    <a:pt x="41812" y="500228"/>
                    <a:pt x="32503" y="482410"/>
                    <a:pt x="32503" y="463662"/>
                  </a:cubicBezTo>
                  <a:lnTo>
                    <a:pt x="32503" y="360865"/>
                  </a:lnTo>
                  <a:cubicBezTo>
                    <a:pt x="111474" y="381654"/>
                    <a:pt x="193703" y="392181"/>
                    <a:pt x="277328" y="392181"/>
                  </a:cubicBezTo>
                  <a:cubicBezTo>
                    <a:pt x="360953" y="392181"/>
                    <a:pt x="443182" y="381654"/>
                    <a:pt x="522152" y="360865"/>
                  </a:cubicBezTo>
                  <a:lnTo>
                    <a:pt x="522152" y="463662"/>
                  </a:lnTo>
                  <a:lnTo>
                    <a:pt x="522152" y="463662"/>
                  </a:lnTo>
                  <a:close/>
                  <a:moveTo>
                    <a:pt x="522152" y="327254"/>
                  </a:moveTo>
                  <a:cubicBezTo>
                    <a:pt x="489881" y="336089"/>
                    <a:pt x="456990" y="343148"/>
                    <a:pt x="423555" y="348392"/>
                  </a:cubicBezTo>
                  <a:lnTo>
                    <a:pt x="423555" y="308730"/>
                  </a:lnTo>
                  <a:cubicBezTo>
                    <a:pt x="423555" y="212023"/>
                    <a:pt x="398576" y="128402"/>
                    <a:pt x="359789" y="79215"/>
                  </a:cubicBezTo>
                  <a:cubicBezTo>
                    <a:pt x="454353" y="112981"/>
                    <a:pt x="522152" y="203110"/>
                    <a:pt x="522152" y="308730"/>
                  </a:cubicBezTo>
                  <a:lnTo>
                    <a:pt x="522152" y="3272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" name="Google Shape;337;p40"/>
          <p:cNvGrpSpPr/>
          <p:nvPr/>
        </p:nvGrpSpPr>
        <p:grpSpPr>
          <a:xfrm rot="0">
            <a:off x="4833961" y="1523680"/>
            <a:ext cx="376777" cy="242854"/>
            <a:chOff x="11210627" y="2423803"/>
            <a:chExt cx="554655" cy="357506"/>
          </a:xfrm>
        </p:grpSpPr>
        <p:sp>
          <p:nvSpPr>
            <p:cNvPr id="338" name="Google Shape;338;p40"/>
            <p:cNvSpPr/>
            <p:nvPr/>
          </p:nvSpPr>
          <p:spPr>
            <a:xfrm>
              <a:off x="11266635" y="2501226"/>
              <a:ext cx="247616" cy="182585"/>
            </a:xfrm>
            <a:custGeom>
              <a:avLst/>
              <a:gdLst/>
              <a:rect l="l" t="t" r="r" b="b"/>
              <a:pathLst>
                <a:path w="247616" h="182585" extrusionOk="0">
                  <a:moveTo>
                    <a:pt x="140099" y="97498"/>
                  </a:moveTo>
                  <a:lnTo>
                    <a:pt x="91304" y="0"/>
                  </a:lnTo>
                  <a:lnTo>
                    <a:pt x="0" y="182585"/>
                  </a:lnTo>
                  <a:lnTo>
                    <a:pt x="247616" y="182585"/>
                  </a:lnTo>
                  <a:lnTo>
                    <a:pt x="172525" y="32502"/>
                  </a:lnTo>
                  <a:lnTo>
                    <a:pt x="140099" y="97498"/>
                  </a:lnTo>
                  <a:close/>
                  <a:moveTo>
                    <a:pt x="52595" y="150083"/>
                  </a:moveTo>
                  <a:lnTo>
                    <a:pt x="91304" y="72668"/>
                  </a:lnTo>
                  <a:lnTo>
                    <a:pt x="121869" y="133832"/>
                  </a:lnTo>
                  <a:lnTo>
                    <a:pt x="113801" y="150083"/>
                  </a:lnTo>
                  <a:lnTo>
                    <a:pt x="52595" y="150083"/>
                  </a:lnTo>
                  <a:close/>
                  <a:moveTo>
                    <a:pt x="150106" y="150083"/>
                  </a:moveTo>
                  <a:lnTo>
                    <a:pt x="172525" y="105170"/>
                  </a:lnTo>
                  <a:lnTo>
                    <a:pt x="195021" y="150083"/>
                  </a:lnTo>
                  <a:lnTo>
                    <a:pt x="150106" y="1500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11210627" y="2423803"/>
              <a:ext cx="554655" cy="357506"/>
            </a:xfrm>
            <a:custGeom>
              <a:avLst/>
              <a:gdLst/>
              <a:rect l="l" t="t" r="r" b="b"/>
              <a:pathLst>
                <a:path w="554655" h="357506" extrusionOk="0">
                  <a:moveTo>
                    <a:pt x="375925" y="357507"/>
                  </a:moveTo>
                  <a:cubicBezTo>
                    <a:pt x="474444" y="357507"/>
                    <a:pt x="554656" y="277322"/>
                    <a:pt x="554656" y="178753"/>
                  </a:cubicBezTo>
                  <a:cubicBezTo>
                    <a:pt x="554656" y="80185"/>
                    <a:pt x="474522" y="0"/>
                    <a:pt x="375925" y="0"/>
                  </a:cubicBezTo>
                  <a:cubicBezTo>
                    <a:pt x="369641" y="0"/>
                    <a:pt x="41812" y="0"/>
                    <a:pt x="0" y="0"/>
                  </a:cubicBezTo>
                  <a:lnTo>
                    <a:pt x="0" y="357499"/>
                  </a:lnTo>
                  <a:lnTo>
                    <a:pt x="375925" y="357499"/>
                  </a:lnTo>
                  <a:close/>
                  <a:moveTo>
                    <a:pt x="375925" y="32510"/>
                  </a:moveTo>
                  <a:cubicBezTo>
                    <a:pt x="456525" y="32510"/>
                    <a:pt x="522152" y="98119"/>
                    <a:pt x="522152" y="178761"/>
                  </a:cubicBezTo>
                  <a:cubicBezTo>
                    <a:pt x="522152" y="259403"/>
                    <a:pt x="456525" y="325012"/>
                    <a:pt x="375925" y="325012"/>
                  </a:cubicBezTo>
                  <a:cubicBezTo>
                    <a:pt x="370494" y="325012"/>
                    <a:pt x="365064" y="324702"/>
                    <a:pt x="359634" y="324105"/>
                  </a:cubicBezTo>
                  <a:lnTo>
                    <a:pt x="359634" y="224714"/>
                  </a:lnTo>
                  <a:cubicBezTo>
                    <a:pt x="364754" y="226521"/>
                    <a:pt x="370185" y="227506"/>
                    <a:pt x="375925" y="227506"/>
                  </a:cubicBezTo>
                  <a:cubicBezTo>
                    <a:pt x="402766" y="227506"/>
                    <a:pt x="424641" y="205639"/>
                    <a:pt x="424641" y="178753"/>
                  </a:cubicBezTo>
                  <a:cubicBezTo>
                    <a:pt x="424641" y="151867"/>
                    <a:pt x="402843" y="130000"/>
                    <a:pt x="375925" y="130000"/>
                  </a:cubicBezTo>
                  <a:cubicBezTo>
                    <a:pt x="370262" y="130000"/>
                    <a:pt x="364754" y="130993"/>
                    <a:pt x="359634" y="132793"/>
                  </a:cubicBezTo>
                  <a:lnTo>
                    <a:pt x="359634" y="33402"/>
                  </a:lnTo>
                  <a:cubicBezTo>
                    <a:pt x="365064" y="32820"/>
                    <a:pt x="370494" y="32510"/>
                    <a:pt x="375925" y="32510"/>
                  </a:cubicBezTo>
                  <a:close/>
                  <a:moveTo>
                    <a:pt x="359634" y="178761"/>
                  </a:moveTo>
                  <a:cubicBezTo>
                    <a:pt x="359634" y="169802"/>
                    <a:pt x="366926" y="162510"/>
                    <a:pt x="375925" y="162510"/>
                  </a:cubicBezTo>
                  <a:cubicBezTo>
                    <a:pt x="384846" y="162510"/>
                    <a:pt x="392138" y="169802"/>
                    <a:pt x="392138" y="178761"/>
                  </a:cubicBezTo>
                  <a:cubicBezTo>
                    <a:pt x="392138" y="187720"/>
                    <a:pt x="384846" y="195012"/>
                    <a:pt x="375925" y="195012"/>
                  </a:cubicBezTo>
                  <a:cubicBezTo>
                    <a:pt x="366926" y="195012"/>
                    <a:pt x="359634" y="187720"/>
                    <a:pt x="359634" y="178761"/>
                  </a:cubicBezTo>
                  <a:close/>
                  <a:moveTo>
                    <a:pt x="327131" y="325005"/>
                  </a:moveTo>
                  <a:lnTo>
                    <a:pt x="32503" y="325005"/>
                  </a:lnTo>
                  <a:lnTo>
                    <a:pt x="32503" y="32502"/>
                  </a:lnTo>
                  <a:lnTo>
                    <a:pt x="327131" y="32502"/>
                  </a:lnTo>
                  <a:lnTo>
                    <a:pt x="327131" y="3250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40"/>
          <p:cNvGrpSpPr/>
          <p:nvPr/>
        </p:nvGrpSpPr>
        <p:grpSpPr>
          <a:xfrm rot="0">
            <a:off x="716635" y="1457450"/>
            <a:ext cx="376777" cy="376791"/>
            <a:chOff x="11210627" y="1431515"/>
            <a:chExt cx="554655" cy="554675"/>
          </a:xfrm>
        </p:grpSpPr>
        <p:sp>
          <p:nvSpPr>
            <p:cNvPr id="341" name="Google Shape;341;p40"/>
            <p:cNvSpPr/>
            <p:nvPr/>
          </p:nvSpPr>
          <p:spPr>
            <a:xfrm>
              <a:off x="11471664" y="1856190"/>
              <a:ext cx="97510" cy="32502"/>
            </a:xfrm>
            <a:custGeom>
              <a:avLst/>
              <a:gdLst/>
              <a:rect l="l" t="t" r="r" b="b"/>
              <a:pathLst>
                <a:path w="97510" h="32502" extrusionOk="0">
                  <a:moveTo>
                    <a:pt x="0" y="0"/>
                  </a:moveTo>
                  <a:lnTo>
                    <a:pt x="97511" y="0"/>
                  </a:lnTo>
                  <a:lnTo>
                    <a:pt x="97511" y="32502"/>
                  </a:lnTo>
                  <a:lnTo>
                    <a:pt x="0" y="32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11471664" y="1726189"/>
              <a:ext cx="97510" cy="32501"/>
            </a:xfrm>
            <a:custGeom>
              <a:avLst/>
              <a:gdLst/>
              <a:rect l="l" t="t" r="r" b="b"/>
              <a:pathLst>
                <a:path w="97510" h="32501" extrusionOk="0">
                  <a:moveTo>
                    <a:pt x="0" y="0"/>
                  </a:moveTo>
                  <a:lnTo>
                    <a:pt x="97511" y="0"/>
                  </a:lnTo>
                  <a:lnTo>
                    <a:pt x="97511" y="32502"/>
                  </a:lnTo>
                  <a:lnTo>
                    <a:pt x="0" y="32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11210627" y="1431515"/>
              <a:ext cx="554655" cy="554675"/>
            </a:xfrm>
            <a:custGeom>
              <a:avLst/>
              <a:gdLst/>
              <a:rect l="l" t="t" r="r" b="b"/>
              <a:pathLst>
                <a:path w="554655" h="554675" extrusionOk="0">
                  <a:moveTo>
                    <a:pt x="32503" y="197176"/>
                  </a:moveTo>
                  <a:lnTo>
                    <a:pt x="130014" y="197176"/>
                  </a:lnTo>
                  <a:lnTo>
                    <a:pt x="130014" y="522173"/>
                  </a:lnTo>
                  <a:lnTo>
                    <a:pt x="162518" y="522173"/>
                  </a:lnTo>
                  <a:lnTo>
                    <a:pt x="162518" y="554675"/>
                  </a:lnTo>
                  <a:lnTo>
                    <a:pt x="195021" y="554675"/>
                  </a:lnTo>
                  <a:lnTo>
                    <a:pt x="195021" y="522173"/>
                  </a:lnTo>
                  <a:lnTo>
                    <a:pt x="424641" y="522173"/>
                  </a:lnTo>
                  <a:lnTo>
                    <a:pt x="424641" y="554675"/>
                  </a:lnTo>
                  <a:lnTo>
                    <a:pt x="457145" y="554675"/>
                  </a:lnTo>
                  <a:lnTo>
                    <a:pt x="457145" y="522173"/>
                  </a:lnTo>
                  <a:lnTo>
                    <a:pt x="489649" y="522173"/>
                  </a:lnTo>
                  <a:lnTo>
                    <a:pt x="489649" y="386929"/>
                  </a:lnTo>
                  <a:lnTo>
                    <a:pt x="554656" y="360935"/>
                  </a:lnTo>
                  <a:lnTo>
                    <a:pt x="542554" y="330760"/>
                  </a:lnTo>
                  <a:lnTo>
                    <a:pt x="489649" y="351922"/>
                  </a:lnTo>
                  <a:lnTo>
                    <a:pt x="489649" y="256929"/>
                  </a:lnTo>
                  <a:lnTo>
                    <a:pt x="554656" y="230927"/>
                  </a:lnTo>
                  <a:lnTo>
                    <a:pt x="542632" y="200752"/>
                  </a:lnTo>
                  <a:lnTo>
                    <a:pt x="489649" y="221921"/>
                  </a:lnTo>
                  <a:lnTo>
                    <a:pt x="489649" y="99670"/>
                  </a:lnTo>
                  <a:lnTo>
                    <a:pt x="130014" y="99670"/>
                  </a:lnTo>
                  <a:lnTo>
                    <a:pt x="130014" y="164666"/>
                  </a:lnTo>
                  <a:lnTo>
                    <a:pt x="65007" y="164666"/>
                  </a:lnTo>
                  <a:lnTo>
                    <a:pt x="65007" y="132164"/>
                  </a:lnTo>
                  <a:lnTo>
                    <a:pt x="97511" y="132164"/>
                  </a:lnTo>
                  <a:lnTo>
                    <a:pt x="97511" y="0"/>
                  </a:lnTo>
                  <a:lnTo>
                    <a:pt x="0" y="0"/>
                  </a:lnTo>
                  <a:lnTo>
                    <a:pt x="0" y="132164"/>
                  </a:lnTo>
                  <a:lnTo>
                    <a:pt x="32503" y="132164"/>
                  </a:lnTo>
                  <a:lnTo>
                    <a:pt x="32503" y="197176"/>
                  </a:lnTo>
                  <a:close/>
                  <a:moveTo>
                    <a:pt x="457145" y="262172"/>
                  </a:moveTo>
                  <a:lnTo>
                    <a:pt x="457145" y="359671"/>
                  </a:lnTo>
                  <a:lnTo>
                    <a:pt x="162518" y="359671"/>
                  </a:lnTo>
                  <a:lnTo>
                    <a:pt x="162518" y="262172"/>
                  </a:lnTo>
                  <a:lnTo>
                    <a:pt x="457145" y="262172"/>
                  </a:lnTo>
                  <a:close/>
                  <a:moveTo>
                    <a:pt x="293619" y="229671"/>
                  </a:moveTo>
                  <a:lnTo>
                    <a:pt x="293619" y="197169"/>
                  </a:lnTo>
                  <a:lnTo>
                    <a:pt x="408428" y="197169"/>
                  </a:lnTo>
                  <a:cubicBezTo>
                    <a:pt x="426736" y="197169"/>
                    <a:pt x="443569" y="191103"/>
                    <a:pt x="457145" y="180871"/>
                  </a:cubicBezTo>
                  <a:lnTo>
                    <a:pt x="457145" y="229663"/>
                  </a:lnTo>
                  <a:lnTo>
                    <a:pt x="293619" y="229663"/>
                  </a:lnTo>
                  <a:close/>
                  <a:moveTo>
                    <a:pt x="162518" y="489671"/>
                  </a:moveTo>
                  <a:lnTo>
                    <a:pt x="162518" y="392173"/>
                  </a:lnTo>
                  <a:lnTo>
                    <a:pt x="457145" y="392173"/>
                  </a:lnTo>
                  <a:lnTo>
                    <a:pt x="457145" y="489671"/>
                  </a:lnTo>
                  <a:lnTo>
                    <a:pt x="162518" y="489671"/>
                  </a:lnTo>
                  <a:close/>
                  <a:moveTo>
                    <a:pt x="454353" y="132172"/>
                  </a:moveTo>
                  <a:cubicBezTo>
                    <a:pt x="447681" y="151084"/>
                    <a:pt x="429606" y="164674"/>
                    <a:pt x="408428" y="164674"/>
                  </a:cubicBezTo>
                  <a:lnTo>
                    <a:pt x="261037" y="164674"/>
                  </a:lnTo>
                  <a:lnTo>
                    <a:pt x="261037" y="229678"/>
                  </a:lnTo>
                  <a:lnTo>
                    <a:pt x="162518" y="229678"/>
                  </a:lnTo>
                  <a:lnTo>
                    <a:pt x="162518" y="132180"/>
                  </a:lnTo>
                  <a:lnTo>
                    <a:pt x="454353" y="132180"/>
                  </a:lnTo>
                  <a:close/>
                  <a:moveTo>
                    <a:pt x="32503" y="32510"/>
                  </a:moveTo>
                  <a:lnTo>
                    <a:pt x="65007" y="32510"/>
                  </a:lnTo>
                  <a:lnTo>
                    <a:pt x="65007" y="99678"/>
                  </a:lnTo>
                  <a:lnTo>
                    <a:pt x="32503" y="99678"/>
                  </a:lnTo>
                  <a:lnTo>
                    <a:pt x="32503" y="325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>
            <a:spLocks noGrp="1"/>
          </p:cNvSpPr>
          <p:nvPr>
            <p:ph type="subTitle" idx="1"/>
          </p:nvPr>
        </p:nvSpPr>
        <p:spPr>
          <a:xfrm>
            <a:off x="5004849" y="1671183"/>
            <a:ext cx="3189000" cy="2905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저희는 프로젝트 참여자들이 문서 작성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디자인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스프레드시트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발표자료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코드 작업을</a:t>
            </a:r>
            <a:b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화면에서 동시에 </a:t>
            </a:r>
            <a:r>
              <a:rPr lang="ko-KR" altLang="en-US" sz="1300" b="1" u="heavy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실시간으로 협업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 수 있는 온라인 통합 협업 플랫폼을 개발하고자 합니다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dirty="0" err="1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노션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err="1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피그마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엑셀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파워포인트 등 다양한 도구를 오갈 필요 없이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b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하나의 공간에서 팀원들이 </a:t>
            </a:r>
            <a:r>
              <a:rPr lang="ko-KR" altLang="en-US" sz="1300" b="1" u="heavy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화면을 실시간으로 공유하며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함께 작업할 수 있는 환경을 제공합니다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특히 코드 편집 기능을 핵심으로 하여 개발 중심의 프로젝트에 최적화된 협업이 가능하도록 설계할 예정입니다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dirty="0">
              <a:solidFill>
                <a:schemeClr val="bg1">
                  <a:lumMod val="1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70" name="Google Shape;370;p42"/>
          <p:cNvSpPr txBox="1">
            <a:spLocks noGrp="1"/>
          </p:cNvSpPr>
          <p:nvPr>
            <p:ph type="title" idx="2"/>
          </p:nvPr>
        </p:nvSpPr>
        <p:spPr>
          <a:xfrm>
            <a:off x="5004849" y="391788"/>
            <a:ext cx="31890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주제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71" name="Google Shape;371;p42"/>
          <p:cNvSpPr txBox="1">
            <a:spLocks noGrp="1"/>
          </p:cNvSpPr>
          <p:nvPr>
            <p:ph type="subTitle" idx="3"/>
          </p:nvPr>
        </p:nvSpPr>
        <p:spPr>
          <a:xfrm>
            <a:off x="5004848" y="1120632"/>
            <a:ext cx="3667811" cy="550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온라인 협업 플랫폼</a:t>
            </a:r>
            <a:endParaRPr sz="3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374" name="Google Shape;374;p42"/>
          <p:cNvCxnSpPr/>
          <p:nvPr/>
        </p:nvCxnSpPr>
        <p:spPr>
          <a:xfrm>
            <a:off x="4623849" y="768063"/>
            <a:ext cx="0" cy="95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42"/>
          <p:cNvCxnSpPr/>
          <p:nvPr/>
        </p:nvCxnSpPr>
        <p:spPr>
          <a:xfrm>
            <a:off x="4623849" y="3270513"/>
            <a:ext cx="0" cy="95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42"/>
          <p:cNvCxnSpPr/>
          <p:nvPr/>
        </p:nvCxnSpPr>
        <p:spPr>
          <a:xfrm>
            <a:off x="4623849" y="2019288"/>
            <a:ext cx="0" cy="95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9" name="Google Shape;379;p42"/>
          <p:cNvPicPr preferRelativeResize="0"/>
          <p:nvPr/>
        </p:nvPicPr>
        <p:blipFill rotWithShape="1">
          <a:blip r:embed="rId3">
            <a:alphaModFix/>
          </a:blip>
          <a:srcRect l="3454" t="16880" r="3444" b="26702"/>
          <a:stretch/>
        </p:blipFill>
        <p:spPr>
          <a:xfrm>
            <a:off x="0" y="539501"/>
            <a:ext cx="2479526" cy="473475"/>
          </a:xfrm>
          <a:prstGeom prst="rect">
            <a:avLst/>
          </a:prstGeom>
          <a:noFill/>
          <a:ln>
            <a:noFill/>
          </a:ln>
          <a:effectLst>
            <a:outerShdw blurRad="428625" dist="133350" dir="2460000" algn="bl" rotWithShape="0">
              <a:schemeClr val="accent3"/>
            </a:outerShdw>
          </a:effectLst>
        </p:spPr>
      </p:pic>
      <p:pic>
        <p:nvPicPr>
          <p:cNvPr id="378" name="Google Shape;378;p42"/>
          <p:cNvPicPr preferRelativeResize="0"/>
          <p:nvPr/>
        </p:nvPicPr>
        <p:blipFill rotWithShape="1">
          <a:blip r:embed="rId3">
            <a:alphaModFix/>
          </a:blip>
          <a:srcRect l="74387" r="9032"/>
          <a:stretch/>
        </p:blipFill>
        <p:spPr>
          <a:xfrm>
            <a:off x="8723000" y="2971700"/>
            <a:ext cx="421000" cy="1570350"/>
          </a:xfrm>
          <a:prstGeom prst="rect">
            <a:avLst/>
          </a:prstGeom>
          <a:noFill/>
          <a:ln>
            <a:noFill/>
          </a:ln>
          <a:effectLst>
            <a:outerShdw blurRad="428625" dist="133350" dir="2460000" algn="bl" rotWithShape="0">
              <a:schemeClr val="accent3"/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8B1798E-16E5-3D25-0BF2-D6F4A12F5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30" y="1120632"/>
            <a:ext cx="4253719" cy="31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내용 및 기능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232" name="Google Shape;232;p34"/>
          <p:cNvGraphicFramePr/>
          <p:nvPr>
            <p:extLst>
              <p:ext uri="{D42A27DB-BD31-4B8C-83A1-F6EECF244321}">
                <p14:modId xmlns:p14="http://schemas.microsoft.com/office/powerpoint/2010/main" val="145815839"/>
              </p:ext>
            </p:extLst>
          </p:nvPr>
        </p:nvGraphicFramePr>
        <p:xfrm>
          <a:off x="720000" y="1264668"/>
          <a:ext cx="7704000" cy="2921845"/>
        </p:xfrm>
        <a:graphic>
          <a:graphicData uri="http://schemas.openxmlformats.org/drawingml/2006/table">
            <a:tbl>
              <a:tblPr>
                <a:noFill/>
                <a:tableStyleId>{F5019697-BF15-4C53-BD9A-943356397D5B}</a:tableStyleId>
              </a:tblPr>
              <a:tblGrid>
                <a:gridCol w="247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Roboto"/>
                          <a:sym typeface="Roboto"/>
                        </a:rPr>
                        <a:t>실시간 문서 작성</a:t>
                      </a:r>
                      <a:endParaRPr sz="1500" b="0" u="none" dirty="0">
                        <a:solidFill>
                          <a:schemeClr val="bg1">
                            <a:lumMod val="10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여러 사용자가 동시에 같은 문서를 편집할 수 있는 협업 환경을 제공합니다</a:t>
                      </a:r>
                      <a:endParaRPr sz="1200" dirty="0">
                        <a:solidFill>
                          <a:schemeClr val="dk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코드 편집 협업 기능</a:t>
                      </a:r>
                      <a:endParaRPr sz="1500" b="1" u="sng" dirty="0">
                        <a:solidFill>
                          <a:schemeClr val="dk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실시간으로 코드 파일을 공동 작성 및 디버깅할 수 있으며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하이라이트와 주석 기능 포함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스프레드시트 통합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엑셀과 유사한 기능의 스프레드시트를 통해 수치 데이터를 함께 관리하고 계산할 수 있습니다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다이어그램 및 메모장 기능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다이어그램 작성 및 메모장 기능을 통해 팀원 간 아이디어를 시각적으로 정리하고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실시간으로 메모를 공유하면서 효율적인 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UI </a:t>
                      </a:r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스케치 및 레이아웃 협업을 지원합니다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발표자료 협업 제작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파워포인트와 유사한 슬라이드 제작 툴을 제공하며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동시에 여러 명이 수정 가능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실시간 화면 공유 및 커서 표시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팀원들이 서로의 커서를 확인하며 공동 작업 상황을 시각적으로 파악할 수 있습니다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713225" y="594593"/>
            <a:ext cx="414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필요성 및 기대효과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4" name="Google Shape;264;p36"/>
          <p:cNvSpPr txBox="1">
            <a:spLocks noGrp="1"/>
          </p:cNvSpPr>
          <p:nvPr>
            <p:ph type="subTitle" idx="1"/>
          </p:nvPr>
        </p:nvSpPr>
        <p:spPr>
          <a:xfrm>
            <a:off x="713225" y="1286760"/>
            <a:ext cx="4145700" cy="3332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Aft>
                <a:spcPts val="300"/>
              </a:spcAft>
              <a:buNone/>
            </a:pPr>
            <a:r>
              <a:rPr lang="ko-KR" altLang="en-US" sz="2000" b="1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필요성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효율적 협업</a:t>
            </a:r>
            <a:r>
              <a:rPr lang="en-US" altLang="ko-KR" sz="1300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팀원들이 물리적 거리와 관계없이 실시간으로 동시에 작업할 수 있는 환경 필요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1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다양한 툴 통합</a:t>
            </a:r>
            <a:r>
              <a:rPr lang="en-US" altLang="ko-KR" sz="1300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Notion, Figma, PowerPoint, Excel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 다양한 툴을 하나의 플랫폼에서 통합적으로 사용해야 할 필요성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spcAft>
                <a:spcPts val="300"/>
              </a:spcAft>
              <a:buNone/>
            </a:pPr>
            <a:r>
              <a:rPr lang="ko-KR" altLang="en-US" sz="2000" b="1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기대효과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업무 효율성 향상</a:t>
            </a:r>
            <a:r>
              <a:rPr lang="en-US" altLang="ko-KR" sz="1300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실시간 동시 편집과 피드백을 통해 시간 절약 및 생산성 증가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1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원활한 커뮤니케이션</a:t>
            </a:r>
            <a:r>
              <a:rPr lang="en-US" altLang="ko-KR" sz="1300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즉각적인 화면 공유와 피드백으로 빠른 문제 해결과 품질 향상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65" name="Google Shape;265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151" r="27146" b="9090"/>
          <a:stretch/>
        </p:blipFill>
        <p:spPr>
          <a:xfrm>
            <a:off x="5643775" y="724200"/>
            <a:ext cx="2787000" cy="36950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개발환경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"/>
          </p:nvPr>
        </p:nvSpPr>
        <p:spPr>
          <a:xfrm>
            <a:off x="1283207" y="1564300"/>
            <a:ext cx="1302968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 err="1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프론트엔드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2" name="Google Shape;292;p39"/>
          <p:cNvSpPr txBox="1">
            <a:spLocks noGrp="1"/>
          </p:cNvSpPr>
          <p:nvPr>
            <p:ph type="subTitle" idx="5"/>
          </p:nvPr>
        </p:nvSpPr>
        <p:spPr>
          <a:xfrm>
            <a:off x="1283207" y="1991715"/>
            <a:ext cx="1302968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 err="1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백엔드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3" name="Google Shape;293;p39"/>
          <p:cNvSpPr txBox="1">
            <a:spLocks noGrp="1"/>
          </p:cNvSpPr>
          <p:nvPr>
            <p:ph type="subTitle" idx="1"/>
          </p:nvPr>
        </p:nvSpPr>
        <p:spPr>
          <a:xfrm>
            <a:off x="2950307" y="1518118"/>
            <a:ext cx="2323657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React</a:t>
            </a:r>
            <a:endParaRPr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2"/>
          </p:nvPr>
        </p:nvSpPr>
        <p:spPr>
          <a:xfrm>
            <a:off x="2950307" y="1945533"/>
            <a:ext cx="2323657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Spring</a:t>
            </a:r>
            <a:endParaRPr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5" name="Google Shape;295;p39"/>
          <p:cNvSpPr txBox="1">
            <a:spLocks noGrp="1"/>
          </p:cNvSpPr>
          <p:nvPr>
            <p:ph type="subTitle" idx="3"/>
          </p:nvPr>
        </p:nvSpPr>
        <p:spPr>
          <a:xfrm>
            <a:off x="2950307" y="2372911"/>
            <a:ext cx="2323657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PostgreSQL</a:t>
            </a:r>
            <a:endParaRPr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6"/>
          </p:nvPr>
        </p:nvSpPr>
        <p:spPr>
          <a:xfrm>
            <a:off x="1283207" y="2419093"/>
            <a:ext cx="1302968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08" name="Google Shape;308;p39"/>
          <p:cNvCxnSpPr>
            <a:cxnSpLocks/>
          </p:cNvCxnSpPr>
          <p:nvPr/>
        </p:nvCxnSpPr>
        <p:spPr>
          <a:xfrm>
            <a:off x="999655" y="1564300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9"/>
          <p:cNvCxnSpPr>
            <a:cxnSpLocks/>
          </p:cNvCxnSpPr>
          <p:nvPr/>
        </p:nvCxnSpPr>
        <p:spPr>
          <a:xfrm>
            <a:off x="999655" y="1991715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39"/>
          <p:cNvCxnSpPr>
            <a:cxnSpLocks/>
          </p:cNvCxnSpPr>
          <p:nvPr/>
        </p:nvCxnSpPr>
        <p:spPr>
          <a:xfrm>
            <a:off x="999655" y="2419093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91;p39">
            <a:extLst>
              <a:ext uri="{FF2B5EF4-FFF2-40B4-BE49-F238E27FC236}">
                <a16:creationId xmlns:a16="http://schemas.microsoft.com/office/drawing/2014/main" id="{52012904-A11A-365C-ABB1-0260D6B86717}"/>
              </a:ext>
            </a:extLst>
          </p:cNvPr>
          <p:cNvSpPr txBox="1">
            <a:spLocks/>
          </p:cNvSpPr>
          <p:nvPr/>
        </p:nvSpPr>
        <p:spPr>
          <a:xfrm>
            <a:off x="1283207" y="2843568"/>
            <a:ext cx="1302968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</a:t>
            </a:r>
            <a:endParaRPr lang="en-US"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Google Shape;292;p39">
            <a:extLst>
              <a:ext uri="{FF2B5EF4-FFF2-40B4-BE49-F238E27FC236}">
                <a16:creationId xmlns:a16="http://schemas.microsoft.com/office/drawing/2014/main" id="{C3BECDD8-4055-188C-C192-D28F31A4D9F7}"/>
              </a:ext>
            </a:extLst>
          </p:cNvPr>
          <p:cNvSpPr txBox="1">
            <a:spLocks/>
          </p:cNvSpPr>
          <p:nvPr/>
        </p:nvSpPr>
        <p:spPr>
          <a:xfrm>
            <a:off x="1283207" y="3270983"/>
            <a:ext cx="1302968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컨테이너</a:t>
            </a:r>
            <a:endParaRPr lang="en-US"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Google Shape;293;p39">
            <a:extLst>
              <a:ext uri="{FF2B5EF4-FFF2-40B4-BE49-F238E27FC236}">
                <a16:creationId xmlns:a16="http://schemas.microsoft.com/office/drawing/2014/main" id="{32B06852-D3C6-CECE-6B91-2B2AA582B8B1}"/>
              </a:ext>
            </a:extLst>
          </p:cNvPr>
          <p:cNvSpPr txBox="1">
            <a:spLocks/>
          </p:cNvSpPr>
          <p:nvPr/>
        </p:nvSpPr>
        <p:spPr>
          <a:xfrm>
            <a:off x="2950307" y="2797386"/>
            <a:ext cx="2323657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AWS</a:t>
            </a:r>
            <a:endParaRPr lang="ko-KR" altLang="en-US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Google Shape;294;p39">
            <a:extLst>
              <a:ext uri="{FF2B5EF4-FFF2-40B4-BE49-F238E27FC236}">
                <a16:creationId xmlns:a16="http://schemas.microsoft.com/office/drawing/2014/main" id="{08DEB0E8-F1BF-40EC-570E-6DE5FA946930}"/>
              </a:ext>
            </a:extLst>
          </p:cNvPr>
          <p:cNvSpPr txBox="1">
            <a:spLocks/>
          </p:cNvSpPr>
          <p:nvPr/>
        </p:nvSpPr>
        <p:spPr>
          <a:xfrm>
            <a:off x="2950307" y="3224801"/>
            <a:ext cx="2323657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Docker</a:t>
            </a:r>
            <a:endParaRPr lang="ko-KR" altLang="en-US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Google Shape;295;p39">
            <a:extLst>
              <a:ext uri="{FF2B5EF4-FFF2-40B4-BE49-F238E27FC236}">
                <a16:creationId xmlns:a16="http://schemas.microsoft.com/office/drawing/2014/main" id="{D8D2D17F-5432-5EF0-CF3A-E9ADC58F9BE5}"/>
              </a:ext>
            </a:extLst>
          </p:cNvPr>
          <p:cNvSpPr txBox="1">
            <a:spLocks/>
          </p:cNvSpPr>
          <p:nvPr/>
        </p:nvSpPr>
        <p:spPr>
          <a:xfrm>
            <a:off x="2950307" y="3652179"/>
            <a:ext cx="2323657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Git, GitHub</a:t>
            </a:r>
            <a:endParaRPr lang="ko-KR" altLang="en-US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Google Shape;296;p39">
            <a:extLst>
              <a:ext uri="{FF2B5EF4-FFF2-40B4-BE49-F238E27FC236}">
                <a16:creationId xmlns:a16="http://schemas.microsoft.com/office/drawing/2014/main" id="{C79F6D87-DCA4-0159-F24C-024223ED3002}"/>
              </a:ext>
            </a:extLst>
          </p:cNvPr>
          <p:cNvSpPr txBox="1">
            <a:spLocks/>
          </p:cNvSpPr>
          <p:nvPr/>
        </p:nvSpPr>
        <p:spPr>
          <a:xfrm>
            <a:off x="1283207" y="3698361"/>
            <a:ext cx="1302968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버전 관리</a:t>
            </a:r>
            <a:endParaRPr lang="en-US"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1" name="Google Shape;308;p39">
            <a:extLst>
              <a:ext uri="{FF2B5EF4-FFF2-40B4-BE49-F238E27FC236}">
                <a16:creationId xmlns:a16="http://schemas.microsoft.com/office/drawing/2014/main" id="{F3A6B8FA-B0A9-B776-8951-F63D2E586CDF}"/>
              </a:ext>
            </a:extLst>
          </p:cNvPr>
          <p:cNvCxnSpPr>
            <a:cxnSpLocks/>
          </p:cNvCxnSpPr>
          <p:nvPr/>
        </p:nvCxnSpPr>
        <p:spPr>
          <a:xfrm>
            <a:off x="999655" y="2843568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309;p39">
            <a:extLst>
              <a:ext uri="{FF2B5EF4-FFF2-40B4-BE49-F238E27FC236}">
                <a16:creationId xmlns:a16="http://schemas.microsoft.com/office/drawing/2014/main" id="{8D965897-0C47-CFC8-0EFA-E94BEBF768D0}"/>
              </a:ext>
            </a:extLst>
          </p:cNvPr>
          <p:cNvCxnSpPr>
            <a:cxnSpLocks/>
          </p:cNvCxnSpPr>
          <p:nvPr/>
        </p:nvCxnSpPr>
        <p:spPr>
          <a:xfrm>
            <a:off x="999655" y="3270983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10;p39">
            <a:extLst>
              <a:ext uri="{FF2B5EF4-FFF2-40B4-BE49-F238E27FC236}">
                <a16:creationId xmlns:a16="http://schemas.microsoft.com/office/drawing/2014/main" id="{B69A4D3A-B5E5-4E66-A474-47E56B66941C}"/>
              </a:ext>
            </a:extLst>
          </p:cNvPr>
          <p:cNvCxnSpPr>
            <a:cxnSpLocks/>
          </p:cNvCxnSpPr>
          <p:nvPr/>
        </p:nvCxnSpPr>
        <p:spPr>
          <a:xfrm>
            <a:off x="999655" y="3698361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95;p39">
            <a:extLst>
              <a:ext uri="{FF2B5EF4-FFF2-40B4-BE49-F238E27FC236}">
                <a16:creationId xmlns:a16="http://schemas.microsoft.com/office/drawing/2014/main" id="{841885EA-FEC6-38BA-9C58-554932D3D816}"/>
              </a:ext>
            </a:extLst>
          </p:cNvPr>
          <p:cNvSpPr txBox="1">
            <a:spLocks/>
          </p:cNvSpPr>
          <p:nvPr/>
        </p:nvSpPr>
        <p:spPr>
          <a:xfrm>
            <a:off x="2950307" y="4079557"/>
            <a:ext cx="2323657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Figma, Notion, Discord, GitHub</a:t>
            </a:r>
            <a:endParaRPr lang="ko-KR" altLang="en-US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Google Shape;296;p39">
            <a:extLst>
              <a:ext uri="{FF2B5EF4-FFF2-40B4-BE49-F238E27FC236}">
                <a16:creationId xmlns:a16="http://schemas.microsoft.com/office/drawing/2014/main" id="{E841D384-B17A-7C0E-1CCF-7068E9B92E15}"/>
              </a:ext>
            </a:extLst>
          </p:cNvPr>
          <p:cNvSpPr txBox="1">
            <a:spLocks/>
          </p:cNvSpPr>
          <p:nvPr/>
        </p:nvSpPr>
        <p:spPr>
          <a:xfrm>
            <a:off x="1283207" y="4125739"/>
            <a:ext cx="1302968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협업 도구</a:t>
            </a:r>
            <a:endParaRPr lang="en-US"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6" name="Google Shape;310;p39">
            <a:extLst>
              <a:ext uri="{FF2B5EF4-FFF2-40B4-BE49-F238E27FC236}">
                <a16:creationId xmlns:a16="http://schemas.microsoft.com/office/drawing/2014/main" id="{4389C7D8-A59F-FD69-492A-3089176339BC}"/>
              </a:ext>
            </a:extLst>
          </p:cNvPr>
          <p:cNvCxnSpPr>
            <a:cxnSpLocks/>
          </p:cNvCxnSpPr>
          <p:nvPr/>
        </p:nvCxnSpPr>
        <p:spPr>
          <a:xfrm>
            <a:off x="999655" y="4125739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93;p39">
            <a:extLst>
              <a:ext uri="{FF2B5EF4-FFF2-40B4-BE49-F238E27FC236}">
                <a16:creationId xmlns:a16="http://schemas.microsoft.com/office/drawing/2014/main" id="{FE5F3E4C-D6D1-FF27-40BB-A1FFB83F4065}"/>
              </a:ext>
            </a:extLst>
          </p:cNvPr>
          <p:cNvSpPr txBox="1">
            <a:spLocks/>
          </p:cNvSpPr>
          <p:nvPr/>
        </p:nvSpPr>
        <p:spPr>
          <a:xfrm>
            <a:off x="5393716" y="1518118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 인터페이스 개발</a:t>
            </a:r>
          </a:p>
        </p:txBody>
      </p:sp>
      <p:sp>
        <p:nvSpPr>
          <p:cNvPr id="18" name="Google Shape;294;p39">
            <a:extLst>
              <a:ext uri="{FF2B5EF4-FFF2-40B4-BE49-F238E27FC236}">
                <a16:creationId xmlns:a16="http://schemas.microsoft.com/office/drawing/2014/main" id="{4CD9A5A6-243A-BD01-6117-5DE01A6E2DA8}"/>
              </a:ext>
            </a:extLst>
          </p:cNvPr>
          <p:cNvSpPr txBox="1">
            <a:spLocks/>
          </p:cNvSpPr>
          <p:nvPr/>
        </p:nvSpPr>
        <p:spPr>
          <a:xfrm>
            <a:off x="5393716" y="1945533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서버 로직 및 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API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개발</a:t>
            </a:r>
          </a:p>
        </p:txBody>
      </p:sp>
      <p:sp>
        <p:nvSpPr>
          <p:cNvPr id="19" name="Google Shape;295;p39">
            <a:extLst>
              <a:ext uri="{FF2B5EF4-FFF2-40B4-BE49-F238E27FC236}">
                <a16:creationId xmlns:a16="http://schemas.microsoft.com/office/drawing/2014/main" id="{1AAD3F48-97C8-BA1E-384F-4810529AAB71}"/>
              </a:ext>
            </a:extLst>
          </p:cNvPr>
          <p:cNvSpPr txBox="1">
            <a:spLocks/>
          </p:cNvSpPr>
          <p:nvPr/>
        </p:nvSpPr>
        <p:spPr>
          <a:xfrm>
            <a:off x="5393716" y="2372911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관계형 데이터베이스 관리</a:t>
            </a:r>
          </a:p>
        </p:txBody>
      </p:sp>
      <p:sp>
        <p:nvSpPr>
          <p:cNvPr id="20" name="Google Shape;293;p39">
            <a:extLst>
              <a:ext uri="{FF2B5EF4-FFF2-40B4-BE49-F238E27FC236}">
                <a16:creationId xmlns:a16="http://schemas.microsoft.com/office/drawing/2014/main" id="{744E2812-7EA2-68C6-63D8-8E173CA9A5F3}"/>
              </a:ext>
            </a:extLst>
          </p:cNvPr>
          <p:cNvSpPr txBox="1">
            <a:spLocks/>
          </p:cNvSpPr>
          <p:nvPr/>
        </p:nvSpPr>
        <p:spPr>
          <a:xfrm>
            <a:off x="5393716" y="2797386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애플리케이션 배포 및 운영 환경</a:t>
            </a:r>
          </a:p>
        </p:txBody>
      </p:sp>
      <p:sp>
        <p:nvSpPr>
          <p:cNvPr id="21" name="Google Shape;294;p39">
            <a:extLst>
              <a:ext uri="{FF2B5EF4-FFF2-40B4-BE49-F238E27FC236}">
                <a16:creationId xmlns:a16="http://schemas.microsoft.com/office/drawing/2014/main" id="{8BFE9BA1-7DC1-50CC-E43D-92A67AA06CF1}"/>
              </a:ext>
            </a:extLst>
          </p:cNvPr>
          <p:cNvSpPr txBox="1">
            <a:spLocks/>
          </p:cNvSpPr>
          <p:nvPr/>
        </p:nvSpPr>
        <p:spPr>
          <a:xfrm>
            <a:off x="5393716" y="3224801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Spring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애플리케이션을 </a:t>
            </a:r>
            <a:r>
              <a:rPr lang="ko-KR" altLang="en-US" sz="1000" dirty="0" err="1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컨테이너화하여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실행 및 배포</a:t>
            </a:r>
          </a:p>
        </p:txBody>
      </p:sp>
      <p:sp>
        <p:nvSpPr>
          <p:cNvPr id="22" name="Google Shape;295;p39">
            <a:extLst>
              <a:ext uri="{FF2B5EF4-FFF2-40B4-BE49-F238E27FC236}">
                <a16:creationId xmlns:a16="http://schemas.microsoft.com/office/drawing/2014/main" id="{7BAC24C7-C480-1630-3529-B84BF36E790D}"/>
              </a:ext>
            </a:extLst>
          </p:cNvPr>
          <p:cNvSpPr txBox="1">
            <a:spLocks/>
          </p:cNvSpPr>
          <p:nvPr/>
        </p:nvSpPr>
        <p:spPr>
          <a:xfrm>
            <a:off x="5393716" y="3652179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 형상 관리 및 팀원 간 협업</a:t>
            </a:r>
          </a:p>
        </p:txBody>
      </p:sp>
      <p:sp>
        <p:nvSpPr>
          <p:cNvPr id="23" name="Google Shape;295;p39">
            <a:extLst>
              <a:ext uri="{FF2B5EF4-FFF2-40B4-BE49-F238E27FC236}">
                <a16:creationId xmlns:a16="http://schemas.microsoft.com/office/drawing/2014/main" id="{0F5471AB-DE9C-C619-01AA-6D2166673FD2}"/>
              </a:ext>
            </a:extLst>
          </p:cNvPr>
          <p:cNvSpPr txBox="1">
            <a:spLocks/>
          </p:cNvSpPr>
          <p:nvPr/>
        </p:nvSpPr>
        <p:spPr>
          <a:xfrm>
            <a:off x="5393716" y="4079557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디자인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문서 정리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실시간 소통 및 과제 관리 등 활용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>
          <a:extLst>
            <a:ext uri="{FF2B5EF4-FFF2-40B4-BE49-F238E27FC236}">
              <a16:creationId xmlns:a16="http://schemas.microsoft.com/office/drawing/2014/main" id="{8347137E-221B-D8B1-01BA-A1CBCA4A4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>
            <a:extLst>
              <a:ext uri="{FF2B5EF4-FFF2-40B4-BE49-F238E27FC236}">
                <a16:creationId xmlns:a16="http://schemas.microsoft.com/office/drawing/2014/main" id="{31D4280F-C604-DE85-055C-980766CE92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업무 분장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1" name="Google Shape;291;p39">
            <a:extLst>
              <a:ext uri="{FF2B5EF4-FFF2-40B4-BE49-F238E27FC236}">
                <a16:creationId xmlns:a16="http://schemas.microsoft.com/office/drawing/2014/main" id="{8CB806FD-725F-BAF8-DDE5-E5827B1C8AF5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283207" y="1656663"/>
            <a:ext cx="984317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조용무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2" name="Google Shape;292;p39">
            <a:extLst>
              <a:ext uri="{FF2B5EF4-FFF2-40B4-BE49-F238E27FC236}">
                <a16:creationId xmlns:a16="http://schemas.microsoft.com/office/drawing/2014/main" id="{375401B5-1045-3F48-B1E8-41DCFC8B890B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283207" y="2084078"/>
            <a:ext cx="984317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 err="1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오택현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3" name="Google Shape;293;p39">
            <a:extLst>
              <a:ext uri="{FF2B5EF4-FFF2-40B4-BE49-F238E27FC236}">
                <a16:creationId xmlns:a16="http://schemas.microsoft.com/office/drawing/2014/main" id="{633DECA0-B99C-F1A4-5928-23F3FEAFE6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96839" y="1610481"/>
            <a:ext cx="1745671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팀장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테스터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DB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4" name="Google Shape;294;p39">
            <a:extLst>
              <a:ext uri="{FF2B5EF4-FFF2-40B4-BE49-F238E27FC236}">
                <a16:creationId xmlns:a16="http://schemas.microsoft.com/office/drawing/2014/main" id="{5C523B44-816B-F927-468A-BFCB7116015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396839" y="2037896"/>
            <a:ext cx="1745671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자료조사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서버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5" name="Google Shape;295;p39">
            <a:extLst>
              <a:ext uri="{FF2B5EF4-FFF2-40B4-BE49-F238E27FC236}">
                <a16:creationId xmlns:a16="http://schemas.microsoft.com/office/drawing/2014/main" id="{7D0057FA-FF89-8C1B-6A1A-26C33B68ED3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2396839" y="2465274"/>
            <a:ext cx="1745671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프론트엔드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UI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설계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6" name="Google Shape;296;p39">
            <a:extLst>
              <a:ext uri="{FF2B5EF4-FFF2-40B4-BE49-F238E27FC236}">
                <a16:creationId xmlns:a16="http://schemas.microsoft.com/office/drawing/2014/main" id="{1555B7AB-2400-DBF8-C92A-F4929DA79084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283207" y="2511456"/>
            <a:ext cx="984317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 err="1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임현성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08" name="Google Shape;308;p39">
            <a:extLst>
              <a:ext uri="{FF2B5EF4-FFF2-40B4-BE49-F238E27FC236}">
                <a16:creationId xmlns:a16="http://schemas.microsoft.com/office/drawing/2014/main" id="{AE2765F3-581D-F53D-E623-C9A4E1D30D52}"/>
              </a:ext>
            </a:extLst>
          </p:cNvPr>
          <p:cNvCxnSpPr>
            <a:cxnSpLocks/>
          </p:cNvCxnSpPr>
          <p:nvPr/>
        </p:nvCxnSpPr>
        <p:spPr>
          <a:xfrm>
            <a:off x="999655" y="1656663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9">
            <a:extLst>
              <a:ext uri="{FF2B5EF4-FFF2-40B4-BE49-F238E27FC236}">
                <a16:creationId xmlns:a16="http://schemas.microsoft.com/office/drawing/2014/main" id="{5E624C52-A476-B810-44C3-F4E4EFEA5AFF}"/>
              </a:ext>
            </a:extLst>
          </p:cNvPr>
          <p:cNvCxnSpPr>
            <a:cxnSpLocks/>
          </p:cNvCxnSpPr>
          <p:nvPr/>
        </p:nvCxnSpPr>
        <p:spPr>
          <a:xfrm>
            <a:off x="999655" y="2084078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39">
            <a:extLst>
              <a:ext uri="{FF2B5EF4-FFF2-40B4-BE49-F238E27FC236}">
                <a16:creationId xmlns:a16="http://schemas.microsoft.com/office/drawing/2014/main" id="{DB65F808-775A-6390-677E-745005CAF547}"/>
              </a:ext>
            </a:extLst>
          </p:cNvPr>
          <p:cNvCxnSpPr>
            <a:cxnSpLocks/>
          </p:cNvCxnSpPr>
          <p:nvPr/>
        </p:nvCxnSpPr>
        <p:spPr>
          <a:xfrm>
            <a:off x="999655" y="2511456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91;p39">
            <a:extLst>
              <a:ext uri="{FF2B5EF4-FFF2-40B4-BE49-F238E27FC236}">
                <a16:creationId xmlns:a16="http://schemas.microsoft.com/office/drawing/2014/main" id="{70164FFD-539B-7F4E-AC4E-6CA652D7599B}"/>
              </a:ext>
            </a:extLst>
          </p:cNvPr>
          <p:cNvSpPr txBox="1">
            <a:spLocks/>
          </p:cNvSpPr>
          <p:nvPr/>
        </p:nvSpPr>
        <p:spPr>
          <a:xfrm>
            <a:off x="1283207" y="2935931"/>
            <a:ext cx="984317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sz="1700" dirty="0" err="1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황자준</a:t>
            </a:r>
            <a:endParaRPr lang="en-US"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Google Shape;293;p39">
            <a:extLst>
              <a:ext uri="{FF2B5EF4-FFF2-40B4-BE49-F238E27FC236}">
                <a16:creationId xmlns:a16="http://schemas.microsoft.com/office/drawing/2014/main" id="{33CC8651-2C3D-73A9-D29D-600E56038601}"/>
              </a:ext>
            </a:extLst>
          </p:cNvPr>
          <p:cNvSpPr txBox="1">
            <a:spLocks/>
          </p:cNvSpPr>
          <p:nvPr/>
        </p:nvSpPr>
        <p:spPr>
          <a:xfrm>
            <a:off x="2396839" y="2889749"/>
            <a:ext cx="1745671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프론트엔드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자료조사</a:t>
            </a:r>
          </a:p>
        </p:txBody>
      </p:sp>
      <p:cxnSp>
        <p:nvCxnSpPr>
          <p:cNvPr id="11" name="Google Shape;308;p39">
            <a:extLst>
              <a:ext uri="{FF2B5EF4-FFF2-40B4-BE49-F238E27FC236}">
                <a16:creationId xmlns:a16="http://schemas.microsoft.com/office/drawing/2014/main" id="{F9C2CDA0-71F5-6C8C-BFB3-9D819C7896D1}"/>
              </a:ext>
            </a:extLst>
          </p:cNvPr>
          <p:cNvCxnSpPr>
            <a:cxnSpLocks/>
          </p:cNvCxnSpPr>
          <p:nvPr/>
        </p:nvCxnSpPr>
        <p:spPr>
          <a:xfrm>
            <a:off x="999655" y="2935931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93;p39">
            <a:extLst>
              <a:ext uri="{FF2B5EF4-FFF2-40B4-BE49-F238E27FC236}">
                <a16:creationId xmlns:a16="http://schemas.microsoft.com/office/drawing/2014/main" id="{586D8779-3072-0078-82E3-3264D3C5A702}"/>
              </a:ext>
            </a:extLst>
          </p:cNvPr>
          <p:cNvSpPr txBox="1">
            <a:spLocks/>
          </p:cNvSpPr>
          <p:nvPr/>
        </p:nvSpPr>
        <p:spPr>
          <a:xfrm>
            <a:off x="4271825" y="1610481"/>
            <a:ext cx="4082472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팀 총괄 관리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테스트 수행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DB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설계 및 관리</a:t>
            </a:r>
          </a:p>
        </p:txBody>
      </p:sp>
      <p:sp>
        <p:nvSpPr>
          <p:cNvPr id="18" name="Google Shape;294;p39">
            <a:extLst>
              <a:ext uri="{FF2B5EF4-FFF2-40B4-BE49-F238E27FC236}">
                <a16:creationId xmlns:a16="http://schemas.microsoft.com/office/drawing/2014/main" id="{D46FE568-275D-D6DE-93F9-0E74D6D44867}"/>
              </a:ext>
            </a:extLst>
          </p:cNvPr>
          <p:cNvSpPr txBox="1">
            <a:spLocks/>
          </p:cNvSpPr>
          <p:nvPr/>
        </p:nvSpPr>
        <p:spPr>
          <a:xfrm>
            <a:off x="4271825" y="2037896"/>
            <a:ext cx="4082472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기술 자료 조사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AWS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및 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Docker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기반 서버 환경 구축 및 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Spring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배포</a:t>
            </a:r>
          </a:p>
        </p:txBody>
      </p:sp>
      <p:sp>
        <p:nvSpPr>
          <p:cNvPr id="19" name="Google Shape;295;p39">
            <a:extLst>
              <a:ext uri="{FF2B5EF4-FFF2-40B4-BE49-F238E27FC236}">
                <a16:creationId xmlns:a16="http://schemas.microsoft.com/office/drawing/2014/main" id="{E434B4E5-6D1A-0E2A-916D-F968C6DC3AC3}"/>
              </a:ext>
            </a:extLst>
          </p:cNvPr>
          <p:cNvSpPr txBox="1">
            <a:spLocks/>
          </p:cNvSpPr>
          <p:nvPr/>
        </p:nvSpPr>
        <p:spPr>
          <a:xfrm>
            <a:off x="4271825" y="2465274"/>
            <a:ext cx="4082472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React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기반 화면 개발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Figma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활용한 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UI/UX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설계</a:t>
            </a:r>
          </a:p>
        </p:txBody>
      </p:sp>
      <p:sp>
        <p:nvSpPr>
          <p:cNvPr id="20" name="Google Shape;293;p39">
            <a:extLst>
              <a:ext uri="{FF2B5EF4-FFF2-40B4-BE49-F238E27FC236}">
                <a16:creationId xmlns:a16="http://schemas.microsoft.com/office/drawing/2014/main" id="{E000E947-7233-735D-DA74-1D1E42FCAC1F}"/>
              </a:ext>
            </a:extLst>
          </p:cNvPr>
          <p:cNvSpPr txBox="1">
            <a:spLocks/>
          </p:cNvSpPr>
          <p:nvPr/>
        </p:nvSpPr>
        <p:spPr>
          <a:xfrm>
            <a:off x="4271825" y="2889749"/>
            <a:ext cx="4082472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React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일부 기능 구현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협업 도구 관련 조사 및 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Notion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10141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일정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E303DE-56FD-A0A5-D593-CE9C88505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09404"/>
              </p:ext>
            </p:extLst>
          </p:nvPr>
        </p:nvGraphicFramePr>
        <p:xfrm>
          <a:off x="720000" y="1149350"/>
          <a:ext cx="77039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127">
                  <a:extLst>
                    <a:ext uri="{9D8B030D-6E8A-4147-A177-3AD203B41FA5}">
                      <a16:colId xmlns:a16="http://schemas.microsoft.com/office/drawing/2014/main" val="457603233"/>
                    </a:ext>
                  </a:extLst>
                </a:gridCol>
                <a:gridCol w="1787237">
                  <a:extLst>
                    <a:ext uri="{9D8B030D-6E8A-4147-A177-3AD203B41FA5}">
                      <a16:colId xmlns:a16="http://schemas.microsoft.com/office/drawing/2014/main" val="402033112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1818666117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3863818715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1155044899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2846846816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480585072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4252626386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2937323878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2033572701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169881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작업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상세 내용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MAR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APR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MAY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JUN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JUL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AUG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SEP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OCT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NOV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948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프로젝트 계획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팀 구성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주제 선정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역할 분담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5CBDD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1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요구사항 분석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기능 정의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기술 스택 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5C9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설계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UI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설계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시스템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/DB/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프로그램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5C74D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17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구현 </a:t>
                      </a:r>
                      <a:r>
                        <a:rPr lang="en-US" altLang="ko-KR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– </a:t>
                      </a:r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기본 기능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회원가입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로그인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채팅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F7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63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구현 </a:t>
                      </a:r>
                      <a:r>
                        <a:rPr lang="en-US" altLang="ko-KR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– </a:t>
                      </a:r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핵심 기능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코드 공유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회의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회의록 자동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5C74D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9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구현 </a:t>
                      </a:r>
                      <a:r>
                        <a:rPr lang="en-US" altLang="ko-KR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– </a:t>
                      </a:r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보조 기능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메모장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엑셀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PPT,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다이어그램 기능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5C98D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테스트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통합 테스트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시스템 테스트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BDD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918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Brand Key Pitch Deck by Slidesgo">
  <a:themeElements>
    <a:clrScheme name="Simple Light">
      <a:dk1>
        <a:srgbClr val="424651"/>
      </a:dk1>
      <a:lt1>
        <a:srgbClr val="eaeff4"/>
      </a:lt1>
      <a:dk2>
        <a:srgbClr val="a3abb7"/>
      </a:dk2>
      <a:lt2>
        <a:srgbClr val="518cde"/>
      </a:lt2>
      <a:accent1>
        <a:srgbClr val="595bd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46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450</ep:Words>
  <ep:PresentationFormat>화면 슬라이드 쇼(16:9)</ep:PresentationFormat>
  <ep:Paragraphs>74</ep:Paragraphs>
  <ep:Slides>9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Brand Key Pitch Deck by Slidesgo</vt:lpstr>
      <vt:lpstr>온라인 협업 플랫폼</vt:lpstr>
      <vt:lpstr>Table of contents</vt:lpstr>
      <vt:lpstr>팀 구성</vt:lpstr>
      <vt:lpstr>주제</vt:lpstr>
      <vt:lpstr>내용 및 기능</vt:lpstr>
      <vt:lpstr>필요성 및 기대효과</vt:lpstr>
      <vt:lpstr>개발환경</vt:lpstr>
      <vt:lpstr>업무 분장</vt:lpstr>
      <vt:lpstr>개발 일정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cho</dc:creator>
  <cp:lastModifiedBy>Oth</cp:lastModifiedBy>
  <dcterms:modified xsi:type="dcterms:W3CDTF">2025-05-09T09:59:38.887</dcterms:modified>
  <cp:revision>3</cp:revision>
  <cp:version>0906.0100.01</cp:version>
</cp:coreProperties>
</file>