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7" r:id="rId1"/>
  </p:sldMasterIdLst>
  <p:notesMasterIdLst>
    <p:notesMasterId r:id="rId15"/>
  </p:notesMasterIdLst>
  <p:sldIdLst>
    <p:sldId id="256" r:id="rId2"/>
    <p:sldId id="258" r:id="rId3"/>
    <p:sldId id="259" r:id="rId4"/>
    <p:sldId id="261" r:id="rId5"/>
    <p:sldId id="257" r:id="rId6"/>
    <p:sldId id="262" r:id="rId7"/>
    <p:sldId id="298" r:id="rId8"/>
    <p:sldId id="299" r:id="rId9"/>
    <p:sldId id="300" r:id="rId10"/>
    <p:sldId id="301" r:id="rId11"/>
    <p:sldId id="302" r:id="rId12"/>
    <p:sldId id="303" r:id="rId13"/>
    <p:sldId id="266" r:id="rId14"/>
  </p:sldIdLst>
  <p:sldSz cx="9144000" cy="5143500" type="screen16x9"/>
  <p:notesSz cx="6858000" cy="9144000"/>
  <p:embeddedFontLst>
    <p:embeddedFont>
      <p:font typeface="Anaheim" panose="020B0600000101010101" charset="0"/>
      <p:regular r:id="rId16"/>
      <p:bold r:id="rId17"/>
    </p:embeddedFont>
    <p:embeddedFont>
      <p:font typeface="Asap" panose="020B0600000101010101" charset="0"/>
      <p:regular r:id="rId18"/>
      <p:bold r:id="rId19"/>
      <p:italic r:id="rId20"/>
      <p:boldItalic r:id="rId21"/>
    </p:embeddedFont>
    <p:embeddedFont>
      <p:font typeface="G마켓 산스 TTF Bold" panose="02000000000000000000" pitchFamily="2" charset="-127"/>
      <p:bold r:id="rId22"/>
    </p:embeddedFont>
    <p:embeddedFont>
      <p:font typeface="G마켓 산스 TTF Light" panose="02000000000000000000" pitchFamily="2" charset="-127"/>
      <p:regular r:id="rId23"/>
    </p:embeddedFont>
    <p:embeddedFont>
      <p:font typeface="G마켓 산스 TTF Medium" panose="02000000000000000000" pitchFamily="2" charset="-127"/>
      <p:regular r:id="rId24"/>
    </p:embeddedFont>
    <p:embeddedFont>
      <p:font typeface="Nunito Light" pitchFamily="2" charset="0"/>
      <p:regular r:id="rId25"/>
      <p:italic r:id="rId26"/>
    </p:embeddedFont>
    <p:embeddedFont>
      <p:font typeface="Raleway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18CAFB9C-083D-40E1-B19D-0C35DA74A676}">
  <a:tblStyle styleId="{18CAFB9C-083D-40E1-B19D-0C35DA74A67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DAF7AD0-E05B-4F1D-A445-05B857A8746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5" d="100"/>
          <a:sy n="135" d="100"/>
        </p:scale>
        <p:origin x="312" y="19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font" Target="fonts/font1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font" Target="fonts/font12.fntdata"/><Relationship Id="rId30" Type="http://schemas.openxmlformats.org/officeDocument/2006/relationships/font" Target="fonts/font1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4C3B66DB-202C-5A53-5CA5-ABE1C3A89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4dda1946d_6_344:notes">
            <a:extLst>
              <a:ext uri="{FF2B5EF4-FFF2-40B4-BE49-F238E27FC236}">
                <a16:creationId xmlns:a16="http://schemas.microsoft.com/office/drawing/2014/main" id="{F320E1D3-0466-EFB0-DE29-6F2A6AD5A4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4dda1946d_6_344:notes">
            <a:extLst>
              <a:ext uri="{FF2B5EF4-FFF2-40B4-BE49-F238E27FC236}">
                <a16:creationId xmlns:a16="http://schemas.microsoft.com/office/drawing/2014/main" id="{50F604B0-923E-737B-4A38-5BCE657F1F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2446983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A68ED4A1-C1FE-0421-5365-BE98179007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4dda1946d_6_344:notes">
            <a:extLst>
              <a:ext uri="{FF2B5EF4-FFF2-40B4-BE49-F238E27FC236}">
                <a16:creationId xmlns:a16="http://schemas.microsoft.com/office/drawing/2014/main" id="{3C26E9AD-D160-232E-9277-3AF654A4CA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4dda1946d_6_344:notes">
            <a:extLst>
              <a:ext uri="{FF2B5EF4-FFF2-40B4-BE49-F238E27FC236}">
                <a16:creationId xmlns:a16="http://schemas.microsoft.com/office/drawing/2014/main" id="{13B21F04-D8BD-59D3-AF83-FAC96A0D0C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4717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C2370DFD-9C95-0B53-D9DD-C019A478C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4dda1946d_6_344:notes">
            <a:extLst>
              <a:ext uri="{FF2B5EF4-FFF2-40B4-BE49-F238E27FC236}">
                <a16:creationId xmlns:a16="http://schemas.microsoft.com/office/drawing/2014/main" id="{2A234682-B200-1AAC-9E05-2544025EE5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4dda1946d_6_344:notes">
            <a:extLst>
              <a:ext uri="{FF2B5EF4-FFF2-40B4-BE49-F238E27FC236}">
                <a16:creationId xmlns:a16="http://schemas.microsoft.com/office/drawing/2014/main" id="{9A9C8ABA-05BA-AB59-6E7B-098474D980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7565130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3" name="Google Shape;493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200" i="1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25a5d68ae5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25a5d68ae5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4dda1946d_6_3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4dda1946d_6_3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E06D521F-E29A-E867-8E94-893D547DF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4dda1946d_6_344:notes">
            <a:extLst>
              <a:ext uri="{FF2B5EF4-FFF2-40B4-BE49-F238E27FC236}">
                <a16:creationId xmlns:a16="http://schemas.microsoft.com/office/drawing/2014/main" id="{1CA1BEDA-7E21-8619-1132-3873B3856F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4dda1946d_6_344:notes">
            <a:extLst>
              <a:ext uri="{FF2B5EF4-FFF2-40B4-BE49-F238E27FC236}">
                <a16:creationId xmlns:a16="http://schemas.microsoft.com/office/drawing/2014/main" id="{3EB56D5C-C942-D75E-E323-2145A690A3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040866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C9E2135E-0FF3-E350-60EE-080B19FB2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4dda1946d_6_344:notes">
            <a:extLst>
              <a:ext uri="{FF2B5EF4-FFF2-40B4-BE49-F238E27FC236}">
                <a16:creationId xmlns:a16="http://schemas.microsoft.com/office/drawing/2014/main" id="{2C22688C-8DB1-710D-DD8B-0AFF833E5B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4dda1946d_6_344:notes">
            <a:extLst>
              <a:ext uri="{FF2B5EF4-FFF2-40B4-BE49-F238E27FC236}">
                <a16:creationId xmlns:a16="http://schemas.microsoft.com/office/drawing/2014/main" id="{E71CB807-C6E2-5F3A-2B37-98EEEAFC6E9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16880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38265C7A-7188-AF3E-C4B9-9349238155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54dda1946d_6_344:notes">
            <a:extLst>
              <a:ext uri="{FF2B5EF4-FFF2-40B4-BE49-F238E27FC236}">
                <a16:creationId xmlns:a16="http://schemas.microsoft.com/office/drawing/2014/main" id="{0B1138B0-2B9F-A152-1A23-1D3714216A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54dda1946d_6_344:notes">
            <a:extLst>
              <a:ext uri="{FF2B5EF4-FFF2-40B4-BE49-F238E27FC236}">
                <a16:creationId xmlns:a16="http://schemas.microsoft.com/office/drawing/2014/main" id="{66436F00-07C9-3B72-2539-BE9F06C81D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746706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2556726" y="1157525"/>
            <a:ext cx="4030500" cy="22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074350" y="3528775"/>
            <a:ext cx="4995300" cy="36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2" name="Google Shape;12;p2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" name="Google Shape;13;p2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14" name="Google Shape;14;p2"/>
          <p:cNvSpPr/>
          <p:nvPr/>
        </p:nvSpPr>
        <p:spPr>
          <a:xfrm>
            <a:off x="8574200" y="4478850"/>
            <a:ext cx="1037400" cy="1037100"/>
          </a:xfrm>
          <a:prstGeom prst="ellipse">
            <a:avLst/>
          </a:prstGeom>
          <a:solidFill>
            <a:srgbClr val="4A86E8">
              <a:alpha val="2658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3"/>
          <p:cNvSpPr txBox="1">
            <a:spLocks noGrp="1"/>
          </p:cNvSpPr>
          <p:nvPr>
            <p:ph type="title" hasCustomPrompt="1"/>
          </p:nvPr>
        </p:nvSpPr>
        <p:spPr>
          <a:xfrm>
            <a:off x="937850" y="1425275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2" hasCustomPrompt="1"/>
          </p:nvPr>
        </p:nvSpPr>
        <p:spPr>
          <a:xfrm>
            <a:off x="937850" y="2417050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3" hasCustomPrompt="1"/>
          </p:nvPr>
        </p:nvSpPr>
        <p:spPr>
          <a:xfrm>
            <a:off x="937850" y="3408725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subTitle" idx="1"/>
          </p:nvPr>
        </p:nvSpPr>
        <p:spPr>
          <a:xfrm>
            <a:off x="1851975" y="14253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subTitle" idx="4"/>
          </p:nvPr>
        </p:nvSpPr>
        <p:spPr>
          <a:xfrm>
            <a:off x="1851975" y="24170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5"/>
          </p:nvPr>
        </p:nvSpPr>
        <p:spPr>
          <a:xfrm>
            <a:off x="1851975" y="3408725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title" idx="6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title" idx="7" hasCustomPrompt="1"/>
          </p:nvPr>
        </p:nvSpPr>
        <p:spPr>
          <a:xfrm>
            <a:off x="4766975" y="1425350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5" name="Google Shape;105;p13"/>
          <p:cNvSpPr txBox="1">
            <a:spLocks noGrp="1"/>
          </p:cNvSpPr>
          <p:nvPr>
            <p:ph type="title" idx="8" hasCustomPrompt="1"/>
          </p:nvPr>
        </p:nvSpPr>
        <p:spPr>
          <a:xfrm>
            <a:off x="4766975" y="2417050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6" name="Google Shape;106;p13"/>
          <p:cNvSpPr txBox="1">
            <a:spLocks noGrp="1"/>
          </p:cNvSpPr>
          <p:nvPr>
            <p:ph type="title" idx="9" hasCustomPrompt="1"/>
          </p:nvPr>
        </p:nvSpPr>
        <p:spPr>
          <a:xfrm>
            <a:off x="4766975" y="3408725"/>
            <a:ext cx="741900" cy="6453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5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3"/>
          </p:nvPr>
        </p:nvSpPr>
        <p:spPr>
          <a:xfrm>
            <a:off x="5680975" y="14253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subTitle" idx="14"/>
          </p:nvPr>
        </p:nvSpPr>
        <p:spPr>
          <a:xfrm>
            <a:off x="5680975" y="2417050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subTitle" idx="15"/>
          </p:nvPr>
        </p:nvSpPr>
        <p:spPr>
          <a:xfrm>
            <a:off x="5680975" y="3408725"/>
            <a:ext cx="2742900" cy="645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110" name="Google Shape;110;p13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11" name="Google Shape;111;p13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" name="Google Shape;112;p13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13" name="Google Shape;113;p13"/>
          <p:cNvGrpSpPr/>
          <p:nvPr/>
        </p:nvGrpSpPr>
        <p:grpSpPr>
          <a:xfrm>
            <a:off x="8258251" y="-876250"/>
            <a:ext cx="1750024" cy="6989159"/>
            <a:chOff x="8258251" y="-876250"/>
            <a:chExt cx="1750024" cy="6989159"/>
          </a:xfrm>
        </p:grpSpPr>
        <p:grpSp>
          <p:nvGrpSpPr>
            <p:cNvPr id="114" name="Google Shape;114;p13"/>
            <p:cNvGrpSpPr/>
            <p:nvPr/>
          </p:nvGrpSpPr>
          <p:grpSpPr>
            <a:xfrm>
              <a:off x="8258251" y="4400402"/>
              <a:ext cx="1712507" cy="1712507"/>
              <a:chOff x="-4626425" y="-4587625"/>
              <a:chExt cx="7590900" cy="7590900"/>
            </a:xfrm>
          </p:grpSpPr>
          <p:sp>
            <p:nvSpPr>
              <p:cNvPr id="115" name="Google Shape;115;p13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16" name="Google Shape;116;p13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117" name="Google Shape;117;p13"/>
            <p:cNvSpPr/>
            <p:nvPr/>
          </p:nvSpPr>
          <p:spPr>
            <a:xfrm>
              <a:off x="8274875" y="-876250"/>
              <a:ext cx="1733400" cy="17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0"/>
          <p:cNvSpPr txBox="1">
            <a:spLocks noGrp="1"/>
          </p:cNvSpPr>
          <p:nvPr>
            <p:ph type="subTitle" idx="1"/>
          </p:nvPr>
        </p:nvSpPr>
        <p:spPr>
          <a:xfrm>
            <a:off x="1112150" y="2486125"/>
            <a:ext cx="1973100" cy="19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7" name="Google Shape;187;p20"/>
          <p:cNvSpPr txBox="1">
            <a:spLocks noGrp="1"/>
          </p:cNvSpPr>
          <p:nvPr>
            <p:ph type="subTitle" idx="2"/>
          </p:nvPr>
        </p:nvSpPr>
        <p:spPr>
          <a:xfrm>
            <a:off x="3585450" y="2486127"/>
            <a:ext cx="1973100" cy="19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8" name="Google Shape;188;p20"/>
          <p:cNvSpPr txBox="1">
            <a:spLocks noGrp="1"/>
          </p:cNvSpPr>
          <p:nvPr>
            <p:ph type="subTitle" idx="3"/>
          </p:nvPr>
        </p:nvSpPr>
        <p:spPr>
          <a:xfrm>
            <a:off x="6058750" y="2486126"/>
            <a:ext cx="1973100" cy="198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89" name="Google Shape;189;p20"/>
          <p:cNvSpPr txBox="1">
            <a:spLocks noGrp="1"/>
          </p:cNvSpPr>
          <p:nvPr>
            <p:ph type="subTitle" idx="4"/>
          </p:nvPr>
        </p:nvSpPr>
        <p:spPr>
          <a:xfrm>
            <a:off x="1112150" y="1850875"/>
            <a:ext cx="1973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0" name="Google Shape;190;p20"/>
          <p:cNvSpPr txBox="1">
            <a:spLocks noGrp="1"/>
          </p:cNvSpPr>
          <p:nvPr>
            <p:ph type="subTitle" idx="5"/>
          </p:nvPr>
        </p:nvSpPr>
        <p:spPr>
          <a:xfrm>
            <a:off x="3585450" y="1850875"/>
            <a:ext cx="1973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1" name="Google Shape;191;p20"/>
          <p:cNvSpPr txBox="1">
            <a:spLocks noGrp="1"/>
          </p:cNvSpPr>
          <p:nvPr>
            <p:ph type="subTitle" idx="6"/>
          </p:nvPr>
        </p:nvSpPr>
        <p:spPr>
          <a:xfrm>
            <a:off x="6058750" y="1850875"/>
            <a:ext cx="1973100" cy="71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 b="1"/>
            </a:lvl9pPr>
          </a:lstStyle>
          <a:p>
            <a:endParaRPr/>
          </a:p>
        </p:txBody>
      </p:sp>
      <p:sp>
        <p:nvSpPr>
          <p:cNvPr id="192" name="Google Shape;192;p20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193" name="Google Shape;193;p20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194" name="Google Shape;194;p20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" name="Google Shape;195;p20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96" name="Google Shape;196;p20"/>
          <p:cNvGrpSpPr/>
          <p:nvPr/>
        </p:nvGrpSpPr>
        <p:grpSpPr>
          <a:xfrm>
            <a:off x="-253882" y="-990625"/>
            <a:ext cx="10068632" cy="6615420"/>
            <a:chOff x="-253882" y="-990625"/>
            <a:chExt cx="10068632" cy="6615420"/>
          </a:xfrm>
        </p:grpSpPr>
        <p:grpSp>
          <p:nvGrpSpPr>
            <p:cNvPr id="197" name="Google Shape;197;p20"/>
            <p:cNvGrpSpPr/>
            <p:nvPr/>
          </p:nvGrpSpPr>
          <p:grpSpPr>
            <a:xfrm>
              <a:off x="-253882" y="4470219"/>
              <a:ext cx="1154576" cy="1154576"/>
              <a:chOff x="-4626425" y="-4587625"/>
              <a:chExt cx="7590900" cy="7590900"/>
            </a:xfrm>
          </p:grpSpPr>
          <p:sp>
            <p:nvSpPr>
              <p:cNvPr id="198" name="Google Shape;198;p20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199" name="Google Shape;199;p20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00" name="Google Shape;200;p20"/>
            <p:cNvSpPr/>
            <p:nvPr/>
          </p:nvSpPr>
          <p:spPr>
            <a:xfrm>
              <a:off x="8081350" y="-990625"/>
              <a:ext cx="1733400" cy="17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1" name="Google Shape;261;p25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62" name="Google Shape;262;p25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63" name="Google Shape;263;p25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64" name="Google Shape;264;p25"/>
          <p:cNvGrpSpPr/>
          <p:nvPr/>
        </p:nvGrpSpPr>
        <p:grpSpPr>
          <a:xfrm>
            <a:off x="-1219601" y="-5901128"/>
            <a:ext cx="10952126" cy="11505578"/>
            <a:chOff x="-1219601" y="-5901128"/>
            <a:chExt cx="10952126" cy="11505578"/>
          </a:xfrm>
        </p:grpSpPr>
        <p:grpSp>
          <p:nvGrpSpPr>
            <p:cNvPr id="265" name="Google Shape;265;p25"/>
            <p:cNvGrpSpPr/>
            <p:nvPr/>
          </p:nvGrpSpPr>
          <p:grpSpPr>
            <a:xfrm>
              <a:off x="-1219601" y="-5901128"/>
              <a:ext cx="7370005" cy="7370005"/>
              <a:chOff x="-4626425" y="-4587625"/>
              <a:chExt cx="7590900" cy="7590900"/>
            </a:xfrm>
          </p:grpSpPr>
          <p:sp>
            <p:nvSpPr>
              <p:cNvPr id="266" name="Google Shape;266;p25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67" name="Google Shape;267;p25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68" name="Google Shape;268;p25"/>
            <p:cNvSpPr/>
            <p:nvPr/>
          </p:nvSpPr>
          <p:spPr>
            <a:xfrm>
              <a:off x="7318425" y="3190350"/>
              <a:ext cx="2414100" cy="241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0" name="Google Shape;270;p26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71" name="Google Shape;271;p26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2" name="Google Shape;272;p26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73" name="Google Shape;273;p26"/>
          <p:cNvGrpSpPr/>
          <p:nvPr/>
        </p:nvGrpSpPr>
        <p:grpSpPr>
          <a:xfrm>
            <a:off x="-1074506" y="-5348975"/>
            <a:ext cx="14462681" cy="11533138"/>
            <a:chOff x="-1074506" y="-5348975"/>
            <a:chExt cx="14462681" cy="11533138"/>
          </a:xfrm>
        </p:grpSpPr>
        <p:grpSp>
          <p:nvGrpSpPr>
            <p:cNvPr id="274" name="Google Shape;274;p26"/>
            <p:cNvGrpSpPr/>
            <p:nvPr/>
          </p:nvGrpSpPr>
          <p:grpSpPr>
            <a:xfrm>
              <a:off x="-1074506" y="3681443"/>
              <a:ext cx="2502720" cy="2502720"/>
              <a:chOff x="-4626425" y="-4587625"/>
              <a:chExt cx="7590900" cy="7590900"/>
            </a:xfrm>
          </p:grpSpPr>
          <p:sp>
            <p:nvSpPr>
              <p:cNvPr id="275" name="Google Shape;275;p26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276" name="Google Shape;276;p26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277" name="Google Shape;277;p26"/>
            <p:cNvSpPr/>
            <p:nvPr/>
          </p:nvSpPr>
          <p:spPr>
            <a:xfrm>
              <a:off x="6062175" y="-5348975"/>
              <a:ext cx="7326000" cy="7326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720000" y="1168149"/>
            <a:ext cx="7704000" cy="36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26" name="Google Shape;26;p4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7" name="Google Shape;27;p4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28" name="Google Shape;28;p4"/>
          <p:cNvGrpSpPr/>
          <p:nvPr/>
        </p:nvGrpSpPr>
        <p:grpSpPr>
          <a:xfrm>
            <a:off x="-738775" y="-917900"/>
            <a:ext cx="10744533" cy="7011984"/>
            <a:chOff x="-738775" y="-917900"/>
            <a:chExt cx="10744533" cy="7011984"/>
          </a:xfrm>
        </p:grpSpPr>
        <p:sp>
          <p:nvSpPr>
            <p:cNvPr id="29" name="Google Shape;29;p4"/>
            <p:cNvSpPr/>
            <p:nvPr/>
          </p:nvSpPr>
          <p:spPr>
            <a:xfrm>
              <a:off x="-738775" y="-917900"/>
              <a:ext cx="1733400" cy="17334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grpSp>
          <p:nvGrpSpPr>
            <p:cNvPr id="30" name="Google Shape;30;p4"/>
            <p:cNvGrpSpPr/>
            <p:nvPr/>
          </p:nvGrpSpPr>
          <p:grpSpPr>
            <a:xfrm>
              <a:off x="8293251" y="4381577"/>
              <a:ext cx="1712507" cy="1712507"/>
              <a:chOff x="-4626425" y="-4587625"/>
              <a:chExt cx="7590900" cy="7590900"/>
            </a:xfrm>
          </p:grpSpPr>
          <p:sp>
            <p:nvSpPr>
              <p:cNvPr id="31" name="Google Shape;31;p4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32" name="Google Shape;32;p4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4748075" y="2450500"/>
            <a:ext cx="29109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1281650" y="2450500"/>
            <a:ext cx="2910900" cy="131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1281651" y="2084800"/>
            <a:ext cx="2910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4748103" y="2084800"/>
            <a:ext cx="29109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1800"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40" name="Google Shape;40;p5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" name="Google Shape;41;p5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42" name="Google Shape;42;p5"/>
          <p:cNvSpPr/>
          <p:nvPr/>
        </p:nvSpPr>
        <p:spPr>
          <a:xfrm>
            <a:off x="8124650" y="4360700"/>
            <a:ext cx="1733400" cy="1733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7"/>
          <p:cNvGrpSpPr/>
          <p:nvPr/>
        </p:nvGrpSpPr>
        <p:grpSpPr>
          <a:xfrm>
            <a:off x="-716699" y="-852823"/>
            <a:ext cx="10486149" cy="6572273"/>
            <a:chOff x="-716699" y="-852823"/>
            <a:chExt cx="10486149" cy="6572273"/>
          </a:xfrm>
        </p:grpSpPr>
        <p:grpSp>
          <p:nvGrpSpPr>
            <p:cNvPr id="55" name="Google Shape;55;p7"/>
            <p:cNvGrpSpPr/>
            <p:nvPr/>
          </p:nvGrpSpPr>
          <p:grpSpPr>
            <a:xfrm>
              <a:off x="-716699" y="-852823"/>
              <a:ext cx="1712507" cy="1712507"/>
              <a:chOff x="-4626425" y="-4587625"/>
              <a:chExt cx="7590900" cy="7590900"/>
            </a:xfrm>
          </p:grpSpPr>
          <p:sp>
            <p:nvSpPr>
              <p:cNvPr id="56" name="Google Shape;56;p7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57" name="Google Shape;57;p7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58" name="Google Shape;58;p7"/>
            <p:cNvSpPr/>
            <p:nvPr/>
          </p:nvSpPr>
          <p:spPr>
            <a:xfrm>
              <a:off x="6879850" y="2829850"/>
              <a:ext cx="2889600" cy="2889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59" name="Google Shape;59;p7"/>
          <p:cNvSpPr txBox="1">
            <a:spLocks noGrp="1"/>
          </p:cNvSpPr>
          <p:nvPr>
            <p:ph type="subTitle" idx="1"/>
          </p:nvPr>
        </p:nvSpPr>
        <p:spPr>
          <a:xfrm>
            <a:off x="1722300" y="1569275"/>
            <a:ext cx="5699400" cy="2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61" name="Google Shape;61;p7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62" name="Google Shape;62;p7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3" name="Google Shape;63;p7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title"/>
          </p:nvPr>
        </p:nvSpPr>
        <p:spPr>
          <a:xfrm>
            <a:off x="713225" y="2060975"/>
            <a:ext cx="4452900" cy="1556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66" name="Google Shape;66;p8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67" name="Google Shape;67;p8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" name="Google Shape;68;p8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69" name="Google Shape;69;p8"/>
          <p:cNvGrpSpPr/>
          <p:nvPr/>
        </p:nvGrpSpPr>
        <p:grpSpPr>
          <a:xfrm>
            <a:off x="-734525" y="-3548753"/>
            <a:ext cx="13364804" cy="10105678"/>
            <a:chOff x="-7214400" y="-5901128"/>
            <a:chExt cx="13364804" cy="10105678"/>
          </a:xfrm>
        </p:grpSpPr>
        <p:grpSp>
          <p:nvGrpSpPr>
            <p:cNvPr id="70" name="Google Shape;70;p8"/>
            <p:cNvGrpSpPr/>
            <p:nvPr/>
          </p:nvGrpSpPr>
          <p:grpSpPr>
            <a:xfrm>
              <a:off x="-1219601" y="-5901128"/>
              <a:ext cx="7370005" cy="7370005"/>
              <a:chOff x="-4626425" y="-4587625"/>
              <a:chExt cx="7590900" cy="7590900"/>
            </a:xfrm>
          </p:grpSpPr>
          <p:sp>
            <p:nvSpPr>
              <p:cNvPr id="71" name="Google Shape;71;p8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72" name="Google Shape;72;p8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73" name="Google Shape;73;p8"/>
            <p:cNvSpPr/>
            <p:nvPr/>
          </p:nvSpPr>
          <p:spPr>
            <a:xfrm>
              <a:off x="-7214400" y="1790450"/>
              <a:ext cx="2414100" cy="24141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oogle Shape;75;p9"/>
          <p:cNvGrpSpPr/>
          <p:nvPr/>
        </p:nvGrpSpPr>
        <p:grpSpPr>
          <a:xfrm>
            <a:off x="-716699" y="-852823"/>
            <a:ext cx="11507524" cy="7424623"/>
            <a:chOff x="-716699" y="-852823"/>
            <a:chExt cx="11507524" cy="7424623"/>
          </a:xfrm>
        </p:grpSpPr>
        <p:grpSp>
          <p:nvGrpSpPr>
            <p:cNvPr id="76" name="Google Shape;76;p9"/>
            <p:cNvGrpSpPr/>
            <p:nvPr/>
          </p:nvGrpSpPr>
          <p:grpSpPr>
            <a:xfrm>
              <a:off x="-716699" y="-852823"/>
              <a:ext cx="1712507" cy="1712507"/>
              <a:chOff x="-4626425" y="-4587625"/>
              <a:chExt cx="7590900" cy="7590900"/>
            </a:xfrm>
          </p:grpSpPr>
          <p:sp>
            <p:nvSpPr>
              <p:cNvPr id="77" name="Google Shape;77;p9"/>
              <p:cNvSpPr/>
              <p:nvPr/>
            </p:nvSpPr>
            <p:spPr>
              <a:xfrm>
                <a:off x="-4626425" y="-4587625"/>
                <a:ext cx="7590900" cy="7590900"/>
              </a:xfrm>
              <a:prstGeom prst="ellipse">
                <a:avLst/>
              </a:prstGeom>
              <a:noFill/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  <p:sp>
            <p:nvSpPr>
              <p:cNvPr id="78" name="Google Shape;78;p9"/>
              <p:cNvSpPr/>
              <p:nvPr/>
            </p:nvSpPr>
            <p:spPr>
              <a:xfrm>
                <a:off x="-3233075" y="-3194275"/>
                <a:ext cx="4804200" cy="4804200"/>
              </a:xfrm>
              <a:prstGeom prst="ellipse">
                <a:avLst/>
              </a:prstGeom>
              <a:solidFill>
                <a:srgbClr val="4A86E8">
                  <a:alpha val="26580"/>
                </a:srgbClr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Asap"/>
                  <a:ea typeface="Asap"/>
                  <a:cs typeface="Asap"/>
                  <a:sym typeface="Asap"/>
                </a:endParaRPr>
              </a:p>
            </p:txBody>
          </p:sp>
        </p:grpSp>
        <p:sp>
          <p:nvSpPr>
            <p:cNvPr id="79" name="Google Shape;79;p9"/>
            <p:cNvSpPr/>
            <p:nvPr/>
          </p:nvSpPr>
          <p:spPr>
            <a:xfrm>
              <a:off x="7901225" y="3682200"/>
              <a:ext cx="2889600" cy="28896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80" name="Google Shape;80;p9"/>
          <p:cNvSpPr txBox="1">
            <a:spLocks noGrp="1"/>
          </p:cNvSpPr>
          <p:nvPr>
            <p:ph type="subTitle" idx="1"/>
          </p:nvPr>
        </p:nvSpPr>
        <p:spPr>
          <a:xfrm>
            <a:off x="1722300" y="1569275"/>
            <a:ext cx="5699400" cy="242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○"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■"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500"/>
              <a:buFont typeface="Nunito Light"/>
              <a:buChar char="●"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●"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Font typeface="Nunito Light"/>
              <a:buChar char="○"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81" name="Google Shape;81;p9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  <p:grpSp>
        <p:nvGrpSpPr>
          <p:cNvPr id="82" name="Google Shape;82;p9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83" name="Google Shape;83;p9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4" name="Google Shape;84;p9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0"/>
          <p:cNvSpPr>
            <a:spLocks noGrp="1"/>
          </p:cNvSpPr>
          <p:nvPr>
            <p:ph type="pic" idx="2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87" name="Google Shape;87;p10"/>
          <p:cNvSpPr txBox="1">
            <a:spLocks noGrp="1"/>
          </p:cNvSpPr>
          <p:nvPr>
            <p:ph type="title"/>
          </p:nvPr>
        </p:nvSpPr>
        <p:spPr>
          <a:xfrm>
            <a:off x="713225" y="3480300"/>
            <a:ext cx="4796700" cy="11235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1"/>
          <p:cNvSpPr txBox="1">
            <a:spLocks noGrp="1"/>
          </p:cNvSpPr>
          <p:nvPr>
            <p:ph type="title" hasCustomPrompt="1"/>
          </p:nvPr>
        </p:nvSpPr>
        <p:spPr>
          <a:xfrm>
            <a:off x="2353350" y="950775"/>
            <a:ext cx="4437300" cy="13032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5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90" name="Google Shape;90;p11"/>
          <p:cNvSpPr txBox="1">
            <a:spLocks noGrp="1"/>
          </p:cNvSpPr>
          <p:nvPr>
            <p:ph type="subTitle" idx="1"/>
          </p:nvPr>
        </p:nvSpPr>
        <p:spPr>
          <a:xfrm>
            <a:off x="2353350" y="2330175"/>
            <a:ext cx="4437300" cy="36570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400">
                <a:solidFill>
                  <a:schemeClr val="lt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grpSp>
        <p:nvGrpSpPr>
          <p:cNvPr id="91" name="Google Shape;91;p11"/>
          <p:cNvGrpSpPr/>
          <p:nvPr/>
        </p:nvGrpSpPr>
        <p:grpSpPr>
          <a:xfrm>
            <a:off x="-21637" y="273050"/>
            <a:ext cx="9187275" cy="4597400"/>
            <a:chOff x="-21637" y="273050"/>
            <a:chExt cx="9187275" cy="4597400"/>
          </a:xfrm>
        </p:grpSpPr>
        <p:cxnSp>
          <p:nvCxnSpPr>
            <p:cNvPr id="92" name="Google Shape;92;p11"/>
            <p:cNvCxnSpPr/>
            <p:nvPr/>
          </p:nvCxnSpPr>
          <p:spPr>
            <a:xfrm rot="10800000">
              <a:off x="-21637" y="2730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" name="Google Shape;93;p11"/>
            <p:cNvCxnSpPr/>
            <p:nvPr/>
          </p:nvCxnSpPr>
          <p:spPr>
            <a:xfrm rot="10800000">
              <a:off x="-21562" y="4870450"/>
              <a:ext cx="91872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94" name="Google Shape;94;p11"/>
          <p:cNvSpPr/>
          <p:nvPr/>
        </p:nvSpPr>
        <p:spPr>
          <a:xfrm>
            <a:off x="3303000" y="-1746075"/>
            <a:ext cx="2538000" cy="2538000"/>
          </a:xfrm>
          <a:prstGeom prst="ellipse">
            <a:avLst/>
          </a:prstGeom>
          <a:solidFill>
            <a:srgbClr val="4A86E8">
              <a:alpha val="26580"/>
            </a:srgbClr>
          </a:solidFill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sap"/>
              <a:ea typeface="Asap"/>
              <a:cs typeface="Asap"/>
              <a:sym typeface="Asap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L="91440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●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○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aleway"/>
              <a:buChar char="■"/>
              <a:defRPr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6" r:id="rId11"/>
    <p:sldLayoutId id="2147483671" r:id="rId12"/>
    <p:sldLayoutId id="214748367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33"/>
          <p:cNvSpPr txBox="1">
            <a:spLocks noGrp="1"/>
          </p:cNvSpPr>
          <p:nvPr>
            <p:ph type="subTitle" idx="1"/>
          </p:nvPr>
        </p:nvSpPr>
        <p:spPr>
          <a:xfrm>
            <a:off x="2074350" y="3528775"/>
            <a:ext cx="4995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https://github.com/choyongmoo/SpringProject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5" name="Google Shape;295;p33"/>
          <p:cNvSpPr txBox="1">
            <a:spLocks noGrp="1"/>
          </p:cNvSpPr>
          <p:nvPr>
            <p:ph type="ctrTitle"/>
          </p:nvPr>
        </p:nvSpPr>
        <p:spPr>
          <a:xfrm>
            <a:off x="2556750" y="2041450"/>
            <a:ext cx="4030500" cy="96182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Final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Forum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296" name="Google Shape;296;p33"/>
          <p:cNvGrpSpPr/>
          <p:nvPr/>
        </p:nvGrpSpPr>
        <p:grpSpPr>
          <a:xfrm>
            <a:off x="-4626425" y="-4587625"/>
            <a:ext cx="7590900" cy="7590900"/>
            <a:chOff x="-4626425" y="-4587625"/>
            <a:chExt cx="7590900" cy="7590900"/>
          </a:xfrm>
        </p:grpSpPr>
        <p:sp>
          <p:nvSpPr>
            <p:cNvPr id="297" name="Google Shape;297;p33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298" name="Google Shape;298;p33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B8F3E640-26C1-BE2F-A33B-14B8A9B85A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>
            <a:extLst>
              <a:ext uri="{FF2B5EF4-FFF2-40B4-BE49-F238E27FC236}">
                <a16:creationId xmlns:a16="http://schemas.microsoft.com/office/drawing/2014/main" id="{9ADE24C3-1B72-5CE6-C61B-6A1A65611D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백엔드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구성 사례</a:t>
            </a:r>
          </a:p>
        </p:txBody>
      </p:sp>
      <p:sp>
        <p:nvSpPr>
          <p:cNvPr id="53" name="Google Shape;383;p39">
            <a:extLst>
              <a:ext uri="{FF2B5EF4-FFF2-40B4-BE49-F238E27FC236}">
                <a16:creationId xmlns:a16="http://schemas.microsoft.com/office/drawing/2014/main" id="{54BC6F91-E49E-5044-3508-6F933A361238}"/>
              </a:ext>
            </a:extLst>
          </p:cNvPr>
          <p:cNvSpPr txBox="1">
            <a:spLocks/>
          </p:cNvSpPr>
          <p:nvPr/>
        </p:nvSpPr>
        <p:spPr>
          <a:xfrm>
            <a:off x="720000" y="1017875"/>
            <a:ext cx="7704000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altLang="ko-KR" sz="1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Post(Entity)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6" name="Google Shape;383;p39">
            <a:extLst>
              <a:ext uri="{FF2B5EF4-FFF2-40B4-BE49-F238E27FC236}">
                <a16:creationId xmlns:a16="http://schemas.microsoft.com/office/drawing/2014/main" id="{76C11C9C-866C-7540-3EB2-527F2FF09DD8}"/>
              </a:ext>
            </a:extLst>
          </p:cNvPr>
          <p:cNvSpPr txBox="1">
            <a:spLocks/>
          </p:cNvSpPr>
          <p:nvPr/>
        </p:nvSpPr>
        <p:spPr>
          <a:xfrm>
            <a:off x="5025659" y="1524000"/>
            <a:ext cx="3398341" cy="3047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algn="l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Id: </a:t>
            </a:r>
            <a:r>
              <a:rPr lang="ko-KR" alt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 고유 식별자</a:t>
            </a:r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데이터 베이스에서 자동으로 증가하는 값</a:t>
            </a:r>
            <a:endParaRPr lang="en-US" altLang="ko-KR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endParaRPr lang="en-US" altLang="ko-KR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Title: </a:t>
            </a:r>
            <a:r>
              <a:rPr lang="ko-KR" alt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게시글의 제목</a:t>
            </a:r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최대 </a:t>
            </a:r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255</a:t>
            </a:r>
            <a:r>
              <a:rPr lang="ko-KR" alt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자까지 입력 가능</a:t>
            </a:r>
            <a:endParaRPr lang="en-US" altLang="ko-KR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endParaRPr lang="en-US" altLang="ko-KR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Content: </a:t>
            </a:r>
            <a:r>
              <a:rPr lang="ko-KR" alt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게시글의 본문 내용</a:t>
            </a:r>
            <a:endParaRPr lang="en-US" altLang="ko-KR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endParaRPr lang="en-US" altLang="ko-KR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1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CreateAt</a:t>
            </a:r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게시글이 생성된 시각</a:t>
            </a:r>
            <a:endParaRPr lang="en-US" altLang="ko-KR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endParaRPr lang="en-US" altLang="ko-KR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Category: </a:t>
            </a:r>
            <a:r>
              <a:rPr lang="ko-KR" alt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게시글이 속한 카테고리로</a:t>
            </a:r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여러 게시글을 작성할 수 있는 다대일</a:t>
            </a:r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관계</a:t>
            </a:r>
            <a:endParaRPr lang="en-US" altLang="ko-KR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endParaRPr lang="en-US" altLang="ko-KR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Author: </a:t>
            </a:r>
            <a:r>
              <a:rPr lang="ko-KR" alt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 작성자로</a:t>
            </a:r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명의 사용자가 여러 게시글을 작성할 수 있는 다대일 관계</a:t>
            </a:r>
            <a:endParaRPr lang="en-US" altLang="ko-KR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endParaRPr lang="en-US" altLang="ko-KR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Comments: </a:t>
            </a:r>
            <a:r>
              <a:rPr lang="ko-KR" altLang="en-US" sz="1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게시글에</a:t>
            </a:r>
            <a:r>
              <a:rPr lang="ko-KR" alt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달린 댓글 목록이며</a:t>
            </a:r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 </a:t>
            </a:r>
            <a:r>
              <a:rPr lang="ko-KR" alt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 게시글이 여러 댓글을 가질 수 있는 일대다 관계로 설정</a:t>
            </a:r>
            <a:endParaRPr lang="en-US" altLang="ko-KR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endParaRPr lang="en-US" altLang="ko-KR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en-US" altLang="ko-KR" sz="1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CreateAt</a:t>
            </a:r>
            <a:r>
              <a:rPr lang="en-US" altLang="ko-KR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(): </a:t>
            </a:r>
            <a:r>
              <a:rPr lang="ko-KR" alt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 직전에 </a:t>
            </a:r>
            <a:r>
              <a:rPr lang="en-US" altLang="ko-KR" sz="1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CreateAt</a:t>
            </a:r>
            <a:r>
              <a:rPr lang="ko-KR" alt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현재 시간으로 자동 설정하는 메서드</a:t>
            </a:r>
            <a:endParaRPr lang="en-US" altLang="ko-KR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CF8D13C-B4B3-865E-5B82-1766F0250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524000"/>
            <a:ext cx="3398343" cy="30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4731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51780B6C-0724-8956-68FF-A6A32F1C8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>
            <a:extLst>
              <a:ext uri="{FF2B5EF4-FFF2-40B4-BE49-F238E27FC236}">
                <a16:creationId xmlns:a16="http://schemas.microsoft.com/office/drawing/2014/main" id="{CF8D0E3E-ABC0-5960-834B-D15DE2B791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백엔드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구성 사례</a:t>
            </a:r>
          </a:p>
        </p:txBody>
      </p:sp>
      <p:sp>
        <p:nvSpPr>
          <p:cNvPr id="53" name="Google Shape;383;p39">
            <a:extLst>
              <a:ext uri="{FF2B5EF4-FFF2-40B4-BE49-F238E27FC236}">
                <a16:creationId xmlns:a16="http://schemas.microsoft.com/office/drawing/2014/main" id="{646EAE20-7953-1D8F-3560-E3D51C7A3074}"/>
              </a:ext>
            </a:extLst>
          </p:cNvPr>
          <p:cNvSpPr txBox="1">
            <a:spLocks/>
          </p:cNvSpPr>
          <p:nvPr/>
        </p:nvSpPr>
        <p:spPr>
          <a:xfrm>
            <a:off x="720000" y="1017875"/>
            <a:ext cx="7704000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altLang="ko-KR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PostRepository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70EA481-7B8F-11DC-56A8-A916F6680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1523999"/>
            <a:ext cx="3398341" cy="2284843"/>
          </a:xfrm>
          <a:prstGeom prst="rect">
            <a:avLst/>
          </a:prstGeom>
        </p:spPr>
      </p:pic>
      <p:sp>
        <p:nvSpPr>
          <p:cNvPr id="5" name="Google Shape;383;p39">
            <a:extLst>
              <a:ext uri="{FF2B5EF4-FFF2-40B4-BE49-F238E27FC236}">
                <a16:creationId xmlns:a16="http://schemas.microsoft.com/office/drawing/2014/main" id="{86C6DA61-839B-E97D-D7E7-894D09C377B9}"/>
              </a:ext>
            </a:extLst>
          </p:cNvPr>
          <p:cNvSpPr txBox="1">
            <a:spLocks/>
          </p:cNvSpPr>
          <p:nvPr/>
        </p:nvSpPr>
        <p:spPr>
          <a:xfrm>
            <a:off x="5025659" y="1524000"/>
            <a:ext cx="3398341" cy="6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algn="l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기본적인 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CRUD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기능을 제공하며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pPr algn="l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카테고리 이름으로 게시글 목록을 조회하는</a:t>
            </a:r>
            <a:endParaRPr lang="en-US" altLang="ko-KR" sz="12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algn="l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메서드를 추가로 정의 했습니다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19389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2C2AC102-E81A-2B7A-7C3C-669ACDA935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>
            <a:extLst>
              <a:ext uri="{FF2B5EF4-FFF2-40B4-BE49-F238E27FC236}">
                <a16:creationId xmlns:a16="http://schemas.microsoft.com/office/drawing/2014/main" id="{A686EEF4-DE63-9D16-2BAC-F490BE3AF7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향후 추가 개발 및 확장 가능성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89A5093-EFB2-8606-B88E-F9155AED44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1" y="1209774"/>
            <a:ext cx="3497580" cy="3210538"/>
          </a:xfrm>
          <a:prstGeom prst="rect">
            <a:avLst/>
          </a:prstGeom>
        </p:spPr>
      </p:pic>
      <p:sp>
        <p:nvSpPr>
          <p:cNvPr id="6" name="Google Shape;383;p39">
            <a:extLst>
              <a:ext uri="{FF2B5EF4-FFF2-40B4-BE49-F238E27FC236}">
                <a16:creationId xmlns:a16="http://schemas.microsoft.com/office/drawing/2014/main" id="{36F233CD-C5E1-B52B-7670-E634466D1D74}"/>
              </a:ext>
            </a:extLst>
          </p:cNvPr>
          <p:cNvSpPr txBox="1">
            <a:spLocks/>
          </p:cNvSpPr>
          <p:nvPr/>
        </p:nvSpPr>
        <p:spPr>
          <a:xfrm>
            <a:off x="4926419" y="1209774"/>
            <a:ext cx="3497580" cy="18524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algn="l"/>
            <a:r>
              <a:rPr lang="ko-KR" altLang="en-US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프론트엔드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미구현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기능 존재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백엔드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API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는 충분히 개발했으나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프론트엔드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작업 미완료로 실제 사용자 화면에 구현되지 않은 기능들이 존재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/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 업로드 기능 부재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200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게시글에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사진 또는 프로필 사진 업로드 기능이 없어 사용자 경험 개선을 위해 추가 개선 필요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/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algn="l"/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개인 정보 수정 기능 부족</a:t>
            </a:r>
            <a:r>
              <a:rPr lang="en-US" altLang="ko-KR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: </a:t>
            </a:r>
            <a:r>
              <a:rPr lang="ko-KR" altLang="en-US" sz="1200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회원 정보 변경 및 프로필 편집 기능이 미흡하여 개선 필요</a:t>
            </a:r>
            <a:endParaRPr lang="en-US" altLang="ko-KR" sz="12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64351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5" name="Google Shape;495;p43"/>
          <p:cNvGrpSpPr/>
          <p:nvPr/>
        </p:nvGrpSpPr>
        <p:grpSpPr>
          <a:xfrm>
            <a:off x="776575" y="2883025"/>
            <a:ext cx="7590900" cy="7590900"/>
            <a:chOff x="-4626425" y="-4587625"/>
            <a:chExt cx="7590900" cy="7590900"/>
          </a:xfrm>
        </p:grpSpPr>
        <p:sp>
          <p:nvSpPr>
            <p:cNvPr id="496" name="Google Shape;496;p43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497" name="Google Shape;497;p43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498" name="Google Shape;498;p43"/>
          <p:cNvSpPr txBox="1">
            <a:spLocks noGrp="1"/>
          </p:cNvSpPr>
          <p:nvPr>
            <p:ph type="title"/>
          </p:nvPr>
        </p:nvSpPr>
        <p:spPr>
          <a:xfrm>
            <a:off x="2353350" y="950775"/>
            <a:ext cx="4437300" cy="130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기능 시연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499" name="Google Shape;499;p43"/>
          <p:cNvSpPr txBox="1">
            <a:spLocks noGrp="1"/>
          </p:cNvSpPr>
          <p:nvPr>
            <p:ph type="subTitle" idx="1"/>
          </p:nvPr>
        </p:nvSpPr>
        <p:spPr>
          <a:xfrm>
            <a:off x="2353350" y="2330175"/>
            <a:ext cx="44373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이것으로 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PPT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를 마치겠습니다</a:t>
            </a:r>
            <a:r>
              <a:rPr lang="en-US" altLang="ko-KR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.</a:t>
            </a:r>
            <a:r>
              <a:rPr 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5"/>
          <p:cNvSpPr txBox="1">
            <a:spLocks noGrp="1"/>
          </p:cNvSpPr>
          <p:nvPr>
            <p:ph type="title"/>
          </p:nvPr>
        </p:nvSpPr>
        <p:spPr>
          <a:xfrm>
            <a:off x="937850" y="1425275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13" name="Google Shape;313;p35"/>
          <p:cNvSpPr txBox="1">
            <a:spLocks noGrp="1"/>
          </p:cNvSpPr>
          <p:nvPr>
            <p:ph type="title" idx="2"/>
          </p:nvPr>
        </p:nvSpPr>
        <p:spPr>
          <a:xfrm>
            <a:off x="937850" y="2417000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14" name="Google Shape;314;p35"/>
          <p:cNvSpPr txBox="1">
            <a:spLocks noGrp="1"/>
          </p:cNvSpPr>
          <p:nvPr>
            <p:ph type="title" idx="3"/>
          </p:nvPr>
        </p:nvSpPr>
        <p:spPr>
          <a:xfrm>
            <a:off x="937850" y="3408725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15" name="Google Shape;315;p35"/>
          <p:cNvSpPr txBox="1">
            <a:spLocks noGrp="1"/>
          </p:cNvSpPr>
          <p:nvPr>
            <p:ph type="subTitle" idx="1"/>
          </p:nvPr>
        </p:nvSpPr>
        <p:spPr>
          <a:xfrm>
            <a:off x="1851975" y="1425350"/>
            <a:ext cx="2742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개요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6" name="Google Shape;316;p35"/>
          <p:cNvSpPr txBox="1">
            <a:spLocks noGrp="1"/>
          </p:cNvSpPr>
          <p:nvPr>
            <p:ph type="subTitle" idx="4"/>
          </p:nvPr>
        </p:nvSpPr>
        <p:spPr>
          <a:xfrm>
            <a:off x="1851975" y="2417050"/>
            <a:ext cx="2742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개발 환경 및 기술 스택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7" name="Google Shape;317;p35"/>
          <p:cNvSpPr txBox="1">
            <a:spLocks noGrp="1"/>
          </p:cNvSpPr>
          <p:nvPr>
            <p:ph type="subTitle" idx="5"/>
          </p:nvPr>
        </p:nvSpPr>
        <p:spPr>
          <a:xfrm>
            <a:off x="1851975" y="3408725"/>
            <a:ext cx="2742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주요 기능 소개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8" name="Google Shape;318;p35"/>
          <p:cNvSpPr txBox="1">
            <a:spLocks noGrp="1"/>
          </p:cNvSpPr>
          <p:nvPr>
            <p:ph type="title" idx="6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TABLE OF CONTENTS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319" name="Google Shape;319;p35"/>
          <p:cNvSpPr txBox="1">
            <a:spLocks noGrp="1"/>
          </p:cNvSpPr>
          <p:nvPr>
            <p:ph type="title" idx="7"/>
          </p:nvPr>
        </p:nvSpPr>
        <p:spPr>
          <a:xfrm>
            <a:off x="4766975" y="1425350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20" name="Google Shape;320;p35"/>
          <p:cNvSpPr txBox="1">
            <a:spLocks noGrp="1"/>
          </p:cNvSpPr>
          <p:nvPr>
            <p:ph type="title" idx="8"/>
          </p:nvPr>
        </p:nvSpPr>
        <p:spPr>
          <a:xfrm>
            <a:off x="4766975" y="2417050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321" name="Google Shape;321;p35"/>
          <p:cNvSpPr txBox="1">
            <a:spLocks noGrp="1"/>
          </p:cNvSpPr>
          <p:nvPr>
            <p:ph type="title" idx="9"/>
          </p:nvPr>
        </p:nvSpPr>
        <p:spPr>
          <a:xfrm>
            <a:off x="4766975" y="3408725"/>
            <a:ext cx="741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322" name="Google Shape;322;p35"/>
          <p:cNvSpPr txBox="1">
            <a:spLocks noGrp="1"/>
          </p:cNvSpPr>
          <p:nvPr>
            <p:ph type="subTitle" idx="13"/>
          </p:nvPr>
        </p:nvSpPr>
        <p:spPr>
          <a:xfrm>
            <a:off x="5680975" y="1425350"/>
            <a:ext cx="2742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/>
            <a:r>
              <a:rPr lang="ko-KR" altLang="en-US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백엔드</a:t>
            </a: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구성 사례</a:t>
            </a:r>
          </a:p>
        </p:txBody>
      </p:sp>
      <p:sp>
        <p:nvSpPr>
          <p:cNvPr id="323" name="Google Shape;323;p35"/>
          <p:cNvSpPr txBox="1">
            <a:spLocks noGrp="1"/>
          </p:cNvSpPr>
          <p:nvPr>
            <p:ph type="subTitle" idx="14"/>
          </p:nvPr>
        </p:nvSpPr>
        <p:spPr>
          <a:xfrm>
            <a:off x="5680974" y="2417050"/>
            <a:ext cx="3158226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향후 추가 개발 및 확장 가능성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4" name="Google Shape;324;p35"/>
          <p:cNvSpPr txBox="1">
            <a:spLocks noGrp="1"/>
          </p:cNvSpPr>
          <p:nvPr>
            <p:ph type="subTitle" idx="15"/>
          </p:nvPr>
        </p:nvSpPr>
        <p:spPr>
          <a:xfrm>
            <a:off x="5680975" y="3408725"/>
            <a:ext cx="2742900" cy="645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기능 시연</a:t>
            </a:r>
            <a:endParaRPr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36"/>
          <p:cNvSpPr txBox="1">
            <a:spLocks noGrp="1"/>
          </p:cNvSpPr>
          <p:nvPr>
            <p:ph type="subTitle" idx="1"/>
          </p:nvPr>
        </p:nvSpPr>
        <p:spPr>
          <a:xfrm>
            <a:off x="1516824" y="1434596"/>
            <a:ext cx="6110351" cy="30523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sz="15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카테고리를 기반으로 자유롭게 글을 작성하고 소통하는 커뮤니티 게시판</a:t>
            </a:r>
            <a:endParaRPr lang="en-US" altLang="ko-KR" sz="15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프로젝트는 사용자가 특정 주제에 대해 자유롭게 의견을 나누고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서로 소통할 수 있는 카테고리 기반 커뮤니티 게시판입니다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게시글을 작성할 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사용자는 기존의 카테고리를 선택하거나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새로운 카테고리를 직접 생성하여 다양한 주제의 글을 등록할 수 있습니다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각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게시글에는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댓글을 달 수 있는 기능도 구현되어 있어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사용자들 간의 실시간 피드백과 커뮤니케이션이 가능합니다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예를 들어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“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운동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”, “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음악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”, “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코딩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”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등 관심 있는 주제별로 글을 작성하고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다른 사람의 글에 댓글을 통해 의견을 나누는 형태의 소통 구조를 갖추고 있습니다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altLang="ko-KR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전체적으로는 게시글 등록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조회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수정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삭제와 함께 댓글 기능까지 지원하여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단순한 게시판이 아닌 사용자 참여형 커뮤니티를 목표로 설계하였습니다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30" name="Google Shape;330;p36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프로젝트 개요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8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개발 환경 및 기술 스택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grpSp>
        <p:nvGrpSpPr>
          <p:cNvPr id="370" name="Google Shape;370;p38"/>
          <p:cNvGrpSpPr/>
          <p:nvPr/>
        </p:nvGrpSpPr>
        <p:grpSpPr>
          <a:xfrm>
            <a:off x="-1020504" y="4159271"/>
            <a:ext cx="2181625" cy="2181625"/>
            <a:chOff x="-4626425" y="-4587625"/>
            <a:chExt cx="7590900" cy="7590900"/>
          </a:xfrm>
        </p:grpSpPr>
        <p:sp>
          <p:nvSpPr>
            <p:cNvPr id="371" name="Google Shape;371;p38"/>
            <p:cNvSpPr/>
            <p:nvPr/>
          </p:nvSpPr>
          <p:spPr>
            <a:xfrm>
              <a:off x="-4626425" y="-4587625"/>
              <a:ext cx="7590900" cy="75909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  <p:sp>
          <p:nvSpPr>
            <p:cNvPr id="372" name="Google Shape;372;p38"/>
            <p:cNvSpPr/>
            <p:nvPr/>
          </p:nvSpPr>
          <p:spPr>
            <a:xfrm>
              <a:off x="-3233075" y="-3194275"/>
              <a:ext cx="4804200" cy="4804200"/>
            </a:xfrm>
            <a:prstGeom prst="ellipse">
              <a:avLst/>
            </a:prstGeom>
            <a:solidFill>
              <a:srgbClr val="4A86E8">
                <a:alpha val="26580"/>
              </a:srgbClr>
            </a:solidFill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sap"/>
                <a:ea typeface="Asap"/>
                <a:cs typeface="Asap"/>
                <a:sym typeface="Asap"/>
              </a:endParaRPr>
            </a:p>
          </p:txBody>
        </p:sp>
      </p:grpSp>
      <p:sp>
        <p:nvSpPr>
          <p:cNvPr id="10" name="Google Shape;291;p39">
            <a:extLst>
              <a:ext uri="{FF2B5EF4-FFF2-40B4-BE49-F238E27FC236}">
                <a16:creationId xmlns:a16="http://schemas.microsoft.com/office/drawing/2014/main" id="{2A7027B0-9763-F270-93F3-E1AE8382D8B9}"/>
              </a:ext>
            </a:extLst>
          </p:cNvPr>
          <p:cNvSpPr txBox="1">
            <a:spLocks/>
          </p:cNvSpPr>
          <p:nvPr/>
        </p:nvSpPr>
        <p:spPr>
          <a:xfrm>
            <a:off x="1161121" y="1564300"/>
            <a:ext cx="1800236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사용 언어</a:t>
            </a:r>
          </a:p>
        </p:txBody>
      </p:sp>
      <p:sp>
        <p:nvSpPr>
          <p:cNvPr id="11" name="Google Shape;293;p39">
            <a:extLst>
              <a:ext uri="{FF2B5EF4-FFF2-40B4-BE49-F238E27FC236}">
                <a16:creationId xmlns:a16="http://schemas.microsoft.com/office/drawing/2014/main" id="{C0373F0E-7C77-459B-C43A-235C21952D5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58058" y="1518118"/>
            <a:ext cx="1993820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Java</a:t>
            </a:r>
            <a:endParaRPr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Google Shape;294;p39">
            <a:extLst>
              <a:ext uri="{FF2B5EF4-FFF2-40B4-BE49-F238E27FC236}">
                <a16:creationId xmlns:a16="http://schemas.microsoft.com/office/drawing/2014/main" id="{C2D11890-C845-DA4C-38EA-3598C87BA33D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158058" y="1925197"/>
            <a:ext cx="1993820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Spring Boot</a:t>
            </a:r>
            <a:endParaRPr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Google Shape;295;p39">
            <a:extLst>
              <a:ext uri="{FF2B5EF4-FFF2-40B4-BE49-F238E27FC236}">
                <a16:creationId xmlns:a16="http://schemas.microsoft.com/office/drawing/2014/main" id="{E31BEF85-6811-85D6-360E-F9448685ACF7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3158058" y="2300920"/>
            <a:ext cx="1993820" cy="30821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React</a:t>
            </a:r>
            <a:endParaRPr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14" name="Google Shape;308;p39">
            <a:extLst>
              <a:ext uri="{FF2B5EF4-FFF2-40B4-BE49-F238E27FC236}">
                <a16:creationId xmlns:a16="http://schemas.microsoft.com/office/drawing/2014/main" id="{4D61823D-31E2-D1E4-5E3C-1FF8FD5FCF20}"/>
              </a:ext>
            </a:extLst>
          </p:cNvPr>
          <p:cNvCxnSpPr>
            <a:cxnSpLocks/>
          </p:cNvCxnSpPr>
          <p:nvPr/>
        </p:nvCxnSpPr>
        <p:spPr>
          <a:xfrm>
            <a:off x="877569" y="1564300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6" name="Google Shape;293;p39">
            <a:extLst>
              <a:ext uri="{FF2B5EF4-FFF2-40B4-BE49-F238E27FC236}">
                <a16:creationId xmlns:a16="http://schemas.microsoft.com/office/drawing/2014/main" id="{6C0B858E-A782-7491-F587-D8A5E8BBE414}"/>
              </a:ext>
            </a:extLst>
          </p:cNvPr>
          <p:cNvSpPr txBox="1">
            <a:spLocks/>
          </p:cNvSpPr>
          <p:nvPr/>
        </p:nvSpPr>
        <p:spPr>
          <a:xfrm>
            <a:off x="5271630" y="1518118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개발에 사용된 언어</a:t>
            </a:r>
          </a:p>
        </p:txBody>
      </p:sp>
      <p:sp>
        <p:nvSpPr>
          <p:cNvPr id="17" name="Google Shape;294;p39">
            <a:extLst>
              <a:ext uri="{FF2B5EF4-FFF2-40B4-BE49-F238E27FC236}">
                <a16:creationId xmlns:a16="http://schemas.microsoft.com/office/drawing/2014/main" id="{504E545F-D10D-CF23-1EBE-B956999EEFDB}"/>
              </a:ext>
            </a:extLst>
          </p:cNvPr>
          <p:cNvSpPr txBox="1">
            <a:spLocks/>
          </p:cNvSpPr>
          <p:nvPr/>
        </p:nvSpPr>
        <p:spPr>
          <a:xfrm>
            <a:off x="5271630" y="1899444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웹 애플리케이션 개발 프레임워크</a:t>
            </a:r>
          </a:p>
        </p:txBody>
      </p:sp>
      <p:sp>
        <p:nvSpPr>
          <p:cNvPr id="18" name="Google Shape;295;p39">
            <a:extLst>
              <a:ext uri="{FF2B5EF4-FFF2-40B4-BE49-F238E27FC236}">
                <a16:creationId xmlns:a16="http://schemas.microsoft.com/office/drawing/2014/main" id="{DDFB54C3-0006-7C29-1C7A-FD4A982C2F0B}"/>
              </a:ext>
            </a:extLst>
          </p:cNvPr>
          <p:cNvSpPr txBox="1">
            <a:spLocks/>
          </p:cNvSpPr>
          <p:nvPr/>
        </p:nvSpPr>
        <p:spPr>
          <a:xfrm>
            <a:off x="5271630" y="2280355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사용자 인터페이스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(UI)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구현</a:t>
            </a:r>
          </a:p>
        </p:txBody>
      </p:sp>
      <p:sp>
        <p:nvSpPr>
          <p:cNvPr id="20" name="Google Shape;291;p39">
            <a:extLst>
              <a:ext uri="{FF2B5EF4-FFF2-40B4-BE49-F238E27FC236}">
                <a16:creationId xmlns:a16="http://schemas.microsoft.com/office/drawing/2014/main" id="{3CD27BC7-1663-0134-8EC0-F7D5359BB80F}"/>
              </a:ext>
            </a:extLst>
          </p:cNvPr>
          <p:cNvSpPr txBox="1">
            <a:spLocks/>
          </p:cNvSpPr>
          <p:nvPr/>
        </p:nvSpPr>
        <p:spPr>
          <a:xfrm>
            <a:off x="1161121" y="1945533"/>
            <a:ext cx="1800236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프레임워크</a:t>
            </a:r>
          </a:p>
        </p:txBody>
      </p:sp>
      <p:sp>
        <p:nvSpPr>
          <p:cNvPr id="21" name="Google Shape;291;p39">
            <a:extLst>
              <a:ext uri="{FF2B5EF4-FFF2-40B4-BE49-F238E27FC236}">
                <a16:creationId xmlns:a16="http://schemas.microsoft.com/office/drawing/2014/main" id="{9D91EE22-6781-7417-F31F-B284F1965355}"/>
              </a:ext>
            </a:extLst>
          </p:cNvPr>
          <p:cNvSpPr txBox="1">
            <a:spLocks/>
          </p:cNvSpPr>
          <p:nvPr/>
        </p:nvSpPr>
        <p:spPr>
          <a:xfrm>
            <a:off x="1161121" y="2326766"/>
            <a:ext cx="1800236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ko-KR" altLang="en-US" sz="1700" dirty="0" err="1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프론트엔드</a:t>
            </a:r>
            <a:endParaRPr lang="ko-KR" altLang="en-US" sz="1700" dirty="0">
              <a:solidFill>
                <a:schemeClr val="bg1">
                  <a:lumMod val="10000"/>
                </a:schemeClr>
              </a:solidFill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cxnSp>
        <p:nvCxnSpPr>
          <p:cNvPr id="26" name="Google Shape;308;p39">
            <a:extLst>
              <a:ext uri="{FF2B5EF4-FFF2-40B4-BE49-F238E27FC236}">
                <a16:creationId xmlns:a16="http://schemas.microsoft.com/office/drawing/2014/main" id="{DE192D53-2D20-23BE-C543-A225BAB620D8}"/>
              </a:ext>
            </a:extLst>
          </p:cNvPr>
          <p:cNvCxnSpPr>
            <a:cxnSpLocks/>
          </p:cNvCxnSpPr>
          <p:nvPr/>
        </p:nvCxnSpPr>
        <p:spPr>
          <a:xfrm>
            <a:off x="877569" y="1925197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30" name="Google Shape;291;p39">
            <a:extLst>
              <a:ext uri="{FF2B5EF4-FFF2-40B4-BE49-F238E27FC236}">
                <a16:creationId xmlns:a16="http://schemas.microsoft.com/office/drawing/2014/main" id="{4E1A653D-8966-88E0-06A8-1D1123531E05}"/>
              </a:ext>
            </a:extLst>
          </p:cNvPr>
          <p:cNvSpPr txBox="1">
            <a:spLocks/>
          </p:cNvSpPr>
          <p:nvPr/>
        </p:nvSpPr>
        <p:spPr>
          <a:xfrm>
            <a:off x="1161121" y="3181732"/>
            <a:ext cx="1800236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데이터베이스</a:t>
            </a:r>
          </a:p>
        </p:txBody>
      </p:sp>
      <p:sp>
        <p:nvSpPr>
          <p:cNvPr id="31" name="Google Shape;291;p39">
            <a:extLst>
              <a:ext uri="{FF2B5EF4-FFF2-40B4-BE49-F238E27FC236}">
                <a16:creationId xmlns:a16="http://schemas.microsoft.com/office/drawing/2014/main" id="{FF1FBB55-434B-298A-161E-B2CCF780D1B8}"/>
              </a:ext>
            </a:extLst>
          </p:cNvPr>
          <p:cNvSpPr txBox="1">
            <a:spLocks/>
          </p:cNvSpPr>
          <p:nvPr/>
        </p:nvSpPr>
        <p:spPr>
          <a:xfrm>
            <a:off x="1161121" y="3562965"/>
            <a:ext cx="1800236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기타 라이브러리</a:t>
            </a:r>
          </a:p>
        </p:txBody>
      </p:sp>
      <p:sp>
        <p:nvSpPr>
          <p:cNvPr id="32" name="Google Shape;295;p39">
            <a:extLst>
              <a:ext uri="{FF2B5EF4-FFF2-40B4-BE49-F238E27FC236}">
                <a16:creationId xmlns:a16="http://schemas.microsoft.com/office/drawing/2014/main" id="{BD0331AB-31B2-B3ED-F03E-18590D04BA87}"/>
              </a:ext>
            </a:extLst>
          </p:cNvPr>
          <p:cNvSpPr txBox="1">
            <a:spLocks/>
          </p:cNvSpPr>
          <p:nvPr/>
        </p:nvSpPr>
        <p:spPr>
          <a:xfrm>
            <a:off x="3158058" y="3156193"/>
            <a:ext cx="1993820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H2</a:t>
            </a:r>
          </a:p>
        </p:txBody>
      </p:sp>
      <p:sp>
        <p:nvSpPr>
          <p:cNvPr id="33" name="Google Shape;295;p39">
            <a:extLst>
              <a:ext uri="{FF2B5EF4-FFF2-40B4-BE49-F238E27FC236}">
                <a16:creationId xmlns:a16="http://schemas.microsoft.com/office/drawing/2014/main" id="{898A3286-0DC7-9D55-CDBD-1C704FACA90B}"/>
              </a:ext>
            </a:extLst>
          </p:cNvPr>
          <p:cNvSpPr txBox="1">
            <a:spLocks/>
          </p:cNvSpPr>
          <p:nvPr/>
        </p:nvSpPr>
        <p:spPr>
          <a:xfrm>
            <a:off x="3158058" y="3498349"/>
            <a:ext cx="1993820" cy="4052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JPA, Lombok,</a:t>
            </a:r>
          </a:p>
          <a:p>
            <a:pPr marL="0" indent="0" algn="l"/>
            <a:r>
              <a:rPr lang="en-US" sz="1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Spring Security</a:t>
            </a:r>
          </a:p>
        </p:txBody>
      </p:sp>
      <p:sp>
        <p:nvSpPr>
          <p:cNvPr id="34" name="Google Shape;295;p39">
            <a:extLst>
              <a:ext uri="{FF2B5EF4-FFF2-40B4-BE49-F238E27FC236}">
                <a16:creationId xmlns:a16="http://schemas.microsoft.com/office/drawing/2014/main" id="{9152211C-98BA-4676-5FDF-819FA34E0954}"/>
              </a:ext>
            </a:extLst>
          </p:cNvPr>
          <p:cNvSpPr txBox="1">
            <a:spLocks/>
          </p:cNvSpPr>
          <p:nvPr/>
        </p:nvSpPr>
        <p:spPr>
          <a:xfrm>
            <a:off x="5271630" y="3134999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테스트용 경량 데이터베이스</a:t>
            </a:r>
          </a:p>
        </p:txBody>
      </p:sp>
      <p:sp>
        <p:nvSpPr>
          <p:cNvPr id="35" name="Google Shape;295;p39">
            <a:extLst>
              <a:ext uri="{FF2B5EF4-FFF2-40B4-BE49-F238E27FC236}">
                <a16:creationId xmlns:a16="http://schemas.microsoft.com/office/drawing/2014/main" id="{AB0821A8-6809-7D2E-058D-645F75463994}"/>
              </a:ext>
            </a:extLst>
          </p:cNvPr>
          <p:cNvSpPr txBox="1">
            <a:spLocks/>
          </p:cNvSpPr>
          <p:nvPr/>
        </p:nvSpPr>
        <p:spPr>
          <a:xfrm>
            <a:off x="5271630" y="3515910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데이터 매핑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 간소화</a:t>
            </a:r>
            <a:r>
              <a:rPr lang="en-US" altLang="ko-KR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, 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보안 기능 제공</a:t>
            </a:r>
          </a:p>
        </p:txBody>
      </p:sp>
      <p:cxnSp>
        <p:nvCxnSpPr>
          <p:cNvPr id="36" name="Google Shape;308;p39">
            <a:extLst>
              <a:ext uri="{FF2B5EF4-FFF2-40B4-BE49-F238E27FC236}">
                <a16:creationId xmlns:a16="http://schemas.microsoft.com/office/drawing/2014/main" id="{48AC6EC3-CAB0-CF9D-B929-65F101054650}"/>
              </a:ext>
            </a:extLst>
          </p:cNvPr>
          <p:cNvCxnSpPr>
            <a:cxnSpLocks/>
          </p:cNvCxnSpPr>
          <p:nvPr/>
        </p:nvCxnSpPr>
        <p:spPr>
          <a:xfrm>
            <a:off x="877569" y="2314036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7" name="Google Shape;308;p39">
            <a:extLst>
              <a:ext uri="{FF2B5EF4-FFF2-40B4-BE49-F238E27FC236}">
                <a16:creationId xmlns:a16="http://schemas.microsoft.com/office/drawing/2014/main" id="{2182A05F-1046-E46A-1FF2-E51C66F7401C}"/>
              </a:ext>
            </a:extLst>
          </p:cNvPr>
          <p:cNvCxnSpPr>
            <a:cxnSpLocks/>
          </p:cNvCxnSpPr>
          <p:nvPr/>
        </p:nvCxnSpPr>
        <p:spPr>
          <a:xfrm>
            <a:off x="877569" y="3176608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8" name="Google Shape;308;p39">
            <a:extLst>
              <a:ext uri="{FF2B5EF4-FFF2-40B4-BE49-F238E27FC236}">
                <a16:creationId xmlns:a16="http://schemas.microsoft.com/office/drawing/2014/main" id="{3A89F276-30B6-7634-1324-09EF724B013A}"/>
              </a:ext>
            </a:extLst>
          </p:cNvPr>
          <p:cNvCxnSpPr>
            <a:cxnSpLocks/>
          </p:cNvCxnSpPr>
          <p:nvPr/>
        </p:nvCxnSpPr>
        <p:spPr>
          <a:xfrm>
            <a:off x="877569" y="3565447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295;p39">
            <a:extLst>
              <a:ext uri="{FF2B5EF4-FFF2-40B4-BE49-F238E27FC236}">
                <a16:creationId xmlns:a16="http://schemas.microsoft.com/office/drawing/2014/main" id="{F16AEBA9-E058-53FE-B372-CF9561192D73}"/>
              </a:ext>
            </a:extLst>
          </p:cNvPr>
          <p:cNvSpPr txBox="1">
            <a:spLocks/>
          </p:cNvSpPr>
          <p:nvPr/>
        </p:nvSpPr>
        <p:spPr>
          <a:xfrm>
            <a:off x="3158058" y="2728242"/>
            <a:ext cx="1993820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en-US" sz="1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RestApi</a:t>
            </a:r>
            <a:endParaRPr lang="en-US" sz="1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" name="Google Shape;295;p39">
            <a:extLst>
              <a:ext uri="{FF2B5EF4-FFF2-40B4-BE49-F238E27FC236}">
                <a16:creationId xmlns:a16="http://schemas.microsoft.com/office/drawing/2014/main" id="{0B323893-3956-F67C-A041-F960A77EDE24}"/>
              </a:ext>
            </a:extLst>
          </p:cNvPr>
          <p:cNvSpPr txBox="1">
            <a:spLocks/>
          </p:cNvSpPr>
          <p:nvPr/>
        </p:nvSpPr>
        <p:spPr>
          <a:xfrm>
            <a:off x="5271630" y="2707677"/>
            <a:ext cx="3750284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Roboto"/>
              <a:buNone/>
              <a:defRPr sz="1200" b="0" i="0" u="none" strike="noStrike" cap="non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indent="0"/>
            <a:r>
              <a:rPr lang="ko-KR" altLang="en-US" sz="1000" dirty="0" err="1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백엔드와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sz="1000" dirty="0" err="1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프론트엔드</a:t>
            </a:r>
            <a:r>
              <a:rPr lang="ko-KR" altLang="en-US" sz="1000" dirty="0">
                <a:solidFill>
                  <a:schemeClr val="bg1">
                    <a:lumMod val="10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간 서비스 인터페이스</a:t>
            </a:r>
          </a:p>
        </p:txBody>
      </p:sp>
      <p:sp>
        <p:nvSpPr>
          <p:cNvPr id="4" name="Google Shape;291;p39">
            <a:extLst>
              <a:ext uri="{FF2B5EF4-FFF2-40B4-BE49-F238E27FC236}">
                <a16:creationId xmlns:a16="http://schemas.microsoft.com/office/drawing/2014/main" id="{D1FD21BB-15C9-B4B6-BFF5-ECE9CA205289}"/>
              </a:ext>
            </a:extLst>
          </p:cNvPr>
          <p:cNvSpPr txBox="1">
            <a:spLocks/>
          </p:cNvSpPr>
          <p:nvPr/>
        </p:nvSpPr>
        <p:spPr>
          <a:xfrm>
            <a:off x="1161121" y="2754088"/>
            <a:ext cx="1800236" cy="3082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l"/>
            <a:r>
              <a:rPr lang="ko-KR" altLang="en-US" sz="1700" dirty="0">
                <a:solidFill>
                  <a:schemeClr val="bg1">
                    <a:lumMod val="10000"/>
                  </a:schemeClr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데이터 교환</a:t>
            </a:r>
          </a:p>
        </p:txBody>
      </p:sp>
      <p:cxnSp>
        <p:nvCxnSpPr>
          <p:cNvPr id="5" name="Google Shape;308;p39">
            <a:extLst>
              <a:ext uri="{FF2B5EF4-FFF2-40B4-BE49-F238E27FC236}">
                <a16:creationId xmlns:a16="http://schemas.microsoft.com/office/drawing/2014/main" id="{7556CF2A-E6E2-C16E-F7C6-B60893AE6114}"/>
              </a:ext>
            </a:extLst>
          </p:cNvPr>
          <p:cNvCxnSpPr>
            <a:cxnSpLocks/>
          </p:cNvCxnSpPr>
          <p:nvPr/>
        </p:nvCxnSpPr>
        <p:spPr>
          <a:xfrm>
            <a:off x="877569" y="2741358"/>
            <a:ext cx="0" cy="308218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4" name="Google Shape;304;p34"/>
          <p:cNvGraphicFramePr/>
          <p:nvPr>
            <p:extLst>
              <p:ext uri="{D42A27DB-BD31-4B8C-83A1-F6EECF244321}">
                <p14:modId xmlns:p14="http://schemas.microsoft.com/office/powerpoint/2010/main" val="42768092"/>
              </p:ext>
            </p:extLst>
          </p:nvPr>
        </p:nvGraphicFramePr>
        <p:xfrm>
          <a:off x="1170491" y="1691025"/>
          <a:ext cx="6803018" cy="1759500"/>
        </p:xfrm>
        <a:graphic>
          <a:graphicData uri="http://schemas.openxmlformats.org/drawingml/2006/table">
            <a:tbl>
              <a:tblPr>
                <a:noFill/>
                <a:tableStyleId>{18CAFB9C-083D-40E1-B19D-0C35DA74A676}</a:tableStyleId>
              </a:tblPr>
              <a:tblGrid>
                <a:gridCol w="2923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94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인증 기능</a:t>
                      </a:r>
                      <a:r>
                        <a:rPr lang="en-US" altLang="ko-KR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(</a:t>
                      </a:r>
                      <a:r>
                        <a:rPr lang="en-US" altLang="ko-KR" sz="1000" b="1" u="sng" dirty="0" err="1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AuthController</a:t>
                      </a:r>
                      <a:r>
                        <a:rPr lang="en-US" altLang="ko-KR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)</a:t>
                      </a:r>
                      <a:endParaRPr sz="1000" b="1" u="sng" dirty="0">
                        <a:solidFill>
                          <a:schemeClr val="dk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로그인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회원가입 등 인증 관련 처리</a:t>
                      </a:r>
                      <a:endParaRPr sz="1000" dirty="0">
                        <a:solidFill>
                          <a:schemeClr val="dk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카테고리 관리</a:t>
                      </a:r>
                      <a:r>
                        <a:rPr lang="en-US" altLang="ko-KR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(</a:t>
                      </a:r>
                      <a:r>
                        <a:rPr lang="en-US" altLang="ko-KR" sz="1000" b="1" u="sng" dirty="0" err="1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CategoryController</a:t>
                      </a:r>
                      <a:r>
                        <a:rPr lang="en-US" altLang="ko-KR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)</a:t>
                      </a:r>
                      <a:endParaRPr sz="1000" b="1" u="sng" dirty="0">
                        <a:solidFill>
                          <a:schemeClr val="dk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카테고리 생성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조회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수정 등 카테고리 관리</a:t>
                      </a:r>
                      <a:endParaRPr sz="1000" dirty="0">
                        <a:solidFill>
                          <a:schemeClr val="dk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게시글 관리</a:t>
                      </a:r>
                      <a:r>
                        <a:rPr lang="en-US" altLang="ko-KR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(</a:t>
                      </a:r>
                      <a:r>
                        <a:rPr lang="en-US" altLang="ko-KR" sz="1000" b="1" u="sng" dirty="0" err="1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PostController</a:t>
                      </a:r>
                      <a:r>
                        <a:rPr lang="en-US" altLang="ko-KR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)</a:t>
                      </a:r>
                      <a:endParaRPr sz="1000" b="1" u="sng" dirty="0">
                        <a:solidFill>
                          <a:schemeClr val="dk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게시글 생성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조회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수정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삭제 관련 처리</a:t>
                      </a:r>
                      <a:endParaRPr sz="1000" dirty="0">
                        <a:solidFill>
                          <a:schemeClr val="dk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u="sng" dirty="0">
                          <a:solidFill>
                            <a:schemeClr val="hlink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댓글 관리</a:t>
                      </a:r>
                      <a:r>
                        <a:rPr lang="en-US" altLang="ko-KR" sz="1000" b="1" u="sng" dirty="0">
                          <a:solidFill>
                            <a:schemeClr val="hlink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(</a:t>
                      </a:r>
                      <a:r>
                        <a:rPr lang="en-US" altLang="ko-KR" sz="1000" b="1" u="sng" dirty="0" err="1">
                          <a:solidFill>
                            <a:schemeClr val="hlink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CommentController</a:t>
                      </a:r>
                      <a:r>
                        <a:rPr lang="en-US" altLang="ko-KR" sz="1000" b="1" u="sng" dirty="0">
                          <a:solidFill>
                            <a:schemeClr val="hlink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)</a:t>
                      </a:r>
                      <a:endParaRPr sz="1000" b="1" u="sng" dirty="0">
                        <a:solidFill>
                          <a:schemeClr val="dk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160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게시글 댓글 작성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조회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수정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삭제 관련 처리</a:t>
                      </a:r>
                      <a:endParaRPr sz="1000" dirty="0">
                        <a:solidFill>
                          <a:schemeClr val="dk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1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사용자 관리</a:t>
                      </a:r>
                      <a:r>
                        <a:rPr lang="en-US" altLang="ko-KR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(</a:t>
                      </a:r>
                      <a:r>
                        <a:rPr lang="en-US" altLang="ko-KR" sz="1000" b="1" u="sng" dirty="0" err="1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UserController</a:t>
                      </a:r>
                      <a:r>
                        <a:rPr lang="en-US" altLang="ko-KR" sz="1000" b="1" u="sng" dirty="0">
                          <a:solidFill>
                            <a:schemeClr val="dk1"/>
                          </a:solidFill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  <a:cs typeface="Asap"/>
                          <a:sym typeface="Asap"/>
                        </a:rPr>
                        <a:t>)</a:t>
                      </a:r>
                      <a:endParaRPr sz="1000" b="1" u="sng" dirty="0">
                        <a:solidFill>
                          <a:schemeClr val="dk1"/>
                        </a:solidFill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  <a:cs typeface="Asap"/>
                        <a:sym typeface="Asap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기본적인 사용자 기능</a:t>
                      </a:r>
                      <a:r>
                        <a:rPr lang="en-US" altLang="ko-KR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chemeClr val="dk1"/>
                          </a:solidFill>
                          <a:latin typeface="G마켓 산스 TTF Light" panose="02000000000000000000" pitchFamily="2" charset="-127"/>
                          <a:ea typeface="G마켓 산스 TTF Light" panose="02000000000000000000" pitchFamily="2" charset="-127"/>
                          <a:cs typeface="Raleway"/>
                          <a:sym typeface="Raleway"/>
                        </a:rPr>
                        <a:t>삭제 등 담당</a:t>
                      </a:r>
                      <a:endParaRPr sz="1000" dirty="0">
                        <a:solidFill>
                          <a:schemeClr val="dk1"/>
                        </a:solidFill>
                        <a:latin typeface="G마켓 산스 TTF Light" panose="02000000000000000000" pitchFamily="2" charset="-127"/>
                        <a:ea typeface="G마켓 산스 TTF Light" panose="02000000000000000000" pitchFamily="2" charset="-127"/>
                        <a:cs typeface="Raleway"/>
                        <a:sym typeface="Raleway"/>
                      </a:endParaRPr>
                    </a:p>
                  </a:txBody>
                  <a:tcPr marL="91425" marR="91425" marT="0" marB="0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07" name="Google Shape;307;p34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주요 기능 소개</a:t>
            </a:r>
            <a:endParaRPr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/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백엔드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구성 사례</a:t>
            </a:r>
          </a:p>
        </p:txBody>
      </p:sp>
      <p:sp>
        <p:nvSpPr>
          <p:cNvPr id="53" name="Google Shape;383;p39">
            <a:extLst>
              <a:ext uri="{FF2B5EF4-FFF2-40B4-BE49-F238E27FC236}">
                <a16:creationId xmlns:a16="http://schemas.microsoft.com/office/drawing/2014/main" id="{2042B4FE-D331-278B-411C-79959ED0F2DB}"/>
              </a:ext>
            </a:extLst>
          </p:cNvPr>
          <p:cNvSpPr txBox="1">
            <a:spLocks/>
          </p:cNvSpPr>
          <p:nvPr/>
        </p:nvSpPr>
        <p:spPr>
          <a:xfrm>
            <a:off x="720000" y="1017875"/>
            <a:ext cx="7704000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altLang="ko-KR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PostController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55" name="그림 54">
            <a:extLst>
              <a:ext uri="{FF2B5EF4-FFF2-40B4-BE49-F238E27FC236}">
                <a16:creationId xmlns:a16="http://schemas.microsoft.com/office/drawing/2014/main" id="{DB678FD7-5172-7313-D4E2-ED476F23F5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030125"/>
            <a:ext cx="3616473" cy="753689"/>
          </a:xfrm>
          <a:prstGeom prst="rect">
            <a:avLst/>
          </a:prstGeom>
        </p:spPr>
      </p:pic>
      <p:sp>
        <p:nvSpPr>
          <p:cNvPr id="56" name="Google Shape;383;p39">
            <a:extLst>
              <a:ext uri="{FF2B5EF4-FFF2-40B4-BE49-F238E27FC236}">
                <a16:creationId xmlns:a16="http://schemas.microsoft.com/office/drawing/2014/main" id="{46157609-AF2F-C4DB-7AA7-057A913D189B}"/>
              </a:ext>
            </a:extLst>
          </p:cNvPr>
          <p:cNvSpPr txBox="1">
            <a:spLocks/>
          </p:cNvSpPr>
          <p:nvPr/>
        </p:nvSpPr>
        <p:spPr>
          <a:xfrm>
            <a:off x="720000" y="1524000"/>
            <a:ext cx="3616473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 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ID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기반으로 해당 게시글의 상세 내용 조회</a:t>
            </a:r>
          </a:p>
        </p:txBody>
      </p:sp>
      <p:pic>
        <p:nvPicPr>
          <p:cNvPr id="58" name="그림 57">
            <a:extLst>
              <a:ext uri="{FF2B5EF4-FFF2-40B4-BE49-F238E27FC236}">
                <a16:creationId xmlns:a16="http://schemas.microsoft.com/office/drawing/2014/main" id="{6D2E564C-200A-FBC7-F312-E4A15B047E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7526" y="2030125"/>
            <a:ext cx="3616474" cy="753689"/>
          </a:xfrm>
          <a:prstGeom prst="rect">
            <a:avLst/>
          </a:prstGeom>
        </p:spPr>
      </p:pic>
      <p:sp>
        <p:nvSpPr>
          <p:cNvPr id="59" name="Google Shape;383;p39">
            <a:extLst>
              <a:ext uri="{FF2B5EF4-FFF2-40B4-BE49-F238E27FC236}">
                <a16:creationId xmlns:a16="http://schemas.microsoft.com/office/drawing/2014/main" id="{635DB8CA-2FD0-B9C9-5578-486AD4E2182E}"/>
              </a:ext>
            </a:extLst>
          </p:cNvPr>
          <p:cNvSpPr txBox="1">
            <a:spLocks/>
          </p:cNvSpPr>
          <p:nvPr/>
        </p:nvSpPr>
        <p:spPr>
          <a:xfrm>
            <a:off x="4807526" y="1524000"/>
            <a:ext cx="3616474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로그인한 사용자가 특정 게시글의 제목과 내용을 수정</a:t>
            </a:r>
          </a:p>
        </p:txBody>
      </p:sp>
      <p:sp>
        <p:nvSpPr>
          <p:cNvPr id="2" name="Google Shape;383;p39">
            <a:extLst>
              <a:ext uri="{FF2B5EF4-FFF2-40B4-BE49-F238E27FC236}">
                <a16:creationId xmlns:a16="http://schemas.microsoft.com/office/drawing/2014/main" id="{FD50F8DB-6312-9FE6-72CA-35299D24E397}"/>
              </a:ext>
            </a:extLst>
          </p:cNvPr>
          <p:cNvSpPr txBox="1">
            <a:spLocks/>
          </p:cNvSpPr>
          <p:nvPr/>
        </p:nvSpPr>
        <p:spPr>
          <a:xfrm>
            <a:off x="720000" y="2783814"/>
            <a:ext cx="3616473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인증된 사용자가 본인이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작성한 게시글을 삭제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CB953AB-0ABD-0879-CEC5-AF690D67CB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0001" y="3289940"/>
            <a:ext cx="3616473" cy="1239468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6A126E32-F327-A70D-A30E-C08ACE0F7C2C}"/>
              </a:ext>
            </a:extLst>
          </p:cNvPr>
          <p:cNvSpPr/>
          <p:nvPr/>
        </p:nvSpPr>
        <p:spPr>
          <a:xfrm>
            <a:off x="4807526" y="3289938"/>
            <a:ext cx="3616473" cy="1239469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383;p39">
            <a:extLst>
              <a:ext uri="{FF2B5EF4-FFF2-40B4-BE49-F238E27FC236}">
                <a16:creationId xmlns:a16="http://schemas.microsoft.com/office/drawing/2014/main" id="{3DC369AF-851A-0264-973D-0543C636F255}"/>
              </a:ext>
            </a:extLst>
          </p:cNvPr>
          <p:cNvSpPr txBox="1">
            <a:spLocks/>
          </p:cNvSpPr>
          <p:nvPr/>
        </p:nvSpPr>
        <p:spPr>
          <a:xfrm>
            <a:off x="4807525" y="2783813"/>
            <a:ext cx="3616474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특정 </a:t>
            </a:r>
            <a:r>
              <a:rPr lang="ko-KR" altLang="en-US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게시글에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달린 모든 댓글 목록을 조회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8D35A39D-9DA7-7741-563B-AB416B6C8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>
            <a:extLst>
              <a:ext uri="{FF2B5EF4-FFF2-40B4-BE49-F238E27FC236}">
                <a16:creationId xmlns:a16="http://schemas.microsoft.com/office/drawing/2014/main" id="{E49CF1B3-7CD9-D9B9-F7EE-6A9692AF10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백엔드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구성 사례</a:t>
            </a:r>
          </a:p>
        </p:txBody>
      </p:sp>
      <p:sp>
        <p:nvSpPr>
          <p:cNvPr id="53" name="Google Shape;383;p39">
            <a:extLst>
              <a:ext uri="{FF2B5EF4-FFF2-40B4-BE49-F238E27FC236}">
                <a16:creationId xmlns:a16="http://schemas.microsoft.com/office/drawing/2014/main" id="{893943F0-0B91-722C-E2C9-ABD8435816A6}"/>
              </a:ext>
            </a:extLst>
          </p:cNvPr>
          <p:cNvSpPr txBox="1">
            <a:spLocks/>
          </p:cNvSpPr>
          <p:nvPr/>
        </p:nvSpPr>
        <p:spPr>
          <a:xfrm>
            <a:off x="720000" y="1017875"/>
            <a:ext cx="7704000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altLang="ko-KR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PostController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6" name="Google Shape;383;p39">
            <a:extLst>
              <a:ext uri="{FF2B5EF4-FFF2-40B4-BE49-F238E27FC236}">
                <a16:creationId xmlns:a16="http://schemas.microsoft.com/office/drawing/2014/main" id="{122537A1-9B04-9D62-7270-02D77E3F37FC}"/>
              </a:ext>
            </a:extLst>
          </p:cNvPr>
          <p:cNvSpPr txBox="1">
            <a:spLocks/>
          </p:cNvSpPr>
          <p:nvPr/>
        </p:nvSpPr>
        <p:spPr>
          <a:xfrm>
            <a:off x="720000" y="1524000"/>
            <a:ext cx="3618000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로그인한 사용자가 </a:t>
            </a:r>
            <a:r>
              <a:rPr lang="ko-KR" altLang="en-US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게시글에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댓글을 작성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B678ED-FBCB-6953-633E-7083049D05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0000" y="2030775"/>
            <a:ext cx="3618000" cy="1183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71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6122B4D6-9517-B909-75BD-6463374FCA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>
            <a:extLst>
              <a:ext uri="{FF2B5EF4-FFF2-40B4-BE49-F238E27FC236}">
                <a16:creationId xmlns:a16="http://schemas.microsoft.com/office/drawing/2014/main" id="{03766C68-2960-D726-6E97-BBB8B554508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백엔드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구성 사례</a:t>
            </a:r>
          </a:p>
        </p:txBody>
      </p:sp>
      <p:sp>
        <p:nvSpPr>
          <p:cNvPr id="53" name="Google Shape;383;p39">
            <a:extLst>
              <a:ext uri="{FF2B5EF4-FFF2-40B4-BE49-F238E27FC236}">
                <a16:creationId xmlns:a16="http://schemas.microsoft.com/office/drawing/2014/main" id="{ED540E96-E6DB-3041-718A-0C64D68BBD3A}"/>
              </a:ext>
            </a:extLst>
          </p:cNvPr>
          <p:cNvSpPr txBox="1">
            <a:spLocks/>
          </p:cNvSpPr>
          <p:nvPr/>
        </p:nvSpPr>
        <p:spPr>
          <a:xfrm>
            <a:off x="720000" y="1017875"/>
            <a:ext cx="7704000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altLang="ko-KR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PostService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6" name="Google Shape;383;p39">
            <a:extLst>
              <a:ext uri="{FF2B5EF4-FFF2-40B4-BE49-F238E27FC236}">
                <a16:creationId xmlns:a16="http://schemas.microsoft.com/office/drawing/2014/main" id="{DDEF0044-1EE7-83D2-560C-2D645F49A8C4}"/>
              </a:ext>
            </a:extLst>
          </p:cNvPr>
          <p:cNvSpPr txBox="1">
            <a:spLocks/>
          </p:cNvSpPr>
          <p:nvPr/>
        </p:nvSpPr>
        <p:spPr>
          <a:xfrm>
            <a:off x="720000" y="1524000"/>
            <a:ext cx="3618000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ID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해당하는 게시글을 찾아 응답 객체로 반환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527E49-F6C9-5478-4200-8EFA77C18E69}"/>
              </a:ext>
            </a:extLst>
          </p:cNvPr>
          <p:cNvSpPr/>
          <p:nvPr/>
        </p:nvSpPr>
        <p:spPr>
          <a:xfrm>
            <a:off x="720001" y="2030126"/>
            <a:ext cx="3618000" cy="889562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Google Shape;383;p39">
            <a:extLst>
              <a:ext uri="{FF2B5EF4-FFF2-40B4-BE49-F238E27FC236}">
                <a16:creationId xmlns:a16="http://schemas.microsoft.com/office/drawing/2014/main" id="{80923DE5-DDEA-5F86-2DA0-4C3571A9D43F}"/>
              </a:ext>
            </a:extLst>
          </p:cNvPr>
          <p:cNvSpPr txBox="1">
            <a:spLocks/>
          </p:cNvSpPr>
          <p:nvPr/>
        </p:nvSpPr>
        <p:spPr>
          <a:xfrm>
            <a:off x="4805996" y="2919688"/>
            <a:ext cx="3618003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 작성자만 제목과 내용을 수정할 수 있으며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수정된 내용을 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DB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반영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4A0953-B0E2-294A-78A9-DEC2271E63C1}"/>
              </a:ext>
            </a:extLst>
          </p:cNvPr>
          <p:cNvSpPr/>
          <p:nvPr/>
        </p:nvSpPr>
        <p:spPr>
          <a:xfrm>
            <a:off x="4805998" y="3425814"/>
            <a:ext cx="3618002" cy="1174540"/>
          </a:xfrm>
          <a:prstGeom prst="rect">
            <a:avLst/>
          </a:prstGeom>
          <a:blipFill>
            <a:blip r:embed="rId4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Google Shape;383;p39">
            <a:extLst>
              <a:ext uri="{FF2B5EF4-FFF2-40B4-BE49-F238E27FC236}">
                <a16:creationId xmlns:a16="http://schemas.microsoft.com/office/drawing/2014/main" id="{7FA05D5B-5CF1-F65E-011D-A1410B7EDCD6}"/>
              </a:ext>
            </a:extLst>
          </p:cNvPr>
          <p:cNvSpPr txBox="1">
            <a:spLocks/>
          </p:cNvSpPr>
          <p:nvPr/>
        </p:nvSpPr>
        <p:spPr>
          <a:xfrm>
            <a:off x="720000" y="2919688"/>
            <a:ext cx="3618000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로그인한 작성자가 본인의 게시글을 삭제할 수 있도록 처리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FDD6B99-0936-62ED-7CBF-845AD8C83081}"/>
              </a:ext>
            </a:extLst>
          </p:cNvPr>
          <p:cNvSpPr/>
          <p:nvPr/>
        </p:nvSpPr>
        <p:spPr>
          <a:xfrm>
            <a:off x="720001" y="3425814"/>
            <a:ext cx="3617999" cy="1174540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Google Shape;383;p39">
            <a:extLst>
              <a:ext uri="{FF2B5EF4-FFF2-40B4-BE49-F238E27FC236}">
                <a16:creationId xmlns:a16="http://schemas.microsoft.com/office/drawing/2014/main" id="{339477E9-A416-C07E-1A3C-14F555A8E5DA}"/>
              </a:ext>
            </a:extLst>
          </p:cNvPr>
          <p:cNvSpPr txBox="1">
            <a:spLocks/>
          </p:cNvSpPr>
          <p:nvPr/>
        </p:nvSpPr>
        <p:spPr>
          <a:xfrm>
            <a:off x="4805998" y="1524000"/>
            <a:ext cx="3618002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특정 </a:t>
            </a:r>
            <a:r>
              <a:rPr lang="ko-KR" altLang="en-US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게시글에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달린 모든 댓글 목록을 가져와 반환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2D15B99-FA2D-153A-7C67-E4A8F76AC874}"/>
              </a:ext>
            </a:extLst>
          </p:cNvPr>
          <p:cNvSpPr/>
          <p:nvPr/>
        </p:nvSpPr>
        <p:spPr>
          <a:xfrm>
            <a:off x="4805999" y="2030126"/>
            <a:ext cx="3618001" cy="88956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819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281C0546-A06D-9C2B-9A92-25412A1E1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9">
            <a:extLst>
              <a:ext uri="{FF2B5EF4-FFF2-40B4-BE49-F238E27FC236}">
                <a16:creationId xmlns:a16="http://schemas.microsoft.com/office/drawing/2014/main" id="{82128F7B-23CB-EC3B-5634-6274082122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07675"/>
            <a:ext cx="7704000" cy="61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백엔드</a:t>
            </a:r>
            <a:r>
              <a:rPr lang="ko-KR" altLang="en-US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 구성 사례</a:t>
            </a:r>
          </a:p>
        </p:txBody>
      </p:sp>
      <p:sp>
        <p:nvSpPr>
          <p:cNvPr id="53" name="Google Shape;383;p39">
            <a:extLst>
              <a:ext uri="{FF2B5EF4-FFF2-40B4-BE49-F238E27FC236}">
                <a16:creationId xmlns:a16="http://schemas.microsoft.com/office/drawing/2014/main" id="{EE530214-71D1-21AA-E05F-7610D5B2F57D}"/>
              </a:ext>
            </a:extLst>
          </p:cNvPr>
          <p:cNvSpPr txBox="1">
            <a:spLocks/>
          </p:cNvSpPr>
          <p:nvPr/>
        </p:nvSpPr>
        <p:spPr>
          <a:xfrm>
            <a:off x="720000" y="1017875"/>
            <a:ext cx="7704000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en-US" altLang="ko-KR" sz="1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PostService</a:t>
            </a:r>
            <a:endParaRPr lang="ko-KR" altLang="en-US" sz="1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6" name="Google Shape;383;p39">
            <a:extLst>
              <a:ext uri="{FF2B5EF4-FFF2-40B4-BE49-F238E27FC236}">
                <a16:creationId xmlns:a16="http://schemas.microsoft.com/office/drawing/2014/main" id="{963B6709-7C80-3EFA-AC03-CD71FEBAD856}"/>
              </a:ext>
            </a:extLst>
          </p:cNvPr>
          <p:cNvSpPr txBox="1">
            <a:spLocks/>
          </p:cNvSpPr>
          <p:nvPr/>
        </p:nvSpPr>
        <p:spPr>
          <a:xfrm>
            <a:off x="720000" y="1524000"/>
            <a:ext cx="3618000" cy="506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sap"/>
              <a:buNone/>
              <a:defRPr sz="26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sap"/>
              <a:buNone/>
              <a:defRPr sz="3100" b="0" i="0" u="none" strike="noStrike" cap="none">
                <a:solidFill>
                  <a:schemeClr val="dk1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인증된 사용자가 댓글을 작성하면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</a:p>
          <a:p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게시글과 작성자 정보를 포함하여 저장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7A6E6BA-91A2-D320-B067-A9458721129F}"/>
              </a:ext>
            </a:extLst>
          </p:cNvPr>
          <p:cNvSpPr/>
          <p:nvPr/>
        </p:nvSpPr>
        <p:spPr>
          <a:xfrm>
            <a:off x="720001" y="2030126"/>
            <a:ext cx="3617999" cy="1280144"/>
          </a:xfrm>
          <a:prstGeom prst="rect">
            <a:avLst/>
          </a:prstGeom>
          <a:blipFill>
            <a:blip r:embed="rId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1964945"/>
      </p:ext>
    </p:extLst>
  </p:cSld>
  <p:clrMapOvr>
    <a:masterClrMapping/>
  </p:clrMapOvr>
</p:sld>
</file>

<file path=ppt/theme/theme1.xml><?xml version="1.0" encoding="utf-8"?>
<a:theme xmlns:a="http://schemas.openxmlformats.org/drawingml/2006/main" name="Minimalist Commercial Proposal by Slidesgo">
  <a:themeElements>
    <a:clrScheme name="Simple Light">
      <a:dk1>
        <a:srgbClr val="262425"/>
      </a:dk1>
      <a:lt1>
        <a:srgbClr val="F8FAFB"/>
      </a:lt1>
      <a:dk2>
        <a:srgbClr val="666666"/>
      </a:dk2>
      <a:lt2>
        <a:srgbClr val="B7B7B7"/>
      </a:lt2>
      <a:accent1>
        <a:srgbClr val="4A86E8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242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514</TotalTime>
  <Words>572</Words>
  <Application>Microsoft Office PowerPoint</Application>
  <PresentationFormat>화면 슬라이드 쇼(16:9)</PresentationFormat>
  <Paragraphs>108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22" baseType="lpstr">
      <vt:lpstr>Arial</vt:lpstr>
      <vt:lpstr>Anaheim</vt:lpstr>
      <vt:lpstr>G마켓 산스 TTF Light</vt:lpstr>
      <vt:lpstr>G마켓 산스 TTF Medium</vt:lpstr>
      <vt:lpstr>Raleway</vt:lpstr>
      <vt:lpstr>G마켓 산스 TTF Bold</vt:lpstr>
      <vt:lpstr>Asap</vt:lpstr>
      <vt:lpstr>Nunito Light</vt:lpstr>
      <vt:lpstr>Minimalist Commercial Proposal by Slidesgo</vt:lpstr>
      <vt:lpstr>Final Forum</vt:lpstr>
      <vt:lpstr>01</vt:lpstr>
      <vt:lpstr>프로젝트 개요</vt:lpstr>
      <vt:lpstr>개발 환경 및 기술 스택</vt:lpstr>
      <vt:lpstr>주요 기능 소개</vt:lpstr>
      <vt:lpstr>백엔드 구성 사례</vt:lpstr>
      <vt:lpstr>백엔드 구성 사례</vt:lpstr>
      <vt:lpstr>백엔드 구성 사례</vt:lpstr>
      <vt:lpstr>백엔드 구성 사례</vt:lpstr>
      <vt:lpstr>백엔드 구성 사례</vt:lpstr>
      <vt:lpstr>백엔드 구성 사례</vt:lpstr>
      <vt:lpstr>향후 추가 개발 및 확장 가능성</vt:lpstr>
      <vt:lpstr>기능 시연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조용무</cp:lastModifiedBy>
  <cp:revision>15</cp:revision>
  <dcterms:modified xsi:type="dcterms:W3CDTF">2025-06-21T15:33:31Z</dcterms:modified>
</cp:coreProperties>
</file>