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57" r:id="rId6"/>
    <p:sldId id="262" r:id="rId7"/>
    <p:sldId id="298" r:id="rId8"/>
    <p:sldId id="299" r:id="rId9"/>
    <p:sldId id="300" r:id="rId10"/>
    <p:sldId id="301" r:id="rId11"/>
    <p:sldId id="302" r:id="rId12"/>
    <p:sldId id="303" r:id="rId13"/>
    <p:sldId id="266" r:id="rId14"/>
  </p:sldIdLst>
  <p:sldSz cx="9144000" cy="5143500" type="screen16x9"/>
  <p:notesSz cx="6858000" cy="9144000"/>
  <p:embeddedFontLst>
    <p:embeddedFont>
      <p:font typeface="Anaheim" panose="020B0600000101010101" charset="0"/>
      <p:regular r:id="rId16"/>
      <p:bold r:id="rId17"/>
    </p:embeddedFont>
    <p:embeddedFont>
      <p:font typeface="Asap" panose="020B0600000101010101" charset="0"/>
      <p:regular r:id="rId18"/>
      <p:bold r:id="rId19"/>
      <p:italic r:id="rId20"/>
      <p:boldItalic r:id="rId21"/>
    </p:embeddedFont>
    <p:embeddedFont>
      <p:font typeface="G마켓 산스 TTF Bold" panose="02000000000000000000" pitchFamily="2" charset="-127"/>
      <p:bold r:id="rId22"/>
    </p:embeddedFont>
    <p:embeddedFont>
      <p:font typeface="G마켓 산스 TTF Light" panose="02000000000000000000" pitchFamily="2" charset="-127"/>
      <p:regular r:id="rId23"/>
    </p:embeddedFont>
    <p:embeddedFont>
      <p:font typeface="G마켓 산스 TTF Medium" panose="02000000000000000000" pitchFamily="2" charset="-127"/>
      <p:regular r:id="rId24"/>
    </p:embeddedFont>
    <p:embeddedFont>
      <p:font typeface="Nunito Light" pitchFamily="2" charset="0"/>
      <p:regular r:id="rId25"/>
      <p: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CAFB9C-083D-40E1-B19D-0C35DA74A676}">
  <a:tblStyle styleId="{18CAFB9C-083D-40E1-B19D-0C35DA74A6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AF7AD0-E05B-4F1D-A445-05B857A874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12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4C3B66DB-202C-5A53-5CA5-ABE1C3A89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344:notes">
            <a:extLst>
              <a:ext uri="{FF2B5EF4-FFF2-40B4-BE49-F238E27FC236}">
                <a16:creationId xmlns:a16="http://schemas.microsoft.com/office/drawing/2014/main" id="{F320E1D3-0466-EFB0-DE29-6F2A6AD5A4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344:notes">
            <a:extLst>
              <a:ext uri="{FF2B5EF4-FFF2-40B4-BE49-F238E27FC236}">
                <a16:creationId xmlns:a16="http://schemas.microsoft.com/office/drawing/2014/main" id="{50F604B0-923E-737B-4A38-5BCE657F1F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469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A68ED4A1-C1FE-0421-5365-BE9817900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344:notes">
            <a:extLst>
              <a:ext uri="{FF2B5EF4-FFF2-40B4-BE49-F238E27FC236}">
                <a16:creationId xmlns:a16="http://schemas.microsoft.com/office/drawing/2014/main" id="{3C26E9AD-D160-232E-9277-3AF654A4CA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344:notes">
            <a:extLst>
              <a:ext uri="{FF2B5EF4-FFF2-40B4-BE49-F238E27FC236}">
                <a16:creationId xmlns:a16="http://schemas.microsoft.com/office/drawing/2014/main" id="{13B21F04-D8BD-59D3-AF83-FAC96A0D0C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71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C2370DFD-9C95-0B53-D9DD-C019A478C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344:notes">
            <a:extLst>
              <a:ext uri="{FF2B5EF4-FFF2-40B4-BE49-F238E27FC236}">
                <a16:creationId xmlns:a16="http://schemas.microsoft.com/office/drawing/2014/main" id="{2A234682-B200-1AAC-9E05-2544025EE5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344:notes">
            <a:extLst>
              <a:ext uri="{FF2B5EF4-FFF2-40B4-BE49-F238E27FC236}">
                <a16:creationId xmlns:a16="http://schemas.microsoft.com/office/drawing/2014/main" id="{9A9C8ABA-05BA-AB59-6E7B-098474D980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65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a5d68a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5a5d68a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E06D521F-E29A-E867-8E94-893D547DF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344:notes">
            <a:extLst>
              <a:ext uri="{FF2B5EF4-FFF2-40B4-BE49-F238E27FC236}">
                <a16:creationId xmlns:a16="http://schemas.microsoft.com/office/drawing/2014/main" id="{1CA1BEDA-7E21-8619-1132-3873B3856F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344:notes">
            <a:extLst>
              <a:ext uri="{FF2B5EF4-FFF2-40B4-BE49-F238E27FC236}">
                <a16:creationId xmlns:a16="http://schemas.microsoft.com/office/drawing/2014/main" id="{3EB56D5C-C942-D75E-E323-2145A690A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086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C9E2135E-0FF3-E350-60EE-080B19FB2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344:notes">
            <a:extLst>
              <a:ext uri="{FF2B5EF4-FFF2-40B4-BE49-F238E27FC236}">
                <a16:creationId xmlns:a16="http://schemas.microsoft.com/office/drawing/2014/main" id="{2C22688C-8DB1-710D-DD8B-0AFF833E5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344:notes">
            <a:extLst>
              <a:ext uri="{FF2B5EF4-FFF2-40B4-BE49-F238E27FC236}">
                <a16:creationId xmlns:a16="http://schemas.microsoft.com/office/drawing/2014/main" id="{E71CB807-C6E2-5F3A-2B37-98EEEAFC6E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688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38265C7A-7188-AF3E-C4B9-934923815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344:notes">
            <a:extLst>
              <a:ext uri="{FF2B5EF4-FFF2-40B4-BE49-F238E27FC236}">
                <a16:creationId xmlns:a16="http://schemas.microsoft.com/office/drawing/2014/main" id="{0B1138B0-2B9F-A152-1A23-1D3714216A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344:notes">
            <a:extLst>
              <a:ext uri="{FF2B5EF4-FFF2-40B4-BE49-F238E27FC236}">
                <a16:creationId xmlns:a16="http://schemas.microsoft.com/office/drawing/2014/main" id="{66436F00-07C9-3B72-2539-BE9F06C81D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67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56726" y="1157525"/>
            <a:ext cx="4030500" cy="22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74350" y="3528775"/>
            <a:ext cx="4995300" cy="36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/>
          <p:nvPr/>
        </p:nvSpPr>
        <p:spPr>
          <a:xfrm>
            <a:off x="8574200" y="4478850"/>
            <a:ext cx="1037400" cy="1037100"/>
          </a:xfrm>
          <a:prstGeom prst="ellipse">
            <a:avLst/>
          </a:prstGeom>
          <a:solidFill>
            <a:srgbClr val="4A86E8">
              <a:alpha val="2658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 hasCustomPrompt="1"/>
          </p:nvPr>
        </p:nvSpPr>
        <p:spPr>
          <a:xfrm>
            <a:off x="937850" y="1425275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" hasCustomPrompt="1"/>
          </p:nvPr>
        </p:nvSpPr>
        <p:spPr>
          <a:xfrm>
            <a:off x="937850" y="2417050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3" hasCustomPrompt="1"/>
          </p:nvPr>
        </p:nvSpPr>
        <p:spPr>
          <a:xfrm>
            <a:off x="937850" y="3408725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1851975" y="14253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1851975" y="24170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5"/>
          </p:nvPr>
        </p:nvSpPr>
        <p:spPr>
          <a:xfrm>
            <a:off x="1851975" y="3408725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4766975" y="1425350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4766975" y="2417050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9" hasCustomPrompt="1"/>
          </p:nvPr>
        </p:nvSpPr>
        <p:spPr>
          <a:xfrm>
            <a:off x="4766975" y="3408725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680975" y="14253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4"/>
          </p:nvPr>
        </p:nvSpPr>
        <p:spPr>
          <a:xfrm>
            <a:off x="5680975" y="24170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5"/>
          </p:nvPr>
        </p:nvSpPr>
        <p:spPr>
          <a:xfrm>
            <a:off x="5680975" y="3408725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11" name="Google Shape;111;p13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3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13"/>
          <p:cNvGrpSpPr/>
          <p:nvPr/>
        </p:nvGrpSpPr>
        <p:grpSpPr>
          <a:xfrm>
            <a:off x="8258251" y="-876250"/>
            <a:ext cx="1750024" cy="6989159"/>
            <a:chOff x="8258251" y="-876250"/>
            <a:chExt cx="1750024" cy="6989159"/>
          </a:xfrm>
        </p:grpSpPr>
        <p:grpSp>
          <p:nvGrpSpPr>
            <p:cNvPr id="114" name="Google Shape;114;p13"/>
            <p:cNvGrpSpPr/>
            <p:nvPr/>
          </p:nvGrpSpPr>
          <p:grpSpPr>
            <a:xfrm>
              <a:off x="8258251" y="4400402"/>
              <a:ext cx="1712507" cy="1712507"/>
              <a:chOff x="-4626425" y="-4587625"/>
              <a:chExt cx="7590900" cy="7590900"/>
            </a:xfrm>
          </p:grpSpPr>
          <p:sp>
            <p:nvSpPr>
              <p:cNvPr id="115" name="Google Shape;115;p13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17" name="Google Shape;117;p13"/>
            <p:cNvSpPr/>
            <p:nvPr/>
          </p:nvSpPr>
          <p:spPr>
            <a:xfrm>
              <a:off x="8274875" y="-876250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subTitle" idx="1"/>
          </p:nvPr>
        </p:nvSpPr>
        <p:spPr>
          <a:xfrm>
            <a:off x="1112150" y="2486125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2"/>
          </p:nvPr>
        </p:nvSpPr>
        <p:spPr>
          <a:xfrm>
            <a:off x="3585450" y="2486127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3"/>
          </p:nvPr>
        </p:nvSpPr>
        <p:spPr>
          <a:xfrm>
            <a:off x="6058750" y="2486126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4"/>
          </p:nvPr>
        </p:nvSpPr>
        <p:spPr>
          <a:xfrm>
            <a:off x="11121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5"/>
          </p:nvPr>
        </p:nvSpPr>
        <p:spPr>
          <a:xfrm>
            <a:off x="35854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6"/>
          </p:nvPr>
        </p:nvSpPr>
        <p:spPr>
          <a:xfrm>
            <a:off x="60587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20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94" name="Google Shape;194;p20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20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6" name="Google Shape;196;p20"/>
          <p:cNvGrpSpPr/>
          <p:nvPr/>
        </p:nvGrpSpPr>
        <p:grpSpPr>
          <a:xfrm>
            <a:off x="-253882" y="-990625"/>
            <a:ext cx="10068632" cy="6615420"/>
            <a:chOff x="-253882" y="-990625"/>
            <a:chExt cx="10068632" cy="6615420"/>
          </a:xfrm>
        </p:grpSpPr>
        <p:grpSp>
          <p:nvGrpSpPr>
            <p:cNvPr id="197" name="Google Shape;197;p20"/>
            <p:cNvGrpSpPr/>
            <p:nvPr/>
          </p:nvGrpSpPr>
          <p:grpSpPr>
            <a:xfrm>
              <a:off x="-253882" y="4470219"/>
              <a:ext cx="1154576" cy="1154576"/>
              <a:chOff x="-4626425" y="-4587625"/>
              <a:chExt cx="7590900" cy="7590900"/>
            </a:xfrm>
          </p:grpSpPr>
          <p:sp>
            <p:nvSpPr>
              <p:cNvPr id="198" name="Google Shape;198;p20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00" name="Google Shape;200;p20"/>
            <p:cNvSpPr/>
            <p:nvPr/>
          </p:nvSpPr>
          <p:spPr>
            <a:xfrm>
              <a:off x="8081350" y="-990625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5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62" name="Google Shape;262;p2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2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4" name="Google Shape;264;p25"/>
          <p:cNvGrpSpPr/>
          <p:nvPr/>
        </p:nvGrpSpPr>
        <p:grpSpPr>
          <a:xfrm>
            <a:off x="-1219601" y="-5901128"/>
            <a:ext cx="10952126" cy="11505578"/>
            <a:chOff x="-1219601" y="-5901128"/>
            <a:chExt cx="10952126" cy="11505578"/>
          </a:xfrm>
        </p:grpSpPr>
        <p:grpSp>
          <p:nvGrpSpPr>
            <p:cNvPr id="265" name="Google Shape;265;p25"/>
            <p:cNvGrpSpPr/>
            <p:nvPr/>
          </p:nvGrpSpPr>
          <p:grpSpPr>
            <a:xfrm>
              <a:off x="-1219601" y="-5901128"/>
              <a:ext cx="7370005" cy="7370005"/>
              <a:chOff x="-4626425" y="-4587625"/>
              <a:chExt cx="7590900" cy="7590900"/>
            </a:xfrm>
          </p:grpSpPr>
          <p:sp>
            <p:nvSpPr>
              <p:cNvPr id="266" name="Google Shape;266;p25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68" name="Google Shape;268;p25"/>
            <p:cNvSpPr/>
            <p:nvPr/>
          </p:nvSpPr>
          <p:spPr>
            <a:xfrm>
              <a:off x="7318425" y="3190350"/>
              <a:ext cx="2414100" cy="241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6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71" name="Google Shape;271;p26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26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3" name="Google Shape;273;p26"/>
          <p:cNvGrpSpPr/>
          <p:nvPr/>
        </p:nvGrpSpPr>
        <p:grpSpPr>
          <a:xfrm>
            <a:off x="-1074506" y="-5348975"/>
            <a:ext cx="14462681" cy="11533138"/>
            <a:chOff x="-1074506" y="-5348975"/>
            <a:chExt cx="14462681" cy="11533138"/>
          </a:xfrm>
        </p:grpSpPr>
        <p:grpSp>
          <p:nvGrpSpPr>
            <p:cNvPr id="274" name="Google Shape;274;p26"/>
            <p:cNvGrpSpPr/>
            <p:nvPr/>
          </p:nvGrpSpPr>
          <p:grpSpPr>
            <a:xfrm>
              <a:off x="-1074506" y="3681443"/>
              <a:ext cx="2502720" cy="2502720"/>
              <a:chOff x="-4626425" y="-4587625"/>
              <a:chExt cx="7590900" cy="7590900"/>
            </a:xfrm>
          </p:grpSpPr>
          <p:sp>
            <p:nvSpPr>
              <p:cNvPr id="275" name="Google Shape;275;p26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77" name="Google Shape;277;p26"/>
            <p:cNvSpPr/>
            <p:nvPr/>
          </p:nvSpPr>
          <p:spPr>
            <a:xfrm>
              <a:off x="6062175" y="-5348975"/>
              <a:ext cx="7326000" cy="73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68149"/>
            <a:ext cx="77040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6" name="Google Shape;26;p4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4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" name="Google Shape;28;p4"/>
          <p:cNvGrpSpPr/>
          <p:nvPr/>
        </p:nvGrpSpPr>
        <p:grpSpPr>
          <a:xfrm>
            <a:off x="-738775" y="-917900"/>
            <a:ext cx="10744533" cy="7011984"/>
            <a:chOff x="-738775" y="-917900"/>
            <a:chExt cx="10744533" cy="7011984"/>
          </a:xfrm>
        </p:grpSpPr>
        <p:sp>
          <p:nvSpPr>
            <p:cNvPr id="29" name="Google Shape;29;p4"/>
            <p:cNvSpPr/>
            <p:nvPr/>
          </p:nvSpPr>
          <p:spPr>
            <a:xfrm>
              <a:off x="-738775" y="-917900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grpSp>
          <p:nvGrpSpPr>
            <p:cNvPr id="30" name="Google Shape;30;p4"/>
            <p:cNvGrpSpPr/>
            <p:nvPr/>
          </p:nvGrpSpPr>
          <p:grpSpPr>
            <a:xfrm>
              <a:off x="8293251" y="4381577"/>
              <a:ext cx="1712507" cy="1712507"/>
              <a:chOff x="-4626425" y="-4587625"/>
              <a:chExt cx="7590900" cy="7590900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4748075" y="2450500"/>
            <a:ext cx="29109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281650" y="2450500"/>
            <a:ext cx="29109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281651" y="2084800"/>
            <a:ext cx="2910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4748103" y="2084800"/>
            <a:ext cx="2910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40" name="Google Shape;40;p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" name="Google Shape;42;p5"/>
          <p:cNvSpPr/>
          <p:nvPr/>
        </p:nvSpPr>
        <p:spPr>
          <a:xfrm>
            <a:off x="8124650" y="4360700"/>
            <a:ext cx="1733400" cy="17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716699" y="-852823"/>
            <a:ext cx="10486149" cy="6572273"/>
            <a:chOff x="-716699" y="-852823"/>
            <a:chExt cx="10486149" cy="6572273"/>
          </a:xfrm>
        </p:grpSpPr>
        <p:grpSp>
          <p:nvGrpSpPr>
            <p:cNvPr id="55" name="Google Shape;55;p7"/>
            <p:cNvGrpSpPr/>
            <p:nvPr/>
          </p:nvGrpSpPr>
          <p:grpSpPr>
            <a:xfrm>
              <a:off x="-716699" y="-852823"/>
              <a:ext cx="1712507" cy="1712507"/>
              <a:chOff x="-4626425" y="-4587625"/>
              <a:chExt cx="7590900" cy="7590900"/>
            </a:xfrm>
          </p:grpSpPr>
          <p:sp>
            <p:nvSpPr>
              <p:cNvPr id="56" name="Google Shape;56;p7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57" name="Google Shape;57;p7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58" name="Google Shape;58;p7"/>
            <p:cNvSpPr/>
            <p:nvPr/>
          </p:nvSpPr>
          <p:spPr>
            <a:xfrm>
              <a:off x="6879850" y="2829850"/>
              <a:ext cx="2889600" cy="2889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1722300" y="1569275"/>
            <a:ext cx="5699400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7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62" name="Google Shape;62;p7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7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13225" y="2060975"/>
            <a:ext cx="4452900" cy="15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67" name="Google Shape;67;p8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8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" name="Google Shape;69;p8"/>
          <p:cNvGrpSpPr/>
          <p:nvPr/>
        </p:nvGrpSpPr>
        <p:grpSpPr>
          <a:xfrm>
            <a:off x="-734525" y="-3548753"/>
            <a:ext cx="13364804" cy="10105678"/>
            <a:chOff x="-7214400" y="-5901128"/>
            <a:chExt cx="13364804" cy="10105678"/>
          </a:xfrm>
        </p:grpSpPr>
        <p:grpSp>
          <p:nvGrpSpPr>
            <p:cNvPr id="70" name="Google Shape;70;p8"/>
            <p:cNvGrpSpPr/>
            <p:nvPr/>
          </p:nvGrpSpPr>
          <p:grpSpPr>
            <a:xfrm>
              <a:off x="-1219601" y="-5901128"/>
              <a:ext cx="7370005" cy="7370005"/>
              <a:chOff x="-4626425" y="-4587625"/>
              <a:chExt cx="7590900" cy="7590900"/>
            </a:xfrm>
          </p:grpSpPr>
          <p:sp>
            <p:nvSpPr>
              <p:cNvPr id="71" name="Google Shape;71;p8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73" name="Google Shape;73;p8"/>
            <p:cNvSpPr/>
            <p:nvPr/>
          </p:nvSpPr>
          <p:spPr>
            <a:xfrm>
              <a:off x="-7214400" y="1790450"/>
              <a:ext cx="2414100" cy="241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9"/>
          <p:cNvGrpSpPr/>
          <p:nvPr/>
        </p:nvGrpSpPr>
        <p:grpSpPr>
          <a:xfrm>
            <a:off x="-716699" y="-852823"/>
            <a:ext cx="11507524" cy="7424623"/>
            <a:chOff x="-716699" y="-852823"/>
            <a:chExt cx="11507524" cy="7424623"/>
          </a:xfrm>
        </p:grpSpPr>
        <p:grpSp>
          <p:nvGrpSpPr>
            <p:cNvPr id="76" name="Google Shape;76;p9"/>
            <p:cNvGrpSpPr/>
            <p:nvPr/>
          </p:nvGrpSpPr>
          <p:grpSpPr>
            <a:xfrm>
              <a:off x="-716699" y="-852823"/>
              <a:ext cx="1712507" cy="1712507"/>
              <a:chOff x="-4626425" y="-4587625"/>
              <a:chExt cx="7590900" cy="7590900"/>
            </a:xfrm>
          </p:grpSpPr>
          <p:sp>
            <p:nvSpPr>
              <p:cNvPr id="77" name="Google Shape;77;p9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79" name="Google Shape;79;p9"/>
            <p:cNvSpPr/>
            <p:nvPr/>
          </p:nvSpPr>
          <p:spPr>
            <a:xfrm>
              <a:off x="7901225" y="3682200"/>
              <a:ext cx="2889600" cy="2889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722300" y="1569275"/>
            <a:ext cx="5699400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83" name="Google Shape;83;p9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9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713225" y="3480300"/>
            <a:ext cx="4796700" cy="112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2353350" y="950775"/>
            <a:ext cx="4437300" cy="1303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2353350" y="2330175"/>
            <a:ext cx="4437300" cy="36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1" name="Google Shape;91;p11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92" name="Google Shape;92;p11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1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1"/>
          <p:cNvSpPr/>
          <p:nvPr/>
        </p:nvSpPr>
        <p:spPr>
          <a:xfrm>
            <a:off x="3303000" y="-1746075"/>
            <a:ext cx="2538000" cy="2538000"/>
          </a:xfrm>
          <a:prstGeom prst="ellipse">
            <a:avLst/>
          </a:prstGeom>
          <a:solidFill>
            <a:srgbClr val="4A86E8">
              <a:alpha val="2658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6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subTitle" idx="1"/>
          </p:nvPr>
        </p:nvSpPr>
        <p:spPr>
          <a:xfrm>
            <a:off x="2074350" y="3528775"/>
            <a:ext cx="499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https://github.com/choyongmoo/SpringProject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5" name="Google Shape;295;p33"/>
          <p:cNvSpPr txBox="1">
            <a:spLocks noGrp="1"/>
          </p:cNvSpPr>
          <p:nvPr>
            <p:ph type="ctrTitle"/>
          </p:nvPr>
        </p:nvSpPr>
        <p:spPr>
          <a:xfrm>
            <a:off x="2556750" y="2041450"/>
            <a:ext cx="4030500" cy="961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Forum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96" name="Google Shape;296;p33"/>
          <p:cNvGrpSpPr/>
          <p:nvPr/>
        </p:nvGrpSpPr>
        <p:grpSpPr>
          <a:xfrm>
            <a:off x="-4626425" y="-4587625"/>
            <a:ext cx="7590900" cy="7590900"/>
            <a:chOff x="-4626425" y="-4587625"/>
            <a:chExt cx="7590900" cy="7590900"/>
          </a:xfrm>
        </p:grpSpPr>
        <p:sp>
          <p:nvSpPr>
            <p:cNvPr id="297" name="Google Shape;297;p33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B8F3E640-26C1-BE2F-A33B-14B8A9B85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>
            <a:extLst>
              <a:ext uri="{FF2B5EF4-FFF2-40B4-BE49-F238E27FC236}">
                <a16:creationId xmlns:a16="http://schemas.microsoft.com/office/drawing/2014/main" id="{9ADE24C3-1B72-5CE6-C61B-6A1A65611D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구성 사례</a:t>
            </a:r>
          </a:p>
        </p:txBody>
      </p:sp>
      <p:sp>
        <p:nvSpPr>
          <p:cNvPr id="53" name="Google Shape;383;p39">
            <a:extLst>
              <a:ext uri="{FF2B5EF4-FFF2-40B4-BE49-F238E27FC236}">
                <a16:creationId xmlns:a16="http://schemas.microsoft.com/office/drawing/2014/main" id="{54BC6F91-E49E-5044-3508-6F933A361238}"/>
              </a:ext>
            </a:extLst>
          </p:cNvPr>
          <p:cNvSpPr txBox="1">
            <a:spLocks/>
          </p:cNvSpPr>
          <p:nvPr/>
        </p:nvSpPr>
        <p:spPr>
          <a:xfrm>
            <a:off x="720000" y="1017875"/>
            <a:ext cx="7704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Post(Entity)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6" name="Google Shape;383;p39">
            <a:extLst>
              <a:ext uri="{FF2B5EF4-FFF2-40B4-BE49-F238E27FC236}">
                <a16:creationId xmlns:a16="http://schemas.microsoft.com/office/drawing/2014/main" id="{76C11C9C-866C-7540-3EB2-527F2FF09DD8}"/>
              </a:ext>
            </a:extLst>
          </p:cNvPr>
          <p:cNvSpPr txBox="1">
            <a:spLocks/>
          </p:cNvSpPr>
          <p:nvPr/>
        </p:nvSpPr>
        <p:spPr>
          <a:xfrm>
            <a:off x="5025659" y="1524000"/>
            <a:ext cx="339834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algn="l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Id: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 고유 식별자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베이스에서 자동으로 증가하는 값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Title: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게시글의 제목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최대 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255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자까지 입력 가능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Content: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게시글의 본문 내용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CreateAt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게시글이 생성된 시각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Category: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게시글이 속한 카테고리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Author: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 작성자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Comments: </a:t>
            </a: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게시글에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달린 댓글들의 리스트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CreateAt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():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 직전에 </a:t>
            </a:r>
            <a:r>
              <a:rPr lang="en-US" altLang="ko-KR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CreateAt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현재 시간으로 자동 설정하는 메서드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F8D13C-B4B3-865E-5B82-1766F0250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524000"/>
            <a:ext cx="339834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3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51780B6C-0724-8956-68FF-A6A32F1C8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>
            <a:extLst>
              <a:ext uri="{FF2B5EF4-FFF2-40B4-BE49-F238E27FC236}">
                <a16:creationId xmlns:a16="http://schemas.microsoft.com/office/drawing/2014/main" id="{CF8D0E3E-ABC0-5960-834B-D15DE2B791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구성 사례</a:t>
            </a:r>
          </a:p>
        </p:txBody>
      </p:sp>
      <p:sp>
        <p:nvSpPr>
          <p:cNvPr id="53" name="Google Shape;383;p39">
            <a:extLst>
              <a:ext uri="{FF2B5EF4-FFF2-40B4-BE49-F238E27FC236}">
                <a16:creationId xmlns:a16="http://schemas.microsoft.com/office/drawing/2014/main" id="{646EAE20-7953-1D8F-3560-E3D51C7A3074}"/>
              </a:ext>
            </a:extLst>
          </p:cNvPr>
          <p:cNvSpPr txBox="1">
            <a:spLocks/>
          </p:cNvSpPr>
          <p:nvPr/>
        </p:nvSpPr>
        <p:spPr>
          <a:xfrm>
            <a:off x="720000" y="1017875"/>
            <a:ext cx="7704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PostRepository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EA481-7B8F-11DC-56A8-A916F6680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523999"/>
            <a:ext cx="3398341" cy="2284843"/>
          </a:xfrm>
          <a:prstGeom prst="rect">
            <a:avLst/>
          </a:prstGeom>
        </p:spPr>
      </p:pic>
      <p:sp>
        <p:nvSpPr>
          <p:cNvPr id="5" name="Google Shape;383;p39">
            <a:extLst>
              <a:ext uri="{FF2B5EF4-FFF2-40B4-BE49-F238E27FC236}">
                <a16:creationId xmlns:a16="http://schemas.microsoft.com/office/drawing/2014/main" id="{86C6DA61-839B-E97D-D7E7-894D09C377B9}"/>
              </a:ext>
            </a:extLst>
          </p:cNvPr>
          <p:cNvSpPr txBox="1">
            <a:spLocks/>
          </p:cNvSpPr>
          <p:nvPr/>
        </p:nvSpPr>
        <p:spPr>
          <a:xfrm>
            <a:off x="5025659" y="1524000"/>
            <a:ext cx="3398341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algn="l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기본적인 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CRUD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기능을 제공하며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l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카테고리 이름으로 게시글 목록을 조회하는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추가로 정의 했습니다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93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2C2AC102-E81A-2B7A-7C3C-669ACDA93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>
            <a:extLst>
              <a:ext uri="{FF2B5EF4-FFF2-40B4-BE49-F238E27FC236}">
                <a16:creationId xmlns:a16="http://schemas.microsoft.com/office/drawing/2014/main" id="{A686EEF4-DE63-9D16-2BAC-F490BE3AF7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향후 추가 개발 및 확장 가능성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9A5093-EFB2-8606-B88E-F9155AED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1209774"/>
            <a:ext cx="3497580" cy="3210538"/>
          </a:xfrm>
          <a:prstGeom prst="rect">
            <a:avLst/>
          </a:prstGeom>
        </p:spPr>
      </p:pic>
      <p:sp>
        <p:nvSpPr>
          <p:cNvPr id="6" name="Google Shape;383;p39">
            <a:extLst>
              <a:ext uri="{FF2B5EF4-FFF2-40B4-BE49-F238E27FC236}">
                <a16:creationId xmlns:a16="http://schemas.microsoft.com/office/drawing/2014/main" id="{36F233CD-C5E1-B52B-7670-E634466D1D74}"/>
              </a:ext>
            </a:extLst>
          </p:cNvPr>
          <p:cNvSpPr txBox="1">
            <a:spLocks/>
          </p:cNvSpPr>
          <p:nvPr/>
        </p:nvSpPr>
        <p:spPr>
          <a:xfrm>
            <a:off x="4926419" y="1209774"/>
            <a:ext cx="3497580" cy="18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algn="l"/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프론트엔드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미구현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기능 존재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백엔드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API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는 충분히 개발했으나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프론트엔드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작업 미완료로 실제 사용자 화면에 구현되지 않은 기능들이 존재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/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업로드 기능 부재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게시글 또는 프로필 사진 업로드 기능이 없어 사용자 경험 개선을 위해 추가 개선 필요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/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개인 정보 수정 기능 부족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회원 정보 변경 및 프로필 편집 기능이 미흡하여 개선 필요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35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43"/>
          <p:cNvGrpSpPr/>
          <p:nvPr/>
        </p:nvGrpSpPr>
        <p:grpSpPr>
          <a:xfrm>
            <a:off x="776575" y="2883025"/>
            <a:ext cx="7590900" cy="7590900"/>
            <a:chOff x="-4626425" y="-4587625"/>
            <a:chExt cx="7590900" cy="7590900"/>
          </a:xfrm>
        </p:grpSpPr>
        <p:sp>
          <p:nvSpPr>
            <p:cNvPr id="496" name="Google Shape;496;p43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498" name="Google Shape;498;p43"/>
          <p:cNvSpPr txBox="1">
            <a:spLocks noGrp="1"/>
          </p:cNvSpPr>
          <p:nvPr>
            <p:ph type="title"/>
          </p:nvPr>
        </p:nvSpPr>
        <p:spPr>
          <a:xfrm>
            <a:off x="2353350" y="950775"/>
            <a:ext cx="4437300" cy="1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기능 시연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99" name="Google Shape;499;p43"/>
          <p:cNvSpPr txBox="1">
            <a:spLocks noGrp="1"/>
          </p:cNvSpPr>
          <p:nvPr>
            <p:ph type="subTitle" idx="1"/>
          </p:nvPr>
        </p:nvSpPr>
        <p:spPr>
          <a:xfrm>
            <a:off x="2353350" y="2330175"/>
            <a:ext cx="4437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이것으로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PPT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마치겠습니다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r>
              <a:rPr 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title"/>
          </p:nvPr>
        </p:nvSpPr>
        <p:spPr>
          <a:xfrm>
            <a:off x="937850" y="1425275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 idx="2"/>
          </p:nvPr>
        </p:nvSpPr>
        <p:spPr>
          <a:xfrm>
            <a:off x="937850" y="2417000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 idx="3"/>
          </p:nvPr>
        </p:nvSpPr>
        <p:spPr>
          <a:xfrm>
            <a:off x="937850" y="3408725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subTitle" idx="1"/>
          </p:nvPr>
        </p:nvSpPr>
        <p:spPr>
          <a:xfrm>
            <a:off x="1851975" y="1425350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개요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4"/>
          </p:nvPr>
        </p:nvSpPr>
        <p:spPr>
          <a:xfrm>
            <a:off x="1851975" y="2417050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환경 및 기술 스택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5"/>
          </p:nvPr>
        </p:nvSpPr>
        <p:spPr>
          <a:xfrm>
            <a:off x="1851975" y="3408725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주요 기능 소개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6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TABLE OF CONTENTS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19" name="Google Shape;319;p35"/>
          <p:cNvSpPr txBox="1">
            <a:spLocks noGrp="1"/>
          </p:cNvSpPr>
          <p:nvPr>
            <p:ph type="title" idx="7"/>
          </p:nvPr>
        </p:nvSpPr>
        <p:spPr>
          <a:xfrm>
            <a:off x="4766975" y="1425350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title" idx="8"/>
          </p:nvPr>
        </p:nvSpPr>
        <p:spPr>
          <a:xfrm>
            <a:off x="4766975" y="2417050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 idx="9"/>
          </p:nvPr>
        </p:nvSpPr>
        <p:spPr>
          <a:xfrm>
            <a:off x="4766975" y="3408725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3"/>
          </p:nvPr>
        </p:nvSpPr>
        <p:spPr>
          <a:xfrm>
            <a:off x="5680975" y="1425350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백엔드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구성 사례</a:t>
            </a:r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14"/>
          </p:nvPr>
        </p:nvSpPr>
        <p:spPr>
          <a:xfrm>
            <a:off x="5680974" y="2417050"/>
            <a:ext cx="3158226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추가 개발 및 확장 가능성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15"/>
          </p:nvPr>
        </p:nvSpPr>
        <p:spPr>
          <a:xfrm>
            <a:off x="5680975" y="3408725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 시연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subTitle" idx="1"/>
          </p:nvPr>
        </p:nvSpPr>
        <p:spPr>
          <a:xfrm>
            <a:off x="1516824" y="1434596"/>
            <a:ext cx="6110351" cy="3052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카테고리를 기반으로 자유롭게 글을 작성하고 소통하는 커뮤니티 게시판</a:t>
            </a:r>
            <a:endParaRPr lang="en-US" altLang="ko-KR" sz="15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프로젝트는 사용자가 특정 주제에 대해 자유롭게 의견을 나누고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서로 소통할 수 있는 카테고리 기반 커뮤니티 게시판입니다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게시글을 작성할 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사용자는 기존의 카테고리를 선택하거나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새로운 카테고리를 직접 생성하여 다양한 주제의 글을 등록할 수 있습니다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게시글에는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댓글을 달 수 있는 기능도 구현되어 있어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사용자들 간의 실시간 피드백과 커뮤니케이션이 가능합니다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예를 들어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“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운동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”, “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음악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”, “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코딩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등 관심 있는 주제별로 글을 작성하고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다른 사람의 글에 댓글을 통해 의견을 나누는 형태의 소통 구조를 갖추고 있습니다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전체적으로는 게시글 등록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수정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삭제와 함께 댓글 기능까지 지원하여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단순한 게시판이 아닌 사용자 참여형 커뮤니티를 목표로 설계하였습니다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환경 및 기술 스택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370" name="Google Shape;370;p38"/>
          <p:cNvGrpSpPr/>
          <p:nvPr/>
        </p:nvGrpSpPr>
        <p:grpSpPr>
          <a:xfrm>
            <a:off x="-1020504" y="4159271"/>
            <a:ext cx="2181625" cy="2181625"/>
            <a:chOff x="-4626425" y="-4587625"/>
            <a:chExt cx="7590900" cy="7590900"/>
          </a:xfrm>
        </p:grpSpPr>
        <p:sp>
          <p:nvSpPr>
            <p:cNvPr id="371" name="Google Shape;371;p38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10" name="Google Shape;291;p39">
            <a:extLst>
              <a:ext uri="{FF2B5EF4-FFF2-40B4-BE49-F238E27FC236}">
                <a16:creationId xmlns:a16="http://schemas.microsoft.com/office/drawing/2014/main" id="{2A7027B0-9763-F270-93F3-E1AE8382D8B9}"/>
              </a:ext>
            </a:extLst>
          </p:cNvPr>
          <p:cNvSpPr txBox="1">
            <a:spLocks/>
          </p:cNvSpPr>
          <p:nvPr/>
        </p:nvSpPr>
        <p:spPr>
          <a:xfrm>
            <a:off x="1161121" y="1564300"/>
            <a:ext cx="1800236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ko-KR" altLang="en-US" sz="170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 언어</a:t>
            </a:r>
            <a:endParaRPr lang="ko-KR" alt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1" name="Google Shape;293;p39">
            <a:extLst>
              <a:ext uri="{FF2B5EF4-FFF2-40B4-BE49-F238E27FC236}">
                <a16:creationId xmlns:a16="http://schemas.microsoft.com/office/drawing/2014/main" id="{C0373F0E-7C77-459B-C43A-235C21952D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58058" y="1518118"/>
            <a:ext cx="1993820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Java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Google Shape;294;p39">
            <a:extLst>
              <a:ext uri="{FF2B5EF4-FFF2-40B4-BE49-F238E27FC236}">
                <a16:creationId xmlns:a16="http://schemas.microsoft.com/office/drawing/2014/main" id="{C2D11890-C845-DA4C-38EA-3598C87BA33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158058" y="1925197"/>
            <a:ext cx="1993820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Spring Boot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Google Shape;295;p39">
            <a:extLst>
              <a:ext uri="{FF2B5EF4-FFF2-40B4-BE49-F238E27FC236}">
                <a16:creationId xmlns:a16="http://schemas.microsoft.com/office/drawing/2014/main" id="{E31BEF85-6811-85D6-360E-F9448685ACF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158058" y="2300920"/>
            <a:ext cx="1993820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RestApi</a:t>
            </a: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React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4" name="Google Shape;308;p39">
            <a:extLst>
              <a:ext uri="{FF2B5EF4-FFF2-40B4-BE49-F238E27FC236}">
                <a16:creationId xmlns:a16="http://schemas.microsoft.com/office/drawing/2014/main" id="{4D61823D-31E2-D1E4-5E3C-1FF8FD5FCF20}"/>
              </a:ext>
            </a:extLst>
          </p:cNvPr>
          <p:cNvCxnSpPr>
            <a:cxnSpLocks/>
          </p:cNvCxnSpPr>
          <p:nvPr/>
        </p:nvCxnSpPr>
        <p:spPr>
          <a:xfrm>
            <a:off x="877569" y="1564300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93;p39">
            <a:extLst>
              <a:ext uri="{FF2B5EF4-FFF2-40B4-BE49-F238E27FC236}">
                <a16:creationId xmlns:a16="http://schemas.microsoft.com/office/drawing/2014/main" id="{6C0B858E-A782-7491-F587-D8A5E8BBE414}"/>
              </a:ext>
            </a:extLst>
          </p:cNvPr>
          <p:cNvSpPr txBox="1">
            <a:spLocks/>
          </p:cNvSpPr>
          <p:nvPr/>
        </p:nvSpPr>
        <p:spPr>
          <a:xfrm>
            <a:off x="5271630" y="1518118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 err="1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백엔드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개발 언어</a:t>
            </a:r>
          </a:p>
        </p:txBody>
      </p:sp>
      <p:sp>
        <p:nvSpPr>
          <p:cNvPr id="17" name="Google Shape;294;p39">
            <a:extLst>
              <a:ext uri="{FF2B5EF4-FFF2-40B4-BE49-F238E27FC236}">
                <a16:creationId xmlns:a16="http://schemas.microsoft.com/office/drawing/2014/main" id="{504E545F-D10D-CF23-1EBE-B956999EEFDB}"/>
              </a:ext>
            </a:extLst>
          </p:cNvPr>
          <p:cNvSpPr txBox="1">
            <a:spLocks/>
          </p:cNvSpPr>
          <p:nvPr/>
        </p:nvSpPr>
        <p:spPr>
          <a:xfrm>
            <a:off x="5271630" y="1899444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웹 애플리케이션 개발 프레임워크</a:t>
            </a:r>
          </a:p>
        </p:txBody>
      </p:sp>
      <p:sp>
        <p:nvSpPr>
          <p:cNvPr id="18" name="Google Shape;295;p39">
            <a:extLst>
              <a:ext uri="{FF2B5EF4-FFF2-40B4-BE49-F238E27FC236}">
                <a16:creationId xmlns:a16="http://schemas.microsoft.com/office/drawing/2014/main" id="{DDFB54C3-0006-7C29-1C7A-FD4A982C2F0B}"/>
              </a:ext>
            </a:extLst>
          </p:cNvPr>
          <p:cNvSpPr txBox="1">
            <a:spLocks/>
          </p:cNvSpPr>
          <p:nvPr/>
        </p:nvSpPr>
        <p:spPr>
          <a:xfrm>
            <a:off x="5271630" y="2280355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 err="1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프론트엔드와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000" dirty="0" err="1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백엔드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분리 및 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UI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구현</a:t>
            </a:r>
          </a:p>
        </p:txBody>
      </p:sp>
      <p:sp>
        <p:nvSpPr>
          <p:cNvPr id="20" name="Google Shape;291;p39">
            <a:extLst>
              <a:ext uri="{FF2B5EF4-FFF2-40B4-BE49-F238E27FC236}">
                <a16:creationId xmlns:a16="http://schemas.microsoft.com/office/drawing/2014/main" id="{3CD27BC7-1663-0134-8EC0-F7D5359BB80F}"/>
              </a:ext>
            </a:extLst>
          </p:cNvPr>
          <p:cNvSpPr txBox="1">
            <a:spLocks/>
          </p:cNvSpPr>
          <p:nvPr/>
        </p:nvSpPr>
        <p:spPr>
          <a:xfrm>
            <a:off x="1161121" y="1945533"/>
            <a:ext cx="1800236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 워크</a:t>
            </a:r>
          </a:p>
        </p:txBody>
      </p:sp>
      <p:sp>
        <p:nvSpPr>
          <p:cNvPr id="21" name="Google Shape;291;p39">
            <a:extLst>
              <a:ext uri="{FF2B5EF4-FFF2-40B4-BE49-F238E27FC236}">
                <a16:creationId xmlns:a16="http://schemas.microsoft.com/office/drawing/2014/main" id="{9D91EE22-6781-7417-F31F-B284F1965355}"/>
              </a:ext>
            </a:extLst>
          </p:cNvPr>
          <p:cNvSpPr txBox="1">
            <a:spLocks/>
          </p:cNvSpPr>
          <p:nvPr/>
        </p:nvSpPr>
        <p:spPr>
          <a:xfrm>
            <a:off x="1161121" y="2326766"/>
            <a:ext cx="1800236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템플릿</a:t>
            </a:r>
          </a:p>
        </p:txBody>
      </p:sp>
      <p:cxnSp>
        <p:nvCxnSpPr>
          <p:cNvPr id="26" name="Google Shape;308;p39">
            <a:extLst>
              <a:ext uri="{FF2B5EF4-FFF2-40B4-BE49-F238E27FC236}">
                <a16:creationId xmlns:a16="http://schemas.microsoft.com/office/drawing/2014/main" id="{DE192D53-2D20-23BE-C543-A225BAB620D8}"/>
              </a:ext>
            </a:extLst>
          </p:cNvPr>
          <p:cNvCxnSpPr>
            <a:cxnSpLocks/>
          </p:cNvCxnSpPr>
          <p:nvPr/>
        </p:nvCxnSpPr>
        <p:spPr>
          <a:xfrm>
            <a:off x="877569" y="1925197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291;p39">
            <a:extLst>
              <a:ext uri="{FF2B5EF4-FFF2-40B4-BE49-F238E27FC236}">
                <a16:creationId xmlns:a16="http://schemas.microsoft.com/office/drawing/2014/main" id="{4E1A653D-8966-88E0-06A8-1D1123531E05}"/>
              </a:ext>
            </a:extLst>
          </p:cNvPr>
          <p:cNvSpPr txBox="1">
            <a:spLocks/>
          </p:cNvSpPr>
          <p:nvPr/>
        </p:nvSpPr>
        <p:spPr>
          <a:xfrm>
            <a:off x="1161121" y="2707999"/>
            <a:ext cx="1800236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데이터베이스</a:t>
            </a:r>
          </a:p>
        </p:txBody>
      </p:sp>
      <p:sp>
        <p:nvSpPr>
          <p:cNvPr id="31" name="Google Shape;291;p39">
            <a:extLst>
              <a:ext uri="{FF2B5EF4-FFF2-40B4-BE49-F238E27FC236}">
                <a16:creationId xmlns:a16="http://schemas.microsoft.com/office/drawing/2014/main" id="{FF1FBB55-434B-298A-161E-B2CCF780D1B8}"/>
              </a:ext>
            </a:extLst>
          </p:cNvPr>
          <p:cNvSpPr txBox="1">
            <a:spLocks/>
          </p:cNvSpPr>
          <p:nvPr/>
        </p:nvSpPr>
        <p:spPr>
          <a:xfrm>
            <a:off x="1161121" y="3089232"/>
            <a:ext cx="1800236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기타 라이브러리</a:t>
            </a:r>
          </a:p>
        </p:txBody>
      </p:sp>
      <p:sp>
        <p:nvSpPr>
          <p:cNvPr id="32" name="Google Shape;295;p39">
            <a:extLst>
              <a:ext uri="{FF2B5EF4-FFF2-40B4-BE49-F238E27FC236}">
                <a16:creationId xmlns:a16="http://schemas.microsoft.com/office/drawing/2014/main" id="{BD0331AB-31B2-B3ED-F03E-18590D04BA87}"/>
              </a:ext>
            </a:extLst>
          </p:cNvPr>
          <p:cNvSpPr txBox="1">
            <a:spLocks/>
          </p:cNvSpPr>
          <p:nvPr/>
        </p:nvSpPr>
        <p:spPr>
          <a:xfrm>
            <a:off x="3158058" y="2682460"/>
            <a:ext cx="1993820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H2</a:t>
            </a:r>
          </a:p>
        </p:txBody>
      </p:sp>
      <p:sp>
        <p:nvSpPr>
          <p:cNvPr id="33" name="Google Shape;295;p39">
            <a:extLst>
              <a:ext uri="{FF2B5EF4-FFF2-40B4-BE49-F238E27FC236}">
                <a16:creationId xmlns:a16="http://schemas.microsoft.com/office/drawing/2014/main" id="{898A3286-0DC7-9D55-CDBD-1C704FACA90B}"/>
              </a:ext>
            </a:extLst>
          </p:cNvPr>
          <p:cNvSpPr txBox="1">
            <a:spLocks/>
          </p:cNvSpPr>
          <p:nvPr/>
        </p:nvSpPr>
        <p:spPr>
          <a:xfrm>
            <a:off x="3158058" y="3024616"/>
            <a:ext cx="1993820" cy="40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JPA, Lombok,</a:t>
            </a:r>
          </a:p>
          <a:p>
            <a:pPr marL="0" indent="0" algn="l"/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Spring Security</a:t>
            </a:r>
          </a:p>
        </p:txBody>
      </p:sp>
      <p:sp>
        <p:nvSpPr>
          <p:cNvPr id="34" name="Google Shape;295;p39">
            <a:extLst>
              <a:ext uri="{FF2B5EF4-FFF2-40B4-BE49-F238E27FC236}">
                <a16:creationId xmlns:a16="http://schemas.microsoft.com/office/drawing/2014/main" id="{9152211C-98BA-4676-5FDF-819FA34E0954}"/>
              </a:ext>
            </a:extLst>
          </p:cNvPr>
          <p:cNvSpPr txBox="1">
            <a:spLocks/>
          </p:cNvSpPr>
          <p:nvPr/>
        </p:nvSpPr>
        <p:spPr>
          <a:xfrm>
            <a:off x="5271630" y="2661266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테스트용 경량 데이터베이스</a:t>
            </a:r>
          </a:p>
        </p:txBody>
      </p:sp>
      <p:sp>
        <p:nvSpPr>
          <p:cNvPr id="35" name="Google Shape;295;p39">
            <a:extLst>
              <a:ext uri="{FF2B5EF4-FFF2-40B4-BE49-F238E27FC236}">
                <a16:creationId xmlns:a16="http://schemas.microsoft.com/office/drawing/2014/main" id="{AB0821A8-6809-7D2E-058D-645F75463994}"/>
              </a:ext>
            </a:extLst>
          </p:cNvPr>
          <p:cNvSpPr txBox="1">
            <a:spLocks/>
          </p:cNvSpPr>
          <p:nvPr/>
        </p:nvSpPr>
        <p:spPr>
          <a:xfrm>
            <a:off x="5271630" y="3042177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매핑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간소화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보안 기능 제공</a:t>
            </a:r>
          </a:p>
        </p:txBody>
      </p:sp>
      <p:cxnSp>
        <p:nvCxnSpPr>
          <p:cNvPr id="36" name="Google Shape;308;p39">
            <a:extLst>
              <a:ext uri="{FF2B5EF4-FFF2-40B4-BE49-F238E27FC236}">
                <a16:creationId xmlns:a16="http://schemas.microsoft.com/office/drawing/2014/main" id="{48AC6EC3-CAB0-CF9D-B929-65F101054650}"/>
              </a:ext>
            </a:extLst>
          </p:cNvPr>
          <p:cNvCxnSpPr>
            <a:cxnSpLocks/>
          </p:cNvCxnSpPr>
          <p:nvPr/>
        </p:nvCxnSpPr>
        <p:spPr>
          <a:xfrm>
            <a:off x="877569" y="2314036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08;p39">
            <a:extLst>
              <a:ext uri="{FF2B5EF4-FFF2-40B4-BE49-F238E27FC236}">
                <a16:creationId xmlns:a16="http://schemas.microsoft.com/office/drawing/2014/main" id="{2182A05F-1046-E46A-1FF2-E51C66F7401C}"/>
              </a:ext>
            </a:extLst>
          </p:cNvPr>
          <p:cNvCxnSpPr>
            <a:cxnSpLocks/>
          </p:cNvCxnSpPr>
          <p:nvPr/>
        </p:nvCxnSpPr>
        <p:spPr>
          <a:xfrm>
            <a:off x="877569" y="2702875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08;p39">
            <a:extLst>
              <a:ext uri="{FF2B5EF4-FFF2-40B4-BE49-F238E27FC236}">
                <a16:creationId xmlns:a16="http://schemas.microsoft.com/office/drawing/2014/main" id="{3A89F276-30B6-7634-1324-09EF724B013A}"/>
              </a:ext>
            </a:extLst>
          </p:cNvPr>
          <p:cNvCxnSpPr>
            <a:cxnSpLocks/>
          </p:cNvCxnSpPr>
          <p:nvPr/>
        </p:nvCxnSpPr>
        <p:spPr>
          <a:xfrm>
            <a:off x="877569" y="3091714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p34"/>
          <p:cNvGraphicFramePr/>
          <p:nvPr>
            <p:extLst>
              <p:ext uri="{D42A27DB-BD31-4B8C-83A1-F6EECF244321}">
                <p14:modId xmlns:p14="http://schemas.microsoft.com/office/powerpoint/2010/main" val="42768092"/>
              </p:ext>
            </p:extLst>
          </p:nvPr>
        </p:nvGraphicFramePr>
        <p:xfrm>
          <a:off x="1170491" y="1691025"/>
          <a:ext cx="6803018" cy="1759500"/>
        </p:xfrm>
        <a:graphic>
          <a:graphicData uri="http://schemas.openxmlformats.org/drawingml/2006/table">
            <a:tbl>
              <a:tblPr>
                <a:noFill/>
                <a:tableStyleId>{18CAFB9C-083D-40E1-B19D-0C35DA74A676}</a:tableStyleId>
              </a:tblPr>
              <a:tblGrid>
                <a:gridCol w="29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9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인증 기능</a:t>
                      </a:r>
                      <a:r>
                        <a:rPr lang="en-US" altLang="ko-KR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(</a:t>
                      </a:r>
                      <a:r>
                        <a:rPr lang="en-US" altLang="ko-KR" sz="1000" b="1" u="sng" dirty="0" err="1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AuthController</a:t>
                      </a:r>
                      <a:r>
                        <a:rPr lang="en-US" altLang="ko-KR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)</a:t>
                      </a:r>
                      <a:endParaRPr sz="1000" b="1" u="sng" dirty="0">
                        <a:solidFill>
                          <a:schemeClr val="dk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회원가입 등 인증 관련 처리</a:t>
                      </a:r>
                      <a:endParaRPr sz="1000" dirty="0">
                        <a:solidFill>
                          <a:schemeClr val="dk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카테고리 관리</a:t>
                      </a:r>
                      <a:r>
                        <a:rPr lang="en-US" altLang="ko-KR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(</a:t>
                      </a:r>
                      <a:r>
                        <a:rPr lang="en-US" altLang="ko-KR" sz="1000" b="1" u="sng" dirty="0" err="1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CategoryController</a:t>
                      </a:r>
                      <a:r>
                        <a:rPr lang="en-US" altLang="ko-KR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)</a:t>
                      </a:r>
                      <a:endParaRPr sz="1000" b="1" u="sng" dirty="0">
                        <a:solidFill>
                          <a:schemeClr val="dk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카테고리 생성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조회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수정 등 카테고리 관리</a:t>
                      </a:r>
                      <a:endParaRPr sz="1000" dirty="0">
                        <a:solidFill>
                          <a:schemeClr val="dk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게시글 관리</a:t>
                      </a:r>
                      <a:r>
                        <a:rPr lang="en-US" altLang="ko-KR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(</a:t>
                      </a:r>
                      <a:r>
                        <a:rPr lang="en-US" altLang="ko-KR" sz="1000" b="1" u="sng" dirty="0" err="1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PostController</a:t>
                      </a:r>
                      <a:r>
                        <a:rPr lang="en-US" altLang="ko-KR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)</a:t>
                      </a:r>
                      <a:endParaRPr sz="1000" b="1" u="sng" dirty="0">
                        <a:solidFill>
                          <a:schemeClr val="dk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게시글 생성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조회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삭제 관련 처리</a:t>
                      </a:r>
                      <a:endParaRPr sz="1000" dirty="0">
                        <a:solidFill>
                          <a:schemeClr val="dk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u="sng" dirty="0">
                          <a:solidFill>
                            <a:schemeClr val="hlink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댓글 관리</a:t>
                      </a:r>
                      <a:r>
                        <a:rPr lang="en-US" altLang="ko-KR" sz="1000" b="1" u="sng" dirty="0">
                          <a:solidFill>
                            <a:schemeClr val="hlink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(</a:t>
                      </a:r>
                      <a:r>
                        <a:rPr lang="en-US" altLang="ko-KR" sz="1000" b="1" u="sng" dirty="0" err="1">
                          <a:solidFill>
                            <a:schemeClr val="hlink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CommentController</a:t>
                      </a:r>
                      <a:r>
                        <a:rPr lang="en-US" altLang="ko-KR" sz="1000" b="1" u="sng" dirty="0">
                          <a:solidFill>
                            <a:schemeClr val="hlink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)</a:t>
                      </a:r>
                      <a:endParaRPr sz="1000" b="1" u="sng" dirty="0">
                        <a:solidFill>
                          <a:schemeClr val="dk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게시글 댓글 작성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조회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삭제 관련 처리</a:t>
                      </a:r>
                      <a:endParaRPr sz="1000" dirty="0">
                        <a:solidFill>
                          <a:schemeClr val="dk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사용자 관리</a:t>
                      </a:r>
                      <a:r>
                        <a:rPr lang="en-US" altLang="ko-KR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(</a:t>
                      </a:r>
                      <a:r>
                        <a:rPr lang="en-US" altLang="ko-KR" sz="1000" b="1" u="sng" dirty="0" err="1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UserController</a:t>
                      </a:r>
                      <a:r>
                        <a:rPr lang="en-US" altLang="ko-KR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)</a:t>
                      </a:r>
                      <a:endParaRPr sz="1000" b="1" u="sng" dirty="0">
                        <a:solidFill>
                          <a:schemeClr val="dk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기본적인 사용자 기능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삭제 등 담당</a:t>
                      </a:r>
                      <a:endParaRPr sz="1000" dirty="0">
                        <a:solidFill>
                          <a:schemeClr val="dk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" name="Google Shape;307;p34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주요 기능 소개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구성 사례</a:t>
            </a:r>
          </a:p>
        </p:txBody>
      </p:sp>
      <p:sp>
        <p:nvSpPr>
          <p:cNvPr id="53" name="Google Shape;383;p39">
            <a:extLst>
              <a:ext uri="{FF2B5EF4-FFF2-40B4-BE49-F238E27FC236}">
                <a16:creationId xmlns:a16="http://schemas.microsoft.com/office/drawing/2014/main" id="{2042B4FE-D331-278B-411C-79959ED0F2DB}"/>
              </a:ext>
            </a:extLst>
          </p:cNvPr>
          <p:cNvSpPr txBox="1">
            <a:spLocks/>
          </p:cNvSpPr>
          <p:nvPr/>
        </p:nvSpPr>
        <p:spPr>
          <a:xfrm>
            <a:off x="720000" y="1017875"/>
            <a:ext cx="7704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PostController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B678FD7-5172-7313-D4E2-ED476F23F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030125"/>
            <a:ext cx="3616473" cy="753689"/>
          </a:xfrm>
          <a:prstGeom prst="rect">
            <a:avLst/>
          </a:prstGeom>
        </p:spPr>
      </p:pic>
      <p:sp>
        <p:nvSpPr>
          <p:cNvPr id="56" name="Google Shape;383;p39">
            <a:extLst>
              <a:ext uri="{FF2B5EF4-FFF2-40B4-BE49-F238E27FC236}">
                <a16:creationId xmlns:a16="http://schemas.microsoft.com/office/drawing/2014/main" id="{46157609-AF2F-C4DB-7AA7-057A913D189B}"/>
              </a:ext>
            </a:extLst>
          </p:cNvPr>
          <p:cNvSpPr txBox="1">
            <a:spLocks/>
          </p:cNvSpPr>
          <p:nvPr/>
        </p:nvSpPr>
        <p:spPr>
          <a:xfrm>
            <a:off x="720000" y="1524000"/>
            <a:ext cx="3616473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 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기반으로 해당 게시글의 상세 내용 조회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6D2E564C-200A-FBC7-F312-E4A15B04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526" y="2030125"/>
            <a:ext cx="3616474" cy="753689"/>
          </a:xfrm>
          <a:prstGeom prst="rect">
            <a:avLst/>
          </a:prstGeom>
        </p:spPr>
      </p:pic>
      <p:sp>
        <p:nvSpPr>
          <p:cNvPr id="59" name="Google Shape;383;p39">
            <a:extLst>
              <a:ext uri="{FF2B5EF4-FFF2-40B4-BE49-F238E27FC236}">
                <a16:creationId xmlns:a16="http://schemas.microsoft.com/office/drawing/2014/main" id="{635DB8CA-2FD0-B9C9-5578-486AD4E2182E}"/>
              </a:ext>
            </a:extLst>
          </p:cNvPr>
          <p:cNvSpPr txBox="1">
            <a:spLocks/>
          </p:cNvSpPr>
          <p:nvPr/>
        </p:nvSpPr>
        <p:spPr>
          <a:xfrm>
            <a:off x="4807526" y="1524000"/>
            <a:ext cx="3616474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로그인한 사용자가 특정 게시글의 제목과 내용을 수정</a:t>
            </a:r>
          </a:p>
        </p:txBody>
      </p:sp>
      <p:sp>
        <p:nvSpPr>
          <p:cNvPr id="2" name="Google Shape;383;p39">
            <a:extLst>
              <a:ext uri="{FF2B5EF4-FFF2-40B4-BE49-F238E27FC236}">
                <a16:creationId xmlns:a16="http://schemas.microsoft.com/office/drawing/2014/main" id="{FD50F8DB-6312-9FE6-72CA-35299D24E397}"/>
              </a:ext>
            </a:extLst>
          </p:cNvPr>
          <p:cNvSpPr txBox="1">
            <a:spLocks/>
          </p:cNvSpPr>
          <p:nvPr/>
        </p:nvSpPr>
        <p:spPr>
          <a:xfrm>
            <a:off x="720000" y="2783814"/>
            <a:ext cx="3616473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인증된 사용자가 본인이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작성한 게시글을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B953AB-0ABD-0879-CEC5-AF690D67C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1" y="3289940"/>
            <a:ext cx="3616473" cy="123946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A126E32-F327-A70D-A30E-C08ACE0F7C2C}"/>
              </a:ext>
            </a:extLst>
          </p:cNvPr>
          <p:cNvSpPr/>
          <p:nvPr/>
        </p:nvSpPr>
        <p:spPr>
          <a:xfrm>
            <a:off x="4807526" y="3289938"/>
            <a:ext cx="3616473" cy="123946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383;p39">
            <a:extLst>
              <a:ext uri="{FF2B5EF4-FFF2-40B4-BE49-F238E27FC236}">
                <a16:creationId xmlns:a16="http://schemas.microsoft.com/office/drawing/2014/main" id="{3DC369AF-851A-0264-973D-0543C636F255}"/>
              </a:ext>
            </a:extLst>
          </p:cNvPr>
          <p:cNvSpPr txBox="1">
            <a:spLocks/>
          </p:cNvSpPr>
          <p:nvPr/>
        </p:nvSpPr>
        <p:spPr>
          <a:xfrm>
            <a:off x="4807525" y="2783813"/>
            <a:ext cx="3616474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특정 </a:t>
            </a: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게시글에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달린 모든 댓글 목록을 조회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8D35A39D-9DA7-7741-563B-AB416B6C8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>
            <a:extLst>
              <a:ext uri="{FF2B5EF4-FFF2-40B4-BE49-F238E27FC236}">
                <a16:creationId xmlns:a16="http://schemas.microsoft.com/office/drawing/2014/main" id="{E49CF1B3-7CD9-D9B9-F7EE-6A9692AF10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구성 사례</a:t>
            </a:r>
          </a:p>
        </p:txBody>
      </p:sp>
      <p:sp>
        <p:nvSpPr>
          <p:cNvPr id="53" name="Google Shape;383;p39">
            <a:extLst>
              <a:ext uri="{FF2B5EF4-FFF2-40B4-BE49-F238E27FC236}">
                <a16:creationId xmlns:a16="http://schemas.microsoft.com/office/drawing/2014/main" id="{893943F0-0B91-722C-E2C9-ABD8435816A6}"/>
              </a:ext>
            </a:extLst>
          </p:cNvPr>
          <p:cNvSpPr txBox="1">
            <a:spLocks/>
          </p:cNvSpPr>
          <p:nvPr/>
        </p:nvSpPr>
        <p:spPr>
          <a:xfrm>
            <a:off x="720000" y="1017875"/>
            <a:ext cx="7704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PostController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6" name="Google Shape;383;p39">
            <a:extLst>
              <a:ext uri="{FF2B5EF4-FFF2-40B4-BE49-F238E27FC236}">
                <a16:creationId xmlns:a16="http://schemas.microsoft.com/office/drawing/2014/main" id="{122537A1-9B04-9D62-7270-02D77E3F37FC}"/>
              </a:ext>
            </a:extLst>
          </p:cNvPr>
          <p:cNvSpPr txBox="1">
            <a:spLocks/>
          </p:cNvSpPr>
          <p:nvPr/>
        </p:nvSpPr>
        <p:spPr>
          <a:xfrm>
            <a:off x="720000" y="1524000"/>
            <a:ext cx="3618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 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기반으로 해당 게시글의 상세 내용 조회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B678ED-FBCB-6953-633E-7083049D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030775"/>
            <a:ext cx="3618000" cy="118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7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6122B4D6-9517-B909-75BD-6463374FC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>
            <a:extLst>
              <a:ext uri="{FF2B5EF4-FFF2-40B4-BE49-F238E27FC236}">
                <a16:creationId xmlns:a16="http://schemas.microsoft.com/office/drawing/2014/main" id="{03766C68-2960-D726-6E97-BBB8B55450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구성 사례</a:t>
            </a:r>
          </a:p>
        </p:txBody>
      </p:sp>
      <p:sp>
        <p:nvSpPr>
          <p:cNvPr id="53" name="Google Shape;383;p39">
            <a:extLst>
              <a:ext uri="{FF2B5EF4-FFF2-40B4-BE49-F238E27FC236}">
                <a16:creationId xmlns:a16="http://schemas.microsoft.com/office/drawing/2014/main" id="{ED540E96-E6DB-3041-718A-0C64D68BBD3A}"/>
              </a:ext>
            </a:extLst>
          </p:cNvPr>
          <p:cNvSpPr txBox="1">
            <a:spLocks/>
          </p:cNvSpPr>
          <p:nvPr/>
        </p:nvSpPr>
        <p:spPr>
          <a:xfrm>
            <a:off x="720000" y="1017875"/>
            <a:ext cx="7704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PostService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6" name="Google Shape;383;p39">
            <a:extLst>
              <a:ext uri="{FF2B5EF4-FFF2-40B4-BE49-F238E27FC236}">
                <a16:creationId xmlns:a16="http://schemas.microsoft.com/office/drawing/2014/main" id="{DDEF0044-1EE7-83D2-560C-2D645F49A8C4}"/>
              </a:ext>
            </a:extLst>
          </p:cNvPr>
          <p:cNvSpPr txBox="1">
            <a:spLocks/>
          </p:cNvSpPr>
          <p:nvPr/>
        </p:nvSpPr>
        <p:spPr>
          <a:xfrm>
            <a:off x="720000" y="1524000"/>
            <a:ext cx="3618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해당하는 게시글을 찾아 응답 객체로 반환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527E49-F6C9-5478-4200-8EFA77C18E69}"/>
              </a:ext>
            </a:extLst>
          </p:cNvPr>
          <p:cNvSpPr/>
          <p:nvPr/>
        </p:nvSpPr>
        <p:spPr>
          <a:xfrm>
            <a:off x="720001" y="2030126"/>
            <a:ext cx="3618000" cy="88956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83;p39">
            <a:extLst>
              <a:ext uri="{FF2B5EF4-FFF2-40B4-BE49-F238E27FC236}">
                <a16:creationId xmlns:a16="http://schemas.microsoft.com/office/drawing/2014/main" id="{80923DE5-DDEA-5F86-2DA0-4C3571A9D43F}"/>
              </a:ext>
            </a:extLst>
          </p:cNvPr>
          <p:cNvSpPr txBox="1">
            <a:spLocks/>
          </p:cNvSpPr>
          <p:nvPr/>
        </p:nvSpPr>
        <p:spPr>
          <a:xfrm>
            <a:off x="4805996" y="2919688"/>
            <a:ext cx="3618003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 작성자만 제목과 내용을 수정할 수 있으며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수정된 내용을 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반영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4A0953-B0E2-294A-78A9-DEC2271E63C1}"/>
              </a:ext>
            </a:extLst>
          </p:cNvPr>
          <p:cNvSpPr/>
          <p:nvPr/>
        </p:nvSpPr>
        <p:spPr>
          <a:xfrm>
            <a:off x="4805998" y="3425814"/>
            <a:ext cx="3618002" cy="11745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383;p39">
            <a:extLst>
              <a:ext uri="{FF2B5EF4-FFF2-40B4-BE49-F238E27FC236}">
                <a16:creationId xmlns:a16="http://schemas.microsoft.com/office/drawing/2014/main" id="{7FA05D5B-5CF1-F65E-011D-A1410B7EDCD6}"/>
              </a:ext>
            </a:extLst>
          </p:cNvPr>
          <p:cNvSpPr txBox="1">
            <a:spLocks/>
          </p:cNvSpPr>
          <p:nvPr/>
        </p:nvSpPr>
        <p:spPr>
          <a:xfrm>
            <a:off x="720000" y="2919688"/>
            <a:ext cx="3618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로그인한 작성자가 본인의 게시글을 삭제할 수 있도록 처리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DD6B99-0936-62ED-7CBF-845AD8C83081}"/>
              </a:ext>
            </a:extLst>
          </p:cNvPr>
          <p:cNvSpPr/>
          <p:nvPr/>
        </p:nvSpPr>
        <p:spPr>
          <a:xfrm>
            <a:off x="720001" y="3425814"/>
            <a:ext cx="3617999" cy="11745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383;p39">
            <a:extLst>
              <a:ext uri="{FF2B5EF4-FFF2-40B4-BE49-F238E27FC236}">
                <a16:creationId xmlns:a16="http://schemas.microsoft.com/office/drawing/2014/main" id="{339477E9-A416-C07E-1A3C-14F555A8E5DA}"/>
              </a:ext>
            </a:extLst>
          </p:cNvPr>
          <p:cNvSpPr txBox="1">
            <a:spLocks/>
          </p:cNvSpPr>
          <p:nvPr/>
        </p:nvSpPr>
        <p:spPr>
          <a:xfrm>
            <a:off x="4805998" y="1524000"/>
            <a:ext cx="3618002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특정 </a:t>
            </a: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게시글에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달린 모든 댓글 목록을 가져와 반환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D15B99-FA2D-153A-7C67-E4A8F76AC874}"/>
              </a:ext>
            </a:extLst>
          </p:cNvPr>
          <p:cNvSpPr/>
          <p:nvPr/>
        </p:nvSpPr>
        <p:spPr>
          <a:xfrm>
            <a:off x="4805999" y="2030126"/>
            <a:ext cx="3618001" cy="88956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281C0546-A06D-9C2B-9A92-25412A1E1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>
            <a:extLst>
              <a:ext uri="{FF2B5EF4-FFF2-40B4-BE49-F238E27FC236}">
                <a16:creationId xmlns:a16="http://schemas.microsoft.com/office/drawing/2014/main" id="{82128F7B-23CB-EC3B-5634-627408212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구성 사례</a:t>
            </a:r>
          </a:p>
        </p:txBody>
      </p:sp>
      <p:sp>
        <p:nvSpPr>
          <p:cNvPr id="53" name="Google Shape;383;p39">
            <a:extLst>
              <a:ext uri="{FF2B5EF4-FFF2-40B4-BE49-F238E27FC236}">
                <a16:creationId xmlns:a16="http://schemas.microsoft.com/office/drawing/2014/main" id="{EE530214-71D1-21AA-E05F-7610D5B2F57D}"/>
              </a:ext>
            </a:extLst>
          </p:cNvPr>
          <p:cNvSpPr txBox="1">
            <a:spLocks/>
          </p:cNvSpPr>
          <p:nvPr/>
        </p:nvSpPr>
        <p:spPr>
          <a:xfrm>
            <a:off x="720000" y="1017875"/>
            <a:ext cx="7704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PostService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6" name="Google Shape;383;p39">
            <a:extLst>
              <a:ext uri="{FF2B5EF4-FFF2-40B4-BE49-F238E27FC236}">
                <a16:creationId xmlns:a16="http://schemas.microsoft.com/office/drawing/2014/main" id="{963B6709-7C80-3EFA-AC03-CD71FEBAD856}"/>
              </a:ext>
            </a:extLst>
          </p:cNvPr>
          <p:cNvSpPr txBox="1">
            <a:spLocks/>
          </p:cNvSpPr>
          <p:nvPr/>
        </p:nvSpPr>
        <p:spPr>
          <a:xfrm>
            <a:off x="720000" y="1524000"/>
            <a:ext cx="3618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인증된 사용자가 댓글을 작성하면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게시글과 작성자 정보를 포함하여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A6E6BA-91A2-D320-B067-A9458721129F}"/>
              </a:ext>
            </a:extLst>
          </p:cNvPr>
          <p:cNvSpPr/>
          <p:nvPr/>
        </p:nvSpPr>
        <p:spPr>
          <a:xfrm>
            <a:off x="720001" y="2030126"/>
            <a:ext cx="3617999" cy="12801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6494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539</Words>
  <Application>Microsoft Office PowerPoint</Application>
  <PresentationFormat>화면 슬라이드 쇼(16:9)</PresentationFormat>
  <Paragraphs>105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G마켓 산스 TTF Medium</vt:lpstr>
      <vt:lpstr>Nunito Light</vt:lpstr>
      <vt:lpstr>Arial</vt:lpstr>
      <vt:lpstr>G마켓 산스 TTF Bold</vt:lpstr>
      <vt:lpstr>G마켓 산스 TTF Light</vt:lpstr>
      <vt:lpstr>Raleway</vt:lpstr>
      <vt:lpstr>Asap</vt:lpstr>
      <vt:lpstr>Anaheim</vt:lpstr>
      <vt:lpstr>Minimalist Commercial Proposal by Slidesgo</vt:lpstr>
      <vt:lpstr>Final Forum</vt:lpstr>
      <vt:lpstr>01</vt:lpstr>
      <vt:lpstr>프로젝트 개요</vt:lpstr>
      <vt:lpstr>개발 환경 및 기술 스택</vt:lpstr>
      <vt:lpstr>주요 기능 소개</vt:lpstr>
      <vt:lpstr>백엔드 구성 사례</vt:lpstr>
      <vt:lpstr>백엔드 구성 사례</vt:lpstr>
      <vt:lpstr>백엔드 구성 사례</vt:lpstr>
      <vt:lpstr>백엔드 구성 사례</vt:lpstr>
      <vt:lpstr>백엔드 구성 사례</vt:lpstr>
      <vt:lpstr>백엔드 구성 사례</vt:lpstr>
      <vt:lpstr>향후 추가 개발 및 확장 가능성</vt:lpstr>
      <vt:lpstr>기능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조용무</cp:lastModifiedBy>
  <cp:revision>4</cp:revision>
  <dcterms:modified xsi:type="dcterms:W3CDTF">2025-06-21T14:29:23Z</dcterms:modified>
</cp:coreProperties>
</file>