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8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6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9" name="모서리가 둥근 직사각형 8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2" name="포인트가 5개인 별 21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5개인 별 23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19" name="포인트가 5개인 별 18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포인트가 5개인 별 19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포인트가 5개인 별 20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12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9" name="모서리가 둥근 직사각형 8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2" name="포인트가 5개인 별 21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5개인 별 23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19" name="포인트가 5개인 별 18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포인트가 5개인 별 19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포인트가 5개인 별 20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863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9" name="모서리가 둥근 직사각형 8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2" name="포인트가 5개인 별 21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5개인 별 23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19" name="포인트가 5개인 별 18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포인트가 5개인 별 19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포인트가 5개인 별 20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46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9" name="모서리가 둥근 직사각형 8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2" name="포인트가 5개인 별 21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5개인 별 23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19" name="포인트가 5개인 별 18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포인트가 5개인 별 19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포인트가 5개인 별 20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92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9" name="모서리가 둥근 직사각형 8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2" name="포인트가 5개인 별 21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5개인 별 23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19" name="포인트가 5개인 별 18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포인트가 5개인 별 19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포인트가 5개인 별 20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669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3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0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ABE6-2534-4BE2-A2E4-9415893524D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1849-323F-40CD-BA37-74DE8B4D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6826" y="1539392"/>
            <a:ext cx="11430080" cy="3289316"/>
          </a:xfrm>
        </p:spPr>
        <p:txBody>
          <a:bodyPr/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오이의 초장에 대한 데이터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6870" y="221455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914400" defTabSz="864000"/>
            <a:r>
              <a:rPr lang="en-US" altLang="ko-KR" sz="2400" dirty="0"/>
              <a:t>62	73	85	63	64	71	72	60	72	70</a:t>
            </a:r>
          </a:p>
          <a:p>
            <a:pPr marL="914400" lvl="1" indent="-914400" defTabSz="864000"/>
            <a:r>
              <a:rPr lang="en-US" altLang="ko-KR" sz="2400" dirty="0"/>
              <a:t>74	80	83	53	65	75	72	60	83	73</a:t>
            </a:r>
          </a:p>
          <a:p>
            <a:pPr marL="914400" lvl="1" indent="-914400" defTabSz="864000"/>
            <a:r>
              <a:rPr lang="en-US" altLang="ko-KR" sz="2400" dirty="0"/>
              <a:t>61	61	71	74	66	56	70	76	68	81</a:t>
            </a:r>
          </a:p>
          <a:p>
            <a:pPr marL="914400" lvl="1" indent="-914400" defTabSz="864000"/>
            <a:r>
              <a:rPr lang="en-US" altLang="ko-KR" sz="2400" dirty="0"/>
              <a:t>78	73	71	80	67	75	81	57	72	76</a:t>
            </a:r>
          </a:p>
          <a:p>
            <a:pPr marL="914400" lvl="1" indent="-914400" defTabSz="864000"/>
            <a:r>
              <a:rPr lang="en-US" altLang="ko-KR" sz="2400" dirty="0"/>
              <a:t>67	72	92	69	71	80	68	77	82	58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35854" y="343404"/>
            <a:ext cx="989202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rgbClr val="92081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산술평균의 계산 예제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0" y="4413257"/>
            <a:ext cx="4019550" cy="2181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4454044"/>
            <a:ext cx="7210486" cy="142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8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상관분석</a:t>
            </a:r>
            <a:r>
              <a:rPr lang="ko-KR" altLang="en-US" sz="3200" dirty="0"/>
              <a:t>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960" y="1309535"/>
            <a:ext cx="11430080" cy="104178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질소시용량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(kg/10a)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따른 벼 수량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(kg/ha)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반응이다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</a:t>
            </a:r>
            <a:b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</a:b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두 변수가 함께 변화하는 상관관계를 분석하라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2600" y="2554515"/>
            <a:ext cx="7531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800" dirty="0"/>
              <a:t>Data yield;</a:t>
            </a:r>
          </a:p>
          <a:p>
            <a:pPr>
              <a:buNone/>
            </a:pPr>
            <a:r>
              <a:rPr lang="en-US" altLang="ko-KR" sz="2800" dirty="0"/>
              <a:t>Input nitrogen yield @@;</a:t>
            </a:r>
          </a:p>
          <a:p>
            <a:pPr>
              <a:buNone/>
            </a:pPr>
            <a:r>
              <a:rPr lang="en-US" altLang="ko-KR" sz="2800" dirty="0"/>
              <a:t>Cards;</a:t>
            </a:r>
          </a:p>
          <a:p>
            <a:pPr marL="914400" lvl="1" indent="-914400" defTabSz="864000">
              <a:buNone/>
            </a:pPr>
            <a:r>
              <a:rPr lang="en-US" altLang="ko-KR" sz="2800" dirty="0"/>
              <a:t>0 4230 50 5442 100 6661 150 7150</a:t>
            </a:r>
          </a:p>
          <a:p>
            <a:pPr marL="914400" lvl="1" indent="-914400" defTabSz="864000">
              <a:buNone/>
            </a:pPr>
            <a:r>
              <a:rPr lang="en-US" altLang="ko-KR" sz="2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2800" dirty="0" err="1"/>
              <a:t>Proc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corr</a:t>
            </a:r>
            <a:r>
              <a:rPr lang="en-US" altLang="ko-KR" sz="2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/>
              <a:t>var</a:t>
            </a:r>
            <a:r>
              <a:rPr lang="en-US" altLang="ko-KR" sz="2800" dirty="0"/>
              <a:t> nitrogen yield;</a:t>
            </a:r>
          </a:p>
          <a:p>
            <a:pPr marL="914400" lvl="1" indent="-914400" defTabSz="864000">
              <a:buNone/>
            </a:pPr>
            <a:r>
              <a:rPr lang="en-US" altLang="ko-KR" sz="2800" dirty="0"/>
              <a:t>Run;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375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상관분석</a:t>
            </a:r>
            <a:r>
              <a:rPr lang="ko-KR" altLang="en-US" sz="3200" dirty="0"/>
              <a:t>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9600" y="3141682"/>
            <a:ext cx="10642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800" dirty="0"/>
              <a:t>Data relation;</a:t>
            </a:r>
          </a:p>
          <a:p>
            <a:pPr>
              <a:buNone/>
            </a:pPr>
            <a:r>
              <a:rPr lang="en-US" altLang="ko-KR" sz="2800" dirty="0"/>
              <a:t>Input a b @@;</a:t>
            </a:r>
          </a:p>
          <a:p>
            <a:pPr>
              <a:buNone/>
            </a:pPr>
            <a:r>
              <a:rPr lang="en-US" altLang="ko-KR" sz="2800" dirty="0"/>
              <a:t>Cards;</a:t>
            </a:r>
          </a:p>
          <a:p>
            <a:pPr marL="914400" lvl="1" indent="-914400" defTabSz="864000">
              <a:buNone/>
            </a:pPr>
            <a:r>
              <a:rPr lang="en-US" altLang="ko-KR" sz="2800" dirty="0"/>
              <a:t>0.6 0.44 1.12 0.96 2.10 1.90 1.16 1.51 0.70 0.46 0.80 0.44 0.32 0.04</a:t>
            </a:r>
          </a:p>
          <a:p>
            <a:pPr marL="914400" lvl="1" indent="-914400" defTabSz="864000">
              <a:buNone/>
            </a:pPr>
            <a:r>
              <a:rPr lang="en-US" altLang="ko-KR" sz="2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2800" dirty="0" err="1"/>
              <a:t>Proc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corr</a:t>
            </a:r>
            <a:r>
              <a:rPr lang="en-US" altLang="ko-KR" sz="2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/>
              <a:t>var</a:t>
            </a:r>
            <a:r>
              <a:rPr lang="en-US" altLang="ko-KR" sz="2800" dirty="0"/>
              <a:t> a b;</a:t>
            </a:r>
          </a:p>
          <a:p>
            <a:pPr marL="914400" lvl="1" indent="-914400" defTabSz="864000">
              <a:buNone/>
            </a:pPr>
            <a:r>
              <a:rPr lang="en-US" altLang="ko-KR" sz="2800" dirty="0"/>
              <a:t>Run;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711200" y="1387356"/>
            <a:ext cx="10363200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3200" u="sng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단백질함량과 엽록소 함량과의 관계</a:t>
            </a:r>
            <a:endParaRPr lang="en-US" altLang="ko-KR" sz="3200" u="sng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>
              <a:buNone/>
            </a:pPr>
            <a:r>
              <a:rPr lang="ko-KR" altLang="en-US" sz="28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단백질함량</a:t>
            </a:r>
            <a:r>
              <a:rPr lang="ko-KR" altLang="en-US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0.6	1.12	2.10	1.16	0.70	0.80	0.32</a:t>
            </a:r>
          </a:p>
          <a:p>
            <a:pPr>
              <a:buNone/>
            </a:pPr>
            <a:r>
              <a:rPr lang="ko-KR" altLang="en-US" sz="28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엽록소함량</a:t>
            </a:r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0.44	0.96	1.90	1.51	0.46	0.44	0.04</a:t>
            </a:r>
          </a:p>
        </p:txBody>
      </p:sp>
    </p:spTree>
    <p:extLst>
      <p:ext uri="{BB962C8B-B14F-4D97-AF65-F5344CB8AC3E}">
        <p14:creationId xmlns:p14="http://schemas.microsoft.com/office/powerpoint/2010/main" val="253099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/>
              <a:t>Data yield;</a:t>
            </a:r>
          </a:p>
          <a:p>
            <a:pPr>
              <a:buNone/>
            </a:pPr>
            <a:r>
              <a:rPr lang="en-US" altLang="ko-KR" sz="1800" dirty="0"/>
              <a:t>Input nitrogen yield @@;</a:t>
            </a:r>
          </a:p>
          <a:p>
            <a:pPr>
              <a:buNone/>
            </a:pPr>
            <a:r>
              <a:rPr lang="en-US" altLang="ko-KR" sz="1800" dirty="0"/>
              <a:t>Cards;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0	4230	50	5442	100	6661	150	7150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Proc </a:t>
            </a:r>
            <a:r>
              <a:rPr lang="en-US" altLang="ko-KR" sz="1800" dirty="0" err="1"/>
              <a:t>reg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model yield=nitrogen;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Run;</a:t>
            </a:r>
            <a:endParaRPr lang="ko-KR" altLang="en-US" sz="1800" dirty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71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2400" dirty="0"/>
              <a:t>관수량과 </a:t>
            </a:r>
            <a:r>
              <a:rPr lang="ko-KR" altLang="en-US" sz="2400" dirty="0" err="1"/>
              <a:t>앨팰퍼의</a:t>
            </a:r>
            <a:r>
              <a:rPr lang="ko-KR" altLang="en-US" sz="2400" dirty="0"/>
              <a:t> 생체수량을 조사한 자료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X		12  	18   	24   	30  	36  	42</a:t>
            </a:r>
          </a:p>
          <a:p>
            <a:pPr>
              <a:buNone/>
            </a:pPr>
            <a:r>
              <a:rPr lang="en-US" altLang="ko-KR" sz="2400" dirty="0"/>
              <a:t>Y		5.3	5.7	6.3	7.2	8.1	8.7</a:t>
            </a:r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1800" dirty="0"/>
              <a:t>Data yield;</a:t>
            </a:r>
          </a:p>
          <a:p>
            <a:pPr>
              <a:buNone/>
            </a:pPr>
            <a:r>
              <a:rPr lang="en-US" altLang="ko-KR" sz="1800" dirty="0"/>
              <a:t>Input water yield @@;</a:t>
            </a:r>
          </a:p>
          <a:p>
            <a:pPr>
              <a:buNone/>
            </a:pPr>
            <a:r>
              <a:rPr lang="en-US" altLang="ko-KR" sz="1800" dirty="0"/>
              <a:t>Cards;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12 5.3 18 5.7 24 6.3 30 7.2 36 8.1 42 8.7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Proc </a:t>
            </a:r>
            <a:r>
              <a:rPr lang="en-US" altLang="ko-KR" sz="1800" dirty="0" err="1"/>
              <a:t>reg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model yield=water;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Run;</a:t>
            </a:r>
            <a:endParaRPr lang="ko-KR" altLang="en-US" sz="1800" dirty="0"/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648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/>
              <a:t>도열병 반응과 </a:t>
            </a:r>
            <a:r>
              <a:rPr lang="ko-KR" altLang="en-US" dirty="0" err="1"/>
              <a:t>간장분리</a:t>
            </a:r>
            <a:r>
              <a:rPr lang="ko-KR" altLang="en-US" dirty="0"/>
              <a:t> </a:t>
            </a:r>
            <a:r>
              <a:rPr lang="el-GR" altLang="ko-KR" dirty="0"/>
              <a:t>χ</a:t>
            </a:r>
            <a:r>
              <a:rPr lang="en-US" altLang="ko-KR" baseline="30000" dirty="0"/>
              <a:t>2</a:t>
            </a:r>
            <a:r>
              <a:rPr lang="en-US" altLang="ko-KR" dirty="0"/>
              <a:t>-</a:t>
            </a:r>
            <a:r>
              <a:rPr lang="ko-KR" altLang="en-US" dirty="0"/>
              <a:t>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/>
              <a:t>Data independence;</a:t>
            </a:r>
          </a:p>
          <a:p>
            <a:pPr>
              <a:buNone/>
            </a:pPr>
            <a:r>
              <a:rPr lang="en-US" altLang="ko-KR" sz="1800" dirty="0"/>
              <a:t>Input resistance $ height $ count;</a:t>
            </a:r>
          </a:p>
          <a:p>
            <a:pPr>
              <a:buNone/>
            </a:pPr>
            <a:r>
              <a:rPr lang="en-US" altLang="ko-KR" sz="1800" dirty="0"/>
              <a:t>Cards;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Resist 	long	225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Resist	short 	63</a:t>
            </a:r>
          </a:p>
          <a:p>
            <a:pPr marL="914400" lvl="1" indent="-914400" defTabSz="864000">
              <a:buNone/>
            </a:pPr>
            <a:r>
              <a:rPr lang="en-US" altLang="ko-KR" sz="1800" dirty="0" err="1"/>
              <a:t>Suscept</a:t>
            </a:r>
            <a:r>
              <a:rPr lang="en-US" altLang="ko-KR" sz="1800" dirty="0"/>
              <a:t> 	long	79</a:t>
            </a:r>
          </a:p>
          <a:p>
            <a:pPr marL="914400" lvl="1" indent="-914400" defTabSz="864000">
              <a:buNone/>
            </a:pPr>
            <a:r>
              <a:rPr lang="en-US" altLang="ko-KR" sz="1800" dirty="0" err="1"/>
              <a:t>Suscept</a:t>
            </a:r>
            <a:r>
              <a:rPr lang="en-US" altLang="ko-KR" sz="1800" dirty="0"/>
              <a:t>	short	23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 err="1"/>
              <a:t>Proc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freq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weight count;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Tables resistance*height/expected </a:t>
            </a:r>
            <a:r>
              <a:rPr lang="en-US" altLang="ko-KR" sz="1800" dirty="0" err="1"/>
              <a:t>chisq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Run;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31"/>
          <a:stretch/>
        </p:blipFill>
        <p:spPr>
          <a:xfrm>
            <a:off x="5496445" y="1230789"/>
            <a:ext cx="6556209" cy="3154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6499" y="4782364"/>
            <a:ext cx="6326155" cy="1689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독립성 검정의 </a:t>
            </a: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귀무가설과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대립가설은 다음과 같다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sz="2400" spc="-150" baseline="-25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변수는 서로 독립적이다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sz="2400" spc="-150" baseline="-25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변수는 서로 독립적이 아니다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34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/>
              <a:t>도열병 반응과 </a:t>
            </a:r>
            <a:r>
              <a:rPr lang="ko-KR" altLang="en-US" dirty="0" err="1"/>
              <a:t>간장분리</a:t>
            </a:r>
            <a:r>
              <a:rPr lang="ko-KR" altLang="en-US" dirty="0"/>
              <a:t> </a:t>
            </a:r>
            <a:r>
              <a:rPr lang="el-GR" altLang="ko-KR" dirty="0"/>
              <a:t>χ</a:t>
            </a:r>
            <a:r>
              <a:rPr lang="en-US" altLang="ko-KR" baseline="30000" dirty="0"/>
              <a:t>2</a:t>
            </a:r>
            <a:r>
              <a:rPr lang="en-US" altLang="ko-KR" dirty="0"/>
              <a:t>-</a:t>
            </a:r>
            <a:r>
              <a:rPr lang="ko-KR" altLang="en-US" dirty="0"/>
              <a:t>검정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72" y="1398717"/>
            <a:ext cx="5340429" cy="4824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7989" y="1548959"/>
            <a:ext cx="5745753" cy="4459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Resistance*height 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교차분할표의 각 셀에는 도수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기대도수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백분율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행백분율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열분율이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표시되었다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저항성 장간 범주의 </a:t>
            </a: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관찰도수는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225, </a:t>
            </a: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기대도수는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224.49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전체에 대한 </a:t>
            </a: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관찰도수의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백분율은 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57.69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저항성은 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78.13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장간은 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74.01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임을 알 수 있다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6343" y="3013788"/>
            <a:ext cx="597159" cy="11569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/>
              <a:t>도열병 반응과 </a:t>
            </a:r>
            <a:r>
              <a:rPr lang="ko-KR" altLang="en-US" dirty="0" err="1"/>
              <a:t>간장분리</a:t>
            </a:r>
            <a:r>
              <a:rPr lang="ko-KR" altLang="en-US" dirty="0"/>
              <a:t> </a:t>
            </a:r>
            <a:r>
              <a:rPr lang="el-GR" altLang="ko-KR" dirty="0"/>
              <a:t>χ</a:t>
            </a:r>
            <a:r>
              <a:rPr lang="en-US" altLang="ko-KR" baseline="30000" dirty="0"/>
              <a:t>2</a:t>
            </a:r>
            <a:r>
              <a:rPr lang="en-US" altLang="ko-KR" dirty="0"/>
              <a:t>-</a:t>
            </a:r>
            <a:r>
              <a:rPr lang="ko-KR" altLang="en-US" dirty="0"/>
              <a:t>검정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8994" y="1579419"/>
            <a:ext cx="5924941" cy="462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400" spc="-15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Resistance*height </a:t>
            </a:r>
            <a:r>
              <a:rPr lang="ko-KR" altLang="en-US" dirty="0"/>
              <a:t>교차분할표에 대한 통계량은 </a:t>
            </a:r>
            <a:r>
              <a:rPr lang="el-GR" altLang="ko-KR" dirty="0"/>
              <a:t>χ</a:t>
            </a:r>
            <a:r>
              <a:rPr lang="en-US" altLang="ko-KR" baseline="30000" dirty="0"/>
              <a:t>2</a:t>
            </a:r>
            <a:r>
              <a:rPr lang="en-US" altLang="ko-KR" dirty="0"/>
              <a:t>–</a:t>
            </a:r>
            <a:r>
              <a:rPr lang="ko-KR" altLang="en-US" dirty="0"/>
              <a:t>검정 결과를 알려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계산된 </a:t>
            </a:r>
            <a:r>
              <a:rPr lang="ko-KR" altLang="en-US" dirty="0" err="1"/>
              <a:t>카이제곱</a:t>
            </a:r>
            <a:r>
              <a:rPr lang="ko-KR" altLang="en-US" dirty="0"/>
              <a:t> 값은 </a:t>
            </a:r>
            <a:r>
              <a:rPr lang="en-US" altLang="ko-KR" dirty="0"/>
              <a:t>0.0199</a:t>
            </a:r>
            <a:r>
              <a:rPr lang="ko-KR" altLang="en-US" dirty="0"/>
              <a:t>이고 이 값의 유의확률은 </a:t>
            </a:r>
            <a:r>
              <a:rPr lang="en-US" altLang="ko-KR" dirty="0"/>
              <a:t>0.8878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유의확률값</a:t>
            </a:r>
            <a:r>
              <a:rPr lang="ko-KR" altLang="en-US" dirty="0"/>
              <a:t> </a:t>
            </a:r>
            <a:r>
              <a:rPr lang="en-US" altLang="ko-KR" dirty="0"/>
              <a:t>0.8878</a:t>
            </a:r>
            <a:r>
              <a:rPr lang="ko-KR" altLang="en-US" dirty="0"/>
              <a:t>은 유의수준 </a:t>
            </a:r>
            <a:r>
              <a:rPr lang="el-GR" altLang="ko-KR" dirty="0"/>
              <a:t>α</a:t>
            </a:r>
            <a:r>
              <a:rPr lang="en-US" altLang="ko-KR" dirty="0"/>
              <a:t>=0.01</a:t>
            </a:r>
            <a:r>
              <a:rPr lang="ko-KR" altLang="en-US" dirty="0"/>
              <a:t>보다 크므로 </a:t>
            </a:r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‘H0 : </a:t>
            </a:r>
            <a:r>
              <a:rPr lang="ko-KR" altLang="en-US" dirty="0"/>
              <a:t>두변수는</a:t>
            </a:r>
            <a:r>
              <a:rPr lang="en-US" altLang="ko-KR" dirty="0"/>
              <a:t> </a:t>
            </a:r>
            <a:r>
              <a:rPr lang="ko-KR" altLang="en-US" dirty="0"/>
              <a:t>독립적이다</a:t>
            </a:r>
            <a:r>
              <a:rPr lang="en-US" altLang="ko-KR" dirty="0"/>
              <a:t>’</a:t>
            </a:r>
            <a:r>
              <a:rPr lang="ko-KR" altLang="en-US" dirty="0"/>
              <a:t>를 채택한다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“</a:t>
            </a:r>
            <a:r>
              <a:rPr lang="ko-KR" altLang="en-US" dirty="0"/>
              <a:t>도열병 반응과 간장의 분리는 서로 독립적이다</a:t>
            </a:r>
            <a:r>
              <a:rPr lang="en-US" altLang="ko-KR" dirty="0"/>
              <a:t>.＂</a:t>
            </a:r>
            <a:r>
              <a:rPr lang="ko-KR" altLang="en-US" dirty="0"/>
              <a:t>라고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2" y="1579419"/>
            <a:ext cx="5350185" cy="38256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15148" y="2674374"/>
            <a:ext cx="2123768" cy="3834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/>
              <a:t>도열병 반응과 </a:t>
            </a:r>
            <a:r>
              <a:rPr lang="ko-KR" altLang="en-US" dirty="0" err="1"/>
              <a:t>간장분리</a:t>
            </a:r>
            <a:r>
              <a:rPr lang="ko-KR" altLang="en-US" dirty="0"/>
              <a:t> </a:t>
            </a:r>
            <a:r>
              <a:rPr lang="el-GR" altLang="ko-KR" dirty="0"/>
              <a:t>χ</a:t>
            </a:r>
            <a:r>
              <a:rPr lang="en-US" altLang="ko-KR" baseline="30000" dirty="0"/>
              <a:t>2</a:t>
            </a:r>
            <a:r>
              <a:rPr lang="en-US" altLang="ko-KR" dirty="0"/>
              <a:t>-</a:t>
            </a:r>
            <a:r>
              <a:rPr lang="ko-KR" altLang="en-US" dirty="0"/>
              <a:t>검정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1578" y="1463302"/>
            <a:ext cx="6272479" cy="3905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피셔의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정확 검정은 표본크기가 작고 각 범주의 도수가 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작을 때 사용한다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양측 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&lt;=P 0.8901’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유의확률을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나타낸다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유의확률값이 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0.8901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l-GR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=0.01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크므로 </a:t>
            </a:r>
            <a:r>
              <a:rPr lang="ko-KR" altLang="en-US" sz="2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귀무가설을</a:t>
            </a:r>
            <a:r>
              <a:rPr lang="ko-KR" altLang="en-US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채택하게 된다</a:t>
            </a:r>
            <a:r>
              <a:rPr lang="en-US" altLang="ko-KR" sz="2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52" y="1968760"/>
            <a:ext cx="4522724" cy="36701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84669" y="4365160"/>
            <a:ext cx="2733369" cy="42315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9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/>
              <a:t>단성잡종에서 표현형의 </a:t>
            </a:r>
            <a:r>
              <a:rPr lang="ko-KR" altLang="en-US" dirty="0" err="1"/>
              <a:t>구분기준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/>
              <a:t>Data pea;</a:t>
            </a:r>
          </a:p>
          <a:p>
            <a:pPr>
              <a:buNone/>
            </a:pPr>
            <a:r>
              <a:rPr lang="en-US" altLang="ko-KR" sz="1800" dirty="0"/>
              <a:t>Input color $ count;</a:t>
            </a:r>
          </a:p>
          <a:p>
            <a:pPr>
              <a:buNone/>
            </a:pPr>
            <a:r>
              <a:rPr lang="en-US" altLang="ko-KR" sz="1800" dirty="0"/>
              <a:t>Cards;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Violet	705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White	224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 err="1"/>
              <a:t>Proc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freq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weight count;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Tables color/expected </a:t>
            </a:r>
            <a:r>
              <a:rPr lang="en-US" altLang="ko-KR" sz="1800" dirty="0" err="1"/>
              <a:t>chisq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Run;</a:t>
            </a:r>
            <a:endParaRPr lang="en-US" altLang="ko-KR" sz="2400" dirty="0"/>
          </a:p>
          <a:p>
            <a:pPr>
              <a:buNone/>
            </a:pP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54" y="1309534"/>
            <a:ext cx="5733311" cy="51728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98554" y="1661651"/>
            <a:ext cx="2175640" cy="255638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4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09268" y="544989"/>
            <a:ext cx="11430080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/>
              <a:t>단성잡종에서 표현형의 </a:t>
            </a:r>
            <a:r>
              <a:rPr lang="ko-KR" altLang="en-US" dirty="0" err="1"/>
              <a:t>구분기준</a:t>
            </a:r>
            <a:r>
              <a:rPr lang="en-US" altLang="ko-KR" dirty="0"/>
              <a:t>_</a:t>
            </a:r>
            <a:r>
              <a:rPr lang="ko-KR" altLang="en-US" dirty="0"/>
              <a:t>적합도 검정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1570037"/>
            <a:ext cx="4231064" cy="4398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01" y="1570037"/>
            <a:ext cx="5956136" cy="46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2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0960" y="1142984"/>
            <a:ext cx="11430080" cy="5184000"/>
          </a:xfrm>
        </p:spPr>
        <p:txBody>
          <a:bodyPr>
            <a:normAutofit lnSpcReduction="10000"/>
          </a:bodyPr>
          <a:lstStyle/>
          <a:p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고단백 사료와 </a:t>
            </a:r>
            <a:r>
              <a:rPr lang="ko-KR" altLang="en-US" sz="36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저단백</a:t>
            </a:r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사료 급여에 따른 쥐의 </a:t>
            </a:r>
            <a:r>
              <a:rPr lang="ko-KR" altLang="en-US" sz="36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증체량</a:t>
            </a:r>
            <a:endParaRPr lang="en-US" altLang="ko-KR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lvl="1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고단백사료 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(12)</a:t>
            </a:r>
          </a:p>
          <a:p>
            <a:pPr lvl="2"/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134, 146, 104, 119, 124, 161, 107, 83, 113, 129, 97, 123</a:t>
            </a:r>
          </a:p>
          <a:p>
            <a:pPr lvl="1"/>
            <a:r>
              <a:rPr lang="ko-KR" altLang="en-US" sz="3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저단백사료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(7)</a:t>
            </a:r>
          </a:p>
          <a:p>
            <a:pPr lvl="2"/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70, 118, 101, 85, 107, 132, 94</a:t>
            </a:r>
          </a:p>
          <a:p>
            <a:pPr lvl="2"/>
            <a:endParaRPr lang="en-US" altLang="ko-KR" sz="28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벼 </a:t>
            </a:r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</a:t>
            </a:r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품종과 </a:t>
            </a:r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B</a:t>
            </a:r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품종의 개체당 </a:t>
            </a:r>
            <a:r>
              <a:rPr lang="ko-KR" altLang="en-US" sz="36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이삭수</a:t>
            </a:r>
            <a:endParaRPr lang="en-US" altLang="ko-KR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lvl="1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품종 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 (5)</a:t>
            </a:r>
          </a:p>
          <a:p>
            <a:pPr lvl="2"/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4, 7, 5, 8, 6</a:t>
            </a:r>
          </a:p>
          <a:p>
            <a:pPr lvl="1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품종 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B (5)</a:t>
            </a:r>
          </a:p>
          <a:p>
            <a:pPr lvl="2"/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3, 1, 2, 5, 4</a:t>
            </a:r>
            <a:endParaRPr lang="ko-KR" altLang="en-US" sz="28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854" y="343404"/>
            <a:ext cx="989202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rgbClr val="92081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예제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46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09268" y="544989"/>
            <a:ext cx="11430080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 err="1"/>
              <a:t>종자모양과</a:t>
            </a:r>
            <a:r>
              <a:rPr lang="ko-KR" altLang="en-US" dirty="0"/>
              <a:t> 색깔에 대한 </a:t>
            </a:r>
            <a:r>
              <a:rPr lang="ko-KR" altLang="en-US" dirty="0" err="1"/>
              <a:t>양성잡종</a:t>
            </a:r>
            <a:r>
              <a:rPr lang="ko-KR" altLang="en-US" dirty="0"/>
              <a:t> </a:t>
            </a:r>
            <a:r>
              <a:rPr lang="ko-KR" altLang="en-US" dirty="0" err="1"/>
              <a:t>구분기준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80960" y="1309534"/>
            <a:ext cx="11430080" cy="5184000"/>
          </a:xfrm>
        </p:spPr>
        <p:txBody>
          <a:bodyPr/>
          <a:lstStyle/>
          <a:p>
            <a:pPr>
              <a:buNone/>
            </a:pPr>
            <a:r>
              <a:rPr lang="en-US" altLang="ko-KR" sz="1800" dirty="0"/>
              <a:t>Data pea;</a:t>
            </a:r>
          </a:p>
          <a:p>
            <a:pPr>
              <a:buNone/>
            </a:pPr>
            <a:r>
              <a:rPr lang="en-US" altLang="ko-KR" sz="1800" dirty="0"/>
              <a:t>Input shape $ color $ count;</a:t>
            </a:r>
          </a:p>
          <a:p>
            <a:pPr>
              <a:buNone/>
            </a:pPr>
            <a:r>
              <a:rPr lang="en-US" altLang="ko-KR" sz="1800" dirty="0"/>
              <a:t>Cards;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Round	yellow 	315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Round 	green 	108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Wrinkle	yellow 	101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Wrinkle 	green 	32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 err="1"/>
              <a:t>Proc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freq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weight count;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Tables shape*color/expected </a:t>
            </a:r>
            <a:r>
              <a:rPr lang="en-US" altLang="ko-KR" sz="1800" dirty="0" err="1"/>
              <a:t>chisq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Run;</a:t>
            </a:r>
            <a:endParaRPr lang="ko-KR" altLang="en-US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54" y="1309534"/>
            <a:ext cx="5733311" cy="51728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32153" y="1687051"/>
            <a:ext cx="3599711" cy="255638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04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09268" y="544989"/>
            <a:ext cx="11430080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 err="1"/>
              <a:t>종자모양과</a:t>
            </a:r>
            <a:r>
              <a:rPr lang="ko-KR" altLang="en-US" dirty="0"/>
              <a:t> 색깔에 대한 </a:t>
            </a:r>
            <a:r>
              <a:rPr lang="ko-KR" altLang="en-US" dirty="0" err="1"/>
              <a:t>양성잡종</a:t>
            </a:r>
            <a:r>
              <a:rPr lang="ko-KR" altLang="en-US" dirty="0"/>
              <a:t> </a:t>
            </a:r>
            <a:r>
              <a:rPr lang="ko-KR" altLang="en-US" dirty="0" err="1"/>
              <a:t>구분기준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554162"/>
            <a:ext cx="4838700" cy="448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71" y="1230789"/>
            <a:ext cx="4667874" cy="27041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371" y="4126389"/>
            <a:ext cx="3511550" cy="24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44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/>
              <a:t>교차분석</a:t>
            </a:r>
            <a:r>
              <a:rPr lang="en-US" altLang="ko-KR" dirty="0"/>
              <a:t>_</a:t>
            </a:r>
            <a:r>
              <a:rPr lang="ko-KR" altLang="en-US" dirty="0"/>
              <a:t>동질성 검정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0960" y="1309534"/>
            <a:ext cx="11430080" cy="5184000"/>
          </a:xfrm>
        </p:spPr>
        <p:txBody>
          <a:bodyPr/>
          <a:lstStyle/>
          <a:p>
            <a:pPr>
              <a:buNone/>
            </a:pPr>
            <a:r>
              <a:rPr lang="en-US" altLang="ko-KR" sz="1800" dirty="0"/>
              <a:t>Data </a:t>
            </a:r>
            <a:r>
              <a:rPr lang="en-US" altLang="ko-KR" sz="1800" dirty="0" err="1"/>
              <a:t>fertilzer</a:t>
            </a:r>
            <a:r>
              <a:rPr lang="en-US" altLang="ko-KR" sz="1800" dirty="0"/>
              <a:t>;</a:t>
            </a:r>
          </a:p>
          <a:p>
            <a:pPr>
              <a:buNone/>
            </a:pPr>
            <a:r>
              <a:rPr lang="en-US" altLang="ko-KR" sz="1800" dirty="0"/>
              <a:t>Input </a:t>
            </a:r>
            <a:r>
              <a:rPr lang="en-US" altLang="ko-KR" sz="1800" dirty="0" err="1"/>
              <a:t>fertilzer</a:t>
            </a:r>
            <a:r>
              <a:rPr lang="en-US" altLang="ko-KR" sz="1800" dirty="0"/>
              <a:t> $ infection $ count;</a:t>
            </a:r>
          </a:p>
          <a:p>
            <a:pPr>
              <a:buNone/>
            </a:pPr>
            <a:r>
              <a:rPr lang="en-US" altLang="ko-KR" sz="1800" dirty="0"/>
              <a:t>Cards;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Control	infect	16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Control	non	85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N	infect	10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N	non	85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Compost	infect	4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Compost	non	109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N+C	infect	14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N+C	non 	127	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 err="1"/>
              <a:t>Proc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freq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weight count;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	Tables </a:t>
            </a:r>
            <a:r>
              <a:rPr lang="en-US" altLang="ko-KR" sz="1800" dirty="0" err="1"/>
              <a:t>fertilzer</a:t>
            </a:r>
            <a:r>
              <a:rPr lang="en-US" altLang="ko-KR" sz="1800" dirty="0"/>
              <a:t>*infection/expected </a:t>
            </a:r>
            <a:r>
              <a:rPr lang="en-US" altLang="ko-KR" sz="1800" dirty="0" err="1"/>
              <a:t>chisq</a:t>
            </a:r>
            <a:r>
              <a:rPr lang="en-US" altLang="ko-KR" sz="1800" dirty="0"/>
              <a:t>;</a:t>
            </a:r>
          </a:p>
          <a:p>
            <a:pPr marL="914400" lvl="1" indent="-914400" defTabSz="864000">
              <a:buNone/>
            </a:pPr>
            <a:r>
              <a:rPr lang="en-US" altLang="ko-KR" sz="1800" dirty="0"/>
              <a:t>Run;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92" y="1309534"/>
            <a:ext cx="6614512" cy="49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1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09268" y="544989"/>
            <a:ext cx="11430080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_</a:t>
            </a:r>
            <a:r>
              <a:rPr lang="ko-KR" altLang="en-US" dirty="0"/>
              <a:t>교차분석</a:t>
            </a:r>
            <a:r>
              <a:rPr lang="en-US" altLang="ko-KR" dirty="0"/>
              <a:t>_</a:t>
            </a:r>
            <a:r>
              <a:rPr lang="ko-KR" altLang="en-US" dirty="0"/>
              <a:t>동질성 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8" y="1230789"/>
            <a:ext cx="4139032" cy="5662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4" y="1646237"/>
            <a:ext cx="6332439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3360" y="3568684"/>
            <a:ext cx="11430080" cy="26924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1400" dirty="0"/>
              <a:t>Data two;</a:t>
            </a:r>
          </a:p>
          <a:p>
            <a:pPr>
              <a:buNone/>
            </a:pPr>
            <a:r>
              <a:rPr lang="en-US" altLang="ko-KR" sz="1400" dirty="0"/>
              <a:t>Input cultivar $ number @@;</a:t>
            </a:r>
          </a:p>
          <a:p>
            <a:pPr>
              <a:buNone/>
            </a:pPr>
            <a:r>
              <a:rPr lang="en-US" altLang="ko-KR" sz="1400" dirty="0"/>
              <a:t>Cards;</a:t>
            </a:r>
          </a:p>
          <a:p>
            <a:pPr>
              <a:buNone/>
            </a:pPr>
            <a:r>
              <a:rPr lang="en-US" altLang="ko-KR" sz="1400" dirty="0"/>
              <a:t>A 	4 	A 	7 	A 	5 	A 	8 	A 	6</a:t>
            </a:r>
          </a:p>
          <a:p>
            <a:pPr>
              <a:buNone/>
            </a:pPr>
            <a:r>
              <a:rPr lang="en-US" altLang="ko-KR" sz="1400" dirty="0"/>
              <a:t>B 	3 	B 	1 	B 	2 	B 	5 	B 	4</a:t>
            </a:r>
          </a:p>
          <a:p>
            <a:pPr>
              <a:buNone/>
            </a:pPr>
            <a:r>
              <a:rPr lang="en-US" altLang="ko-KR" sz="1400" dirty="0"/>
              <a:t>;</a:t>
            </a:r>
          </a:p>
          <a:p>
            <a:pPr>
              <a:buNone/>
            </a:pPr>
            <a:r>
              <a:rPr lang="en-US" altLang="ko-KR" sz="1400" dirty="0"/>
              <a:t>Proc </a:t>
            </a:r>
            <a:r>
              <a:rPr lang="en-US" altLang="ko-KR" sz="1400" dirty="0" err="1"/>
              <a:t>ttest</a:t>
            </a:r>
            <a:r>
              <a:rPr lang="en-US" altLang="ko-KR" sz="1400" dirty="0"/>
              <a:t>;</a:t>
            </a:r>
          </a:p>
          <a:p>
            <a:pPr>
              <a:buNone/>
            </a:pPr>
            <a:r>
              <a:rPr lang="en-US" altLang="ko-KR" sz="1400" dirty="0"/>
              <a:t>	class cultivar;</a:t>
            </a:r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number;</a:t>
            </a:r>
          </a:p>
          <a:p>
            <a:pPr>
              <a:buNone/>
            </a:pPr>
            <a:r>
              <a:rPr lang="en-US" altLang="ko-KR" sz="1400" dirty="0"/>
              <a:t>Run;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33360" y="1163562"/>
            <a:ext cx="1112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Data one;</a:t>
            </a:r>
          </a:p>
          <a:p>
            <a:r>
              <a:rPr lang="en-US" altLang="ko-KR" sz="1400" dirty="0"/>
              <a:t>Input food $ </a:t>
            </a:r>
            <a:r>
              <a:rPr lang="en-US" altLang="ko-KR" sz="1400" dirty="0" err="1"/>
              <a:t>fw</a:t>
            </a:r>
            <a:r>
              <a:rPr lang="en-US" altLang="ko-KR" sz="1400" dirty="0"/>
              <a:t> @@;</a:t>
            </a:r>
          </a:p>
          <a:p>
            <a:r>
              <a:rPr lang="en-US" altLang="ko-KR" sz="1400" dirty="0"/>
              <a:t>Cards;</a:t>
            </a:r>
          </a:p>
          <a:p>
            <a:r>
              <a:rPr lang="en-US" altLang="ko-KR" sz="1400" dirty="0"/>
              <a:t>high 134 high 146 high 104 high 119 high 124 high 161 high 107 high 83 high 113 high 129 high 97 high 123</a:t>
            </a:r>
          </a:p>
          <a:p>
            <a:r>
              <a:rPr lang="en-US" altLang="ko-KR" sz="1400" dirty="0"/>
              <a:t>low 70 low 118 low 101 low 85 low 107 low 132 low 94</a:t>
            </a:r>
          </a:p>
          <a:p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Proc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ttest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class food;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fw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Run;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410331"/>
            <a:ext cx="12192000" cy="0"/>
          </a:xfrm>
          <a:prstGeom prst="line">
            <a:avLst/>
          </a:prstGeom>
          <a:ln w="28575">
            <a:solidFill>
              <a:srgbClr val="DA222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5854" y="343404"/>
            <a:ext cx="989202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rgbClr val="92081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SAS </a:t>
            </a:r>
            <a:r>
              <a:rPr lang="ko-KR" altLang="en-US" sz="3600" b="1" spc="-150" dirty="0">
                <a:solidFill>
                  <a:srgbClr val="92081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예제 풀이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88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0960" y="1142984"/>
            <a:ext cx="11430080" cy="29718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사과나무의 병해 방제에 대한 약제처리 실험결과이다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각 나무의 반은 약제처리를 하고 나머지 반은 약제를 처리하지 않았을 때 발병률을 조사하였다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약제 처리와 무처리 간의 발병률에 차이가 있다고 볼 수 있는가</a:t>
            </a:r>
            <a:r>
              <a:rPr lang="en-US" altLang="ko-KR" sz="32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  <a:endParaRPr lang="ko-KR" altLang="en-US" sz="32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854" y="343404"/>
            <a:ext cx="989202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rgbClr val="92081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예제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09720" y="980729"/>
            <a:ext cx="8572560" cy="5374035"/>
          </a:xfrm>
        </p:spPr>
        <p:txBody>
          <a:bodyPr>
            <a:normAutofit lnSpcReduction="10000"/>
          </a:bodyPr>
          <a:lstStyle/>
          <a:p>
            <a:pPr>
              <a:lnSpc>
                <a:spcPct val="98000"/>
              </a:lnSpc>
              <a:buNone/>
            </a:pPr>
            <a:r>
              <a:rPr lang="en-US" altLang="ko-KR" sz="1400" dirty="0"/>
              <a:t>Data apple;</a:t>
            </a:r>
          </a:p>
          <a:p>
            <a:pPr>
              <a:lnSpc>
                <a:spcPct val="98000"/>
              </a:lnSpc>
              <a:buNone/>
            </a:pPr>
            <a:r>
              <a:rPr lang="en-US" altLang="ko-KR" sz="1400" dirty="0"/>
              <a:t>Input treat $ result @@;</a:t>
            </a:r>
          </a:p>
          <a:p>
            <a:pPr>
              <a:lnSpc>
                <a:spcPct val="98000"/>
              </a:lnSpc>
              <a:buNone/>
            </a:pPr>
            <a:r>
              <a:rPr lang="en-US" altLang="ko-KR" sz="1400" dirty="0"/>
              <a:t>Cards;</a:t>
            </a:r>
          </a:p>
          <a:p>
            <a:pPr>
              <a:lnSpc>
                <a:spcPct val="98000"/>
              </a:lnSpc>
              <a:buNone/>
            </a:pPr>
            <a:r>
              <a:rPr lang="en-US" altLang="ko-KR" sz="1400" dirty="0"/>
              <a:t>cont 26 cont 15 cont 14 cont 22 cont 45 cont 12 cont 27 cont 7 cont 6 cont 15 cont 29 cont 13</a:t>
            </a:r>
          </a:p>
          <a:p>
            <a:pPr>
              <a:lnSpc>
                <a:spcPct val="98000"/>
              </a:lnSpc>
              <a:buNone/>
            </a:pPr>
            <a:r>
              <a:rPr lang="en-US" altLang="ko-KR" sz="1400" dirty="0" err="1"/>
              <a:t>tr</a:t>
            </a:r>
            <a:r>
              <a:rPr lang="en-US" altLang="ko-KR" sz="1400" dirty="0"/>
              <a:t> 8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2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5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8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19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4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11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5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3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4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7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5 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r>
              <a:rPr lang="en-US" altLang="ko-KR" sz="1400" dirty="0"/>
              <a:t>;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r>
              <a:rPr lang="en-US" altLang="ko-KR" sz="1400" dirty="0"/>
              <a:t>Proc </a:t>
            </a:r>
            <a:r>
              <a:rPr lang="en-US" altLang="ko-KR" sz="1400" dirty="0" err="1"/>
              <a:t>ttest</a:t>
            </a:r>
            <a:r>
              <a:rPr lang="en-US" altLang="ko-KR" sz="1400" dirty="0"/>
              <a:t>;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r>
              <a:rPr lang="en-US" altLang="ko-KR" sz="1400" dirty="0"/>
              <a:t>	class treat;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result;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r>
              <a:rPr lang="en-US" altLang="ko-KR" sz="1400" dirty="0"/>
              <a:t>Run;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endParaRPr lang="en-US" altLang="ko-KR" sz="1400" dirty="0"/>
          </a:p>
          <a:p>
            <a:pPr>
              <a:lnSpc>
                <a:spcPct val="98000"/>
              </a:lnSpc>
              <a:buNone/>
            </a:pPr>
            <a:r>
              <a:rPr lang="en-US" altLang="ko-KR" sz="1400" dirty="0"/>
              <a:t>Data apple;</a:t>
            </a:r>
          </a:p>
          <a:p>
            <a:pPr>
              <a:lnSpc>
                <a:spcPct val="98000"/>
              </a:lnSpc>
              <a:buNone/>
            </a:pPr>
            <a:r>
              <a:rPr lang="en-US" altLang="ko-KR" sz="1400" dirty="0"/>
              <a:t>Input cont 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 @@;</a:t>
            </a:r>
          </a:p>
          <a:p>
            <a:pPr>
              <a:lnSpc>
                <a:spcPct val="98000"/>
              </a:lnSpc>
              <a:buNone/>
            </a:pPr>
            <a:r>
              <a:rPr lang="en-US" altLang="ko-KR" sz="1400" dirty="0"/>
              <a:t>Cards;</a:t>
            </a:r>
          </a:p>
          <a:p>
            <a:pPr>
              <a:lnSpc>
                <a:spcPct val="98000"/>
              </a:lnSpc>
              <a:buNone/>
            </a:pPr>
            <a:r>
              <a:rPr lang="en-US" altLang="ko-KR" sz="1400" dirty="0"/>
              <a:t>26 8 15 2 14 5 22 8 45 19  12 4 27 11 7 5 6 3 15 4 29 7 13 5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r>
              <a:rPr lang="en-US" altLang="ko-KR" sz="1400" dirty="0"/>
              <a:t>;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r>
              <a:rPr lang="en-US" altLang="ko-KR" sz="1400" dirty="0"/>
              <a:t>Proc </a:t>
            </a:r>
            <a:r>
              <a:rPr lang="en-US" altLang="ko-KR" sz="1400" dirty="0" err="1"/>
              <a:t>ttest</a:t>
            </a:r>
            <a:r>
              <a:rPr lang="en-US" altLang="ko-KR" sz="1400" dirty="0"/>
              <a:t>;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r>
              <a:rPr lang="en-US" altLang="ko-KR" sz="1400" dirty="0"/>
              <a:t>	paired cont*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;</a:t>
            </a:r>
          </a:p>
          <a:p>
            <a:pPr marL="914400" lvl="1" indent="-914400" defTabSz="864000">
              <a:lnSpc>
                <a:spcPct val="98000"/>
              </a:lnSpc>
              <a:buNone/>
            </a:pPr>
            <a:r>
              <a:rPr lang="en-US" altLang="ko-KR" sz="1400" dirty="0"/>
              <a:t>Run;</a:t>
            </a:r>
            <a:endParaRPr lang="ko-KR" altLang="en-US" sz="1400" dirty="0"/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235854" y="343404"/>
            <a:ext cx="989202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rgbClr val="92081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SAS </a:t>
            </a:r>
            <a:r>
              <a:rPr lang="ko-KR" altLang="en-US" sz="3600" b="1" spc="-150" dirty="0">
                <a:solidFill>
                  <a:srgbClr val="92081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예제 풀이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39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반복수가 같은 일원분류 데이터의 분산분석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960" y="1309535"/>
            <a:ext cx="11430080" cy="10417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첨가물이 서로 다른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가지 종류의 비료를 시비 후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60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일 후 수박의 생체중 </a:t>
            </a:r>
            <a:r>
              <a:rPr lang="ko-KR" altLang="en-US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증가량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조사한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/>
            </a:r>
            <a:b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</a:b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결과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비료들의 의한 생체중 증가 효과에 차이가 있는가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</a:p>
          <a:p>
            <a:pPr>
              <a:buNone/>
            </a:pP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80960" y="2351315"/>
            <a:ext cx="11430080" cy="5184000"/>
          </a:xfr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Times New Roman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Data one;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Input food $ </a:t>
            </a:r>
            <a:r>
              <a:rPr lang="en-US" altLang="ko-KR" sz="1400" dirty="0" err="1">
                <a:latin typeface="+mn-lt"/>
              </a:rPr>
              <a:t>fw</a:t>
            </a:r>
            <a:r>
              <a:rPr lang="en-US" altLang="ko-KR" sz="1400" dirty="0">
                <a:latin typeface="+mn-lt"/>
              </a:rPr>
              <a:t> @@;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Cards;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A	57	A	58	A	56	A	54	A	61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B	60	B	57	B	58	B	59	B	63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C	64	C	62	C	68	C	65	C	67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D	60	D	57	D	64	D	61	D	59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E	66	E	70	E	68	E	69	E	72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 err="1">
                <a:latin typeface="+mn-lt"/>
              </a:rPr>
              <a:t>Proc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anova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	class food;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	model </a:t>
            </a:r>
            <a:r>
              <a:rPr lang="en-US" altLang="ko-KR" sz="1400" dirty="0" err="1">
                <a:latin typeface="+mn-lt"/>
              </a:rPr>
              <a:t>fw</a:t>
            </a:r>
            <a:r>
              <a:rPr lang="en-US" altLang="ko-KR" sz="1400" dirty="0">
                <a:latin typeface="+mn-lt"/>
              </a:rPr>
              <a:t>=food;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	means food/ </a:t>
            </a:r>
            <a:r>
              <a:rPr lang="en-US" altLang="ko-KR" sz="1400" dirty="0" err="1">
                <a:latin typeface="+mn-lt"/>
              </a:rPr>
              <a:t>duncan</a:t>
            </a:r>
            <a:r>
              <a:rPr lang="en-US" altLang="ko-KR" sz="1400" dirty="0">
                <a:latin typeface="+mn-lt"/>
              </a:rPr>
              <a:t> alpha=0.01;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 dirty="0">
                <a:latin typeface="+mn-lt"/>
              </a:rPr>
              <a:t>Run;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97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반복수가 다른 일원분류 데이터의 분산분석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 벼 품종의 간장을 조사한 결과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품종들간에 간장의 차이가 있는가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</a:p>
          <a:p>
            <a:endParaRPr lang="en-US" altLang="ko-KR" sz="1600" dirty="0">
              <a:latin typeface="+mn-lt"/>
              <a:ea typeface="나눔손글씨 펜" panose="03040600000000000000" pitchFamily="66" charset="-127"/>
            </a:endParaRP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Data one;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Input rice $ height @@;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Cards;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A	74	A	77	A	80	A	72	A	84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B	89	B	93	B	94	B	95	B	96	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C	108	C	109	C	115	C	116	C	117	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D	98	D	99	D	104	D	105	B	99	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Proc </a:t>
            </a:r>
            <a:r>
              <a:rPr lang="en-US" altLang="ko-KR" sz="1600" dirty="0" err="1">
                <a:latin typeface="+mn-lt"/>
                <a:ea typeface="나눔손글씨 펜" panose="03040600000000000000" pitchFamily="66" charset="-127"/>
              </a:rPr>
              <a:t>anova</a:t>
            </a: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	class rice;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	model height=rice;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	means rice/ </a:t>
            </a:r>
            <a:r>
              <a:rPr lang="en-US" altLang="ko-KR" sz="1600" dirty="0" err="1">
                <a:latin typeface="+mn-lt"/>
                <a:ea typeface="나눔손글씨 펜" panose="03040600000000000000" pitchFamily="66" charset="-127"/>
              </a:rPr>
              <a:t>duncan</a:t>
            </a: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 alpha=0.01;</a:t>
            </a:r>
          </a:p>
          <a:p>
            <a:pPr>
              <a:buNone/>
            </a:pPr>
            <a:r>
              <a:rPr lang="en-US" altLang="ko-KR" sz="1600" dirty="0">
                <a:latin typeface="+mn-lt"/>
                <a:ea typeface="나눔손글씨 펜" panose="03040600000000000000" pitchFamily="66" charset="-127"/>
              </a:rPr>
              <a:t>Run;</a:t>
            </a:r>
            <a:endParaRPr lang="ko-KR" altLang="en-US" dirty="0">
              <a:latin typeface="+mn-lt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76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2000" dirty="0">
                <a:latin typeface="+mn-lt"/>
              </a:rPr>
              <a:t>Data Feed;</a:t>
            </a:r>
          </a:p>
          <a:p>
            <a:pPr>
              <a:buNone/>
            </a:pPr>
            <a:r>
              <a:rPr lang="en-US" altLang="ko-KR" sz="2000" dirty="0">
                <a:latin typeface="+mn-lt"/>
              </a:rPr>
              <a:t>Input Feeds $ </a:t>
            </a:r>
            <a:r>
              <a:rPr lang="en-US" altLang="ko-KR" sz="2000" dirty="0" err="1">
                <a:latin typeface="+mn-lt"/>
              </a:rPr>
              <a:t>WTincrease</a:t>
            </a:r>
            <a:r>
              <a:rPr lang="en-US" altLang="ko-KR" sz="2000" dirty="0">
                <a:latin typeface="+mn-lt"/>
              </a:rPr>
              <a:t> @@;</a:t>
            </a:r>
          </a:p>
          <a:p>
            <a:pPr>
              <a:buNone/>
            </a:pPr>
            <a:r>
              <a:rPr lang="en-US" altLang="ko-KR" sz="2000" dirty="0">
                <a:latin typeface="+mn-lt"/>
              </a:rPr>
              <a:t>Cards;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A	57	A	58	A	56	A	54	A	61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B	60	B	57	B	58	B	59	B	63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C	64	C	62	C	68	C	65	C	67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D	60	D	57	D	64	D	61	D	59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E	66	E	70	E	68	E	69	E	72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Proc </a:t>
            </a:r>
            <a:r>
              <a:rPr lang="en-US" altLang="ko-KR" sz="2000" dirty="0" err="1">
                <a:latin typeface="+mn-lt"/>
              </a:rPr>
              <a:t>anova</a:t>
            </a:r>
            <a:r>
              <a:rPr lang="en-US" altLang="ko-KR" sz="2000" dirty="0">
                <a:latin typeface="+mn-lt"/>
              </a:rPr>
              <a:t> data=Feed;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	class Feeds;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	model </a:t>
            </a:r>
            <a:r>
              <a:rPr lang="en-US" altLang="ko-KR" sz="2000" dirty="0" err="1">
                <a:latin typeface="+mn-lt"/>
              </a:rPr>
              <a:t>Wtincrease</a:t>
            </a:r>
            <a:r>
              <a:rPr lang="en-US" altLang="ko-KR" sz="2000" dirty="0">
                <a:latin typeface="+mn-lt"/>
              </a:rPr>
              <a:t> = Feeds;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	means Feeds/</a:t>
            </a:r>
            <a:r>
              <a:rPr lang="en-US" altLang="ko-KR" sz="2000" dirty="0" err="1">
                <a:latin typeface="+mn-lt"/>
              </a:rPr>
              <a:t>duncan</a:t>
            </a:r>
            <a:r>
              <a:rPr lang="en-US" altLang="ko-KR" sz="2000" dirty="0">
                <a:latin typeface="+mn-lt"/>
              </a:rPr>
              <a:t>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Run;</a:t>
            </a:r>
            <a:endParaRPr lang="ko-KR" altLang="en-US" sz="2000" dirty="0">
              <a:latin typeface="+mn-lt"/>
            </a:endParaRPr>
          </a:p>
          <a:p>
            <a:pPr>
              <a:buNone/>
            </a:pPr>
            <a:endParaRPr lang="ko-KR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12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2000" dirty="0">
                <a:latin typeface="+mn-lt"/>
              </a:rPr>
              <a:t>Data cultivar;</a:t>
            </a:r>
          </a:p>
          <a:p>
            <a:pPr>
              <a:buNone/>
            </a:pPr>
            <a:r>
              <a:rPr lang="en-US" altLang="ko-KR" sz="2000" dirty="0">
                <a:latin typeface="+mn-lt"/>
              </a:rPr>
              <a:t>Input cultivar $ height @@;</a:t>
            </a:r>
          </a:p>
          <a:p>
            <a:pPr>
              <a:buNone/>
            </a:pPr>
            <a:r>
              <a:rPr lang="en-US" altLang="ko-KR" sz="2000" dirty="0">
                <a:latin typeface="+mn-lt"/>
              </a:rPr>
              <a:t>Cards;</a:t>
            </a:r>
          </a:p>
          <a:p>
            <a:pPr marL="360363" lvl="1" indent="-360363" defTabSz="360000">
              <a:buNone/>
            </a:pPr>
            <a:r>
              <a:rPr lang="en-US" altLang="ko-KR" sz="2000" dirty="0">
                <a:latin typeface="+mn-lt"/>
              </a:rPr>
              <a:t>A	80	A	76	A	66	A	68	A	72	A	67	A	74	A	82	A	85	A	86</a:t>
            </a:r>
          </a:p>
          <a:p>
            <a:pPr marL="360363" lvl="1" indent="-360363" defTabSz="360000">
              <a:buNone/>
            </a:pPr>
            <a:r>
              <a:rPr lang="en-US" altLang="ko-KR" sz="2000" dirty="0">
                <a:latin typeface="+mn-lt"/>
              </a:rPr>
              <a:t>B	50	B	56	B	58	B	72	B	38	B	42 	B	66	B	50	B	44 	B	45</a:t>
            </a:r>
          </a:p>
          <a:p>
            <a:pPr marL="360363" lvl="1" indent="-360363" defTabSz="360000">
              <a:buNone/>
            </a:pPr>
            <a:r>
              <a:rPr lang="en-US" altLang="ko-KR" sz="2000" dirty="0">
                <a:latin typeface="+mn-lt"/>
              </a:rPr>
              <a:t>C	55	C	60	C	53	C	52	C	60	C	48 	C	47	C	44 	C	58 	C	51 </a:t>
            </a:r>
          </a:p>
          <a:p>
            <a:pPr marL="360363" lvl="1" indent="-360363" defTabSz="360000">
              <a:buNone/>
            </a:pPr>
            <a:r>
              <a:rPr lang="en-US" altLang="ko-KR" sz="2000" dirty="0">
                <a:latin typeface="+mn-lt"/>
              </a:rPr>
              <a:t>D	66	D	44	D	42	D	72	D	60	D	71 	D	49 	D	56 	D	54 	D	50 </a:t>
            </a:r>
          </a:p>
          <a:p>
            <a:pPr marL="360363" lvl="1" indent="-360363" defTabSz="360000">
              <a:buNone/>
            </a:pPr>
            <a:r>
              <a:rPr lang="en-US" altLang="ko-KR" sz="2000" dirty="0">
                <a:latin typeface="+mn-lt"/>
              </a:rPr>
              <a:t>E	44	E	45	E	39	E	42	E	38	E	45 	E	47 	E	49 	E	50 	E	51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Proc </a:t>
            </a:r>
            <a:r>
              <a:rPr lang="en-US" altLang="ko-KR" sz="2000" dirty="0" err="1">
                <a:latin typeface="+mn-lt"/>
              </a:rPr>
              <a:t>anova</a:t>
            </a:r>
            <a:r>
              <a:rPr lang="en-US" altLang="ko-KR" sz="2000" dirty="0">
                <a:latin typeface="+mn-lt"/>
              </a:rPr>
              <a:t> data=cultivar;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	class cultivar;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	model height = cultivar;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	means cultivar/</a:t>
            </a:r>
            <a:r>
              <a:rPr lang="en-US" altLang="ko-KR" sz="2000" dirty="0" err="1">
                <a:latin typeface="+mn-lt"/>
              </a:rPr>
              <a:t>lsd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duncan</a:t>
            </a:r>
            <a:r>
              <a:rPr lang="en-US" altLang="ko-KR" sz="2000" dirty="0">
                <a:latin typeface="+mn-lt"/>
              </a:rPr>
              <a:t>;</a:t>
            </a:r>
          </a:p>
          <a:p>
            <a:pPr marL="914400" lvl="1" indent="-914400" defTabSz="864000">
              <a:buNone/>
            </a:pPr>
            <a:r>
              <a:rPr lang="en-US" altLang="ko-KR" sz="2000" dirty="0">
                <a:latin typeface="+mn-lt"/>
              </a:rPr>
              <a:t>Run;</a:t>
            </a:r>
            <a:endParaRPr lang="ko-KR" altLang="en-US" sz="2000" dirty="0">
              <a:latin typeface="+mn-lt"/>
            </a:endParaRPr>
          </a:p>
          <a:p>
            <a:pPr>
              <a:buNone/>
            </a:pPr>
            <a:endParaRPr lang="ko-KR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474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와이드스크린</PresentationFormat>
  <Paragraphs>244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KoPub돋움체 Bold</vt:lpstr>
      <vt:lpstr>나눔고딕</vt:lpstr>
      <vt:lpstr>나눔고딕 Bold</vt:lpstr>
      <vt:lpstr>나눔손글씨 펜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반복수가 같은 일원분류 데이터의 분산분석</vt:lpstr>
      <vt:lpstr>반복수가 다른 일원분류 데이터의 분산분석</vt:lpstr>
      <vt:lpstr>SAS 예제 </vt:lpstr>
      <vt:lpstr>SAS 예제 </vt:lpstr>
      <vt:lpstr>상관분석 예제</vt:lpstr>
      <vt:lpstr>상관분석 예제</vt:lpstr>
      <vt:lpstr>SAS 예제</vt:lpstr>
      <vt:lpstr>SAS 예제</vt:lpstr>
      <vt:lpstr>SAS 예제_도열병 반응과 간장분리 χ2-검정</vt:lpstr>
      <vt:lpstr>SAS 예제_도열병 반응과 간장분리 χ2-검정</vt:lpstr>
      <vt:lpstr>SAS 예제_도열병 반응과 간장분리 χ2-검정</vt:lpstr>
      <vt:lpstr>SAS 예제_도열병 반응과 간장분리 χ2-검정</vt:lpstr>
      <vt:lpstr>SAS 예제_단성잡종에서 표현형의 구분기준</vt:lpstr>
      <vt:lpstr>SAS 예제_단성잡종에서 표현형의 구분기준_적합도 검정</vt:lpstr>
      <vt:lpstr>SAS 예제_종자모양과 색깔에 대한 양성잡종 구분기준</vt:lpstr>
      <vt:lpstr>SAS 예제_종자모양과 색깔에 대한 양성잡종 구분기준</vt:lpstr>
      <vt:lpstr>SAS 예제_교차분석_동질성 검정</vt:lpstr>
      <vt:lpstr>SAS 예제_교차분석_동질성 검정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2022-11-09T07:19:51Z</dcterms:created>
  <dcterms:modified xsi:type="dcterms:W3CDTF">2022-11-09T07:20:36Z</dcterms:modified>
</cp:coreProperties>
</file>