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7"/>
    <p:restoredTop sz="94719"/>
  </p:normalViewPr>
  <p:slideViewPr>
    <p:cSldViewPr snapToGrid="0">
      <p:cViewPr varScale="1">
        <p:scale>
          <a:sx n="148" d="100"/>
          <a:sy n="148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7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4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8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8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2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4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2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1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7/31/23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87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9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hW3qG5bs-L9LTfxZ5LEBiM1WFfvX3dJo" TargetMode="External"/><Relationship Id="rId2" Type="http://schemas.openxmlformats.org/officeDocument/2006/relationships/hyperlink" Target="https://docs.cypress.io/guides/overview/why-cypr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ample.cypress.io/todo" TargetMode="External"/><Relationship Id="rId5" Type="http://schemas.openxmlformats.org/officeDocument/2006/relationships/hyperlink" Target="https://github.com/cypress-io/cypress-example-conduit-app" TargetMode="External"/><Relationship Id="rId4" Type="http://schemas.openxmlformats.org/officeDocument/2006/relationships/hyperlink" Target="https://www.udemy.com/courses/search/?src=ukw&amp;q=cypres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06087813-B81F-42C4-A0EA-F9078FB61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C4B295A1-75D3-4C3B-82E7-C5CFD80A7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AA0034-C7E1-4F5E-80D5-74CDFC0D1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685620"/>
            <a:ext cx="5444327" cy="6049020"/>
            <a:chOff x="6744625" y="685620"/>
            <a:chExt cx="5444327" cy="6049020"/>
          </a:xfrm>
        </p:grpSpPr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A217CF63-2FBD-4FA2-838C-6287D9F54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Graphic 18">
              <a:extLst>
                <a:ext uri="{FF2B5EF4-FFF2-40B4-BE49-F238E27FC236}">
                  <a16:creationId xmlns:a16="http://schemas.microsoft.com/office/drawing/2014/main" id="{C8F9462C-D125-4450-B35D-6E680DD3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FA1A088-C133-4278-93CD-B7F518F32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A25AE1A-8F17-40E6-A1BB-ED8F665B7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AB54797-0849-4E89-BAA5-80D52410B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4894" y="1100025"/>
              <a:ext cx="4790779" cy="479077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E4B2AF95-7029-4856-9CE4-BBBE8CF80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1BF3B-FAD3-634E-7466-48D285061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676656"/>
            <a:ext cx="5927465" cy="3063240"/>
          </a:xfrm>
        </p:spPr>
        <p:txBody>
          <a:bodyPr>
            <a:normAutofit/>
          </a:bodyPr>
          <a:lstStyle/>
          <a:p>
            <a:r>
              <a:rPr lang="en-US"/>
              <a:t>Cypress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7326B-0FFD-B169-31BF-D14556360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3840480"/>
            <a:ext cx="5927465" cy="2315845"/>
          </a:xfrm>
        </p:spPr>
        <p:txBody>
          <a:bodyPr>
            <a:normAutofit/>
          </a:bodyPr>
          <a:lstStyle/>
          <a:p>
            <a:r>
              <a:rPr lang="en-US" dirty="0"/>
              <a:t>QA Levio Team</a:t>
            </a:r>
          </a:p>
          <a:p>
            <a:r>
              <a:rPr lang="en-US" dirty="0"/>
              <a:t>Tutorial Beginner</a:t>
            </a:r>
          </a:p>
        </p:txBody>
      </p:sp>
      <p:pic>
        <p:nvPicPr>
          <p:cNvPr id="5" name="Picture 4" descr="A logo with a green circle&#10;&#10;Description automatically generated">
            <a:extLst>
              <a:ext uri="{FF2B5EF4-FFF2-40B4-BE49-F238E27FC236}">
                <a16:creationId xmlns:a16="http://schemas.microsoft.com/office/drawing/2014/main" id="{BDD5C2B1-CE3E-7D7F-8D92-87ED6E719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262" y="188674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44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168F-1FFC-456E-C5A3-D64D74FA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i="0" dirty="0">
                <a:effectLst/>
                <a:latin typeface="var(--ifm-heading-font-family)"/>
              </a:rPr>
              <a:t>Writing Your First E2E Test</a:t>
            </a:r>
            <a:br>
              <a:rPr lang="en-CA" b="1" i="0" dirty="0">
                <a:effectLst/>
                <a:latin typeface="var(--ifm-heading-font-family)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DCE8C-021C-2C16-7F75-397EA3D2C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72595"/>
            <a:ext cx="7685037" cy="31227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CA" i="0" dirty="0">
                <a:effectLst/>
                <a:latin typeface="var(--ifm-heading-font-family)"/>
              </a:rPr>
              <a:t>describe('My First Test', () =&gt; {</a:t>
            </a:r>
          </a:p>
          <a:p>
            <a:pPr marL="0" indent="0" algn="l">
              <a:buNone/>
            </a:pPr>
            <a:r>
              <a:rPr lang="en-CA" i="0" dirty="0">
                <a:effectLst/>
                <a:latin typeface="var(--ifm-heading-font-family)"/>
              </a:rPr>
              <a:t>  it('finds the content "type"', () =&gt; {</a:t>
            </a:r>
          </a:p>
          <a:p>
            <a:pPr marL="0" indent="0" algn="l">
              <a:buNone/>
            </a:pPr>
            <a:r>
              <a:rPr lang="en-CA" i="0" dirty="0">
                <a:effectLst/>
                <a:latin typeface="var(--ifm-heading-font-family)"/>
              </a:rPr>
              <a:t>    </a:t>
            </a:r>
            <a:r>
              <a:rPr lang="en-CA" i="0" dirty="0" err="1">
                <a:effectLst/>
                <a:latin typeface="var(--ifm-heading-font-family)"/>
              </a:rPr>
              <a:t>cy.visit</a:t>
            </a:r>
            <a:r>
              <a:rPr lang="en-CA" i="0" dirty="0">
                <a:effectLst/>
                <a:latin typeface="var(--ifm-heading-font-family)"/>
              </a:rPr>
              <a:t>('https://</a:t>
            </a:r>
            <a:r>
              <a:rPr lang="en-CA" i="0" dirty="0" err="1">
                <a:effectLst/>
                <a:latin typeface="var(--ifm-heading-font-family)"/>
              </a:rPr>
              <a:t>example.cypress.io</a:t>
            </a:r>
            <a:r>
              <a:rPr lang="en-CA" i="0" dirty="0">
                <a:effectLst/>
                <a:latin typeface="var(--ifm-heading-font-family)"/>
              </a:rPr>
              <a:t>')</a:t>
            </a:r>
          </a:p>
          <a:p>
            <a:pPr marL="0" indent="0" algn="l">
              <a:buNone/>
            </a:pPr>
            <a:endParaRPr lang="en-CA" i="0" dirty="0">
              <a:effectLst/>
              <a:latin typeface="var(--ifm-heading-font-family)"/>
            </a:endParaRPr>
          </a:p>
          <a:p>
            <a:pPr marL="0" indent="0" algn="l">
              <a:buNone/>
            </a:pPr>
            <a:r>
              <a:rPr lang="en-CA" i="0" dirty="0">
                <a:effectLst/>
                <a:latin typeface="var(--ifm-heading-font-family)"/>
              </a:rPr>
              <a:t>    </a:t>
            </a:r>
            <a:r>
              <a:rPr lang="en-CA" b="1" i="1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var(--ifm-heading-font-family)"/>
              </a:rPr>
              <a:t>cy.contains</a:t>
            </a:r>
            <a:r>
              <a:rPr lang="en-CA" b="1" i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var(--ifm-heading-font-family)"/>
              </a:rPr>
              <a:t>('type')</a:t>
            </a:r>
          </a:p>
          <a:p>
            <a:pPr marL="0" indent="0" algn="l">
              <a:buNone/>
            </a:pPr>
            <a:r>
              <a:rPr lang="en-CA" i="0" dirty="0">
                <a:effectLst/>
                <a:latin typeface="var(--ifm-heading-font-family)"/>
              </a:rPr>
              <a:t>  })</a:t>
            </a:r>
          </a:p>
          <a:p>
            <a:pPr marL="0" indent="0" algn="l">
              <a:buNone/>
            </a:pPr>
            <a:r>
              <a:rPr lang="en-CA" i="0" dirty="0">
                <a:effectLst/>
                <a:latin typeface="var(--ifm-heading-font-family)"/>
              </a:rPr>
              <a:t>})</a:t>
            </a:r>
            <a:endParaRPr lang="en-CA" sz="2000" i="0" dirty="0">
              <a:effectLst/>
              <a:latin typeface="var(--ifm-heading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2881814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168F-1FFC-456E-C5A3-D64D74FA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i="0" dirty="0">
                <a:effectLst/>
                <a:latin typeface="var(--ifm-heading-font-family)"/>
              </a:rPr>
              <a:t>Writing Your First E2E Test</a:t>
            </a:r>
            <a:br>
              <a:rPr lang="en-CA" b="1" i="0" dirty="0">
                <a:effectLst/>
                <a:latin typeface="var(--ifm-heading-font-family)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DCE8C-021C-2C16-7F75-397EA3D2C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72595"/>
            <a:ext cx="7685037" cy="31227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CA" i="0" dirty="0">
                <a:effectLst/>
                <a:latin typeface="var(--ifm-heading-font-family)"/>
              </a:rPr>
              <a:t>describe('My First Test', () =&gt; {</a:t>
            </a:r>
          </a:p>
          <a:p>
            <a:pPr marL="0" indent="0" algn="l">
              <a:buNone/>
            </a:pPr>
            <a:r>
              <a:rPr lang="en-CA" i="0" dirty="0">
                <a:effectLst/>
                <a:latin typeface="var(--ifm-heading-font-family)"/>
              </a:rPr>
              <a:t>  it('finds the content "type"', () =&gt; {</a:t>
            </a:r>
          </a:p>
          <a:p>
            <a:pPr marL="0" indent="0" algn="l">
              <a:buNone/>
            </a:pPr>
            <a:r>
              <a:rPr lang="en-CA" i="0" dirty="0">
                <a:effectLst/>
                <a:latin typeface="var(--ifm-heading-font-family)"/>
              </a:rPr>
              <a:t>    </a:t>
            </a:r>
            <a:r>
              <a:rPr lang="en-CA" i="0" dirty="0" err="1">
                <a:effectLst/>
                <a:latin typeface="var(--ifm-heading-font-family)"/>
              </a:rPr>
              <a:t>cy.visit</a:t>
            </a:r>
            <a:r>
              <a:rPr lang="en-CA" i="0" dirty="0">
                <a:effectLst/>
                <a:latin typeface="var(--ifm-heading-font-family)"/>
              </a:rPr>
              <a:t>('https://</a:t>
            </a:r>
            <a:r>
              <a:rPr lang="en-CA" i="0" dirty="0" err="1">
                <a:effectLst/>
                <a:latin typeface="var(--ifm-heading-font-family)"/>
              </a:rPr>
              <a:t>example.cypress.io</a:t>
            </a:r>
            <a:r>
              <a:rPr lang="en-CA" i="0" dirty="0">
                <a:effectLst/>
                <a:latin typeface="var(--ifm-heading-font-family)"/>
              </a:rPr>
              <a:t>')</a:t>
            </a:r>
          </a:p>
          <a:p>
            <a:pPr marL="0" indent="0" algn="l">
              <a:buNone/>
            </a:pPr>
            <a:endParaRPr lang="en-CA" i="0" dirty="0">
              <a:effectLst/>
              <a:latin typeface="var(--ifm-heading-font-family)"/>
            </a:endParaRPr>
          </a:p>
          <a:p>
            <a:pPr marL="0" indent="0" algn="l">
              <a:buNone/>
            </a:pPr>
            <a:r>
              <a:rPr lang="en-CA" i="0" dirty="0">
                <a:effectLst/>
                <a:latin typeface="var(--ifm-heading-font-family)"/>
              </a:rPr>
              <a:t>    </a:t>
            </a:r>
            <a:r>
              <a:rPr lang="en-CA" b="1" i="1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var(--ifm-heading-font-family)"/>
              </a:rPr>
              <a:t>cy.contains</a:t>
            </a:r>
            <a:r>
              <a:rPr lang="en-CA" b="1" i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var(--ifm-heading-font-family)"/>
              </a:rPr>
              <a:t>('type')</a:t>
            </a:r>
          </a:p>
          <a:p>
            <a:pPr marL="0" indent="0" algn="l">
              <a:buNone/>
            </a:pPr>
            <a:r>
              <a:rPr lang="en-CA" i="0" dirty="0">
                <a:effectLst/>
                <a:latin typeface="var(--ifm-heading-font-family)"/>
              </a:rPr>
              <a:t>  })</a:t>
            </a:r>
          </a:p>
          <a:p>
            <a:pPr marL="0" indent="0" algn="l">
              <a:buNone/>
            </a:pPr>
            <a:r>
              <a:rPr lang="en-CA" i="0" dirty="0">
                <a:effectLst/>
                <a:latin typeface="var(--ifm-heading-font-family)"/>
              </a:rPr>
              <a:t>})</a:t>
            </a:r>
            <a:endParaRPr lang="en-CA" sz="2000" i="0" dirty="0">
              <a:effectLst/>
              <a:latin typeface="var(--ifm-heading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367911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168F-1FFC-456E-C5A3-D64D74FA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i="0" dirty="0">
                <a:effectLst/>
                <a:latin typeface="var(--ifm-heading-font-family)"/>
              </a:rPr>
              <a:t>Writing Your First E2E Test</a:t>
            </a:r>
            <a:br>
              <a:rPr lang="en-CA" b="1" i="0" dirty="0">
                <a:effectLst/>
                <a:latin typeface="var(--ifm-heading-font-family)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DCE8C-021C-2C16-7F75-397EA3D2C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72595"/>
            <a:ext cx="7685037" cy="31227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CA" i="0" dirty="0">
                <a:effectLst/>
                <a:latin typeface="var(--ifm-heading-font-family)"/>
              </a:rPr>
              <a:t>describe('My First Test', () =&gt; {</a:t>
            </a:r>
          </a:p>
          <a:p>
            <a:pPr marL="0" indent="0" algn="l">
              <a:buNone/>
            </a:pPr>
            <a:r>
              <a:rPr lang="en-CA" i="0" dirty="0">
                <a:effectLst/>
                <a:latin typeface="var(--ifm-heading-font-family)"/>
              </a:rPr>
              <a:t>  it('finds the content "type"', () =&gt; {</a:t>
            </a:r>
          </a:p>
          <a:p>
            <a:pPr marL="0" indent="0" algn="l">
              <a:buNone/>
            </a:pPr>
            <a:r>
              <a:rPr lang="en-CA" i="0" dirty="0">
                <a:effectLst/>
                <a:latin typeface="var(--ifm-heading-font-family)"/>
              </a:rPr>
              <a:t>    </a:t>
            </a:r>
            <a:r>
              <a:rPr lang="en-CA" i="0" dirty="0" err="1">
                <a:effectLst/>
                <a:latin typeface="var(--ifm-heading-font-family)"/>
              </a:rPr>
              <a:t>cy.visit</a:t>
            </a:r>
            <a:r>
              <a:rPr lang="en-CA" i="0" dirty="0">
                <a:effectLst/>
                <a:latin typeface="var(--ifm-heading-font-family)"/>
              </a:rPr>
              <a:t>('https://</a:t>
            </a:r>
            <a:r>
              <a:rPr lang="en-CA" i="0" dirty="0" err="1">
                <a:effectLst/>
                <a:latin typeface="var(--ifm-heading-font-family)"/>
              </a:rPr>
              <a:t>example.cypress.io</a:t>
            </a:r>
            <a:r>
              <a:rPr lang="en-CA" i="0" dirty="0">
                <a:effectLst/>
                <a:latin typeface="var(--ifm-heading-font-family)"/>
              </a:rPr>
              <a:t>')</a:t>
            </a:r>
          </a:p>
          <a:p>
            <a:pPr marL="0" indent="0" algn="l">
              <a:buNone/>
            </a:pPr>
            <a:endParaRPr lang="en-CA" i="0" dirty="0">
              <a:effectLst/>
              <a:latin typeface="var(--ifm-heading-font-family)"/>
            </a:endParaRPr>
          </a:p>
          <a:p>
            <a:pPr marL="0" indent="0" algn="l">
              <a:buNone/>
            </a:pPr>
            <a:r>
              <a:rPr lang="en-CA" i="0" dirty="0">
                <a:effectLst/>
                <a:latin typeface="var(--ifm-heading-font-family)"/>
              </a:rPr>
              <a:t>    </a:t>
            </a:r>
            <a:r>
              <a:rPr lang="en-CA" b="1" i="1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var(--ifm-heading-font-family)"/>
              </a:rPr>
              <a:t>cy.contains</a:t>
            </a:r>
            <a:r>
              <a:rPr lang="en-CA" b="1" i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var(--ifm-heading-font-family)"/>
              </a:rPr>
              <a:t>('type')</a:t>
            </a:r>
          </a:p>
          <a:p>
            <a:pPr marL="0" indent="0" algn="l">
              <a:buNone/>
            </a:pPr>
            <a:r>
              <a:rPr lang="en-CA" i="0" dirty="0">
                <a:effectLst/>
                <a:latin typeface="var(--ifm-heading-font-family)"/>
              </a:rPr>
              <a:t>  })</a:t>
            </a:r>
          </a:p>
          <a:p>
            <a:pPr marL="0" indent="0" algn="l">
              <a:buNone/>
            </a:pPr>
            <a:r>
              <a:rPr lang="en-CA" i="0" dirty="0">
                <a:effectLst/>
                <a:latin typeface="var(--ifm-heading-font-family)"/>
              </a:rPr>
              <a:t>})</a:t>
            </a:r>
            <a:endParaRPr lang="en-CA" sz="2000" i="0" dirty="0">
              <a:effectLst/>
              <a:latin typeface="var(--ifm-heading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667540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168F-1FFC-456E-C5A3-D64D74FA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i="0" dirty="0">
                <a:effectLst/>
                <a:latin typeface="var(--ifm-heading-font-family)"/>
              </a:rPr>
              <a:t>Last Slide: suggestions and sources</a:t>
            </a:r>
            <a:br>
              <a:rPr lang="en-CA" b="1" i="0" dirty="0">
                <a:effectLst/>
                <a:latin typeface="var(--ifm-heading-font-family)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DCE8C-021C-2C16-7F75-397EA3D2C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72595"/>
            <a:ext cx="8962845" cy="363172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800" b="0" i="1" dirty="0">
                <a:solidFill>
                  <a:schemeClr val="accent2"/>
                </a:solidFill>
                <a:effectLst/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Cypress Documents:</a:t>
            </a:r>
            <a:br>
              <a:rPr lang="en-CA" sz="1400" b="0" i="0" dirty="0">
                <a:solidFill>
                  <a:srgbClr val="FFFF00"/>
                </a:solidFill>
                <a:effectLst/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CA" sz="1400" b="0" i="0" dirty="0">
                <a:effectLst/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https://docs.cypress.io/guides/overview/why-cypress</a:t>
            </a:r>
            <a:endParaRPr lang="en-CA" sz="1400" b="0" i="0" dirty="0">
              <a:effectLst/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800" b="0" i="1" dirty="0">
                <a:solidFill>
                  <a:schemeClr val="accent2"/>
                </a:solidFill>
                <a:effectLst/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Suggestions: 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400" b="1" i="0" dirty="0">
                <a:solidFill>
                  <a:srgbClr val="FFC000"/>
                </a:solidFill>
                <a:effectLst/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Tutorial </a:t>
            </a:r>
            <a:r>
              <a:rPr lang="en-CA" sz="1400" b="1" i="0" dirty="0" err="1">
                <a:solidFill>
                  <a:srgbClr val="FFC000"/>
                </a:solidFill>
                <a:effectLst/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youtube</a:t>
            </a:r>
            <a:r>
              <a:rPr lang="en-CA" sz="1400" b="1" i="0" dirty="0">
                <a:solidFill>
                  <a:srgbClr val="FFC000"/>
                </a:solidFill>
                <a:effectLst/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 </a:t>
            </a:r>
            <a:r>
              <a:rPr lang="en-CA" sz="1400" b="0" i="0" dirty="0">
                <a:effectLst/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https://www.youtube.com/playlist?list=PLhW3qG5bs-L9LTfxZ5LEBiM1WFfvX3dJo</a:t>
            </a:r>
            <a:endParaRPr lang="en-CA" sz="1400" b="0" i="0" dirty="0">
              <a:effectLst/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400" b="1" i="0" dirty="0">
                <a:solidFill>
                  <a:srgbClr val="FFC000"/>
                </a:solidFill>
                <a:effectLst/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Udemy: </a:t>
            </a:r>
            <a:r>
              <a:rPr lang="en-CA" sz="1400" b="0" i="0" dirty="0">
                <a:effectLst/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https://www.udemy.com/courses/search/?src=ukw&amp;q=cypress</a:t>
            </a:r>
            <a:endParaRPr lang="en-CA" sz="1400" b="0" i="0" dirty="0">
              <a:effectLst/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400" b="1" i="0" dirty="0" err="1">
                <a:solidFill>
                  <a:srgbClr val="FFC000"/>
                </a:solidFill>
                <a:effectLst/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r>
              <a:rPr lang="en-CA" sz="1400" b="1" i="0" dirty="0">
                <a:solidFill>
                  <a:srgbClr val="FFC000"/>
                </a:solidFill>
                <a:effectLst/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CA" sz="1400" b="0" i="0" dirty="0">
                <a:effectLst/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tutorial: </a:t>
            </a:r>
            <a:r>
              <a:rPr lang="en-CA" sz="1400" b="0" i="0" dirty="0">
                <a:effectLst/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https://github.com/cypress-io/cypress-example-conduit-app</a:t>
            </a:r>
            <a:endParaRPr lang="en-CA" sz="1400" b="0" i="0" dirty="0">
              <a:effectLst/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400" b="1" dirty="0">
                <a:solidFill>
                  <a:srgbClr val="FFC000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Advanced Project: </a:t>
            </a:r>
            <a:r>
              <a:rPr lang="en-CA" sz="1400" b="0" dirty="0">
                <a:effectLst/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https://example.cypress.io/todo</a:t>
            </a:r>
            <a:endParaRPr lang="en-CA" sz="1400" b="0" i="0" dirty="0">
              <a:effectLst/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>
              <a:buNone/>
            </a:pPr>
            <a:endParaRPr lang="en-CA" sz="1400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59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168F-1FFC-456E-C5A3-D64D74FA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Cypress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DCE8C-021C-2C16-7F75-397EA3D2C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72595"/>
            <a:ext cx="7685037" cy="3304367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57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168F-1FFC-456E-C5A3-D64D74FA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</a:t>
            </a:r>
            <a:br>
              <a:rPr lang="en-US" dirty="0"/>
            </a:br>
            <a:r>
              <a:rPr lang="en-US" dirty="0"/>
              <a:t>Install Cypress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DCE8C-021C-2C16-7F75-397EA3D2C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72595"/>
            <a:ext cx="7685037" cy="3304367"/>
          </a:xfrm>
        </p:spPr>
        <p:txBody>
          <a:bodyPr/>
          <a:lstStyle/>
          <a:p>
            <a:r>
              <a:rPr lang="en-CA" sz="2800" b="0" i="0" dirty="0">
                <a:solidFill>
                  <a:srgbClr val="FFC000"/>
                </a:solidFill>
                <a:effectLst/>
                <a:latin typeface="ui-sans-serif"/>
              </a:rPr>
              <a:t>cd /your/project/path</a:t>
            </a:r>
          </a:p>
          <a:p>
            <a:r>
              <a:rPr lang="en-US" dirty="0" err="1">
                <a:solidFill>
                  <a:schemeClr val="tx2"/>
                </a:solidFill>
              </a:rPr>
              <a:t>npm</a:t>
            </a:r>
            <a:r>
              <a:rPr lang="en-US" dirty="0">
                <a:solidFill>
                  <a:schemeClr val="tx2"/>
                </a:solidFill>
              </a:rPr>
              <a:t> install cypress --save-dev</a:t>
            </a:r>
            <a:endParaRPr lang="en-CA" sz="2800" dirty="0">
              <a:solidFill>
                <a:srgbClr val="FFC000"/>
              </a:solidFill>
              <a:latin typeface="ui-sans-serif"/>
            </a:endParaRPr>
          </a:p>
          <a:p>
            <a:r>
              <a:rPr lang="en-CA" b="0" i="0" dirty="0">
                <a:effectLst/>
                <a:latin typeface="ui-sans-serif"/>
              </a:rPr>
              <a:t>The recommended approach is to install Cypress with </a:t>
            </a:r>
            <a:r>
              <a:rPr lang="en-CA" dirty="0" err="1"/>
              <a:t>npm</a:t>
            </a:r>
            <a:r>
              <a:rPr lang="en-CA" b="0" i="0" dirty="0">
                <a:effectLst/>
                <a:latin typeface="ui-sans-serif"/>
              </a:rPr>
              <a:t> because: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61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168F-1FFC-456E-C5A3-D64D74FA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Cypress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DCE8C-021C-2C16-7F75-397EA3D2C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72595"/>
            <a:ext cx="7685037" cy="2984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800" b="0" i="0" dirty="0">
                <a:effectLst/>
                <a:latin typeface="ui-sans-serif"/>
              </a:rPr>
              <a:t>Command Line</a:t>
            </a:r>
          </a:p>
          <a:p>
            <a:pPr marL="0" indent="0">
              <a:buNone/>
            </a:pPr>
            <a:endParaRPr lang="en-CA" sz="2400" b="0" i="0" dirty="0">
              <a:effectLst/>
              <a:latin typeface="ui-sans-serif"/>
            </a:endParaRPr>
          </a:p>
          <a:p>
            <a:r>
              <a:rPr lang="en-CA" sz="2400" b="0" i="0" dirty="0" err="1">
                <a:effectLst/>
                <a:latin typeface="ui-sans-serif"/>
              </a:rPr>
              <a:t>npx</a:t>
            </a:r>
            <a:r>
              <a:rPr lang="en-CA" sz="2400" b="0" i="0" dirty="0">
                <a:effectLst/>
                <a:latin typeface="ui-sans-serif"/>
              </a:rPr>
              <a:t> cypress open</a:t>
            </a:r>
          </a:p>
          <a:p>
            <a:pPr marL="0" indent="0">
              <a:buNone/>
            </a:pPr>
            <a:r>
              <a:rPr lang="en-CA" sz="2400" dirty="0">
                <a:latin typeface="ui-sans-serif"/>
              </a:rPr>
              <a:t>Or</a:t>
            </a:r>
          </a:p>
          <a:p>
            <a:r>
              <a:rPr lang="en-CA" sz="2400" b="0" i="0" dirty="0">
                <a:effectLst/>
                <a:latin typeface="SFMono-Regular"/>
              </a:rPr>
              <a:t>yarn run cypress open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149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168F-1FFC-456E-C5A3-D64D74FA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Cypress Launchpad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6FE8EF-ADB8-72D3-88B7-111975828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867" y="2128389"/>
            <a:ext cx="7247115" cy="467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5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168F-1FFC-456E-C5A3-D64D74FA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Cypress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DCE8C-021C-2C16-7F75-397EA3D2C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72595"/>
            <a:ext cx="7685037" cy="3122763"/>
          </a:xfrm>
        </p:spPr>
        <p:txBody>
          <a:bodyPr>
            <a:normAutofit/>
          </a:bodyPr>
          <a:lstStyle/>
          <a:p>
            <a:pPr algn="l"/>
            <a:r>
              <a:rPr lang="en-CA" sz="2000" b="1" i="0" dirty="0">
                <a:effectLst/>
                <a:latin typeface="var(--ifm-heading-font-family)"/>
              </a:rPr>
              <a:t>Choosing a Testing Type</a:t>
            </a:r>
          </a:p>
          <a:p>
            <a:r>
              <a:rPr lang="en-CA" b="1" i="0" dirty="0">
                <a:effectLst/>
                <a:latin typeface="var(--ifm-heading-font-family)"/>
              </a:rPr>
              <a:t>Launching a Browser</a:t>
            </a:r>
          </a:p>
          <a:p>
            <a:r>
              <a:rPr lang="en-CA" b="1" i="0" dirty="0">
                <a:effectLst/>
                <a:latin typeface="var(--ifm-heading-font-family)"/>
              </a:rPr>
              <a:t>Writing Your First E2E Test</a:t>
            </a:r>
          </a:p>
          <a:p>
            <a:r>
              <a:rPr lang="en-CA" b="1" i="0" dirty="0">
                <a:effectLst/>
                <a:latin typeface="var(--ifm-heading-font-family)"/>
              </a:rPr>
              <a:t>Add a test file</a:t>
            </a:r>
          </a:p>
          <a:p>
            <a:r>
              <a:rPr lang="en-CA" b="1" i="0" dirty="0">
                <a:effectLst/>
                <a:latin typeface="var(--ifm-heading-font-family)"/>
              </a:rPr>
              <a:t>Write your first test</a:t>
            </a:r>
          </a:p>
          <a:p>
            <a:pPr algn="l"/>
            <a:endParaRPr lang="en-CA" sz="2000" b="1" i="0" dirty="0">
              <a:solidFill>
                <a:srgbClr val="434861"/>
              </a:solidFill>
              <a:effectLst/>
              <a:latin typeface="var(--ifm-heading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97207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168F-1FFC-456E-C5A3-D64D74FA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test in Cypress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DCE8C-021C-2C16-7F75-397EA3D2C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72595"/>
            <a:ext cx="7685037" cy="312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0" i="0" dirty="0">
                <a:effectLst/>
                <a:latin typeface="ui-sans-serif"/>
              </a:rPr>
              <a:t>1. Write your first passing test.</a:t>
            </a:r>
          </a:p>
          <a:p>
            <a:pPr algn="l"/>
            <a:r>
              <a:rPr lang="en-CA" b="0" i="0" dirty="0">
                <a:solidFill>
                  <a:srgbClr val="C792EA"/>
                </a:solidFill>
                <a:effectLst/>
                <a:latin typeface="SFMono-Regular"/>
              </a:rPr>
              <a:t>describe</a:t>
            </a:r>
            <a:r>
              <a:rPr lang="en-CA" b="0" i="0" dirty="0">
                <a:solidFill>
                  <a:srgbClr val="89DDFF"/>
                </a:solidFill>
                <a:effectLst/>
                <a:latin typeface="SFMono-Regular"/>
              </a:rPr>
              <a:t>(</a:t>
            </a:r>
            <a:r>
              <a:rPr lang="en-CA" b="0" i="0" dirty="0">
                <a:solidFill>
                  <a:srgbClr val="C3E88D"/>
                </a:solidFill>
                <a:effectLst/>
                <a:latin typeface="SFMono-Regular"/>
              </a:rPr>
              <a:t>'My First Test'</a:t>
            </a:r>
            <a:r>
              <a:rPr lang="en-CA" b="0" i="0" dirty="0">
                <a:solidFill>
                  <a:srgbClr val="89DDFF"/>
                </a:solidFill>
                <a:effectLst/>
                <a:latin typeface="SFMono-Regular"/>
              </a:rPr>
              <a:t>,</a:t>
            </a:r>
            <a:r>
              <a:rPr lang="en-CA" b="0" i="0" dirty="0">
                <a:solidFill>
                  <a:srgbClr val="C3CEE3"/>
                </a:solidFill>
                <a:effectLst/>
                <a:latin typeface="SFMono-Regular"/>
              </a:rPr>
              <a:t> </a:t>
            </a:r>
            <a:r>
              <a:rPr lang="en-CA" b="0" i="0" dirty="0">
                <a:solidFill>
                  <a:srgbClr val="89DDFF"/>
                </a:solidFill>
                <a:effectLst/>
                <a:latin typeface="SFMono-Regular"/>
              </a:rPr>
              <a:t>()</a:t>
            </a:r>
            <a:r>
              <a:rPr lang="en-CA" b="0" i="0" dirty="0">
                <a:solidFill>
                  <a:srgbClr val="C3CEE3"/>
                </a:solidFill>
                <a:effectLst/>
                <a:latin typeface="SFMono-Regular"/>
              </a:rPr>
              <a:t> </a:t>
            </a:r>
            <a:r>
              <a:rPr lang="en-CA" b="0" i="0" dirty="0">
                <a:solidFill>
                  <a:srgbClr val="89DDFF"/>
                </a:solidFill>
                <a:effectLst/>
                <a:latin typeface="SFMono-Regular"/>
              </a:rPr>
              <a:t>=&gt;</a:t>
            </a:r>
            <a:r>
              <a:rPr lang="en-CA" b="0" i="0" dirty="0">
                <a:solidFill>
                  <a:srgbClr val="C3CEE3"/>
                </a:solidFill>
                <a:effectLst/>
                <a:latin typeface="SFMono-Regular"/>
              </a:rPr>
              <a:t> </a:t>
            </a:r>
            <a:r>
              <a:rPr lang="en-CA" b="0" i="0" dirty="0">
                <a:solidFill>
                  <a:srgbClr val="89DDFF"/>
                </a:solidFill>
                <a:effectLst/>
                <a:latin typeface="SFMono-Regular"/>
              </a:rPr>
              <a:t>{</a:t>
            </a:r>
            <a:br>
              <a:rPr lang="en-CA" b="0" i="0" dirty="0">
                <a:solidFill>
                  <a:srgbClr val="C3CEE3"/>
                </a:solidFill>
                <a:effectLst/>
                <a:latin typeface="SFMono-Regular"/>
              </a:rPr>
            </a:br>
            <a:r>
              <a:rPr lang="en-CA" b="0" i="0" dirty="0">
                <a:solidFill>
                  <a:srgbClr val="C792EA"/>
                </a:solidFill>
                <a:effectLst/>
                <a:latin typeface="SFMono-Regular"/>
              </a:rPr>
              <a:t>it</a:t>
            </a:r>
            <a:r>
              <a:rPr lang="en-CA" b="0" i="0" dirty="0">
                <a:solidFill>
                  <a:srgbClr val="89DDFF"/>
                </a:solidFill>
                <a:effectLst/>
                <a:latin typeface="SFMono-Regular"/>
              </a:rPr>
              <a:t>(</a:t>
            </a:r>
            <a:r>
              <a:rPr lang="en-CA" b="0" i="0" dirty="0">
                <a:solidFill>
                  <a:srgbClr val="C3E88D"/>
                </a:solidFill>
                <a:effectLst/>
                <a:latin typeface="SFMono-Regular"/>
              </a:rPr>
              <a:t>'Does not do much!'</a:t>
            </a:r>
            <a:r>
              <a:rPr lang="en-CA" b="0" i="0" dirty="0">
                <a:solidFill>
                  <a:srgbClr val="89DDFF"/>
                </a:solidFill>
                <a:effectLst/>
                <a:latin typeface="SFMono-Regular"/>
              </a:rPr>
              <a:t>,</a:t>
            </a:r>
            <a:r>
              <a:rPr lang="en-CA" b="0" i="0" dirty="0">
                <a:solidFill>
                  <a:srgbClr val="C3CEE3"/>
                </a:solidFill>
                <a:effectLst/>
                <a:latin typeface="SFMono-Regular"/>
              </a:rPr>
              <a:t> </a:t>
            </a:r>
            <a:r>
              <a:rPr lang="en-CA" b="0" i="0" dirty="0">
                <a:solidFill>
                  <a:srgbClr val="89DDFF"/>
                </a:solidFill>
                <a:effectLst/>
                <a:latin typeface="SFMono-Regular"/>
              </a:rPr>
              <a:t>()</a:t>
            </a:r>
            <a:r>
              <a:rPr lang="en-CA" b="0" i="0" dirty="0">
                <a:solidFill>
                  <a:srgbClr val="C3CEE3"/>
                </a:solidFill>
                <a:effectLst/>
                <a:latin typeface="SFMono-Regular"/>
              </a:rPr>
              <a:t> </a:t>
            </a:r>
            <a:r>
              <a:rPr lang="en-CA" b="0" i="0" dirty="0">
                <a:solidFill>
                  <a:srgbClr val="89DDFF"/>
                </a:solidFill>
                <a:effectLst/>
                <a:latin typeface="SFMono-Regular"/>
              </a:rPr>
              <a:t>=&gt;</a:t>
            </a:r>
            <a:r>
              <a:rPr lang="en-CA" b="0" i="0" dirty="0">
                <a:solidFill>
                  <a:srgbClr val="C3CEE3"/>
                </a:solidFill>
                <a:effectLst/>
                <a:latin typeface="SFMono-Regular"/>
              </a:rPr>
              <a:t> </a:t>
            </a:r>
            <a:r>
              <a:rPr lang="en-CA" b="0" i="0" dirty="0">
                <a:solidFill>
                  <a:srgbClr val="89DDFF"/>
                </a:solidFill>
                <a:effectLst/>
                <a:latin typeface="SFMono-Regular"/>
              </a:rPr>
              <a:t>{</a:t>
            </a:r>
            <a:br>
              <a:rPr lang="en-CA" b="0" i="0" dirty="0">
                <a:solidFill>
                  <a:srgbClr val="C3CEE3"/>
                </a:solidFill>
                <a:effectLst/>
                <a:latin typeface="SFMono-Regular"/>
              </a:rPr>
            </a:br>
            <a:r>
              <a:rPr lang="en-CA" b="0" i="0" dirty="0">
                <a:solidFill>
                  <a:srgbClr val="C792EA"/>
                </a:solidFill>
                <a:effectLst/>
                <a:latin typeface="SFMono-Regular"/>
              </a:rPr>
              <a:t>expect</a:t>
            </a:r>
            <a:r>
              <a:rPr lang="en-CA" b="0" i="0" dirty="0">
                <a:solidFill>
                  <a:srgbClr val="89DDFF"/>
                </a:solidFill>
                <a:effectLst/>
                <a:latin typeface="SFMono-Regular"/>
              </a:rPr>
              <a:t>(</a:t>
            </a:r>
            <a:r>
              <a:rPr lang="en-CA" b="0" i="0" dirty="0">
                <a:solidFill>
                  <a:srgbClr val="C792EA"/>
                </a:solidFill>
                <a:effectLst/>
                <a:latin typeface="SFMono-Regular"/>
              </a:rPr>
              <a:t>true</a:t>
            </a:r>
            <a:r>
              <a:rPr lang="en-CA" b="0" i="0" dirty="0">
                <a:solidFill>
                  <a:srgbClr val="89DDFF"/>
                </a:solidFill>
                <a:effectLst/>
                <a:latin typeface="SFMono-Regular"/>
              </a:rPr>
              <a:t>).</a:t>
            </a:r>
            <a:r>
              <a:rPr lang="en-CA" b="0" i="0" dirty="0" err="1">
                <a:solidFill>
                  <a:srgbClr val="C3CEE3"/>
                </a:solidFill>
                <a:effectLst/>
                <a:latin typeface="SFMono-Regular"/>
              </a:rPr>
              <a:t>to</a:t>
            </a:r>
            <a:r>
              <a:rPr lang="en-CA" b="0" i="0" dirty="0" err="1">
                <a:solidFill>
                  <a:srgbClr val="89DDFF"/>
                </a:solidFill>
                <a:effectLst/>
                <a:latin typeface="SFMono-Regular"/>
              </a:rPr>
              <a:t>.</a:t>
            </a:r>
            <a:r>
              <a:rPr lang="en-CA" b="0" i="0" dirty="0" err="1">
                <a:solidFill>
                  <a:srgbClr val="C792EA"/>
                </a:solidFill>
                <a:effectLst/>
                <a:latin typeface="SFMono-Regular"/>
              </a:rPr>
              <a:t>equal</a:t>
            </a:r>
            <a:r>
              <a:rPr lang="en-CA" b="0" i="0" dirty="0">
                <a:solidFill>
                  <a:srgbClr val="89DDFF"/>
                </a:solidFill>
                <a:effectLst/>
                <a:latin typeface="SFMono-Regular"/>
              </a:rPr>
              <a:t>(</a:t>
            </a:r>
            <a:r>
              <a:rPr lang="en-CA" b="0" i="0" dirty="0">
                <a:solidFill>
                  <a:srgbClr val="C792EA"/>
                </a:solidFill>
                <a:effectLst/>
                <a:latin typeface="SFMono-Regular"/>
              </a:rPr>
              <a:t>true</a:t>
            </a:r>
            <a:r>
              <a:rPr lang="en-CA" b="0" i="0" dirty="0">
                <a:solidFill>
                  <a:srgbClr val="89DDFF"/>
                </a:solidFill>
                <a:effectLst/>
                <a:latin typeface="SFMono-Regular"/>
              </a:rPr>
              <a:t>)</a:t>
            </a:r>
            <a:br>
              <a:rPr lang="en-CA" b="0" i="0" dirty="0">
                <a:solidFill>
                  <a:srgbClr val="C3CEE3"/>
                </a:solidFill>
                <a:effectLst/>
                <a:latin typeface="SFMono-Regular"/>
              </a:rPr>
            </a:br>
            <a:r>
              <a:rPr lang="en-CA" b="0" i="0" dirty="0">
                <a:solidFill>
                  <a:srgbClr val="89DDFF"/>
                </a:solidFill>
                <a:effectLst/>
                <a:latin typeface="SFMono-Regular"/>
              </a:rPr>
              <a:t>})</a:t>
            </a:r>
            <a:br>
              <a:rPr lang="en-CA" b="0" i="0" dirty="0">
                <a:solidFill>
                  <a:srgbClr val="C3CEE3"/>
                </a:solidFill>
                <a:effectLst/>
                <a:latin typeface="SFMono-Regular"/>
              </a:rPr>
            </a:br>
            <a:r>
              <a:rPr lang="en-CA" b="0" i="0" dirty="0">
                <a:solidFill>
                  <a:srgbClr val="89DDFF"/>
                </a:solidFill>
                <a:effectLst/>
                <a:latin typeface="SFMono-Regular"/>
              </a:rPr>
              <a:t>})</a:t>
            </a:r>
          </a:p>
          <a:p>
            <a:pPr algn="l"/>
            <a:endParaRPr lang="en-CA" sz="2000" dirty="0">
              <a:solidFill>
                <a:srgbClr val="89DDFF"/>
              </a:solidFill>
              <a:latin typeface="SFMono-Regular"/>
            </a:endParaRPr>
          </a:p>
          <a:p>
            <a:pPr marL="0" indent="0" algn="l">
              <a:buNone/>
            </a:pPr>
            <a:r>
              <a:rPr lang="en-CA" b="0" i="0" dirty="0">
                <a:effectLst/>
                <a:latin typeface="ui-sans-serif"/>
              </a:rPr>
              <a:t>2. Watch Cypress reload in real time.</a:t>
            </a:r>
          </a:p>
          <a:p>
            <a:pPr algn="l"/>
            <a:endParaRPr lang="en-CA" sz="2000" b="1" i="0" dirty="0">
              <a:solidFill>
                <a:srgbClr val="434861"/>
              </a:solidFill>
              <a:effectLst/>
              <a:latin typeface="var(--ifm-heading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411603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168F-1FFC-456E-C5A3-D64D74FA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test in Cypress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DCE8C-021C-2C16-7F75-397EA3D2C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72595"/>
            <a:ext cx="7685037" cy="3122763"/>
          </a:xfrm>
        </p:spPr>
        <p:txBody>
          <a:bodyPr>
            <a:normAutofit/>
          </a:bodyPr>
          <a:lstStyle/>
          <a:p>
            <a:pPr algn="l"/>
            <a:r>
              <a:rPr lang="en-CA" b="1" i="0" dirty="0">
                <a:effectLst/>
                <a:latin typeface="var(--ifm-heading-font-family)"/>
              </a:rPr>
              <a:t>Query for an element</a:t>
            </a:r>
          </a:p>
          <a:p>
            <a:pPr algn="l"/>
            <a:endParaRPr lang="en-CA" sz="2000" b="1" i="0" dirty="0">
              <a:solidFill>
                <a:srgbClr val="434861"/>
              </a:solidFill>
              <a:effectLst/>
              <a:latin typeface="var(--ifm-heading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3953967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168F-1FFC-456E-C5A3-D64D74FA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i="0" dirty="0">
                <a:effectLst/>
                <a:latin typeface="var(--ifm-heading-font-family)"/>
              </a:rPr>
              <a:t>Writing Your First E2E Test</a:t>
            </a:r>
            <a:br>
              <a:rPr lang="en-CA" b="1" i="0" dirty="0">
                <a:effectLst/>
                <a:latin typeface="var(--ifm-heading-font-family)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DCE8C-021C-2C16-7F75-397EA3D2C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72595"/>
            <a:ext cx="7685037" cy="31227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CA" i="0" dirty="0">
                <a:effectLst/>
                <a:latin typeface="var(--ifm-heading-font-family)"/>
              </a:rPr>
              <a:t>describe('My First Test', () =&gt; {</a:t>
            </a:r>
          </a:p>
          <a:p>
            <a:pPr marL="0" indent="0" algn="l">
              <a:buNone/>
            </a:pPr>
            <a:r>
              <a:rPr lang="en-CA" i="0" dirty="0">
                <a:effectLst/>
                <a:latin typeface="var(--ifm-heading-font-family)"/>
              </a:rPr>
              <a:t>  it('finds the content "type"', () =&gt; {</a:t>
            </a:r>
          </a:p>
          <a:p>
            <a:pPr marL="0" indent="0" algn="l">
              <a:buNone/>
            </a:pPr>
            <a:r>
              <a:rPr lang="en-CA" i="0" dirty="0">
                <a:effectLst/>
                <a:latin typeface="var(--ifm-heading-font-family)"/>
              </a:rPr>
              <a:t>    </a:t>
            </a:r>
            <a:r>
              <a:rPr lang="en-CA" i="0" dirty="0" err="1">
                <a:effectLst/>
                <a:latin typeface="var(--ifm-heading-font-family)"/>
              </a:rPr>
              <a:t>cy.visit</a:t>
            </a:r>
            <a:r>
              <a:rPr lang="en-CA" i="0" dirty="0">
                <a:effectLst/>
                <a:latin typeface="var(--ifm-heading-font-family)"/>
              </a:rPr>
              <a:t>('https://</a:t>
            </a:r>
            <a:r>
              <a:rPr lang="en-CA" i="0" dirty="0" err="1">
                <a:effectLst/>
                <a:latin typeface="var(--ifm-heading-font-family)"/>
              </a:rPr>
              <a:t>example.cypress.io</a:t>
            </a:r>
            <a:r>
              <a:rPr lang="en-CA" i="0" dirty="0">
                <a:effectLst/>
                <a:latin typeface="var(--ifm-heading-font-family)"/>
              </a:rPr>
              <a:t>')</a:t>
            </a:r>
          </a:p>
          <a:p>
            <a:pPr marL="0" indent="0" algn="l">
              <a:buNone/>
            </a:pPr>
            <a:endParaRPr lang="en-CA" i="0" dirty="0">
              <a:effectLst/>
              <a:latin typeface="var(--ifm-heading-font-family)"/>
            </a:endParaRPr>
          </a:p>
          <a:p>
            <a:pPr marL="0" indent="0" algn="l">
              <a:buNone/>
            </a:pPr>
            <a:r>
              <a:rPr lang="en-CA" i="0" dirty="0">
                <a:effectLst/>
                <a:latin typeface="var(--ifm-heading-font-family)"/>
              </a:rPr>
              <a:t>    </a:t>
            </a:r>
            <a:r>
              <a:rPr lang="en-CA" b="1" i="1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var(--ifm-heading-font-family)"/>
              </a:rPr>
              <a:t>cy.contains</a:t>
            </a:r>
            <a:r>
              <a:rPr lang="en-CA" b="1" i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var(--ifm-heading-font-family)"/>
              </a:rPr>
              <a:t>('type')</a:t>
            </a:r>
          </a:p>
          <a:p>
            <a:pPr marL="0" indent="0" algn="l">
              <a:buNone/>
            </a:pPr>
            <a:r>
              <a:rPr lang="en-CA" i="0" dirty="0">
                <a:effectLst/>
                <a:latin typeface="var(--ifm-heading-font-family)"/>
              </a:rPr>
              <a:t>  })</a:t>
            </a:r>
          </a:p>
          <a:p>
            <a:pPr marL="0" indent="0" algn="l">
              <a:buNone/>
            </a:pPr>
            <a:r>
              <a:rPr lang="en-CA" i="0" dirty="0">
                <a:effectLst/>
                <a:latin typeface="var(--ifm-heading-font-family)"/>
              </a:rPr>
              <a:t>})</a:t>
            </a:r>
            <a:endParaRPr lang="en-CA" sz="2000" i="0" dirty="0">
              <a:effectLst/>
              <a:latin typeface="var(--ifm-heading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3399778981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{DA849574-2E46-AD41-9D2B-855F83213D5D}tf10001057</Template>
  <TotalTime>531</TotalTime>
  <Words>425</Words>
  <Application>Microsoft Macintosh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Century Gothic</vt:lpstr>
      <vt:lpstr>Gill Sans Nova</vt:lpstr>
      <vt:lpstr>SFMono-Regular</vt:lpstr>
      <vt:lpstr>Tahoma</vt:lpstr>
      <vt:lpstr>ui-sans-serif</vt:lpstr>
      <vt:lpstr>var(--ifm-heading-font-family)</vt:lpstr>
      <vt:lpstr>TropicVTI</vt:lpstr>
      <vt:lpstr>Cypress</vt:lpstr>
      <vt:lpstr>Why Cypress</vt:lpstr>
      <vt:lpstr>Get started Install Cypress</vt:lpstr>
      <vt:lpstr>Open Cypress</vt:lpstr>
      <vt:lpstr>Cypress Launchpad</vt:lpstr>
      <vt:lpstr>Open Cypress</vt:lpstr>
      <vt:lpstr>Write test in Cypress</vt:lpstr>
      <vt:lpstr>Write test in Cypress</vt:lpstr>
      <vt:lpstr>Writing Your First E2E Test </vt:lpstr>
      <vt:lpstr>Writing Your First E2E Test </vt:lpstr>
      <vt:lpstr>Writing Your First E2E Test </vt:lpstr>
      <vt:lpstr>Writing Your First E2E Test </vt:lpstr>
      <vt:lpstr>Last Slide: suggestions and 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Cypress</dc:title>
  <dc:creator>Carlos Cavalcante</dc:creator>
  <cp:lastModifiedBy>Carlos Cavalcante</cp:lastModifiedBy>
  <cp:revision>9</cp:revision>
  <dcterms:created xsi:type="dcterms:W3CDTF">2023-07-26T12:57:26Z</dcterms:created>
  <dcterms:modified xsi:type="dcterms:W3CDTF">2023-07-31T21:34:36Z</dcterms:modified>
</cp:coreProperties>
</file>