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handoutMasterIdLst>
    <p:handoutMasterId r:id="rId21"/>
  </p:handoutMasterIdLst>
  <p:sldIdLst>
    <p:sldId id="256" r:id="rId2"/>
    <p:sldId id="259" r:id="rId3"/>
    <p:sldId id="257" r:id="rId4"/>
    <p:sldId id="258" r:id="rId5"/>
    <p:sldId id="261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4" r:id="rId16"/>
    <p:sldId id="276" r:id="rId17"/>
    <p:sldId id="275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1"/>
    <p:restoredTop sz="94690"/>
  </p:normalViewPr>
  <p:slideViewPr>
    <p:cSldViewPr snapToGrid="0">
      <p:cViewPr varScale="1">
        <p:scale>
          <a:sx n="111" d="100"/>
          <a:sy n="111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EFA285-7166-51A7-F8A0-4C37E3C03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3F440-52BB-E73E-7E42-1158B23870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130F1-19E6-F747-88CD-9C7FB95780E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6BAA4-339B-43A7-0CD3-72ACBDF9F7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B19C4-4F97-B356-C8E0-9239145659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D189E-E598-854C-A59F-DA06B25DB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7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D0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4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68050"/>
            <a:ext cx="7948246" cy="1336596"/>
          </a:xfrm>
          <a:noFill/>
        </p:spPr>
        <p:txBody>
          <a:bodyPr/>
          <a:lstStyle>
            <a:lvl1pPr>
              <a:defRPr b="0" i="1" baseline="0">
                <a:solidFill>
                  <a:srgbClr val="AFDF00"/>
                </a:solidFill>
                <a:latin typeface="APPLE SD GOTHIC NEO MEDIUM" panose="02000300000000000000" pitchFamily="2" charset="-127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  <a:lvl2pPr>
              <a:defRPr baseline="0">
                <a:solidFill>
                  <a:srgbClr val="FFC000"/>
                </a:solidFill>
              </a:defRPr>
            </a:lvl2pPr>
            <a:lvl3pPr>
              <a:defRPr baseline="0">
                <a:solidFill>
                  <a:srgbClr val="FFC000"/>
                </a:solidFill>
              </a:defRPr>
            </a:lvl3pPr>
            <a:lvl4pPr>
              <a:defRPr baseline="0">
                <a:solidFill>
                  <a:srgbClr val="FFC000"/>
                </a:solidFill>
              </a:defRPr>
            </a:lvl4pPr>
            <a:lvl5pPr>
              <a:defRPr baseline="0">
                <a:solidFill>
                  <a:srgbClr val="FFC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logo with a green circle&#10;&#10;Description automatically generated">
            <a:extLst>
              <a:ext uri="{FF2B5EF4-FFF2-40B4-BE49-F238E27FC236}">
                <a16:creationId xmlns:a16="http://schemas.microsoft.com/office/drawing/2014/main" id="{B7AE9D1B-D9D6-7B6F-5407-5ABA168172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" b="2"/>
          <a:stretch/>
        </p:blipFill>
        <p:spPr>
          <a:xfrm>
            <a:off x="8686798" y="616850"/>
            <a:ext cx="2073295" cy="2073294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488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4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87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9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W3qG5bs-L9LTfxZ5LEBiM1WFfvX3dJo" TargetMode="External"/><Relationship Id="rId2" Type="http://schemas.openxmlformats.org/officeDocument/2006/relationships/hyperlink" Target="https://docs.cypress.io/guides/overview/why-cy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ple.cypress.io/todo" TargetMode="External"/><Relationship Id="rId5" Type="http://schemas.openxmlformats.org/officeDocument/2006/relationships/hyperlink" Target="https://github.com/cypress-io/cypress-example-conduit-app" TargetMode="External"/><Relationship Id="rId4" Type="http://schemas.openxmlformats.org/officeDocument/2006/relationships/hyperlink" Target="https://www.udemy.com/courses/search/?src=ukw&amp;q=cypres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AA0034-C7E1-4F5E-80D5-74CDFC0D1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B54797-0849-4E89-BAA5-80D52410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1BF3B-FAD3-634E-7466-48D285061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6656"/>
            <a:ext cx="5927465" cy="2075170"/>
          </a:xfrm>
        </p:spPr>
        <p:txBody>
          <a:bodyPr>
            <a:normAutofit/>
          </a:bodyPr>
          <a:lstStyle/>
          <a:p>
            <a:r>
              <a:rPr lang="en-US" sz="7200" i="1" dirty="0">
                <a:solidFill>
                  <a:srgbClr val="92D050"/>
                </a:solidFill>
              </a:rPr>
              <a:t>Cypress</a:t>
            </a:r>
            <a:r>
              <a:rPr lang="en-US" sz="72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7326B-0FFD-B169-31BF-D1455636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40480"/>
            <a:ext cx="5927465" cy="231584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QA Levio Team</a:t>
            </a:r>
          </a:p>
          <a:p>
            <a:r>
              <a:rPr lang="en-US" sz="2800" dirty="0">
                <a:solidFill>
                  <a:srgbClr val="FFC000"/>
                </a:solidFill>
              </a:rPr>
              <a:t>Tutorial Beginner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By Julie Humbert and Carlos Cavalcante</a:t>
            </a:r>
          </a:p>
        </p:txBody>
      </p:sp>
      <p:pic>
        <p:nvPicPr>
          <p:cNvPr id="5" name="Picture 4" descr="A logo with a green circle&#10;&#10;Description automatically generated">
            <a:extLst>
              <a:ext uri="{FF2B5EF4-FFF2-40B4-BE49-F238E27FC236}">
                <a16:creationId xmlns:a16="http://schemas.microsoft.com/office/drawing/2014/main" id="{BDD5C2B1-CE3E-7D7F-8D92-87ED6E71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262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</a:rPr>
              <a:t>Cypress Open</a:t>
            </a:r>
            <a:br>
              <a:rPr lang="en-CA" dirty="0">
                <a:solidFill>
                  <a:srgbClr val="434861"/>
                </a:solidFill>
                <a:effectLst/>
              </a:rPr>
            </a:br>
            <a:r>
              <a:rPr lang="en-CA" dirty="0">
                <a:solidFill>
                  <a:srgbClr val="92D050"/>
                </a:solidFill>
                <a:effectLst/>
              </a:rPr>
              <a:t>Launching a Browser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B748364-ACFA-BE36-3164-E1F7838B2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01" y="2146965"/>
            <a:ext cx="3808925" cy="4079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E4753-E2B8-C243-1DF4-B5480C94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71" y="2194560"/>
            <a:ext cx="5551152" cy="40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27" y="538653"/>
            <a:ext cx="7948246" cy="1336596"/>
          </a:xfrm>
        </p:spPr>
        <p:txBody>
          <a:bodyPr>
            <a:normAutofit/>
          </a:bodyPr>
          <a:lstStyle/>
          <a:p>
            <a:r>
              <a:rPr lang="en-CA" dirty="0">
                <a:effectLst/>
                <a:latin typeface="+mj-lt"/>
              </a:rPr>
              <a:t>Cypress Open</a:t>
            </a:r>
            <a:br>
              <a:rPr lang="en-CA" dirty="0">
                <a:effectLst/>
                <a:latin typeface="+mj-lt"/>
              </a:rPr>
            </a:br>
            <a:r>
              <a:rPr lang="en-CA" dirty="0">
                <a:effectLst/>
                <a:latin typeface="+mj-lt"/>
              </a:rPr>
              <a:t>Creating a spec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1CF3A-3BA9-7F40-2280-878D0456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2022763"/>
            <a:ext cx="5636578" cy="4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2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92D050"/>
                </a:solidFill>
                <a:effectLst/>
                <a:latin typeface="+mj-lt"/>
              </a:rPr>
              <a:t>Opening the App</a:t>
            </a:r>
            <a:br>
              <a:rPr lang="en-CA" dirty="0">
                <a:solidFill>
                  <a:srgbClr val="92D050"/>
                </a:solidFill>
                <a:effectLst/>
                <a:latin typeface="+mj-lt"/>
              </a:rPr>
            </a:br>
            <a:r>
              <a:rPr lang="en-CA" dirty="0">
                <a:solidFill>
                  <a:srgbClr val="92D050"/>
                </a:solidFill>
                <a:effectLst/>
                <a:latin typeface="+mj-lt"/>
              </a:rPr>
              <a:t>Code</a:t>
            </a:r>
            <a:endParaRPr lang="en-US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DFD82-8791-DC87-768D-3BD84C6DC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99783"/>
            <a:ext cx="7685088" cy="28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9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92D050"/>
                </a:solidFill>
                <a:effectLst/>
                <a:latin typeface="+mj-lt"/>
              </a:rPr>
              <a:t>Cypress testin</a:t>
            </a:r>
            <a:r>
              <a:rPr lang="en-CA" dirty="0">
                <a:solidFill>
                  <a:srgbClr val="92D050"/>
                </a:solidFill>
                <a:latin typeface="+mj-lt"/>
              </a:rPr>
              <a:t>g</a:t>
            </a:r>
            <a:br>
              <a:rPr lang="en-CA" dirty="0">
                <a:solidFill>
                  <a:srgbClr val="92D050"/>
                </a:solidFill>
                <a:latin typeface="+mj-lt"/>
              </a:rPr>
            </a:br>
            <a:endParaRPr lang="en-US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D5B56-61EB-6324-2808-671E83255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24346"/>
            <a:ext cx="7685088" cy="18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9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  <a:latin typeface="+mj-lt"/>
              </a:rPr>
              <a:t>Cypress running</a:t>
            </a:r>
            <a:br>
              <a:rPr lang="en-CA" dirty="0"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EE7C40-C2FD-957B-ACF7-23EEFD53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58595"/>
            <a:ext cx="7685088" cy="37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  <a:latin typeface="+mj-lt"/>
              </a:rPr>
              <a:t>Testing</a:t>
            </a:r>
            <a:br>
              <a:rPr lang="en-CA" dirty="0"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56E23B-E9C2-A7DE-086B-617BFB560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82" y="2803585"/>
            <a:ext cx="10619518" cy="38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7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  <a:latin typeface="+mj-lt"/>
              </a:rPr>
              <a:t>Testing</a:t>
            </a:r>
            <a:br>
              <a:rPr lang="en-CA" dirty="0"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12" name="Content Placeholder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A061FEB-7997-8318-DA38-533F7CF1D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96" y="2191109"/>
            <a:ext cx="10886032" cy="3890514"/>
          </a:xfrm>
        </p:spPr>
      </p:pic>
    </p:spTree>
    <p:extLst>
      <p:ext uri="{BB962C8B-B14F-4D97-AF65-F5344CB8AC3E}">
        <p14:creationId xmlns:p14="http://schemas.microsoft.com/office/powerpoint/2010/main" val="12371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  <a:latin typeface="+mj-lt"/>
              </a:rPr>
              <a:t>Save and see the results</a:t>
            </a:r>
            <a:br>
              <a:rPr lang="en-CA" dirty="0"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C08B818-6F1E-5CDD-EDEE-93EA357C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35" y="1569242"/>
            <a:ext cx="7754471" cy="4879336"/>
          </a:xfrm>
        </p:spPr>
      </p:pic>
    </p:spTree>
    <p:extLst>
      <p:ext uri="{BB962C8B-B14F-4D97-AF65-F5344CB8AC3E}">
        <p14:creationId xmlns:p14="http://schemas.microsoft.com/office/powerpoint/2010/main" val="1675989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  <a:latin typeface="+mj-lt"/>
              </a:rPr>
              <a:t>Last Slide: suggestions and sources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8962845" cy="363172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800" b="0" i="1" dirty="0">
                <a:solidFill>
                  <a:schemeClr val="accent2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Cypress Documents:</a:t>
            </a:r>
            <a:br>
              <a:rPr lang="en-CA" sz="1400" b="0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https://docs.cypress.io/guides/overview/why-cypress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800" b="0" i="1" dirty="0">
                <a:solidFill>
                  <a:schemeClr val="accent2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Suggestions: 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400" b="1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Tutorial </a:t>
            </a:r>
            <a:r>
              <a:rPr lang="en-CA" sz="1400" b="1" i="0" dirty="0" err="1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youtube</a:t>
            </a:r>
            <a:r>
              <a:rPr lang="en-CA" sz="1400" b="1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 </a:t>
            </a: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https://www.youtube.com/playlist?list=PLhW3qG5bs-L9LTfxZ5LEBiM1WFfvX3dJo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400" b="1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Udemy: </a:t>
            </a: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https://www.udemy.com/courses/search/?src=ukw&amp;q=cypress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400" b="1" i="0" dirty="0" err="1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CA" sz="1400" b="1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tutorial: </a:t>
            </a: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https://github.com/cypress-io/cypress-example-conduit-app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400" b="1" dirty="0">
                <a:solidFill>
                  <a:srgbClr val="FFC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 Project: </a:t>
            </a:r>
            <a:r>
              <a:rPr lang="en-CA" sz="1400" b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https://example.cypress.io/todo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endParaRPr lang="en-CA" sz="140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9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  <a:latin typeface="+mj-lt"/>
              </a:rPr>
              <a:t>Cypress Thanks</a:t>
            </a:r>
            <a:br>
              <a:rPr lang="en-CA" dirty="0">
                <a:effectLst/>
                <a:latin typeface="+mj-lt"/>
              </a:rPr>
            </a:br>
            <a:r>
              <a:rPr lang="en-CA" dirty="0">
                <a:effectLst/>
                <a:latin typeface="+mj-lt"/>
              </a:rPr>
              <a:t>Questions?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19A25-E7D5-7A64-3806-5EC6BA69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1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BB4B8F-57A2-4546-9449-6DBBA6E7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56394" cy="6861532"/>
            <a:chOff x="7739089" y="-3532"/>
            <a:chExt cx="4456394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31B59C-8450-4595-B395-B86BCB944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F4BA6E-92B7-48A3-891F-FF1DE970A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99F993-966A-49D6-952F-B95A79671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9158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90B896C1-7BD8-4907-8561-4AAB7316D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9" name="Texture">
            <a:extLst>
              <a:ext uri="{FF2B5EF4-FFF2-40B4-BE49-F238E27FC236}">
                <a16:creationId xmlns:a16="http://schemas.microsoft.com/office/drawing/2014/main" id="{F34FFB17-4733-4A4C-9F36-CE82366CB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697556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Why Cypress                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6975566" cy="4080250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CA" b="0" i="0">
                <a:effectLst/>
                <a:latin typeface="Century Gothic" panose="020B0502020202020204" pitchFamily="34" charset="0"/>
              </a:rPr>
              <a:t>Cypress is JavaScript-based front-end testing tool</a:t>
            </a:r>
          </a:p>
          <a:p>
            <a:pPr>
              <a:spcAft>
                <a:spcPts val="1000"/>
              </a:spcAft>
            </a:pPr>
            <a:r>
              <a:rPr lang="en-CA" b="0" i="0">
                <a:effectLst/>
                <a:latin typeface="Century Gothic" panose="020B0502020202020204" pitchFamily="34" charset="0"/>
              </a:rPr>
              <a:t>Built for the modern web</a:t>
            </a:r>
          </a:p>
          <a:p>
            <a:pPr>
              <a:spcAft>
                <a:spcPts val="1000"/>
              </a:spcAft>
            </a:pPr>
            <a:r>
              <a:rPr lang="en-CA" b="0" i="0">
                <a:effectLst/>
                <a:latin typeface="Century Gothic" panose="020B0502020202020204" pitchFamily="34" charset="0"/>
              </a:rPr>
              <a:t>It aims to address the pain points developers or QA engineers face while testing an application</a:t>
            </a:r>
          </a:p>
          <a:p>
            <a:pPr>
              <a:spcAft>
                <a:spcPts val="1000"/>
              </a:spcAft>
            </a:pPr>
            <a:r>
              <a:rPr lang="en-CA" b="0" i="0">
                <a:effectLst/>
                <a:latin typeface="Century Gothic" panose="020B0502020202020204" pitchFamily="34" charset="0"/>
              </a:rPr>
              <a:t>Developer-friendly tool that uses a unique DOM manipulation technique </a:t>
            </a:r>
            <a:r>
              <a:rPr lang="en-CA">
                <a:latin typeface="Century Gothic" panose="020B0502020202020204" pitchFamily="34" charset="0"/>
              </a:rPr>
              <a:t>O</a:t>
            </a:r>
            <a:r>
              <a:rPr lang="en-CA" b="0" i="0">
                <a:effectLst/>
                <a:latin typeface="Century Gothic" panose="020B0502020202020204" pitchFamily="34" charset="0"/>
              </a:rPr>
              <a:t>perates directly in the browser</a:t>
            </a:r>
          </a:p>
          <a:p>
            <a:pPr>
              <a:spcAft>
                <a:spcPts val="1000"/>
              </a:spcAft>
            </a:pPr>
            <a:r>
              <a:rPr lang="en-CA">
                <a:latin typeface="Century Gothic" panose="020B0502020202020204" pitchFamily="34" charset="0"/>
              </a:rPr>
              <a:t>P</a:t>
            </a:r>
            <a:r>
              <a:rPr lang="en-CA" b="0" i="0">
                <a:effectLst/>
                <a:latin typeface="Century Gothic" panose="020B0502020202020204" pitchFamily="34" charset="0"/>
              </a:rPr>
              <a:t>rovides a unique interactive test runner in which it executes all commands.</a:t>
            </a:r>
            <a:endParaRPr lang="en-US">
              <a:latin typeface="Century Gothic" panose="020B0502020202020204" pitchFamily="34" charset="0"/>
            </a:endParaRPr>
          </a:p>
        </p:txBody>
      </p:sp>
      <p:pic>
        <p:nvPicPr>
          <p:cNvPr id="4" name="Picture 3" descr="A logo with a green circle&#10;&#10;Description automatically generated">
            <a:extLst>
              <a:ext uri="{FF2B5EF4-FFF2-40B4-BE49-F238E27FC236}">
                <a16:creationId xmlns:a16="http://schemas.microsoft.com/office/drawing/2014/main" id="{E4CE6CB0-9DB2-8692-DFBB-5109DA88F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"/>
          <a:stretch/>
        </p:blipFill>
        <p:spPr>
          <a:xfrm>
            <a:off x="8686798" y="616850"/>
            <a:ext cx="2073295" cy="2073294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957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started</a:t>
            </a:r>
            <a:br>
              <a:rPr lang="en-US" dirty="0"/>
            </a:br>
            <a:r>
              <a:rPr lang="en-US" dirty="0"/>
              <a:t>Install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6"/>
            <a:ext cx="7685037" cy="154413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cd /your/project/path</a:t>
            </a:r>
          </a:p>
          <a:p>
            <a:r>
              <a:rPr lang="en-US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npm</a:t>
            </a:r>
            <a:r>
              <a:rPr lang="en-US" dirty="0">
                <a:solidFill>
                  <a:srgbClr val="FFC000"/>
                </a:solidFill>
                <a:latin typeface="Century Gothic" panose="020B0502020202020204" pitchFamily="34" charset="0"/>
              </a:rPr>
              <a:t> install cypress --save-dev</a:t>
            </a:r>
            <a:endParaRPr lang="en-CA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2984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b="0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Command Line</a:t>
            </a:r>
          </a:p>
          <a:p>
            <a:pPr marL="0" indent="0">
              <a:buNone/>
            </a:pPr>
            <a:endParaRPr lang="en-CA" sz="2400" b="0" i="0" dirty="0">
              <a:solidFill>
                <a:srgbClr val="FFC000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CA" sz="2400" b="0" i="0" dirty="0" err="1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npx</a:t>
            </a:r>
            <a:r>
              <a:rPr lang="en-CA" sz="2400" b="0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 cypress open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FFC000"/>
                </a:solidFill>
                <a:latin typeface="Century Gothic" panose="020B0502020202020204" pitchFamily="34" charset="0"/>
              </a:rPr>
              <a:t>Or</a:t>
            </a:r>
          </a:p>
          <a:p>
            <a:r>
              <a:rPr lang="en-CA" sz="2400" b="0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yarn run cypress open</a:t>
            </a:r>
            <a:endParaRPr lang="en-US" sz="24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9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122763"/>
          </a:xfrm>
        </p:spPr>
        <p:txBody>
          <a:bodyPr>
            <a:normAutofit/>
          </a:bodyPr>
          <a:lstStyle/>
          <a:p>
            <a:pPr algn="l"/>
            <a:r>
              <a:rPr lang="en-CA" sz="2000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Choosing a Testing Type</a:t>
            </a:r>
          </a:p>
          <a:p>
            <a:r>
              <a:rPr lang="en-CA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Launching a Browser</a:t>
            </a:r>
          </a:p>
          <a:p>
            <a:r>
              <a:rPr lang="en-CA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Writing Your First E2E Test</a:t>
            </a:r>
          </a:p>
          <a:p>
            <a:r>
              <a:rPr lang="en-CA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Add a test file</a:t>
            </a:r>
          </a:p>
          <a:p>
            <a:r>
              <a:rPr lang="en-CA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Write your first test</a:t>
            </a:r>
          </a:p>
        </p:txBody>
      </p:sp>
    </p:spTree>
    <p:extLst>
      <p:ext uri="{BB962C8B-B14F-4D97-AF65-F5344CB8AC3E}">
        <p14:creationId xmlns:p14="http://schemas.microsoft.com/office/powerpoint/2010/main" val="97207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test in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122763"/>
          </a:xfrm>
        </p:spPr>
        <p:txBody>
          <a:bodyPr>
            <a:normAutofit/>
          </a:bodyPr>
          <a:lstStyle/>
          <a:p>
            <a:pPr algn="l"/>
            <a:r>
              <a:rPr lang="en-CA" i="0" dirty="0">
                <a:effectLst/>
                <a:latin typeface="Century Gothic" panose="020B0502020202020204" pitchFamily="34" charset="0"/>
              </a:rPr>
              <a:t>Query for an element</a:t>
            </a:r>
            <a:br>
              <a:rPr lang="en-CA" b="1" dirty="0">
                <a:solidFill>
                  <a:srgbClr val="434861"/>
                </a:solidFill>
                <a:latin typeface="var(--ifm-heading-font-family)"/>
              </a:rPr>
            </a:br>
            <a:r>
              <a:rPr lang="en-CA" b="1" dirty="0">
                <a:solidFill>
                  <a:srgbClr val="434861"/>
                </a:solidFill>
                <a:latin typeface="var(--ifm-heading-font-family)"/>
              </a:rPr>
              <a:t>	</a:t>
            </a:r>
          </a:p>
          <a:p>
            <a:pPr marL="0" indent="0" algn="l">
              <a:buNone/>
            </a:pPr>
            <a:r>
              <a:rPr lang="en-CA" i="1" dirty="0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That’s a funny part. Just click on aim tool and choose the component to be tested. Copy its id or </a:t>
            </a:r>
            <a:r>
              <a:rPr lang="en-CA" i="1" dirty="0" err="1">
                <a:solidFill>
                  <a:srgbClr val="FFC000"/>
                </a:solidFill>
                <a:effectLst/>
                <a:latin typeface="Century Gothic" panose="020B0502020202020204" pitchFamily="34" charset="0"/>
              </a:rPr>
              <a:t>className</a:t>
            </a:r>
            <a:r>
              <a:rPr lang="en-CA" i="1" dirty="0">
                <a:solidFill>
                  <a:srgbClr val="FFC000"/>
                </a:solidFill>
                <a:latin typeface="Century Gothic" panose="020B0502020202020204" pitchFamily="34" charset="0"/>
              </a:rPr>
              <a:t> and paste on the code add an event like click.</a:t>
            </a:r>
            <a:br>
              <a:rPr lang="en-CA" i="1" dirty="0">
                <a:solidFill>
                  <a:srgbClr val="FFC000"/>
                </a:solidFill>
                <a:latin typeface="Century Gothic" panose="020B0502020202020204" pitchFamily="34" charset="0"/>
              </a:rPr>
            </a:br>
            <a:r>
              <a:rPr lang="en-CA" i="1" dirty="0">
                <a:solidFill>
                  <a:srgbClr val="FFC000"/>
                </a:solidFill>
                <a:latin typeface="Century Gothic" panose="020B0502020202020204" pitchFamily="34" charset="0"/>
              </a:rPr>
              <a:t>Save it and check the component being clicked.</a:t>
            </a:r>
            <a:endParaRPr lang="en-CA" i="1" dirty="0">
              <a:solidFill>
                <a:srgbClr val="FFC00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6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Cypress - Demo</a:t>
            </a:r>
            <a:br>
              <a:rPr lang="en-CA" b="1" i="0" dirty="0">
                <a:effectLst/>
                <a:latin typeface="var(--ifm-heading-font-family)"/>
              </a:rPr>
            </a:br>
            <a:r>
              <a:rPr lang="en-CA" dirty="0">
                <a:effectLst/>
                <a:latin typeface="+mj-lt"/>
              </a:rPr>
              <a:t>File and path</a:t>
            </a:r>
            <a:endParaRPr lang="en-US" dirty="0">
              <a:latin typeface="+mj-lt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3854B6-6B8B-5E54-1E3D-B9605C13F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12" y="2406770"/>
            <a:ext cx="8530138" cy="4211004"/>
          </a:xfrm>
        </p:spPr>
      </p:pic>
    </p:spTree>
    <p:extLst>
      <p:ext uri="{BB962C8B-B14F-4D97-AF65-F5344CB8AC3E}">
        <p14:creationId xmlns:p14="http://schemas.microsoft.com/office/powerpoint/2010/main" val="288181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7B119-A940-37D8-E5C2-AB1F767B6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57" y="2177379"/>
            <a:ext cx="7803869" cy="438967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A3E7983-57AE-0066-C5A4-DBF416FA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test in Cypress</a:t>
            </a:r>
            <a:br>
              <a:rPr lang="en-US" dirty="0"/>
            </a:br>
            <a:r>
              <a:rPr lang="en-US" dirty="0"/>
              <a:t>yarn add cypress --dev</a:t>
            </a:r>
          </a:p>
        </p:txBody>
      </p:sp>
    </p:spTree>
    <p:extLst>
      <p:ext uri="{BB962C8B-B14F-4D97-AF65-F5344CB8AC3E}">
        <p14:creationId xmlns:p14="http://schemas.microsoft.com/office/powerpoint/2010/main" val="36791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5" y="521401"/>
            <a:ext cx="7948246" cy="1336596"/>
          </a:xfrm>
        </p:spPr>
        <p:txBody>
          <a:bodyPr>
            <a:normAutofit/>
          </a:bodyPr>
          <a:lstStyle/>
          <a:p>
            <a:r>
              <a:rPr lang="en-US" dirty="0"/>
              <a:t>Choosing type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32F89EC1-0DB7-1440-67F5-654CE1B66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3" y="2120848"/>
            <a:ext cx="6761018" cy="4520514"/>
          </a:xfrm>
        </p:spPr>
      </p:pic>
    </p:spTree>
    <p:extLst>
      <p:ext uri="{BB962C8B-B14F-4D97-AF65-F5344CB8AC3E}">
        <p14:creationId xmlns:p14="http://schemas.microsoft.com/office/powerpoint/2010/main" val="66754050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{DA849574-2E46-AD41-9D2B-855F83213D5D}tf10001057</Template>
  <TotalTime>671</TotalTime>
  <Words>320</Words>
  <Application>Microsoft Macintosh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APPLE SD GOTHIC NEO MEDIUM</vt:lpstr>
      <vt:lpstr>Arial</vt:lpstr>
      <vt:lpstr>Calibri</vt:lpstr>
      <vt:lpstr>Century Gothic</vt:lpstr>
      <vt:lpstr>Tahoma</vt:lpstr>
      <vt:lpstr>var(--ifm-heading-font-family)</vt:lpstr>
      <vt:lpstr>TropicVTI</vt:lpstr>
      <vt:lpstr>Cypress </vt:lpstr>
      <vt:lpstr>Why Cypress                 </vt:lpstr>
      <vt:lpstr>Get started Install Cypress</vt:lpstr>
      <vt:lpstr>Open Cypress</vt:lpstr>
      <vt:lpstr>Open Cypress</vt:lpstr>
      <vt:lpstr>Write test in Cypress</vt:lpstr>
      <vt:lpstr>Cypress - Demo File and path</vt:lpstr>
      <vt:lpstr>Write test in Cypress yarn add cypress --dev</vt:lpstr>
      <vt:lpstr>Choosing type </vt:lpstr>
      <vt:lpstr>Cypress Open Launching a Browser</vt:lpstr>
      <vt:lpstr>Cypress Open Creating a spec</vt:lpstr>
      <vt:lpstr>Opening the App Code</vt:lpstr>
      <vt:lpstr>Cypress testing </vt:lpstr>
      <vt:lpstr>Cypress running </vt:lpstr>
      <vt:lpstr>Testing </vt:lpstr>
      <vt:lpstr>Testing </vt:lpstr>
      <vt:lpstr>Save and see the results </vt:lpstr>
      <vt:lpstr>Last Slide: suggestions and sources</vt:lpstr>
      <vt:lpstr>Cypress Thanks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Carlos Cavalcante</dc:creator>
  <cp:lastModifiedBy>Carlos Cavalcante</cp:lastModifiedBy>
  <cp:revision>42</cp:revision>
  <dcterms:created xsi:type="dcterms:W3CDTF">2023-07-26T12:57:26Z</dcterms:created>
  <dcterms:modified xsi:type="dcterms:W3CDTF">2023-08-01T00:10:44Z</dcterms:modified>
</cp:coreProperties>
</file>