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954" r:id="rId4"/>
  </p:sldMasterIdLst>
  <p:notesMasterIdLst>
    <p:notesMasterId r:id="rId19"/>
  </p:notesMasterIdLst>
  <p:handoutMasterIdLst>
    <p:handoutMasterId r:id="rId20"/>
  </p:handoutMasterIdLst>
  <p:sldIdLst>
    <p:sldId id="261" r:id="rId5"/>
    <p:sldId id="286" r:id="rId6"/>
    <p:sldId id="320" r:id="rId7"/>
    <p:sldId id="273" r:id="rId8"/>
    <p:sldId id="323" r:id="rId9"/>
    <p:sldId id="300" r:id="rId10"/>
    <p:sldId id="316" r:id="rId11"/>
    <p:sldId id="318" r:id="rId12"/>
    <p:sldId id="315" r:id="rId13"/>
    <p:sldId id="319" r:id="rId14"/>
    <p:sldId id="321" r:id="rId15"/>
    <p:sldId id="322" r:id="rId16"/>
    <p:sldId id="313" r:id="rId17"/>
    <p:sldId id="31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4" autoAdjust="0"/>
  </p:normalViewPr>
  <p:slideViewPr>
    <p:cSldViewPr>
      <p:cViewPr>
        <p:scale>
          <a:sx n="75" d="100"/>
          <a:sy n="75" d="100"/>
        </p:scale>
        <p:origin x="540" y="42"/>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9/29/2023</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9/29/2023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4213414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398520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1386709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1728254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51741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2397201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175690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296681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3.xml"/><Relationship Id="rId2" Type="http://schemas.openxmlformats.org/officeDocument/2006/relationships/notesSlide" Target="../notesSlides/notesSlide3.xml"/><Relationship Id="rId1" Type="http://schemas.openxmlformats.org/officeDocument/2006/relationships/slideLayout" Target="../slideLayouts/slideLayout44.xml"/><Relationship Id="rId6" Type="http://schemas.openxmlformats.org/officeDocument/2006/relationships/slide" Target="slide6.xml"/><Relationship Id="rId5" Type="http://schemas.openxmlformats.org/officeDocument/2006/relationships/slide" Target="slide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slide" Target="slide13.xml"/><Relationship Id="rId2" Type="http://schemas.openxmlformats.org/officeDocument/2006/relationships/notesSlide" Target="../notesSlides/notesSlide5.xml"/><Relationship Id="rId1" Type="http://schemas.openxmlformats.org/officeDocument/2006/relationships/slideLayout" Target="../slideLayouts/slideLayout44.xml"/><Relationship Id="rId6" Type="http://schemas.openxmlformats.org/officeDocument/2006/relationships/slide" Target="slide6.xml"/><Relationship Id="rId5" Type="http://schemas.openxmlformats.org/officeDocument/2006/relationships/slide" Target="slide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image" Target="../media/image3.png"/><Relationship Id="rId7"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image" Target="../media/image4.png"/><Relationship Id="rId9" Type="http://schemas.openxmlformats.org/officeDocument/2006/relationships/slide" Target="slide1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 xmlns:adec="http://schemas.microsoft.com/office/drawing/2017/decorative" val="1"/>
              </a:ext>
            </a:extLst>
          </p:cNvPr>
          <p:cNvSpPr>
            <a:spLocks noGrp="1"/>
          </p:cNvSpPr>
          <p:nvPr>
            <p:ph type="body" sz="quarter" idx="13"/>
          </p:nvPr>
        </p:nvSpPr>
        <p:spPr>
          <a:xfrm rot="10800000" flipH="1" flipV="1">
            <a:off x="8074536" y="3124200"/>
            <a:ext cx="3134032" cy="3270696"/>
          </a:xfrm>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 xmlns:adec="http://schemas.microsoft.com/office/drawing/2017/decorative" val="1"/>
              </a:ext>
            </a:extLst>
          </p:cNvPr>
          <p:cNvSpPr>
            <a:spLocks noGrp="1"/>
          </p:cNvSpPr>
          <p:nvPr>
            <p:ph type="body" sz="quarter" idx="15"/>
          </p:nvPr>
        </p:nvSpPr>
        <p:spPr>
          <a:xfrm>
            <a:off x="1199456" y="620687"/>
            <a:ext cx="10009112" cy="5774209"/>
          </a:xfrm>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1232809"/>
            <a:ext cx="5864382" cy="2275238"/>
          </a:xfrm>
        </p:spPr>
        <p:txBody>
          <a:bodyPr>
            <a:normAutofit fontScale="90000"/>
          </a:bodyPr>
          <a:lstStyle/>
          <a:p>
            <a:r>
              <a:rPr lang="en-US" sz="8000" dirty="0" smtClean="0"/>
              <a:t>STUDENT RECORD MANAGEMENT SYSTEM </a:t>
            </a: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3395700" y="4735540"/>
            <a:ext cx="5400599" cy="1107583"/>
          </a:xfrm>
        </p:spPr>
        <p:txBody>
          <a:bodyPr>
            <a:normAutofit/>
          </a:bodyPr>
          <a:lstStyle/>
          <a:p>
            <a:r>
              <a:rPr lang="en-US" sz="3200" dirty="0" smtClean="0">
                <a:latin typeface="+mj-lt"/>
              </a:rPr>
              <a:t>DATA STRUCTURES WITH JAVA </a:t>
            </a:r>
            <a:endParaRPr lang="en-US" sz="3200" dirty="0">
              <a:latin typeface="+mj-l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440" y="404664"/>
            <a:ext cx="754958" cy="792088"/>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28191" y="8566"/>
            <a:ext cx="3154785" cy="603556"/>
          </a:xfrm>
          <a:prstGeom prst="rect">
            <a:avLst/>
          </a:prstGeom>
        </p:spPr>
      </p:pic>
    </p:spTree>
    <p:extLst>
      <p:ext uri="{BB962C8B-B14F-4D97-AF65-F5344CB8AC3E}">
        <p14:creationId xmlns:p14="http://schemas.microsoft.com/office/powerpoint/2010/main" val="313522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err="1" smtClean="0"/>
              <a:t>seARCH</a:t>
            </a:r>
            <a:r>
              <a:rPr lang="en-US" dirty="0" smtClean="0"/>
              <a:t> DATA</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smtClean="0"/>
              <a:t>SEARCHING DATA</a:t>
            </a:r>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1609"/>
            <a:ext cx="743776" cy="78035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7215" y="-9051"/>
            <a:ext cx="3154785" cy="603556"/>
          </a:xfrm>
          <a:prstGeom prst="rect">
            <a:avLst/>
          </a:prstGeom>
        </p:spPr>
      </p:pic>
      <p:sp>
        <p:nvSpPr>
          <p:cNvPr id="3" name="Content Placeholder 2"/>
          <p:cNvSpPr>
            <a:spLocks noGrp="1"/>
          </p:cNvSpPr>
          <p:nvPr>
            <p:ph sz="quarter" idx="13"/>
          </p:nvPr>
        </p:nvSpPr>
        <p:spPr/>
        <p:txBody>
          <a:bodyPr/>
          <a:lstStyle/>
          <a:p>
            <a:pPr>
              <a:buFont typeface="Wingdings" panose="05000000000000000000" pitchFamily="2" charset="2"/>
              <a:buChar char="ü"/>
            </a:pPr>
            <a:r>
              <a:rPr lang="en-US" dirty="0" smtClean="0"/>
              <a:t>HERE WE HAVE GIVEN TWO OPTIONS FOR SEARCHING DETAILS OF STUDENTS :</a:t>
            </a:r>
          </a:p>
          <a:p>
            <a:pPr marL="457200" indent="-457200">
              <a:buFont typeface="+mj-lt"/>
              <a:buAutoNum type="arabicPeriod"/>
            </a:pPr>
            <a:r>
              <a:rPr lang="en-US" dirty="0" smtClean="0"/>
              <a:t>BY NAME</a:t>
            </a:r>
          </a:p>
          <a:p>
            <a:pPr marL="457200" indent="-457200">
              <a:buFont typeface="+mj-lt"/>
              <a:buAutoNum type="arabicPeriod"/>
            </a:pPr>
            <a:r>
              <a:rPr lang="en-US" dirty="0" smtClean="0"/>
              <a:t>BY ROLL NUMBER</a:t>
            </a:r>
          </a:p>
          <a:p>
            <a:pPr>
              <a:buFont typeface="Wingdings" panose="05000000000000000000" pitchFamily="2" charset="2"/>
              <a:buChar char="ü"/>
            </a:pPr>
            <a:r>
              <a:rPr lang="en-US" dirty="0" smtClean="0"/>
              <a:t>AFTER ENTERING THAT PARAMETER ONE TEMPARORY NODE WILL BE LOOPING IN THE SYSTEM AND  WILL STOP AT THE DATA WHICH USER WANTS TO RETRIVE .</a:t>
            </a:r>
          </a:p>
          <a:p>
            <a:pPr>
              <a:buFont typeface="Wingdings" panose="05000000000000000000" pitchFamily="2" charset="2"/>
              <a:buChar char="ü"/>
            </a:pPr>
            <a:r>
              <a:rPr lang="en-US" dirty="0" smtClean="0"/>
              <a:t>AND THEN WILTH HELP OF THE POINTER THAT NODE WILL DISPLAY ALL THE DETAILS OF THE STUDENT</a:t>
            </a:r>
            <a:endParaRPr lang="en-US" dirty="0"/>
          </a:p>
        </p:txBody>
      </p:sp>
      <p:grpSp>
        <p:nvGrpSpPr>
          <p:cNvPr id="8" name="Group 7"/>
          <p:cNvGrpSpPr/>
          <p:nvPr/>
        </p:nvGrpSpPr>
        <p:grpSpPr>
          <a:xfrm>
            <a:off x="2272606" y="5229200"/>
            <a:ext cx="6840760" cy="1296397"/>
            <a:chOff x="2279576" y="4625572"/>
            <a:chExt cx="6840760" cy="1296397"/>
          </a:xfrm>
        </p:grpSpPr>
        <p:sp>
          <p:nvSpPr>
            <p:cNvPr id="9" name="TextBox 8"/>
            <p:cNvSpPr txBox="1"/>
            <p:nvPr/>
          </p:nvSpPr>
          <p:spPr>
            <a:xfrm>
              <a:off x="2650580" y="4685766"/>
              <a:ext cx="1584176" cy="369332"/>
            </a:xfrm>
            <a:prstGeom prst="rect">
              <a:avLst/>
            </a:prstGeom>
            <a:noFill/>
          </p:spPr>
          <p:txBody>
            <a:bodyPr wrap="square" rtlCol="0">
              <a:spAutoFit/>
            </a:bodyPr>
            <a:lstStyle/>
            <a:p>
              <a:r>
                <a:rPr lang="en-US" dirty="0" smtClean="0"/>
                <a:t>FIRST NODE</a:t>
              </a:r>
              <a:endParaRPr lang="en-US" dirty="0"/>
            </a:p>
          </p:txBody>
        </p:sp>
        <p:sp>
          <p:nvSpPr>
            <p:cNvPr id="11" name="Rectangle 10"/>
            <p:cNvSpPr/>
            <p:nvPr/>
          </p:nvSpPr>
          <p:spPr>
            <a:xfrm>
              <a:off x="2650580"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13" name="Rectangle 12"/>
            <p:cNvSpPr/>
            <p:nvPr/>
          </p:nvSpPr>
          <p:spPr>
            <a:xfrm>
              <a:off x="335416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14" name="Rectangle 13"/>
            <p:cNvSpPr/>
            <p:nvPr/>
          </p:nvSpPr>
          <p:spPr>
            <a:xfrm>
              <a:off x="4985800" y="5148584"/>
              <a:ext cx="7272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15" name="Rectangle 14"/>
            <p:cNvSpPr/>
            <p:nvPr/>
          </p:nvSpPr>
          <p:spPr>
            <a:xfrm>
              <a:off x="569298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16" name="TextBox 15"/>
            <p:cNvSpPr txBox="1"/>
            <p:nvPr/>
          </p:nvSpPr>
          <p:spPr>
            <a:xfrm>
              <a:off x="4960678" y="4625572"/>
              <a:ext cx="1584176" cy="584775"/>
            </a:xfrm>
            <a:prstGeom prst="rect">
              <a:avLst/>
            </a:prstGeom>
            <a:noFill/>
          </p:spPr>
          <p:txBody>
            <a:bodyPr wrap="square" rtlCol="0">
              <a:spAutoFit/>
            </a:bodyPr>
            <a:lstStyle/>
            <a:p>
              <a:r>
                <a:rPr lang="en-US" sz="1600" dirty="0" smtClean="0"/>
                <a:t>SECOND NODE</a:t>
              </a:r>
            </a:p>
            <a:p>
              <a:pPr algn="ctr"/>
              <a:r>
                <a:rPr lang="en-US" sz="1600" b="1" dirty="0" smtClean="0"/>
                <a:t>TEMP</a:t>
              </a:r>
              <a:endParaRPr lang="en-US" sz="1600" b="1" dirty="0"/>
            </a:p>
          </p:txBody>
        </p:sp>
        <p:cxnSp>
          <p:nvCxnSpPr>
            <p:cNvPr id="17" name="Straight Connector 16"/>
            <p:cNvCxnSpPr/>
            <p:nvPr/>
          </p:nvCxnSpPr>
          <p:spPr>
            <a:xfrm flipH="1">
              <a:off x="2279576" y="5364608"/>
              <a:ext cx="371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79576" y="5378315"/>
              <a:ext cx="0" cy="54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79576" y="5921969"/>
              <a:ext cx="684076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20252"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21" name="Rectangle 20"/>
            <p:cNvSpPr/>
            <p:nvPr/>
          </p:nvSpPr>
          <p:spPr>
            <a:xfrm>
              <a:off x="785231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cxnSp>
          <p:nvCxnSpPr>
            <p:cNvPr id="22" name="Straight Connector 21"/>
            <p:cNvCxnSpPr/>
            <p:nvPr/>
          </p:nvCxnSpPr>
          <p:spPr>
            <a:xfrm>
              <a:off x="8572396" y="5378315"/>
              <a:ext cx="5479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120336" y="5378315"/>
              <a:ext cx="0" cy="543654"/>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21836" y="4714334"/>
              <a:ext cx="1584176" cy="461665"/>
            </a:xfrm>
            <a:prstGeom prst="rect">
              <a:avLst/>
            </a:prstGeom>
            <a:noFill/>
          </p:spPr>
          <p:txBody>
            <a:bodyPr wrap="square" rtlCol="0">
              <a:spAutoFit/>
            </a:bodyPr>
            <a:lstStyle/>
            <a:p>
              <a:pPr algn="ctr"/>
              <a:r>
                <a:rPr lang="en-US" sz="1200" dirty="0" smtClean="0"/>
                <a:t>THIRD NODE OR N NODE</a:t>
              </a:r>
              <a:endParaRPr lang="en-US" sz="1200" dirty="0"/>
            </a:p>
          </p:txBody>
        </p:sp>
      </p:grpSp>
      <p:cxnSp>
        <p:nvCxnSpPr>
          <p:cNvPr id="5" name="Straight Connector 4"/>
          <p:cNvCxnSpPr>
            <a:stCxn id="13" idx="3"/>
            <a:endCxn id="14" idx="1"/>
          </p:cNvCxnSpPr>
          <p:nvPr/>
        </p:nvCxnSpPr>
        <p:spPr>
          <a:xfrm>
            <a:off x="4067276" y="5968236"/>
            <a:ext cx="9115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5" idx="3"/>
            <a:endCxn id="20" idx="1"/>
          </p:cNvCxnSpPr>
          <p:nvPr/>
        </p:nvCxnSpPr>
        <p:spPr>
          <a:xfrm>
            <a:off x="6406096" y="5968236"/>
            <a:ext cx="7071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065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Assigning roll number and </a:t>
            </a:r>
            <a:r>
              <a:rPr lang="en-US" dirty="0" err="1" smtClean="0"/>
              <a:t>spi</a:t>
            </a:r>
            <a:r>
              <a:rPr lang="en-US" dirty="0" smtClean="0"/>
              <a:t>: </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smtClean="0"/>
              <a:t>IN BUILT FUNCTIONALITIES </a:t>
            </a:r>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1609"/>
            <a:ext cx="743776" cy="78035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7215" y="-9051"/>
            <a:ext cx="3154785" cy="603556"/>
          </a:xfrm>
          <a:prstGeom prst="rect">
            <a:avLst/>
          </a:prstGeom>
        </p:spPr>
      </p:pic>
      <p:sp>
        <p:nvSpPr>
          <p:cNvPr id="4" name="Content Placeholder 3"/>
          <p:cNvSpPr>
            <a:spLocks noGrp="1"/>
          </p:cNvSpPr>
          <p:nvPr>
            <p:ph sz="quarter" idx="13"/>
          </p:nvPr>
        </p:nvSpPr>
        <p:spPr/>
        <p:txBody>
          <a:bodyPr/>
          <a:lstStyle/>
          <a:p>
            <a:r>
              <a:rPr lang="en-US" dirty="0" smtClean="0"/>
              <a:t>WHENEVER USER WILL ENTER THE DATA WHICH WILL CONTAINS IT MARKS OF ALL SUBJECTS OF A STUDENT THAN INBUILT FUNCTIONALITY WILL BE CALLED AS SPI .</a:t>
            </a:r>
          </a:p>
          <a:p>
            <a:r>
              <a:rPr lang="en-US" dirty="0" smtClean="0"/>
              <a:t>IN FUNCTION SPI WE HAVE SETTED THE CREDTIS OF THE PARTICULAR SUBJECTS AND SETTED THE CALUCLATION MECHANISM FOR THE GETTING SPI IT WILL BE AUTOMATCIALLY CALCULATED AFTER ENTERING MARKS AND IT WILL STORED WITH ALL THE DATA IN DOUBLY LINKEDLIST.</a:t>
            </a:r>
          </a:p>
          <a:p>
            <a:r>
              <a:rPr lang="en-US" dirty="0" smtClean="0"/>
              <a:t>FOR ASSINGING THE ROLL NUMBER WE HAVE CREATED METHOD AFTER ENTERING THE ALL DETAILS AND SYSTEM WILL ASSIGN SPI FIRST THEN AND CALLING THAT METHOD IT WILL ASSIGN THE ROLL NUMBER TO THAT PARTICULAR DETAIL. </a:t>
            </a:r>
            <a:endParaRPr lang="en-US" dirty="0"/>
          </a:p>
        </p:txBody>
      </p:sp>
    </p:spTree>
    <p:extLst>
      <p:ext uri="{BB962C8B-B14F-4D97-AF65-F5344CB8AC3E}">
        <p14:creationId xmlns:p14="http://schemas.microsoft.com/office/powerpoint/2010/main" val="1869074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DISPLAYING THE STUDENT DATA: </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a:xfrm>
            <a:off x="53649" y="1676400"/>
            <a:ext cx="10730033" cy="424732"/>
          </a:xfrm>
        </p:spPr>
        <p:txBody>
          <a:bodyPr/>
          <a:lstStyle/>
          <a:p>
            <a:r>
              <a:rPr lang="en-US" dirty="0" smtClean="0"/>
              <a:t>STUDENT RECORDS  </a:t>
            </a:r>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1609"/>
            <a:ext cx="743776" cy="78035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7215" y="-9051"/>
            <a:ext cx="3154785" cy="603556"/>
          </a:xfrm>
          <a:prstGeom prst="rect">
            <a:avLst/>
          </a:prstGeom>
        </p:spPr>
      </p:pic>
      <p:sp>
        <p:nvSpPr>
          <p:cNvPr id="4" name="Content Placeholder 3"/>
          <p:cNvSpPr>
            <a:spLocks noGrp="1"/>
          </p:cNvSpPr>
          <p:nvPr>
            <p:ph sz="quarter" idx="13"/>
          </p:nvPr>
        </p:nvSpPr>
        <p:spPr>
          <a:xfrm>
            <a:off x="494989" y="2154261"/>
            <a:ext cx="10288693" cy="1230649"/>
          </a:xfrm>
        </p:spPr>
        <p:txBody>
          <a:bodyPr>
            <a:normAutofit lnSpcReduction="10000"/>
          </a:bodyPr>
          <a:lstStyle/>
          <a:p>
            <a:pPr>
              <a:buFont typeface="Wingdings" panose="05000000000000000000" pitchFamily="2" charset="2"/>
              <a:buChar char="ü"/>
            </a:pPr>
            <a:r>
              <a:rPr lang="en-US" sz="1800" dirty="0" smtClean="0"/>
              <a:t>MECHANISM OF DISPLAY METHOD IS SIMILAR TO THE SEARCH METHOD BUT THERE WE GOT ONLY THE DATA USER WANTS TO RETRIVE.</a:t>
            </a:r>
          </a:p>
          <a:p>
            <a:pPr>
              <a:buFont typeface="Wingdings" panose="05000000000000000000" pitchFamily="2" charset="2"/>
              <a:buChar char="ü"/>
            </a:pPr>
            <a:r>
              <a:rPr lang="en-US" sz="1800" dirty="0" smtClean="0"/>
              <a:t>HERE ONE TEMPARORY NODE WILL GET IN THE SYSTEM AND WILL DISPLAY THE DATA ON WHICH IT IS AND THEN WILL GET TO THE NEXT NODE THAN AGAIN WILL DIPSLAY THAT NODE DETAILS AND SO ON.</a:t>
            </a:r>
          </a:p>
          <a:p>
            <a:pPr marL="0" indent="0">
              <a:buNone/>
            </a:pPr>
            <a:endParaRPr lang="en-US" sz="1800" dirty="0" smtClean="0"/>
          </a:p>
        </p:txBody>
      </p:sp>
      <p:grpSp>
        <p:nvGrpSpPr>
          <p:cNvPr id="8" name="Group 7"/>
          <p:cNvGrpSpPr/>
          <p:nvPr/>
        </p:nvGrpSpPr>
        <p:grpSpPr>
          <a:xfrm>
            <a:off x="2361105" y="3267032"/>
            <a:ext cx="6621374" cy="1186181"/>
            <a:chOff x="2279576" y="4446799"/>
            <a:chExt cx="6840760" cy="1475170"/>
          </a:xfrm>
        </p:grpSpPr>
        <p:sp>
          <p:nvSpPr>
            <p:cNvPr id="9" name="TextBox 8"/>
            <p:cNvSpPr txBox="1"/>
            <p:nvPr/>
          </p:nvSpPr>
          <p:spPr>
            <a:xfrm>
              <a:off x="2551224" y="4446799"/>
              <a:ext cx="1584176" cy="619294"/>
            </a:xfrm>
            <a:prstGeom prst="rect">
              <a:avLst/>
            </a:prstGeom>
            <a:noFill/>
          </p:spPr>
          <p:txBody>
            <a:bodyPr wrap="square" rtlCol="0">
              <a:spAutoFit/>
            </a:bodyPr>
            <a:lstStyle/>
            <a:p>
              <a:pPr algn="ctr"/>
              <a:r>
                <a:rPr lang="en-US" sz="1600" dirty="0" smtClean="0"/>
                <a:t>FIRST NODE</a:t>
              </a:r>
            </a:p>
            <a:p>
              <a:pPr algn="ctr"/>
              <a:r>
                <a:rPr lang="en-US" sz="1600" b="1" dirty="0"/>
                <a:t>TEMP</a:t>
              </a:r>
              <a:endParaRPr lang="en-US" sz="1600" dirty="0"/>
            </a:p>
          </p:txBody>
        </p:sp>
        <p:sp>
          <p:nvSpPr>
            <p:cNvPr id="11" name="Rectangle 10"/>
            <p:cNvSpPr/>
            <p:nvPr/>
          </p:nvSpPr>
          <p:spPr>
            <a:xfrm>
              <a:off x="2650580"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13" name="Rectangle 12"/>
            <p:cNvSpPr/>
            <p:nvPr/>
          </p:nvSpPr>
          <p:spPr>
            <a:xfrm>
              <a:off x="335416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14" name="Rectangle 13"/>
            <p:cNvSpPr/>
            <p:nvPr/>
          </p:nvSpPr>
          <p:spPr>
            <a:xfrm>
              <a:off x="4985800" y="5148584"/>
              <a:ext cx="7272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15" name="Rectangle 14"/>
            <p:cNvSpPr/>
            <p:nvPr/>
          </p:nvSpPr>
          <p:spPr>
            <a:xfrm>
              <a:off x="569298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16" name="TextBox 15"/>
            <p:cNvSpPr txBox="1"/>
            <p:nvPr/>
          </p:nvSpPr>
          <p:spPr>
            <a:xfrm>
              <a:off x="4960678" y="4625572"/>
              <a:ext cx="1584176" cy="358539"/>
            </a:xfrm>
            <a:prstGeom prst="rect">
              <a:avLst/>
            </a:prstGeom>
            <a:noFill/>
          </p:spPr>
          <p:txBody>
            <a:bodyPr wrap="square" rtlCol="0">
              <a:spAutoFit/>
            </a:bodyPr>
            <a:lstStyle/>
            <a:p>
              <a:r>
                <a:rPr lang="en-US" sz="1600" dirty="0" smtClean="0"/>
                <a:t>SECOND NODE</a:t>
              </a:r>
            </a:p>
          </p:txBody>
        </p:sp>
        <p:cxnSp>
          <p:nvCxnSpPr>
            <p:cNvPr id="17" name="Straight Connector 16"/>
            <p:cNvCxnSpPr/>
            <p:nvPr/>
          </p:nvCxnSpPr>
          <p:spPr>
            <a:xfrm flipH="1">
              <a:off x="2279576" y="5364608"/>
              <a:ext cx="371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79576" y="5378315"/>
              <a:ext cx="0" cy="54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79576" y="5921969"/>
              <a:ext cx="684076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20252"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21" name="Rectangle 20"/>
            <p:cNvSpPr/>
            <p:nvPr/>
          </p:nvSpPr>
          <p:spPr>
            <a:xfrm>
              <a:off x="785231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cxnSp>
          <p:nvCxnSpPr>
            <p:cNvPr id="22" name="Straight Connector 21"/>
            <p:cNvCxnSpPr/>
            <p:nvPr/>
          </p:nvCxnSpPr>
          <p:spPr>
            <a:xfrm>
              <a:off x="8572396" y="5378315"/>
              <a:ext cx="5479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120336" y="5378315"/>
              <a:ext cx="0" cy="543654"/>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20252" y="4603830"/>
              <a:ext cx="1584176" cy="461665"/>
            </a:xfrm>
            <a:prstGeom prst="rect">
              <a:avLst/>
            </a:prstGeom>
            <a:noFill/>
          </p:spPr>
          <p:txBody>
            <a:bodyPr wrap="square" rtlCol="0">
              <a:spAutoFit/>
            </a:bodyPr>
            <a:lstStyle/>
            <a:p>
              <a:pPr algn="ctr"/>
              <a:r>
                <a:rPr lang="en-US" sz="1200" dirty="0" smtClean="0"/>
                <a:t>THIRD NODE OR N NODE</a:t>
              </a:r>
              <a:endParaRPr lang="en-US" sz="1200" dirty="0"/>
            </a:p>
          </p:txBody>
        </p:sp>
      </p:grpSp>
      <p:grpSp>
        <p:nvGrpSpPr>
          <p:cNvPr id="25" name="Group 24"/>
          <p:cNvGrpSpPr/>
          <p:nvPr/>
        </p:nvGrpSpPr>
        <p:grpSpPr>
          <a:xfrm>
            <a:off x="2412221" y="4448932"/>
            <a:ext cx="6621374" cy="1138722"/>
            <a:chOff x="2279576" y="4505821"/>
            <a:chExt cx="6840760" cy="1416148"/>
          </a:xfrm>
        </p:grpSpPr>
        <p:sp>
          <p:nvSpPr>
            <p:cNvPr id="26" name="TextBox 25"/>
            <p:cNvSpPr txBox="1"/>
            <p:nvPr/>
          </p:nvSpPr>
          <p:spPr>
            <a:xfrm>
              <a:off x="2562077" y="4636440"/>
              <a:ext cx="1584176" cy="727244"/>
            </a:xfrm>
            <a:prstGeom prst="rect">
              <a:avLst/>
            </a:prstGeom>
            <a:noFill/>
          </p:spPr>
          <p:txBody>
            <a:bodyPr wrap="square" rtlCol="0">
              <a:spAutoFit/>
            </a:bodyPr>
            <a:lstStyle/>
            <a:p>
              <a:pPr algn="ctr"/>
              <a:r>
                <a:rPr lang="en-US" sz="1600" dirty="0" smtClean="0"/>
                <a:t>FIRST NODE</a:t>
              </a:r>
            </a:p>
            <a:p>
              <a:pPr algn="ctr"/>
              <a:endParaRPr lang="en-US" sz="1600" dirty="0"/>
            </a:p>
          </p:txBody>
        </p:sp>
        <p:sp>
          <p:nvSpPr>
            <p:cNvPr id="27" name="Rectangle 26"/>
            <p:cNvSpPr/>
            <p:nvPr/>
          </p:nvSpPr>
          <p:spPr>
            <a:xfrm>
              <a:off x="2650580"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28" name="Rectangle 27"/>
            <p:cNvSpPr/>
            <p:nvPr/>
          </p:nvSpPr>
          <p:spPr>
            <a:xfrm>
              <a:off x="335416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9" name="Rectangle 28"/>
            <p:cNvSpPr/>
            <p:nvPr/>
          </p:nvSpPr>
          <p:spPr>
            <a:xfrm>
              <a:off x="4985800" y="5148584"/>
              <a:ext cx="7272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30" name="Rectangle 29"/>
            <p:cNvSpPr/>
            <p:nvPr/>
          </p:nvSpPr>
          <p:spPr>
            <a:xfrm>
              <a:off x="569298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31" name="TextBox 30"/>
            <p:cNvSpPr txBox="1"/>
            <p:nvPr/>
          </p:nvSpPr>
          <p:spPr>
            <a:xfrm>
              <a:off x="4907868" y="4505821"/>
              <a:ext cx="1584176" cy="727243"/>
            </a:xfrm>
            <a:prstGeom prst="rect">
              <a:avLst/>
            </a:prstGeom>
            <a:noFill/>
          </p:spPr>
          <p:txBody>
            <a:bodyPr wrap="square" rtlCol="0">
              <a:spAutoFit/>
            </a:bodyPr>
            <a:lstStyle/>
            <a:p>
              <a:r>
                <a:rPr lang="en-US" sz="1600" dirty="0" smtClean="0"/>
                <a:t>SECOND NODE</a:t>
              </a:r>
            </a:p>
            <a:p>
              <a:pPr algn="ctr"/>
              <a:r>
                <a:rPr lang="en-US" sz="1600" b="1" dirty="0"/>
                <a:t>TEMP</a:t>
              </a:r>
              <a:endParaRPr lang="en-US" sz="1600" dirty="0" smtClean="0"/>
            </a:p>
          </p:txBody>
        </p:sp>
        <p:cxnSp>
          <p:nvCxnSpPr>
            <p:cNvPr id="32" name="Straight Connector 31"/>
            <p:cNvCxnSpPr/>
            <p:nvPr/>
          </p:nvCxnSpPr>
          <p:spPr>
            <a:xfrm flipH="1">
              <a:off x="2279576" y="5364608"/>
              <a:ext cx="371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279576" y="5378315"/>
              <a:ext cx="0" cy="54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279576" y="5921969"/>
              <a:ext cx="684076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120252"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36" name="Rectangle 35"/>
            <p:cNvSpPr/>
            <p:nvPr/>
          </p:nvSpPr>
          <p:spPr>
            <a:xfrm>
              <a:off x="785231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cxnSp>
          <p:nvCxnSpPr>
            <p:cNvPr id="37" name="Straight Connector 36"/>
            <p:cNvCxnSpPr/>
            <p:nvPr/>
          </p:nvCxnSpPr>
          <p:spPr>
            <a:xfrm>
              <a:off x="8572396" y="5378315"/>
              <a:ext cx="5479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120336" y="5378315"/>
              <a:ext cx="0" cy="54365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120252" y="4603830"/>
              <a:ext cx="1584176" cy="461665"/>
            </a:xfrm>
            <a:prstGeom prst="rect">
              <a:avLst/>
            </a:prstGeom>
            <a:noFill/>
          </p:spPr>
          <p:txBody>
            <a:bodyPr wrap="square" rtlCol="0">
              <a:spAutoFit/>
            </a:bodyPr>
            <a:lstStyle/>
            <a:p>
              <a:pPr algn="ctr"/>
              <a:r>
                <a:rPr lang="en-US" sz="1200" dirty="0" smtClean="0"/>
                <a:t>THIRD NODE OR N NODE</a:t>
              </a:r>
              <a:endParaRPr lang="en-US" sz="1200" dirty="0"/>
            </a:p>
          </p:txBody>
        </p:sp>
      </p:grpSp>
      <p:grpSp>
        <p:nvGrpSpPr>
          <p:cNvPr id="40" name="Group 39"/>
          <p:cNvGrpSpPr/>
          <p:nvPr/>
        </p:nvGrpSpPr>
        <p:grpSpPr>
          <a:xfrm>
            <a:off x="2361105" y="5690991"/>
            <a:ext cx="6621374" cy="1059913"/>
            <a:chOff x="2279576" y="4603830"/>
            <a:chExt cx="6840760" cy="1318139"/>
          </a:xfrm>
        </p:grpSpPr>
        <p:sp>
          <p:nvSpPr>
            <p:cNvPr id="41" name="TextBox 40"/>
            <p:cNvSpPr txBox="1"/>
            <p:nvPr/>
          </p:nvSpPr>
          <p:spPr>
            <a:xfrm>
              <a:off x="2599073" y="4636439"/>
              <a:ext cx="1584176" cy="727244"/>
            </a:xfrm>
            <a:prstGeom prst="rect">
              <a:avLst/>
            </a:prstGeom>
            <a:noFill/>
          </p:spPr>
          <p:txBody>
            <a:bodyPr wrap="square" rtlCol="0">
              <a:spAutoFit/>
            </a:bodyPr>
            <a:lstStyle/>
            <a:p>
              <a:pPr algn="ctr"/>
              <a:r>
                <a:rPr lang="en-US" sz="1600" dirty="0" smtClean="0"/>
                <a:t>FIRST NODE</a:t>
              </a:r>
            </a:p>
            <a:p>
              <a:pPr algn="ctr"/>
              <a:endParaRPr lang="en-US" sz="1600" dirty="0"/>
            </a:p>
          </p:txBody>
        </p:sp>
        <p:sp>
          <p:nvSpPr>
            <p:cNvPr id="42" name="Rectangle 41"/>
            <p:cNvSpPr/>
            <p:nvPr/>
          </p:nvSpPr>
          <p:spPr>
            <a:xfrm>
              <a:off x="2650580"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43" name="Rectangle 42"/>
            <p:cNvSpPr/>
            <p:nvPr/>
          </p:nvSpPr>
          <p:spPr>
            <a:xfrm>
              <a:off x="335416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44" name="Rectangle 43"/>
            <p:cNvSpPr/>
            <p:nvPr/>
          </p:nvSpPr>
          <p:spPr>
            <a:xfrm>
              <a:off x="4985800" y="5148584"/>
              <a:ext cx="7272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45" name="Rectangle 44"/>
            <p:cNvSpPr/>
            <p:nvPr/>
          </p:nvSpPr>
          <p:spPr>
            <a:xfrm>
              <a:off x="569298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46" name="TextBox 45"/>
            <p:cNvSpPr txBox="1"/>
            <p:nvPr/>
          </p:nvSpPr>
          <p:spPr>
            <a:xfrm>
              <a:off x="4960678" y="4625572"/>
              <a:ext cx="1584176" cy="358539"/>
            </a:xfrm>
            <a:prstGeom prst="rect">
              <a:avLst/>
            </a:prstGeom>
            <a:noFill/>
          </p:spPr>
          <p:txBody>
            <a:bodyPr wrap="square" rtlCol="0">
              <a:spAutoFit/>
            </a:bodyPr>
            <a:lstStyle/>
            <a:p>
              <a:r>
                <a:rPr lang="en-US" sz="1600" dirty="0" smtClean="0"/>
                <a:t>SECOND NODE</a:t>
              </a:r>
            </a:p>
          </p:txBody>
        </p:sp>
        <p:cxnSp>
          <p:nvCxnSpPr>
            <p:cNvPr id="47" name="Straight Connector 46"/>
            <p:cNvCxnSpPr/>
            <p:nvPr/>
          </p:nvCxnSpPr>
          <p:spPr>
            <a:xfrm flipH="1">
              <a:off x="2279576" y="5364608"/>
              <a:ext cx="371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279576" y="5378315"/>
              <a:ext cx="0" cy="54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279576" y="5921969"/>
              <a:ext cx="684076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120252"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51" name="Rectangle 50"/>
            <p:cNvSpPr/>
            <p:nvPr/>
          </p:nvSpPr>
          <p:spPr>
            <a:xfrm>
              <a:off x="785231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cxnSp>
          <p:nvCxnSpPr>
            <p:cNvPr id="52" name="Straight Connector 51"/>
            <p:cNvCxnSpPr/>
            <p:nvPr/>
          </p:nvCxnSpPr>
          <p:spPr>
            <a:xfrm>
              <a:off x="8572396" y="5378315"/>
              <a:ext cx="5479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120336" y="5378315"/>
              <a:ext cx="0" cy="543654"/>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120252" y="4603830"/>
              <a:ext cx="1584176" cy="574140"/>
            </a:xfrm>
            <a:prstGeom prst="rect">
              <a:avLst/>
            </a:prstGeom>
            <a:noFill/>
          </p:spPr>
          <p:txBody>
            <a:bodyPr wrap="square" rtlCol="0">
              <a:spAutoFit/>
            </a:bodyPr>
            <a:lstStyle/>
            <a:p>
              <a:pPr algn="ctr"/>
              <a:r>
                <a:rPr lang="en-US" sz="1000" dirty="0" smtClean="0"/>
                <a:t>THIRD NODE OR N NODE</a:t>
              </a:r>
            </a:p>
            <a:p>
              <a:pPr algn="ctr"/>
              <a:r>
                <a:rPr lang="en-US" sz="1400" b="1" dirty="0"/>
                <a:t>TEMP</a:t>
              </a:r>
              <a:endParaRPr lang="en-US" sz="1000" dirty="0"/>
            </a:p>
          </p:txBody>
        </p:sp>
      </p:grpSp>
      <p:cxnSp>
        <p:nvCxnSpPr>
          <p:cNvPr id="5" name="Straight Connector 4"/>
          <p:cNvCxnSpPr>
            <a:stCxn id="13" idx="3"/>
            <a:endCxn id="14" idx="1"/>
          </p:cNvCxnSpPr>
          <p:nvPr/>
        </p:nvCxnSpPr>
        <p:spPr>
          <a:xfrm>
            <a:off x="4098219" y="4005041"/>
            <a:ext cx="882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5" idx="3"/>
            <a:endCxn id="20" idx="1"/>
          </p:cNvCxnSpPr>
          <p:nvPr/>
        </p:nvCxnSpPr>
        <p:spPr>
          <a:xfrm>
            <a:off x="6362033" y="4005041"/>
            <a:ext cx="684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28" idx="3"/>
            <a:endCxn id="29" idx="1"/>
          </p:cNvCxnSpPr>
          <p:nvPr/>
        </p:nvCxnSpPr>
        <p:spPr>
          <a:xfrm>
            <a:off x="4149335" y="5139482"/>
            <a:ext cx="882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30" idx="3"/>
            <a:endCxn id="35" idx="1"/>
          </p:cNvCxnSpPr>
          <p:nvPr/>
        </p:nvCxnSpPr>
        <p:spPr>
          <a:xfrm>
            <a:off x="6413149" y="5139482"/>
            <a:ext cx="6845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3" idx="3"/>
            <a:endCxn id="44" idx="1"/>
          </p:cNvCxnSpPr>
          <p:nvPr/>
        </p:nvCxnSpPr>
        <p:spPr>
          <a:xfrm>
            <a:off x="4098219" y="6302732"/>
            <a:ext cx="8823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5" idx="3"/>
            <a:endCxn id="50" idx="1"/>
          </p:cNvCxnSpPr>
          <p:nvPr/>
        </p:nvCxnSpPr>
        <p:spPr>
          <a:xfrm>
            <a:off x="6362033" y="6302732"/>
            <a:ext cx="6845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760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10805160" cy="707886"/>
          </a:xfrm>
        </p:spPr>
        <p:txBody>
          <a:bodyPr/>
          <a:lstStyle/>
          <a:p>
            <a:r>
              <a:rPr lang="en-US" dirty="0"/>
              <a:t>Conclusion :</a:t>
            </a:r>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1999951"/>
            <a:ext cx="4827279" cy="3181649"/>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a:t>After getting records translated into Excel sheet we can take it as per requirements monthly, weekly, regularly . </a:t>
            </a:r>
          </a:p>
          <a:p>
            <a:pPr marL="0" indent="0">
              <a:buNone/>
            </a:pPr>
            <a:endParaRPr lang="en-US" dirty="0"/>
          </a:p>
          <a:p>
            <a:pPr marL="0" indent="0">
              <a:buNone/>
            </a:pPr>
            <a:r>
              <a:rPr lang="en-US" sz="4000" dirty="0"/>
              <a:t>Future scope :</a:t>
            </a:r>
            <a:r>
              <a:rPr lang="en-US" dirty="0"/>
              <a:t>                                      We can use any database ,type of private website, interface for getting records so we can store it for long time by Using Wi-fi Module.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43776" cy="7803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7215" y="-19856"/>
            <a:ext cx="3154785" cy="603556"/>
          </a:xfrm>
          <a:prstGeom prst="rect">
            <a:avLst/>
          </a:prstGeom>
        </p:spPr>
      </p:pic>
    </p:spTree>
    <p:extLst>
      <p:ext uri="{BB962C8B-B14F-4D97-AF65-F5344CB8AC3E}">
        <p14:creationId xmlns:p14="http://schemas.microsoft.com/office/powerpoint/2010/main" val="2500734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0531B89-AAED-46C3-9D24-E9940250A166}"/>
              </a:ext>
            </a:extLst>
          </p:cNvPr>
          <p:cNvSpPr>
            <a:spLocks noGrp="1"/>
          </p:cNvSpPr>
          <p:nvPr>
            <p:ph type="pic" sz="quarter" idx="11"/>
          </p:nvPr>
        </p:nvSpPr>
        <p:spPr/>
      </p:sp>
      <p:sp>
        <p:nvSpPr>
          <p:cNvPr id="3" name="Text Placeholder 2">
            <a:extLst>
              <a:ext uri="{FF2B5EF4-FFF2-40B4-BE49-F238E27FC236}">
                <a16:creationId xmlns:a16="http://schemas.microsoft.com/office/drawing/2014/main" id="{5F7DCECC-FED2-411C-A966-05452BB00AA9}"/>
              </a:ext>
            </a:extLst>
          </p:cNvPr>
          <p:cNvSpPr>
            <a:spLocks noGrp="1"/>
          </p:cNvSpPr>
          <p:nvPr>
            <p:ph type="body" sz="quarter" idx="13"/>
          </p:nvPr>
        </p:nvSpPr>
        <p:spPr/>
        <p:txBody>
          <a:bodyPr/>
          <a:lstStyle/>
          <a:p>
            <a:endParaRPr lang="en-US"/>
          </a:p>
        </p:txBody>
      </p:sp>
      <p:sp>
        <p:nvSpPr>
          <p:cNvPr id="4" name="Text Placeholder 3">
            <a:extLst>
              <a:ext uri="{FF2B5EF4-FFF2-40B4-BE49-F238E27FC236}">
                <a16:creationId xmlns:a16="http://schemas.microsoft.com/office/drawing/2014/main" id="{BE64E1B9-5077-43AA-92FE-BB4513FC9BF1}"/>
              </a:ext>
            </a:extLst>
          </p:cNvPr>
          <p:cNvSpPr>
            <a:spLocks noGrp="1"/>
          </p:cNvSpPr>
          <p:nvPr>
            <p:ph type="body" sz="quarter" idx="15"/>
          </p:nvPr>
        </p:nvSpPr>
        <p:spPr/>
        <p:txBody>
          <a:bodyPr/>
          <a:lstStyle/>
          <a:p>
            <a:endParaRPr lang="en-US" dirty="0"/>
          </a:p>
        </p:txBody>
      </p:sp>
      <p:sp>
        <p:nvSpPr>
          <p:cNvPr id="5" name="Title 4">
            <a:extLst>
              <a:ext uri="{FF2B5EF4-FFF2-40B4-BE49-F238E27FC236}">
                <a16:creationId xmlns:a16="http://schemas.microsoft.com/office/drawing/2014/main" id="{C8CEDE2B-6CFC-44FE-A825-D18AE8B6027E}"/>
              </a:ext>
            </a:extLst>
          </p:cNvPr>
          <p:cNvSpPr>
            <a:spLocks noGrp="1"/>
          </p:cNvSpPr>
          <p:nvPr>
            <p:ph type="ctrTitle"/>
          </p:nvPr>
        </p:nvSpPr>
        <p:spPr/>
        <p:txBody>
          <a:bodyPr>
            <a:noAutofit/>
          </a:bodyPr>
          <a:lstStyle/>
          <a:p>
            <a:r>
              <a:rPr lang="en-US" sz="8800" dirty="0"/>
              <a:t>THANK </a:t>
            </a:r>
            <a:br>
              <a:rPr lang="en-US" sz="8800" dirty="0"/>
            </a:br>
            <a:r>
              <a:rPr lang="en-US" sz="8800" dirty="0"/>
              <a:t>YOU</a:t>
            </a:r>
          </a:p>
        </p:txBody>
      </p:sp>
    </p:spTree>
    <p:extLst>
      <p:ext uri="{BB962C8B-B14F-4D97-AF65-F5344CB8AC3E}">
        <p14:creationId xmlns:p14="http://schemas.microsoft.com/office/powerpoint/2010/main" val="3848063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 xmlns:adec="http://schemas.microsoft.com/office/drawing/2017/decorative" val="1"/>
              </a:ext>
            </a:extLst>
          </p:cNvPr>
          <p:cNvSpPr>
            <a:spLocks noGrp="1"/>
          </p:cNvSpPr>
          <p:nvPr>
            <p:ph type="body" sz="quarter" idx="22"/>
          </p:nvPr>
        </p:nvSpPr>
        <p:spPr>
          <a:xfrm>
            <a:off x="263352" y="116632"/>
            <a:ext cx="11642898" cy="6474668"/>
          </a:xfrm>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a:off x="499674" y="1628800"/>
            <a:ext cx="9196726" cy="5748908"/>
          </a:xfrm>
        </p:spPr>
        <p:txBody>
          <a:bodyPr>
            <a:normAutofit fontScale="90000"/>
          </a:bodyPr>
          <a:lstStyle/>
          <a:p>
            <a:pPr marL="571500" indent="-571500">
              <a:buFont typeface="Wingdings" panose="05000000000000000000" pitchFamily="2" charset="2"/>
              <a:buChar char="Ø"/>
            </a:pPr>
            <a:r>
              <a:rPr lang="en-US" sz="3600" dirty="0"/>
              <a:t>Project representatives : </a:t>
            </a:r>
            <a:br>
              <a:rPr lang="en-US" sz="3600" dirty="0"/>
            </a:br>
            <a:r>
              <a:rPr lang="en-US" sz="2000" dirty="0"/>
              <a:t>1</a:t>
            </a:r>
            <a:r>
              <a:rPr lang="en-US" sz="2000" baseline="30000" dirty="0"/>
              <a:t>st</a:t>
            </a:r>
            <a:r>
              <a:rPr lang="en-US" sz="2000" dirty="0"/>
              <a:t> student : </a:t>
            </a:r>
            <a:r>
              <a:rPr lang="en-US" sz="2000" dirty="0" smtClean="0"/>
              <a:t>DARSH TRIVEDI</a:t>
            </a:r>
            <a:r>
              <a:rPr lang="en-US" sz="2000" dirty="0" smtClean="0"/>
              <a:t>                             </a:t>
            </a:r>
            <a:r>
              <a:rPr lang="en-US" sz="2000" dirty="0"/>
              <a:t>5</a:t>
            </a:r>
            <a:r>
              <a:rPr lang="en-US" sz="2000" baseline="30000" dirty="0"/>
              <a:t>th</a:t>
            </a:r>
            <a:r>
              <a:rPr lang="en-US" sz="2000" dirty="0"/>
              <a:t> student : </a:t>
            </a:r>
            <a:r>
              <a:rPr lang="en-US" sz="2000" dirty="0" smtClean="0"/>
              <a:t>SHAH KEVAL</a:t>
            </a:r>
            <a:r>
              <a:rPr lang="en-US" sz="2000" dirty="0" smtClean="0"/>
              <a:t>                                               </a:t>
            </a:r>
            <a:r>
              <a:rPr lang="en-US" sz="2000" dirty="0"/>
              <a:t/>
            </a:r>
            <a:br>
              <a:rPr lang="en-US" sz="2000" dirty="0"/>
            </a:br>
            <a:r>
              <a:rPr lang="en-US" sz="2000" dirty="0"/>
              <a:t>roll number: </a:t>
            </a:r>
            <a:r>
              <a:rPr lang="en-US" sz="2000" dirty="0" smtClean="0"/>
              <a:t>157                                            </a:t>
            </a:r>
            <a:r>
              <a:rPr lang="en-US" sz="2000" dirty="0"/>
              <a:t>roll number: </a:t>
            </a:r>
            <a:r>
              <a:rPr lang="en-US" sz="2000" dirty="0" smtClean="0"/>
              <a:t>178</a:t>
            </a:r>
            <a:r>
              <a:rPr lang="en-US" sz="2000" dirty="0" smtClean="0"/>
              <a:t>                                                   </a:t>
            </a:r>
            <a:r>
              <a:rPr lang="en-US" sz="2000" dirty="0"/>
              <a:t/>
            </a:r>
            <a:br>
              <a:rPr lang="en-US" sz="2000" dirty="0"/>
            </a:br>
            <a:r>
              <a:rPr lang="en-US" sz="2000" dirty="0"/>
              <a:t>enrollment </a:t>
            </a:r>
            <a:r>
              <a:rPr lang="en-US" sz="2000" dirty="0" smtClean="0"/>
              <a:t>number:22002170110195              </a:t>
            </a:r>
            <a:r>
              <a:rPr lang="en-US" sz="2000" dirty="0"/>
              <a:t>enrollment </a:t>
            </a:r>
            <a:r>
              <a:rPr lang="en-US" sz="2000" dirty="0" smtClean="0"/>
              <a:t>number:22002170110166</a:t>
            </a:r>
            <a:r>
              <a:rPr lang="en-US" sz="2000" dirty="0"/>
              <a:t/>
            </a:r>
            <a:br>
              <a:rPr lang="en-US" sz="2000" dirty="0"/>
            </a:br>
            <a:r>
              <a:rPr lang="en-US" sz="2000" dirty="0" err="1"/>
              <a:t>branch:ce</a:t>
            </a:r>
            <a:r>
              <a:rPr lang="en-US" sz="2000" dirty="0"/>
              <a:t>     </a:t>
            </a:r>
            <a:r>
              <a:rPr lang="en-US" sz="2000" dirty="0" smtClean="0"/>
              <a:t>div:D6                                         </a:t>
            </a:r>
            <a:r>
              <a:rPr lang="en-US" sz="2000" dirty="0" err="1"/>
              <a:t>branch:ce</a:t>
            </a:r>
            <a:r>
              <a:rPr lang="en-US" sz="2000" dirty="0"/>
              <a:t>     </a:t>
            </a:r>
            <a:r>
              <a:rPr lang="en-US" sz="2000" dirty="0" smtClean="0"/>
              <a:t>div:D6</a:t>
            </a:r>
            <a:r>
              <a:rPr lang="en-US" sz="2000" dirty="0"/>
              <a:t/>
            </a:r>
            <a:br>
              <a:rPr lang="en-US" sz="2000" dirty="0"/>
            </a:br>
            <a:r>
              <a:rPr lang="en-US" sz="2000" dirty="0"/>
              <a:t/>
            </a:r>
            <a:br>
              <a:rPr lang="en-US" sz="2000" dirty="0"/>
            </a:br>
            <a:r>
              <a:rPr lang="en-US" sz="2200" dirty="0"/>
              <a:t>2</a:t>
            </a:r>
            <a:r>
              <a:rPr lang="en-US" sz="2200" baseline="30000" dirty="0"/>
              <a:t>nd</a:t>
            </a:r>
            <a:r>
              <a:rPr lang="en-US" sz="2200" dirty="0"/>
              <a:t>  student : </a:t>
            </a:r>
            <a:r>
              <a:rPr lang="en-US" sz="2200" dirty="0" smtClean="0"/>
              <a:t>SHAH AGRESHA                      6</a:t>
            </a:r>
            <a:r>
              <a:rPr lang="en-US" sz="2200" baseline="30000" dirty="0" smtClean="0"/>
              <a:t>th</a:t>
            </a:r>
            <a:r>
              <a:rPr lang="en-US" sz="2200" dirty="0" smtClean="0"/>
              <a:t> </a:t>
            </a:r>
            <a:r>
              <a:rPr lang="en-US" sz="2200" dirty="0"/>
              <a:t>student : </a:t>
            </a:r>
            <a:r>
              <a:rPr lang="en-US" sz="2200" dirty="0" err="1" smtClean="0"/>
              <a:t>patel</a:t>
            </a:r>
            <a:r>
              <a:rPr lang="en-US" sz="2200" dirty="0" smtClean="0"/>
              <a:t> </a:t>
            </a:r>
            <a:r>
              <a:rPr lang="en-US" sz="2200" dirty="0" err="1" smtClean="0"/>
              <a:t>shlok</a:t>
            </a:r>
            <a:r>
              <a:rPr lang="en-US" sz="2200" dirty="0" smtClean="0"/>
              <a:t> </a:t>
            </a:r>
            <a:r>
              <a:rPr lang="en-US" sz="2200" dirty="0"/>
              <a:t/>
            </a:r>
            <a:br>
              <a:rPr lang="en-US" sz="2200" dirty="0"/>
            </a:br>
            <a:r>
              <a:rPr lang="en-US" sz="2200" dirty="0" smtClean="0"/>
              <a:t>roll </a:t>
            </a:r>
            <a:r>
              <a:rPr lang="en-US" sz="2200" dirty="0"/>
              <a:t>number: </a:t>
            </a:r>
            <a:r>
              <a:rPr lang="en-US" sz="2200" dirty="0" smtClean="0"/>
              <a:t>162		</a:t>
            </a:r>
            <a:r>
              <a:rPr lang="en-US" sz="2200" dirty="0"/>
              <a:t> </a:t>
            </a:r>
            <a:r>
              <a:rPr lang="en-US" sz="2200" dirty="0" smtClean="0"/>
              <a:t>            roll </a:t>
            </a:r>
            <a:r>
              <a:rPr lang="en-US" sz="2200" dirty="0"/>
              <a:t>number: </a:t>
            </a:r>
            <a:r>
              <a:rPr lang="en-US" sz="2200" dirty="0" smtClean="0"/>
              <a:t>182</a:t>
            </a:r>
            <a:r>
              <a:rPr lang="en-US" sz="2200" dirty="0" smtClean="0"/>
              <a:t/>
            </a:r>
            <a:br>
              <a:rPr lang="en-US" sz="2200" dirty="0" smtClean="0"/>
            </a:br>
            <a:r>
              <a:rPr lang="en-US" sz="2200" dirty="0" smtClean="0"/>
              <a:t>enrollment </a:t>
            </a:r>
            <a:r>
              <a:rPr lang="en-US" sz="2200" dirty="0"/>
              <a:t>number:22002170110155     </a:t>
            </a:r>
            <a:r>
              <a:rPr lang="en-US" sz="2200" dirty="0" smtClean="0"/>
              <a:t>   Enrollment number:22002170110178</a:t>
            </a:r>
            <a:r>
              <a:rPr lang="en-US" sz="2200" dirty="0"/>
              <a:t/>
            </a:r>
            <a:br>
              <a:rPr lang="en-US" sz="2200" dirty="0"/>
            </a:br>
            <a:r>
              <a:rPr lang="en-US" sz="2200" dirty="0" err="1"/>
              <a:t>branch:ce</a:t>
            </a:r>
            <a:r>
              <a:rPr lang="en-US" sz="2200" dirty="0"/>
              <a:t>     </a:t>
            </a:r>
            <a:r>
              <a:rPr lang="en-US" sz="2200" dirty="0"/>
              <a:t>div:D6		             </a:t>
            </a:r>
            <a:r>
              <a:rPr lang="en-US" sz="2200" dirty="0" err="1" smtClean="0"/>
              <a:t>branch:ce</a:t>
            </a:r>
            <a:r>
              <a:rPr lang="en-US" sz="2200" dirty="0" smtClean="0"/>
              <a:t>    div:d6</a:t>
            </a:r>
            <a:r>
              <a:rPr lang="en-US" sz="2200" dirty="0"/>
              <a:t>	</a:t>
            </a:r>
            <a:r>
              <a:rPr lang="en-US" sz="2200" dirty="0"/>
              <a:t/>
            </a:r>
            <a:br>
              <a:rPr lang="en-US" sz="2200" dirty="0"/>
            </a:br>
            <a:r>
              <a:rPr lang="en-US" sz="2200" dirty="0"/>
              <a:t/>
            </a:r>
            <a:br>
              <a:rPr lang="en-US" sz="2200" dirty="0"/>
            </a:br>
            <a:r>
              <a:rPr lang="en-US" sz="2200" dirty="0"/>
              <a:t>3</a:t>
            </a:r>
            <a:r>
              <a:rPr lang="en-US" sz="2200" baseline="30000" dirty="0"/>
              <a:t>rd</a:t>
            </a:r>
            <a:r>
              <a:rPr lang="en-US" sz="2200" dirty="0"/>
              <a:t>  student : </a:t>
            </a:r>
            <a:r>
              <a:rPr lang="en-US" sz="2200" dirty="0" smtClean="0"/>
              <a:t>VAGHASIYA YASVI</a:t>
            </a:r>
            <a:r>
              <a:rPr lang="en-US" sz="2200" dirty="0"/>
              <a:t/>
            </a:r>
            <a:br>
              <a:rPr lang="en-US" sz="2200" dirty="0"/>
            </a:br>
            <a:r>
              <a:rPr lang="en-US" sz="2200" dirty="0"/>
              <a:t>roll number: </a:t>
            </a:r>
            <a:r>
              <a:rPr lang="en-US" sz="2200" dirty="0" smtClean="0"/>
              <a:t>166</a:t>
            </a:r>
            <a:r>
              <a:rPr lang="en-US" sz="2200" dirty="0"/>
              <a:t/>
            </a:r>
            <a:br>
              <a:rPr lang="en-US" sz="2200" dirty="0"/>
            </a:br>
            <a:r>
              <a:rPr lang="en-US" sz="2200" dirty="0"/>
              <a:t>enrollment </a:t>
            </a:r>
            <a:r>
              <a:rPr lang="en-US" sz="2200" dirty="0" smtClean="0"/>
              <a:t>number:22002170110199</a:t>
            </a:r>
            <a:br>
              <a:rPr lang="en-US" sz="2200" dirty="0" smtClean="0"/>
            </a:br>
            <a:r>
              <a:rPr lang="en-US" sz="2200" dirty="0" err="1" smtClean="0"/>
              <a:t>branch:ce</a:t>
            </a:r>
            <a:r>
              <a:rPr lang="en-US" sz="2200" dirty="0" smtClean="0"/>
              <a:t>     div:D6</a:t>
            </a:r>
            <a:r>
              <a:rPr lang="en-US" sz="2200" dirty="0"/>
              <a:t/>
            </a:r>
            <a:br>
              <a:rPr lang="en-US" sz="2200" dirty="0"/>
            </a:br>
            <a:r>
              <a:rPr lang="en-US" sz="2200" dirty="0"/>
              <a:t/>
            </a:r>
            <a:br>
              <a:rPr lang="en-US" sz="2200" dirty="0"/>
            </a:br>
            <a:r>
              <a:rPr lang="en-US" sz="2200" dirty="0"/>
              <a:t>4</a:t>
            </a:r>
            <a:r>
              <a:rPr lang="en-US" sz="2200" baseline="30000" dirty="0"/>
              <a:t>th</a:t>
            </a:r>
            <a:r>
              <a:rPr lang="en-US" sz="2200" dirty="0"/>
              <a:t> student : </a:t>
            </a:r>
            <a:r>
              <a:rPr lang="en-US" sz="2200" dirty="0" smtClean="0"/>
              <a:t>PATEL CHIRAG</a:t>
            </a:r>
            <a:r>
              <a:rPr lang="en-US" sz="2200" dirty="0" smtClean="0"/>
              <a:t> </a:t>
            </a:r>
            <a:r>
              <a:rPr lang="en-US" sz="2200" dirty="0"/>
              <a:t/>
            </a:r>
            <a:br>
              <a:rPr lang="en-US" sz="2200" dirty="0"/>
            </a:br>
            <a:r>
              <a:rPr lang="en-US" sz="2200" dirty="0"/>
              <a:t>roll number: </a:t>
            </a:r>
            <a:r>
              <a:rPr lang="en-US" sz="2200" dirty="0" smtClean="0"/>
              <a:t>173</a:t>
            </a:r>
            <a:r>
              <a:rPr lang="en-US" sz="2200" dirty="0"/>
              <a:t/>
            </a:r>
            <a:br>
              <a:rPr lang="en-US" sz="2200" dirty="0"/>
            </a:br>
            <a:r>
              <a:rPr lang="en-US" sz="2200" dirty="0"/>
              <a:t>enrollment </a:t>
            </a:r>
            <a:r>
              <a:rPr lang="en-US" sz="2200" dirty="0" smtClean="0"/>
              <a:t>number:22002170110107</a:t>
            </a:r>
            <a:r>
              <a:rPr lang="en-US" sz="2200" dirty="0"/>
              <a:t/>
            </a:r>
            <a:br>
              <a:rPr lang="en-US" sz="2200" dirty="0"/>
            </a:br>
            <a:r>
              <a:rPr lang="en-US" sz="2200" dirty="0" err="1"/>
              <a:t>branch:ce</a:t>
            </a:r>
            <a:r>
              <a:rPr lang="en-US" sz="2200" dirty="0"/>
              <a:t>     </a:t>
            </a:r>
            <a:r>
              <a:rPr lang="en-US" sz="2200" dirty="0" smtClean="0"/>
              <a:t>div:D6</a:t>
            </a: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3600" dirty="0"/>
              <a:t/>
            </a:r>
            <a:br>
              <a:rPr lang="en-US" sz="3600" dirty="0"/>
            </a:br>
            <a:r>
              <a:rPr lang="en-US" sz="3600" dirty="0"/>
              <a:t/>
            </a:r>
            <a:br>
              <a:rPr lang="en-US" sz="3600" dirty="0"/>
            </a:br>
            <a:endParaRPr lang="en-US" sz="3600"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 xmlns:adec="http://schemas.microsoft.com/office/drawing/2017/decorative" val="1"/>
              </a:ext>
            </a:extLst>
          </p:cNvPr>
          <p:cNvSpPr>
            <a:spLocks noGrp="1"/>
          </p:cNvSpPr>
          <p:nvPr>
            <p:ph type="body" sz="quarter" idx="23"/>
          </p:nvPr>
        </p:nvSpPr>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5" y="25963"/>
            <a:ext cx="743776" cy="7803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9099" y="19107"/>
            <a:ext cx="2768076" cy="529573"/>
          </a:xfrm>
          <a:prstGeom prst="rect">
            <a:avLst/>
          </a:prstGeom>
        </p:spPr>
      </p:pic>
    </p:spTree>
    <p:extLst>
      <p:ext uri="{BB962C8B-B14F-4D97-AF65-F5344CB8AC3E}">
        <p14:creationId xmlns:p14="http://schemas.microsoft.com/office/powerpoint/2010/main" val="3069052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 xmlns:adec="http://schemas.microsoft.com/office/drawing/2017/decorative" val="1"/>
              </a:ext>
            </a:extLst>
          </p:cNvPr>
          <p:cNvSpPr>
            <a:spLocks noGrp="1"/>
          </p:cNvSpPr>
          <p:nvPr>
            <p:ph type="body" sz="quarter" idx="22"/>
          </p:nvPr>
        </p:nvSpPr>
        <p:spPr>
          <a:xfrm>
            <a:off x="263352" y="116632"/>
            <a:ext cx="11642898" cy="6474668"/>
          </a:xfrm>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flipH="1">
            <a:off x="9972646" y="5517231"/>
            <a:ext cx="131676" cy="647817"/>
          </a:xfrm>
        </p:spPr>
        <p:txBody>
          <a:bodyPr>
            <a:normAutofit/>
          </a:bodyPr>
          <a:lstStyle/>
          <a:p>
            <a:r>
              <a:rPr lang="en-US" sz="3600" dirty="0" smtClean="0"/>
              <a:t> </a:t>
            </a:r>
            <a:endParaRPr lang="en-US" sz="3600"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 xmlns:adec="http://schemas.microsoft.com/office/drawing/2017/decorative" val="1"/>
              </a:ext>
            </a:extLst>
          </p:cNvPr>
          <p:cNvSpPr>
            <a:spLocks noGrp="1"/>
          </p:cNvSpPr>
          <p:nvPr>
            <p:ph type="body" sz="quarter" idx="23"/>
          </p:nvPr>
        </p:nvSpPr>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5" y="25963"/>
            <a:ext cx="743776" cy="7803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9099" y="19107"/>
            <a:ext cx="2768076" cy="529573"/>
          </a:xfrm>
          <a:prstGeom prst="rect">
            <a:avLst/>
          </a:prstGeom>
        </p:spPr>
      </p:pic>
      <p:sp>
        <p:nvSpPr>
          <p:cNvPr id="4" name="TextBox 3"/>
          <p:cNvSpPr txBox="1"/>
          <p:nvPr/>
        </p:nvSpPr>
        <p:spPr>
          <a:xfrm>
            <a:off x="3431704" y="364014"/>
            <a:ext cx="4248472" cy="461665"/>
          </a:xfrm>
          <a:prstGeom prst="rect">
            <a:avLst/>
          </a:prstGeom>
          <a:noFill/>
        </p:spPr>
        <p:txBody>
          <a:bodyPr wrap="square" rtlCol="0">
            <a:spAutoFit/>
          </a:bodyPr>
          <a:lstStyle/>
          <a:p>
            <a:pPr algn="ctr"/>
            <a:r>
              <a:rPr lang="en-US" sz="2400" dirty="0" smtClean="0">
                <a:solidFill>
                  <a:schemeClr val="bg1"/>
                </a:solidFill>
              </a:rPr>
              <a:t>ROAD MAP OF PRESENTATION</a:t>
            </a:r>
            <a:endParaRPr lang="en-US" sz="2400" dirty="0">
              <a:solidFill>
                <a:schemeClr val="bg1"/>
              </a:solidFill>
            </a:endParaRPr>
          </a:p>
        </p:txBody>
      </p:sp>
      <p:sp>
        <p:nvSpPr>
          <p:cNvPr id="5" name="Rounded Rectangle 4">
            <a:hlinkClick r:id="rId5" action="ppaction://hlinksldjump"/>
          </p:cNvPr>
          <p:cNvSpPr/>
          <p:nvPr/>
        </p:nvSpPr>
        <p:spPr>
          <a:xfrm>
            <a:off x="3280121" y="1484784"/>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rPr>
              <a:t>INTRODUCTION</a:t>
            </a:r>
            <a:endParaRPr lang="en-US" dirty="0">
              <a:ln>
                <a:solidFill>
                  <a:sysClr val="windowText" lastClr="000000"/>
                </a:solidFill>
              </a:ln>
            </a:endParaRPr>
          </a:p>
        </p:txBody>
      </p:sp>
      <p:sp>
        <p:nvSpPr>
          <p:cNvPr id="10" name="Rounded Rectangle 9">
            <a:hlinkClick r:id="rId6" action="ppaction://hlinksldjump"/>
          </p:cNvPr>
          <p:cNvSpPr/>
          <p:nvPr/>
        </p:nvSpPr>
        <p:spPr>
          <a:xfrm>
            <a:off x="6960096" y="1484784"/>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rPr>
              <a:t>FLOWCHART</a:t>
            </a:r>
            <a:endParaRPr lang="en-US" dirty="0">
              <a:ln>
                <a:solidFill>
                  <a:sysClr val="windowText" lastClr="000000"/>
                </a:solidFill>
              </a:ln>
            </a:endParaRPr>
          </a:p>
        </p:txBody>
      </p:sp>
      <p:sp>
        <p:nvSpPr>
          <p:cNvPr id="11" name="Rounded Rectangle 10"/>
          <p:cNvSpPr/>
          <p:nvPr/>
        </p:nvSpPr>
        <p:spPr>
          <a:xfrm>
            <a:off x="2121539" y="3353966"/>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rPr>
              <a:t>FUNCTIONALTIES</a:t>
            </a:r>
            <a:endParaRPr lang="en-US" dirty="0">
              <a:ln>
                <a:solidFill>
                  <a:sysClr val="windowText" lastClr="000000"/>
                </a:solidFill>
              </a:ln>
            </a:endParaRPr>
          </a:p>
        </p:txBody>
      </p:sp>
      <p:sp>
        <p:nvSpPr>
          <p:cNvPr id="12" name="Rounded Rectangle 11"/>
          <p:cNvSpPr/>
          <p:nvPr/>
        </p:nvSpPr>
        <p:spPr>
          <a:xfrm>
            <a:off x="5341025" y="3353966"/>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rPr>
              <a:t>APPLICATIONS</a:t>
            </a:r>
            <a:endParaRPr lang="en-US" dirty="0">
              <a:ln>
                <a:solidFill>
                  <a:sysClr val="windowText" lastClr="000000"/>
                </a:solidFill>
              </a:ln>
            </a:endParaRPr>
          </a:p>
        </p:txBody>
      </p:sp>
      <p:sp>
        <p:nvSpPr>
          <p:cNvPr id="18" name="Rounded Rectangle 17"/>
          <p:cNvSpPr/>
          <p:nvPr/>
        </p:nvSpPr>
        <p:spPr>
          <a:xfrm>
            <a:off x="3280473" y="5156936"/>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rPr>
              <a:t>MERITS</a:t>
            </a:r>
            <a:endParaRPr lang="en-US" dirty="0">
              <a:ln>
                <a:solidFill>
                  <a:sysClr val="windowText" lastClr="000000"/>
                </a:solidFill>
              </a:ln>
            </a:endParaRPr>
          </a:p>
        </p:txBody>
      </p:sp>
      <p:sp>
        <p:nvSpPr>
          <p:cNvPr id="19" name="Rounded Rectangle 18">
            <a:hlinkClick r:id="rId7" action="ppaction://hlinksldjump"/>
          </p:cNvPr>
          <p:cNvSpPr/>
          <p:nvPr/>
        </p:nvSpPr>
        <p:spPr>
          <a:xfrm>
            <a:off x="7035658" y="5156936"/>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rPr>
              <a:t>CONCLUSION</a:t>
            </a:r>
            <a:endParaRPr lang="en-US" dirty="0">
              <a:ln>
                <a:solidFill>
                  <a:sysClr val="windowText" lastClr="000000"/>
                </a:solidFill>
              </a:ln>
            </a:endParaRPr>
          </a:p>
        </p:txBody>
      </p:sp>
      <p:cxnSp>
        <p:nvCxnSpPr>
          <p:cNvPr id="7" name="Curved Connector 6"/>
          <p:cNvCxnSpPr>
            <a:stCxn id="5" idx="3"/>
          </p:cNvCxnSpPr>
          <p:nvPr/>
        </p:nvCxnSpPr>
        <p:spPr>
          <a:xfrm>
            <a:off x="5296345" y="1988840"/>
            <a:ext cx="1663751" cy="12700"/>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stCxn id="10" idx="3"/>
            <a:endCxn id="11" idx="0"/>
          </p:cNvCxnSpPr>
          <p:nvPr/>
        </p:nvCxnSpPr>
        <p:spPr>
          <a:xfrm flipH="1">
            <a:off x="3129651" y="1988840"/>
            <a:ext cx="5846669" cy="1365126"/>
          </a:xfrm>
          <a:prstGeom prst="curvedConnector4">
            <a:avLst>
              <a:gd name="adj1" fmla="val -22374"/>
              <a:gd name="adj2" fmla="val 6474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3"/>
            <a:endCxn id="12" idx="1"/>
          </p:cNvCxnSpPr>
          <p:nvPr/>
        </p:nvCxnSpPr>
        <p:spPr>
          <a:xfrm>
            <a:off x="4137763" y="3858022"/>
            <a:ext cx="120326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2" idx="3"/>
            <a:endCxn id="18" idx="0"/>
          </p:cNvCxnSpPr>
          <p:nvPr/>
        </p:nvCxnSpPr>
        <p:spPr>
          <a:xfrm flipH="1">
            <a:off x="4288585" y="3858022"/>
            <a:ext cx="3068664" cy="1298914"/>
          </a:xfrm>
          <a:prstGeom prst="curvedConnector4">
            <a:avLst>
              <a:gd name="adj1" fmla="val -35592"/>
              <a:gd name="adj2" fmla="val 68425"/>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19" idx="1"/>
          </p:cNvCxnSpPr>
          <p:nvPr/>
        </p:nvCxnSpPr>
        <p:spPr>
          <a:xfrm>
            <a:off x="5296697" y="5660992"/>
            <a:ext cx="173896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097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Introduction :</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pPr algn="just">
              <a:buFont typeface="Wingdings" panose="05000000000000000000" pitchFamily="2" charset="2"/>
              <a:buChar char="v"/>
            </a:pPr>
            <a:r>
              <a:rPr lang="en-US" dirty="0" smtClean="0"/>
              <a:t>LINKED LIST DATA STRUCTURE WHICH IS USED IN THIS PROJECT IS AN EFFICIENT STRUCTURE FOR A SYSTEM WHICH REQUIRES A PARTICULAR LIST OF DATA.</a:t>
            </a:r>
          </a:p>
          <a:p>
            <a:pPr algn="just">
              <a:buFont typeface="Wingdings" panose="05000000000000000000" pitchFamily="2" charset="2"/>
              <a:buChar char="v"/>
            </a:pPr>
            <a:r>
              <a:rPr lang="en-US" dirty="0" smtClean="0"/>
              <a:t>LINKED LIST CAN STORE MORE THAN ONE DATA AND OF DIFFERENT DATA TYPES WHICH IS A LIMITATION FOR OTHER DATA STRUCTURES LIKE , ARRAYS, QUEUE, ARRAYLIST, STACKS, ETC.</a:t>
            </a:r>
          </a:p>
          <a:p>
            <a:pPr algn="just">
              <a:buFont typeface="Wingdings" panose="05000000000000000000" pitchFamily="2" charset="2"/>
              <a:buChar char="v"/>
            </a:pPr>
            <a:r>
              <a:rPr lang="en-US" dirty="0" smtClean="0"/>
              <a:t>HERE, DATA LIKE NAME, ROLL NUMBER, MARKS OF VARIOUS SUBJECTS, AS WELL AS SPI, OF PARTICULAR STUDENT HAVE BEE STORED IN A PARTICULAR NODE.</a:t>
            </a:r>
          </a:p>
          <a:p>
            <a:pPr algn="just">
              <a:buFont typeface="Wingdings" panose="05000000000000000000" pitchFamily="2" charset="2"/>
              <a:buChar char="v"/>
            </a:pPr>
            <a:r>
              <a:rPr lang="en-US" dirty="0" smtClean="0"/>
              <a:t>ON THE BASIS OF MARKS THE ROLL NUMBERS ARE ASSIGNED TO STUDENTS, I.E. IN DESCENDING OREDER OF MARKS.</a:t>
            </a:r>
          </a:p>
          <a:p>
            <a:pPr algn="just">
              <a:buFont typeface="Wingdings" panose="05000000000000000000" pitchFamily="2" charset="2"/>
              <a:buChar char="v"/>
            </a:pPr>
            <a:r>
              <a:rPr lang="en-US" dirty="0" smtClean="0"/>
              <a:t>DELETION/UPDATION OF STUDENT’S DATA IA EASIER FOR THE SYSTEM THAN FOR QUEUE OR ARRAY DATA STRUCTURE.</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smtClean="0"/>
              <a:t> </a:t>
            </a:r>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39189"/>
            <a:ext cx="8329613" cy="4572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1609"/>
            <a:ext cx="743776" cy="78035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7215" y="-9051"/>
            <a:ext cx="3154785" cy="603556"/>
          </a:xfrm>
          <a:prstGeom prst="rect">
            <a:avLst/>
          </a:prstGeom>
        </p:spPr>
      </p:pic>
    </p:spTree>
    <p:extLst>
      <p:ext uri="{BB962C8B-B14F-4D97-AF65-F5344CB8AC3E}">
        <p14:creationId xmlns:p14="http://schemas.microsoft.com/office/powerpoint/2010/main" val="1074725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 xmlns:adec="http://schemas.microsoft.com/office/drawing/2017/decorative" val="1"/>
              </a:ext>
            </a:extLst>
          </p:cNvPr>
          <p:cNvSpPr>
            <a:spLocks noGrp="1"/>
          </p:cNvSpPr>
          <p:nvPr>
            <p:ph type="body" sz="quarter" idx="22"/>
          </p:nvPr>
        </p:nvSpPr>
        <p:spPr>
          <a:xfrm>
            <a:off x="263352" y="116632"/>
            <a:ext cx="11642898" cy="6474668"/>
          </a:xfrm>
        </p:spPr>
        <p:txBody>
          <a:bodyPr/>
          <a:lstStyle/>
          <a:p>
            <a:endParaRPr lang="en-US" dirty="0"/>
          </a:p>
        </p:txBody>
      </p:sp>
      <p:sp>
        <p:nvSpPr>
          <p:cNvPr id="13" name="Title 12">
            <a:extLst>
              <a:ext uri="{FF2B5EF4-FFF2-40B4-BE49-F238E27FC236}">
                <a16:creationId xmlns:a16="http://schemas.microsoft.com/office/drawing/2014/main" id="{D7199992-58FE-4335-A811-6AFA96B5595D}"/>
              </a:ext>
            </a:extLst>
          </p:cNvPr>
          <p:cNvSpPr>
            <a:spLocks noGrp="1"/>
          </p:cNvSpPr>
          <p:nvPr>
            <p:ph type="title"/>
          </p:nvPr>
        </p:nvSpPr>
        <p:spPr>
          <a:xfrm flipH="1">
            <a:off x="9972646" y="5517231"/>
            <a:ext cx="131676" cy="647817"/>
          </a:xfrm>
        </p:spPr>
        <p:txBody>
          <a:bodyPr>
            <a:normAutofit/>
          </a:bodyPr>
          <a:lstStyle/>
          <a:p>
            <a:r>
              <a:rPr lang="en-US" sz="3600" dirty="0" smtClean="0"/>
              <a:t> </a:t>
            </a:r>
            <a:endParaRPr lang="en-US" sz="3600"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 xmlns:adec="http://schemas.microsoft.com/office/drawing/2017/decorative" val="1"/>
              </a:ext>
            </a:extLst>
          </p:cNvPr>
          <p:cNvSpPr>
            <a:spLocks noGrp="1"/>
          </p:cNvSpPr>
          <p:nvPr>
            <p:ph type="body" sz="quarter" idx="23"/>
          </p:nvPr>
        </p:nvSpPr>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15" y="25963"/>
            <a:ext cx="743776" cy="78035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9099" y="19107"/>
            <a:ext cx="2768076" cy="529573"/>
          </a:xfrm>
          <a:prstGeom prst="rect">
            <a:avLst/>
          </a:prstGeom>
        </p:spPr>
      </p:pic>
      <p:sp>
        <p:nvSpPr>
          <p:cNvPr id="4" name="TextBox 3"/>
          <p:cNvSpPr txBox="1"/>
          <p:nvPr/>
        </p:nvSpPr>
        <p:spPr>
          <a:xfrm>
            <a:off x="3431704" y="364014"/>
            <a:ext cx="4248472" cy="461665"/>
          </a:xfrm>
          <a:prstGeom prst="rect">
            <a:avLst/>
          </a:prstGeom>
          <a:noFill/>
        </p:spPr>
        <p:txBody>
          <a:bodyPr wrap="square" rtlCol="0">
            <a:spAutoFit/>
          </a:bodyPr>
          <a:lstStyle/>
          <a:p>
            <a:pPr algn="ctr"/>
            <a:r>
              <a:rPr lang="en-US" sz="2400" dirty="0" smtClean="0">
                <a:solidFill>
                  <a:schemeClr val="bg1"/>
                </a:solidFill>
              </a:rPr>
              <a:t>FUNCTIONALITES</a:t>
            </a:r>
            <a:endParaRPr lang="en-US" sz="2400" dirty="0">
              <a:solidFill>
                <a:schemeClr val="bg1"/>
              </a:solidFill>
            </a:endParaRPr>
          </a:p>
        </p:txBody>
      </p:sp>
      <p:sp>
        <p:nvSpPr>
          <p:cNvPr id="5" name="Rounded Rectangle 4">
            <a:hlinkClick r:id="rId5" action="ppaction://hlinksldjump"/>
          </p:cNvPr>
          <p:cNvSpPr/>
          <p:nvPr/>
        </p:nvSpPr>
        <p:spPr>
          <a:xfrm>
            <a:off x="3280121" y="1484784"/>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rPr>
              <a:t>ADDING DATA</a:t>
            </a:r>
            <a:endParaRPr lang="en-US" dirty="0">
              <a:ln>
                <a:solidFill>
                  <a:sysClr val="windowText" lastClr="000000"/>
                </a:solidFill>
              </a:ln>
            </a:endParaRPr>
          </a:p>
        </p:txBody>
      </p:sp>
      <p:sp>
        <p:nvSpPr>
          <p:cNvPr id="10" name="Rounded Rectangle 9">
            <a:hlinkClick r:id="rId6" action="ppaction://hlinksldjump"/>
          </p:cNvPr>
          <p:cNvSpPr/>
          <p:nvPr/>
        </p:nvSpPr>
        <p:spPr>
          <a:xfrm>
            <a:off x="6960096" y="1484784"/>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rPr>
              <a:t>DELETING DATA</a:t>
            </a:r>
            <a:endParaRPr lang="en-US" dirty="0">
              <a:ln>
                <a:solidFill>
                  <a:sysClr val="windowText" lastClr="000000"/>
                </a:solidFill>
              </a:ln>
            </a:endParaRPr>
          </a:p>
        </p:txBody>
      </p:sp>
      <p:sp>
        <p:nvSpPr>
          <p:cNvPr id="11" name="Rounded Rectangle 10"/>
          <p:cNvSpPr/>
          <p:nvPr/>
        </p:nvSpPr>
        <p:spPr>
          <a:xfrm>
            <a:off x="2121539" y="3353966"/>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rPr>
              <a:t>DISPLAY</a:t>
            </a:r>
            <a:endParaRPr lang="en-US" dirty="0">
              <a:ln>
                <a:solidFill>
                  <a:sysClr val="windowText" lastClr="000000"/>
                </a:solidFill>
              </a:ln>
            </a:endParaRPr>
          </a:p>
        </p:txBody>
      </p:sp>
      <p:sp>
        <p:nvSpPr>
          <p:cNvPr id="12" name="Rounded Rectangle 11"/>
          <p:cNvSpPr/>
          <p:nvPr/>
        </p:nvSpPr>
        <p:spPr>
          <a:xfrm>
            <a:off x="5341025" y="3353966"/>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rPr>
              <a:t>UPDATING DATA</a:t>
            </a:r>
            <a:endParaRPr lang="en-US" dirty="0">
              <a:ln>
                <a:solidFill>
                  <a:sysClr val="windowText" lastClr="000000"/>
                </a:solidFill>
              </a:ln>
            </a:endParaRPr>
          </a:p>
        </p:txBody>
      </p:sp>
      <p:sp>
        <p:nvSpPr>
          <p:cNvPr id="18" name="Rounded Rectangle 17"/>
          <p:cNvSpPr/>
          <p:nvPr/>
        </p:nvSpPr>
        <p:spPr>
          <a:xfrm>
            <a:off x="3280473" y="5156936"/>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rPr>
              <a:t>SEARCHGING DATA</a:t>
            </a:r>
            <a:endParaRPr lang="en-US" dirty="0">
              <a:ln>
                <a:solidFill>
                  <a:sysClr val="windowText" lastClr="000000"/>
                </a:solidFill>
              </a:ln>
            </a:endParaRPr>
          </a:p>
        </p:txBody>
      </p:sp>
      <p:sp>
        <p:nvSpPr>
          <p:cNvPr id="19" name="Rounded Rectangle 18">
            <a:hlinkClick r:id="rId7" action="ppaction://hlinksldjump"/>
          </p:cNvPr>
          <p:cNvSpPr/>
          <p:nvPr/>
        </p:nvSpPr>
        <p:spPr>
          <a:xfrm>
            <a:off x="7035658" y="5156936"/>
            <a:ext cx="2016224" cy="1008112"/>
          </a:xfrm>
          <a:prstGeom prst="roundRect">
            <a:avLst/>
          </a:prstGeom>
          <a:solidFill>
            <a:schemeClr val="bg1"/>
          </a:solidFill>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n>
                  <a:solidFill>
                    <a:sysClr val="windowText" lastClr="000000"/>
                  </a:solidFill>
                </a:ln>
              </a:rPr>
              <a:t>IN BUILT FUNCTIONALITIES</a:t>
            </a:r>
            <a:endParaRPr lang="en-US" dirty="0">
              <a:ln>
                <a:solidFill>
                  <a:sysClr val="windowText" lastClr="000000"/>
                </a:solidFill>
              </a:ln>
            </a:endParaRPr>
          </a:p>
        </p:txBody>
      </p:sp>
      <p:cxnSp>
        <p:nvCxnSpPr>
          <p:cNvPr id="7" name="Curved Connector 6"/>
          <p:cNvCxnSpPr>
            <a:stCxn id="5" idx="3"/>
          </p:cNvCxnSpPr>
          <p:nvPr/>
        </p:nvCxnSpPr>
        <p:spPr>
          <a:xfrm>
            <a:off x="5296345" y="1988840"/>
            <a:ext cx="1663751" cy="12700"/>
          </a:xfrm>
          <a:prstGeom prst="curved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a:stCxn id="10" idx="3"/>
            <a:endCxn id="11" idx="0"/>
          </p:cNvCxnSpPr>
          <p:nvPr/>
        </p:nvCxnSpPr>
        <p:spPr>
          <a:xfrm flipH="1">
            <a:off x="3129651" y="1988840"/>
            <a:ext cx="5846669" cy="1365126"/>
          </a:xfrm>
          <a:prstGeom prst="curvedConnector4">
            <a:avLst>
              <a:gd name="adj1" fmla="val -22374"/>
              <a:gd name="adj2" fmla="val 6474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3"/>
            <a:endCxn id="12" idx="1"/>
          </p:cNvCxnSpPr>
          <p:nvPr/>
        </p:nvCxnSpPr>
        <p:spPr>
          <a:xfrm>
            <a:off x="4137763" y="3858022"/>
            <a:ext cx="1203262"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2" idx="3"/>
            <a:endCxn id="18" idx="0"/>
          </p:cNvCxnSpPr>
          <p:nvPr/>
        </p:nvCxnSpPr>
        <p:spPr>
          <a:xfrm flipH="1">
            <a:off x="4288585" y="3858022"/>
            <a:ext cx="3068664" cy="1298914"/>
          </a:xfrm>
          <a:prstGeom prst="curvedConnector4">
            <a:avLst>
              <a:gd name="adj1" fmla="val -35592"/>
              <a:gd name="adj2" fmla="val 68425"/>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a:endCxn id="19" idx="1"/>
          </p:cNvCxnSpPr>
          <p:nvPr/>
        </p:nvCxnSpPr>
        <p:spPr>
          <a:xfrm>
            <a:off x="5296697" y="5660992"/>
            <a:ext cx="173896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219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a:xfrm>
            <a:off x="-1605887" y="-132742"/>
            <a:ext cx="10805160" cy="707886"/>
          </a:xfrm>
        </p:spPr>
        <p:txBody>
          <a:bodyPr/>
          <a:lstStyle/>
          <a:p>
            <a:pPr algn="ctr"/>
            <a:r>
              <a:rPr lang="en-US" dirty="0" smtClean="0">
                <a:solidFill>
                  <a:schemeClr val="bg1"/>
                </a:solidFill>
              </a:rPr>
              <a:t>FLOW CHART OF STRUCTURE  </a:t>
            </a:r>
            <a:endParaRPr lang="en-US" dirty="0">
              <a:solidFill>
                <a:schemeClr val="bg1"/>
              </a:solidFill>
            </a:endParaRP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smtClean="0"/>
              <a:t> </a:t>
            </a:r>
            <a:endParaRPr lang="en-US" dirty="0"/>
          </a:p>
        </p:txBody>
      </p:sp>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smtClean="0"/>
              <a:t> </a:t>
            </a:r>
            <a:endParaRPr lang="en-US" dirty="0"/>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smtClean="0"/>
              <a:t> </a:t>
            </a:r>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smtClean="0"/>
              <a:t> </a:t>
            </a:r>
            <a:endParaRPr lang="en-US" dirty="0"/>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a:xfrm>
            <a:off x="119336" y="5362089"/>
            <a:ext cx="3385865" cy="424732"/>
          </a:xfrm>
        </p:spPr>
        <p:txBody>
          <a:bodyPr/>
          <a:lstStyle/>
          <a:p>
            <a:r>
              <a:rPr lang="en-US" dirty="0" smtClean="0"/>
              <a:t> </a:t>
            </a:r>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 y="0"/>
            <a:ext cx="743776" cy="78035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273" y="-23872"/>
            <a:ext cx="2992727" cy="572552"/>
          </a:xfrm>
          <a:prstGeom prst="rect">
            <a:avLst/>
          </a:prstGeom>
        </p:spPr>
      </p:pic>
      <p:sp>
        <p:nvSpPr>
          <p:cNvPr id="3" name="Content Placeholder 2"/>
          <p:cNvSpPr>
            <a:spLocks noGrp="1"/>
          </p:cNvSpPr>
          <p:nvPr>
            <p:ph sz="quarter" idx="13"/>
          </p:nvPr>
        </p:nvSpPr>
        <p:spPr/>
        <p:txBody>
          <a:bodyPr/>
          <a:lstStyle/>
          <a:p>
            <a:r>
              <a:rPr lang="en-US" dirty="0" smtClean="0"/>
              <a:t> </a:t>
            </a:r>
            <a:endParaRPr lang="en-US" dirty="0"/>
          </a:p>
        </p:txBody>
      </p:sp>
      <p:sp>
        <p:nvSpPr>
          <p:cNvPr id="10" name="Oval 9"/>
          <p:cNvSpPr/>
          <p:nvPr/>
        </p:nvSpPr>
        <p:spPr>
          <a:xfrm>
            <a:off x="4817909" y="577845"/>
            <a:ext cx="1271276" cy="427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MAIN METHOD</a:t>
            </a:r>
            <a:endParaRPr lang="en-US" sz="1400" dirty="0"/>
          </a:p>
        </p:txBody>
      </p:sp>
      <p:cxnSp>
        <p:nvCxnSpPr>
          <p:cNvPr id="14" name="Straight Arrow Connector 13"/>
          <p:cNvCxnSpPr>
            <a:stCxn id="10" idx="4"/>
          </p:cNvCxnSpPr>
          <p:nvPr/>
        </p:nvCxnSpPr>
        <p:spPr>
          <a:xfrm>
            <a:off x="5453547" y="1005515"/>
            <a:ext cx="0" cy="407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265415" y="1387264"/>
            <a:ext cx="2376264" cy="669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CRETAED DOUBLY LINKEDLIST AS STUDENT RECORDS</a:t>
            </a:r>
            <a:endParaRPr lang="en-US" sz="1600" dirty="0"/>
          </a:p>
        </p:txBody>
      </p:sp>
      <p:cxnSp>
        <p:nvCxnSpPr>
          <p:cNvPr id="19" name="Straight Arrow Connector 18"/>
          <p:cNvCxnSpPr>
            <a:stCxn id="15" idx="2"/>
          </p:cNvCxnSpPr>
          <p:nvPr/>
        </p:nvCxnSpPr>
        <p:spPr>
          <a:xfrm>
            <a:off x="5453547" y="2056875"/>
            <a:ext cx="0" cy="435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Flowchart: Data 20"/>
          <p:cNvSpPr/>
          <p:nvPr/>
        </p:nvSpPr>
        <p:spPr>
          <a:xfrm>
            <a:off x="3941379" y="2477367"/>
            <a:ext cx="3024336" cy="46048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INPUT BY SCANNER CLASS</a:t>
            </a:r>
            <a:endParaRPr lang="en-US" dirty="0"/>
          </a:p>
        </p:txBody>
      </p:sp>
      <p:cxnSp>
        <p:nvCxnSpPr>
          <p:cNvPr id="26" name="Straight Arrow Connector 25"/>
          <p:cNvCxnSpPr>
            <a:stCxn id="21" idx="4"/>
            <a:endCxn id="29" idx="0"/>
          </p:cNvCxnSpPr>
          <p:nvPr/>
        </p:nvCxnSpPr>
        <p:spPr>
          <a:xfrm flipH="1">
            <a:off x="1802631" y="2937856"/>
            <a:ext cx="3650916" cy="70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hlinkClick r:id="rId5" action="ppaction://hlinksldjump"/>
          </p:cNvPr>
          <p:cNvSpPr/>
          <p:nvPr/>
        </p:nvSpPr>
        <p:spPr>
          <a:xfrm>
            <a:off x="1055583" y="3645074"/>
            <a:ext cx="1494095" cy="492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DATA</a:t>
            </a:r>
            <a:endParaRPr lang="en-US" dirty="0"/>
          </a:p>
        </p:txBody>
      </p:sp>
      <p:cxnSp>
        <p:nvCxnSpPr>
          <p:cNvPr id="32" name="Straight Arrow Connector 31"/>
          <p:cNvCxnSpPr>
            <a:stCxn id="21" idx="4"/>
            <a:endCxn id="39" idx="0"/>
          </p:cNvCxnSpPr>
          <p:nvPr/>
        </p:nvCxnSpPr>
        <p:spPr>
          <a:xfrm flipH="1">
            <a:off x="3740031" y="2937856"/>
            <a:ext cx="1713516" cy="707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hlinkClick r:id="rId6" action="ppaction://hlinksldjump"/>
          </p:cNvPr>
          <p:cNvSpPr/>
          <p:nvPr/>
        </p:nvSpPr>
        <p:spPr>
          <a:xfrm>
            <a:off x="2992983" y="3645074"/>
            <a:ext cx="1494095" cy="492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DATA</a:t>
            </a:r>
            <a:endParaRPr lang="en-US" dirty="0"/>
          </a:p>
        </p:txBody>
      </p:sp>
      <p:cxnSp>
        <p:nvCxnSpPr>
          <p:cNvPr id="36" name="Straight Arrow Connector 35"/>
          <p:cNvCxnSpPr>
            <a:stCxn id="21" idx="4"/>
            <a:endCxn id="43" idx="0"/>
          </p:cNvCxnSpPr>
          <p:nvPr/>
        </p:nvCxnSpPr>
        <p:spPr>
          <a:xfrm flipH="1">
            <a:off x="5450309" y="2937856"/>
            <a:ext cx="3238" cy="66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42">
            <a:hlinkClick r:id="rId7" action="ppaction://hlinksldjump"/>
          </p:cNvPr>
          <p:cNvSpPr/>
          <p:nvPr/>
        </p:nvSpPr>
        <p:spPr>
          <a:xfrm>
            <a:off x="4703261" y="3600796"/>
            <a:ext cx="1494095" cy="492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 DATA</a:t>
            </a:r>
            <a:endParaRPr lang="en-US" dirty="0"/>
          </a:p>
        </p:txBody>
      </p:sp>
      <p:cxnSp>
        <p:nvCxnSpPr>
          <p:cNvPr id="47" name="Straight Arrow Connector 46"/>
          <p:cNvCxnSpPr>
            <a:stCxn id="21" idx="4"/>
            <a:endCxn id="51" idx="0"/>
          </p:cNvCxnSpPr>
          <p:nvPr/>
        </p:nvCxnSpPr>
        <p:spPr>
          <a:xfrm>
            <a:off x="5453547" y="2937856"/>
            <a:ext cx="1886303" cy="66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hlinkClick r:id="rId8" action="ppaction://hlinksldjump"/>
          </p:cNvPr>
          <p:cNvSpPr/>
          <p:nvPr/>
        </p:nvSpPr>
        <p:spPr>
          <a:xfrm>
            <a:off x="6592802" y="3600796"/>
            <a:ext cx="1494095" cy="492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SERACH</a:t>
            </a:r>
            <a:endParaRPr lang="en-US" sz="1600" dirty="0"/>
          </a:p>
        </p:txBody>
      </p:sp>
      <p:cxnSp>
        <p:nvCxnSpPr>
          <p:cNvPr id="50" name="Straight Arrow Connector 49"/>
          <p:cNvCxnSpPr>
            <a:stCxn id="21" idx="4"/>
            <a:endCxn id="55" idx="0"/>
          </p:cNvCxnSpPr>
          <p:nvPr/>
        </p:nvCxnSpPr>
        <p:spPr>
          <a:xfrm>
            <a:off x="5453547" y="2937856"/>
            <a:ext cx="3745726" cy="662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ectangle 54">
            <a:hlinkClick r:id="rId9" action="ppaction://hlinksldjump"/>
          </p:cNvPr>
          <p:cNvSpPr/>
          <p:nvPr/>
        </p:nvSpPr>
        <p:spPr>
          <a:xfrm>
            <a:off x="8452225" y="3600796"/>
            <a:ext cx="1494095" cy="492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ASSIGNED  SPI (AUTO ASSIGNED BY </a:t>
            </a:r>
          </a:p>
          <a:p>
            <a:pPr algn="ctr"/>
            <a:r>
              <a:rPr lang="en-US" sz="1100" dirty="0" smtClean="0"/>
              <a:t>SYSTEM )&amp; ROLL NO.</a:t>
            </a:r>
            <a:endParaRPr lang="en-US" sz="1100" dirty="0"/>
          </a:p>
        </p:txBody>
      </p:sp>
      <p:sp>
        <p:nvSpPr>
          <p:cNvPr id="53" name="Rounded Rectangle 52">
            <a:hlinkClick r:id="rId10" action="ppaction://hlinksldjump"/>
          </p:cNvPr>
          <p:cNvSpPr/>
          <p:nvPr/>
        </p:nvSpPr>
        <p:spPr>
          <a:xfrm>
            <a:off x="4286618" y="4789193"/>
            <a:ext cx="2327387" cy="7852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DISPLAY</a:t>
            </a:r>
            <a:endParaRPr lang="en-US" dirty="0"/>
          </a:p>
        </p:txBody>
      </p:sp>
      <p:sp>
        <p:nvSpPr>
          <p:cNvPr id="58" name="Oval 57"/>
          <p:cNvSpPr/>
          <p:nvPr/>
        </p:nvSpPr>
        <p:spPr>
          <a:xfrm>
            <a:off x="4829403" y="6012333"/>
            <a:ext cx="1271276" cy="427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MAIN METHOD</a:t>
            </a:r>
            <a:endParaRPr lang="en-US" sz="1400" dirty="0"/>
          </a:p>
        </p:txBody>
      </p:sp>
      <p:cxnSp>
        <p:nvCxnSpPr>
          <p:cNvPr id="56" name="Straight Arrow Connector 55"/>
          <p:cNvCxnSpPr>
            <a:stCxn id="53" idx="0"/>
            <a:endCxn id="29" idx="2"/>
          </p:cNvCxnSpPr>
          <p:nvPr/>
        </p:nvCxnSpPr>
        <p:spPr>
          <a:xfrm flipH="1" flipV="1">
            <a:off x="1802631" y="4137480"/>
            <a:ext cx="3647681" cy="651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3" idx="0"/>
            <a:endCxn id="39" idx="2"/>
          </p:cNvCxnSpPr>
          <p:nvPr/>
        </p:nvCxnSpPr>
        <p:spPr>
          <a:xfrm flipH="1" flipV="1">
            <a:off x="3740031" y="4137480"/>
            <a:ext cx="1710281" cy="651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3" idx="0"/>
            <a:endCxn id="43" idx="2"/>
          </p:cNvCxnSpPr>
          <p:nvPr/>
        </p:nvCxnSpPr>
        <p:spPr>
          <a:xfrm flipH="1" flipV="1">
            <a:off x="5450309" y="4093202"/>
            <a:ext cx="3" cy="69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3" idx="0"/>
            <a:endCxn id="51" idx="2"/>
          </p:cNvCxnSpPr>
          <p:nvPr/>
        </p:nvCxnSpPr>
        <p:spPr>
          <a:xfrm flipV="1">
            <a:off x="5450312" y="4093202"/>
            <a:ext cx="1889538" cy="69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53" idx="0"/>
            <a:endCxn id="55" idx="2"/>
          </p:cNvCxnSpPr>
          <p:nvPr/>
        </p:nvCxnSpPr>
        <p:spPr>
          <a:xfrm flipV="1">
            <a:off x="5450312" y="4093202"/>
            <a:ext cx="3748961" cy="695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3" idx="2"/>
            <a:endCxn id="58" idx="0"/>
          </p:cNvCxnSpPr>
          <p:nvPr/>
        </p:nvCxnSpPr>
        <p:spPr>
          <a:xfrm>
            <a:off x="5450312" y="5574455"/>
            <a:ext cx="14729" cy="437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624840" y="3197319"/>
            <a:ext cx="9791640" cy="1409818"/>
          </a:xfrm>
          <a:prstGeom prst="rect">
            <a:avLst/>
          </a:prstGeom>
          <a:noFill/>
          <a:ln>
            <a:solidFill>
              <a:schemeClr val="bg1"/>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4" idx="3"/>
          </p:cNvCxnSpPr>
          <p:nvPr/>
        </p:nvCxnSpPr>
        <p:spPr>
          <a:xfrm>
            <a:off x="10416480" y="3902228"/>
            <a:ext cx="835009" cy="24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82" idx="2"/>
          </p:cNvCxnSpPr>
          <p:nvPr/>
        </p:nvCxnSpPr>
        <p:spPr>
          <a:xfrm flipH="1" flipV="1">
            <a:off x="11236700" y="2231591"/>
            <a:ext cx="14789" cy="1695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p:cNvSpPr/>
          <p:nvPr/>
        </p:nvSpPr>
        <p:spPr>
          <a:xfrm>
            <a:off x="10281399" y="1594323"/>
            <a:ext cx="1910601" cy="6372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MANIPULATES THE DOUBLY LINLED LIST </a:t>
            </a:r>
            <a:endParaRPr lang="en-US" sz="1600" dirty="0"/>
          </a:p>
        </p:txBody>
      </p:sp>
    </p:spTree>
    <p:extLst>
      <p:ext uri="{BB962C8B-B14F-4D97-AF65-F5344CB8AC3E}">
        <p14:creationId xmlns:p14="http://schemas.microsoft.com/office/powerpoint/2010/main" val="2275175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ADDING DATA</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smtClean="0"/>
              <a:t>WAY THAT DATA IS ADDING </a:t>
            </a:r>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4" y="-32657"/>
            <a:ext cx="743776" cy="78035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7039" y="66"/>
            <a:ext cx="3154785" cy="603556"/>
          </a:xfrm>
          <a:prstGeom prst="rect">
            <a:avLst/>
          </a:prstGeom>
        </p:spPr>
      </p:pic>
      <p:sp>
        <p:nvSpPr>
          <p:cNvPr id="3" name="Content Placeholder 2"/>
          <p:cNvSpPr>
            <a:spLocks noGrp="1"/>
          </p:cNvSpPr>
          <p:nvPr>
            <p:ph sz="quarter" idx="13"/>
          </p:nvPr>
        </p:nvSpPr>
        <p:spPr/>
        <p:txBody>
          <a:bodyPr/>
          <a:lstStyle/>
          <a:p>
            <a:pPr>
              <a:buFont typeface="Wingdings" panose="05000000000000000000" pitchFamily="2" charset="2"/>
              <a:buChar char="ü"/>
            </a:pPr>
            <a:r>
              <a:rPr lang="en-US" dirty="0" smtClean="0"/>
              <a:t>We have used doubly </a:t>
            </a:r>
            <a:r>
              <a:rPr lang="en-US" dirty="0" err="1" smtClean="0"/>
              <a:t>linkedlist</a:t>
            </a:r>
            <a:r>
              <a:rPr lang="en-US" dirty="0" smtClean="0"/>
              <a:t> in the system and In that we have used “Add Last ” concept for adding the student data.</a:t>
            </a:r>
          </a:p>
          <a:p>
            <a:pPr>
              <a:buFont typeface="Wingdings" panose="05000000000000000000" pitchFamily="2" charset="2"/>
              <a:buChar char="ü"/>
            </a:pPr>
            <a:r>
              <a:rPr lang="en-US" dirty="0" smtClean="0"/>
              <a:t>Add last Method works like these :</a:t>
            </a:r>
          </a:p>
          <a:p>
            <a:pPr>
              <a:buFont typeface="Wingdings" panose="05000000000000000000" pitchFamily="2" charset="2"/>
              <a:buChar char="ü"/>
            </a:pPr>
            <a:endParaRPr lang="en-US" dirty="0"/>
          </a:p>
          <a:p>
            <a:pPr>
              <a:buFont typeface="Wingdings" panose="05000000000000000000" pitchFamily="2" charset="2"/>
              <a:buChar char="ü"/>
            </a:pPr>
            <a:endParaRPr lang="en-US" dirty="0" smtClean="0"/>
          </a:p>
          <a:p>
            <a:pPr>
              <a:buFont typeface="Wingdings" panose="05000000000000000000" pitchFamily="2" charset="2"/>
              <a:buChar char="ü"/>
            </a:pPr>
            <a:r>
              <a:rPr lang="en-US" dirty="0" smtClean="0"/>
              <a:t>AFTER ADDING SECOND NODE AND UP TO N NODES:</a:t>
            </a:r>
            <a:endParaRPr lang="en-US" dirty="0"/>
          </a:p>
        </p:txBody>
      </p:sp>
      <p:sp>
        <p:nvSpPr>
          <p:cNvPr id="7" name="Rectangle 6"/>
          <p:cNvSpPr/>
          <p:nvPr/>
        </p:nvSpPr>
        <p:spPr>
          <a:xfrm>
            <a:off x="2639616" y="4077072"/>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11" name="Rectangle 10"/>
          <p:cNvSpPr/>
          <p:nvPr/>
        </p:nvSpPr>
        <p:spPr>
          <a:xfrm>
            <a:off x="3359696" y="4077072"/>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9" name="TextBox 8"/>
          <p:cNvSpPr txBox="1"/>
          <p:nvPr/>
        </p:nvSpPr>
        <p:spPr>
          <a:xfrm>
            <a:off x="2783632" y="3710022"/>
            <a:ext cx="1584176" cy="369332"/>
          </a:xfrm>
          <a:prstGeom prst="rect">
            <a:avLst/>
          </a:prstGeom>
          <a:noFill/>
        </p:spPr>
        <p:txBody>
          <a:bodyPr wrap="square" rtlCol="0">
            <a:spAutoFit/>
          </a:bodyPr>
          <a:lstStyle/>
          <a:p>
            <a:r>
              <a:rPr lang="en-US" dirty="0" smtClean="0"/>
              <a:t>FIRST NODE</a:t>
            </a:r>
            <a:endParaRPr lang="en-US" dirty="0"/>
          </a:p>
        </p:txBody>
      </p:sp>
      <p:cxnSp>
        <p:nvCxnSpPr>
          <p:cNvPr id="14" name="Straight Connector 13"/>
          <p:cNvCxnSpPr>
            <a:stCxn id="11" idx="3"/>
          </p:cNvCxnSpPr>
          <p:nvPr/>
        </p:nvCxnSpPr>
        <p:spPr>
          <a:xfrm>
            <a:off x="4079776" y="4293096"/>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367808" y="4293096"/>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2351584" y="4725144"/>
            <a:ext cx="2016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351584" y="4293096"/>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7" idx="1"/>
          </p:cNvCxnSpPr>
          <p:nvPr/>
        </p:nvCxnSpPr>
        <p:spPr>
          <a:xfrm>
            <a:off x="2351584" y="4293096"/>
            <a:ext cx="288032"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650580" y="547763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26" name="Rectangle 25"/>
          <p:cNvSpPr/>
          <p:nvPr/>
        </p:nvSpPr>
        <p:spPr>
          <a:xfrm>
            <a:off x="3359696" y="547763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7" name="Rectangle 26"/>
          <p:cNvSpPr/>
          <p:nvPr/>
        </p:nvSpPr>
        <p:spPr>
          <a:xfrm>
            <a:off x="4972906" y="547763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28" name="Rectangle 27"/>
          <p:cNvSpPr/>
          <p:nvPr/>
        </p:nvSpPr>
        <p:spPr>
          <a:xfrm>
            <a:off x="5692986" y="547763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9" name="TextBox 28"/>
          <p:cNvSpPr txBox="1"/>
          <p:nvPr/>
        </p:nvSpPr>
        <p:spPr>
          <a:xfrm>
            <a:off x="2711624" y="5106346"/>
            <a:ext cx="1584176" cy="369332"/>
          </a:xfrm>
          <a:prstGeom prst="rect">
            <a:avLst/>
          </a:prstGeom>
          <a:noFill/>
        </p:spPr>
        <p:txBody>
          <a:bodyPr wrap="square" rtlCol="0">
            <a:spAutoFit/>
          </a:bodyPr>
          <a:lstStyle/>
          <a:p>
            <a:r>
              <a:rPr lang="en-US" dirty="0" smtClean="0"/>
              <a:t>FIRST NODE</a:t>
            </a:r>
            <a:endParaRPr lang="en-US" dirty="0"/>
          </a:p>
        </p:txBody>
      </p:sp>
      <p:sp>
        <p:nvSpPr>
          <p:cNvPr id="30" name="TextBox 29"/>
          <p:cNvSpPr txBox="1"/>
          <p:nvPr/>
        </p:nvSpPr>
        <p:spPr>
          <a:xfrm>
            <a:off x="5004916" y="5157192"/>
            <a:ext cx="1584176" cy="338554"/>
          </a:xfrm>
          <a:prstGeom prst="rect">
            <a:avLst/>
          </a:prstGeom>
          <a:noFill/>
        </p:spPr>
        <p:txBody>
          <a:bodyPr wrap="square" rtlCol="0">
            <a:spAutoFit/>
          </a:bodyPr>
          <a:lstStyle/>
          <a:p>
            <a:r>
              <a:rPr lang="en-US" sz="1600" dirty="0" smtClean="0"/>
              <a:t>SECOND NODE</a:t>
            </a:r>
            <a:endParaRPr lang="en-US" sz="1600" dirty="0"/>
          </a:p>
        </p:txBody>
      </p:sp>
      <p:cxnSp>
        <p:nvCxnSpPr>
          <p:cNvPr id="32" name="Straight Connector 31"/>
          <p:cNvCxnSpPr>
            <a:stCxn id="26" idx="3"/>
            <a:endCxn id="27" idx="1"/>
          </p:cNvCxnSpPr>
          <p:nvPr/>
        </p:nvCxnSpPr>
        <p:spPr>
          <a:xfrm>
            <a:off x="4079776" y="5693658"/>
            <a:ext cx="893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5" idx="1"/>
          </p:cNvCxnSpPr>
          <p:nvPr/>
        </p:nvCxnSpPr>
        <p:spPr>
          <a:xfrm flipH="1">
            <a:off x="2279576" y="5693658"/>
            <a:ext cx="371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279576" y="5693658"/>
            <a:ext cx="0" cy="54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79576" y="6237312"/>
            <a:ext cx="45365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8" idx="3"/>
          </p:cNvCxnSpPr>
          <p:nvPr/>
        </p:nvCxnSpPr>
        <p:spPr>
          <a:xfrm>
            <a:off x="6413066" y="5693658"/>
            <a:ext cx="4030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816080" y="5693658"/>
            <a:ext cx="0" cy="5436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9426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DELETING  DATA</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smtClean="0"/>
              <a:t>WAY THAT DATA IS DELETING  </a:t>
            </a:r>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4" y="-32657"/>
            <a:ext cx="743776" cy="78035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7039" y="66"/>
            <a:ext cx="3154785" cy="603556"/>
          </a:xfrm>
          <a:prstGeom prst="rect">
            <a:avLst/>
          </a:prstGeom>
        </p:spPr>
      </p:pic>
      <p:sp>
        <p:nvSpPr>
          <p:cNvPr id="3" name="Content Placeholder 2"/>
          <p:cNvSpPr>
            <a:spLocks noGrp="1"/>
          </p:cNvSpPr>
          <p:nvPr>
            <p:ph sz="quarter" idx="13"/>
          </p:nvPr>
        </p:nvSpPr>
        <p:spPr/>
        <p:txBody>
          <a:bodyPr/>
          <a:lstStyle/>
          <a:p>
            <a:pPr>
              <a:buFont typeface="Wingdings" panose="05000000000000000000" pitchFamily="2" charset="2"/>
              <a:buChar char="ü"/>
            </a:pPr>
            <a:r>
              <a:rPr lang="en-US" dirty="0" smtClean="0"/>
              <a:t>Here we are deleting the node as per User Choice User is entering the roll number of the student for get deleted </a:t>
            </a:r>
          </a:p>
          <a:p>
            <a:pPr>
              <a:buFont typeface="Wingdings" panose="05000000000000000000" pitchFamily="2" charset="2"/>
              <a:buChar char="ü"/>
            </a:pPr>
            <a:r>
              <a:rPr lang="en-US" dirty="0" smtClean="0"/>
              <a:t>Roll number entered by user is checked by the system if its First Node Then DELETE FIST concept is used , If Roll number is last node Then DELETE LAST concept is used And If Middle element is to be deleted than DELETE PARTICULAR concept is used.(</a:t>
            </a:r>
            <a:r>
              <a:rPr lang="en-US" b="1" dirty="0" smtClean="0"/>
              <a:t>IF SECOND ONE HAS TO BE DELETED</a:t>
            </a:r>
            <a:r>
              <a:rPr lang="en-US" dirty="0" smtClean="0"/>
              <a:t>)</a:t>
            </a:r>
          </a:p>
          <a:p>
            <a:pPr>
              <a:buFont typeface="Wingdings" panose="05000000000000000000" pitchFamily="2" charset="2"/>
              <a:buChar char="ü"/>
            </a:pPr>
            <a:endParaRPr lang="en-US" dirty="0"/>
          </a:p>
          <a:p>
            <a:pPr>
              <a:buFont typeface="Wingdings" panose="05000000000000000000" pitchFamily="2" charset="2"/>
              <a:buChar char="ü"/>
            </a:pPr>
            <a:endParaRPr lang="en-US" dirty="0" smtClean="0"/>
          </a:p>
          <a:p>
            <a:pPr>
              <a:buFont typeface="Wingdings" panose="05000000000000000000" pitchFamily="2" charset="2"/>
              <a:buChar char="ü"/>
            </a:pPr>
            <a:endParaRPr lang="en-US" dirty="0"/>
          </a:p>
        </p:txBody>
      </p:sp>
      <p:cxnSp>
        <p:nvCxnSpPr>
          <p:cNvPr id="32" name="Straight Connector 31"/>
          <p:cNvCxnSpPr/>
          <p:nvPr/>
        </p:nvCxnSpPr>
        <p:spPr>
          <a:xfrm>
            <a:off x="4079776" y="5364608"/>
            <a:ext cx="8931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8" idx="3"/>
            <a:endCxn id="31" idx="1"/>
          </p:cNvCxnSpPr>
          <p:nvPr/>
        </p:nvCxnSpPr>
        <p:spPr>
          <a:xfrm>
            <a:off x="6413066" y="5364608"/>
            <a:ext cx="707186"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54" name="Group 53"/>
          <p:cNvGrpSpPr/>
          <p:nvPr/>
        </p:nvGrpSpPr>
        <p:grpSpPr>
          <a:xfrm>
            <a:off x="2279576" y="4625572"/>
            <a:ext cx="6840760" cy="1296397"/>
            <a:chOff x="2279576" y="4625572"/>
            <a:chExt cx="6840760" cy="1296397"/>
          </a:xfrm>
        </p:grpSpPr>
        <p:sp>
          <p:nvSpPr>
            <p:cNvPr id="9" name="TextBox 8"/>
            <p:cNvSpPr txBox="1"/>
            <p:nvPr/>
          </p:nvSpPr>
          <p:spPr>
            <a:xfrm>
              <a:off x="2650580" y="4685766"/>
              <a:ext cx="1584176" cy="369332"/>
            </a:xfrm>
            <a:prstGeom prst="rect">
              <a:avLst/>
            </a:prstGeom>
            <a:noFill/>
          </p:spPr>
          <p:txBody>
            <a:bodyPr wrap="square" rtlCol="0">
              <a:spAutoFit/>
            </a:bodyPr>
            <a:lstStyle/>
            <a:p>
              <a:r>
                <a:rPr lang="en-US" dirty="0" smtClean="0"/>
                <a:t>FIRST NODE</a:t>
              </a:r>
              <a:endParaRPr lang="en-US" dirty="0"/>
            </a:p>
          </p:txBody>
        </p:sp>
        <p:sp>
          <p:nvSpPr>
            <p:cNvPr id="25" name="Rectangle 24"/>
            <p:cNvSpPr/>
            <p:nvPr/>
          </p:nvSpPr>
          <p:spPr>
            <a:xfrm>
              <a:off x="2650580"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26" name="Rectangle 25"/>
            <p:cNvSpPr/>
            <p:nvPr/>
          </p:nvSpPr>
          <p:spPr>
            <a:xfrm>
              <a:off x="335416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27" name="Rectangle 26"/>
            <p:cNvSpPr/>
            <p:nvPr/>
          </p:nvSpPr>
          <p:spPr>
            <a:xfrm>
              <a:off x="4985800" y="5148584"/>
              <a:ext cx="7272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28" name="Rectangle 27"/>
            <p:cNvSpPr/>
            <p:nvPr/>
          </p:nvSpPr>
          <p:spPr>
            <a:xfrm>
              <a:off x="569298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sp>
          <p:nvSpPr>
            <p:cNvPr id="30" name="TextBox 29"/>
            <p:cNvSpPr txBox="1"/>
            <p:nvPr/>
          </p:nvSpPr>
          <p:spPr>
            <a:xfrm>
              <a:off x="4960678" y="4625572"/>
              <a:ext cx="1584176" cy="584775"/>
            </a:xfrm>
            <a:prstGeom prst="rect">
              <a:avLst/>
            </a:prstGeom>
            <a:noFill/>
          </p:spPr>
          <p:txBody>
            <a:bodyPr wrap="square" rtlCol="0">
              <a:spAutoFit/>
            </a:bodyPr>
            <a:lstStyle/>
            <a:p>
              <a:r>
                <a:rPr lang="en-US" sz="1600" dirty="0" smtClean="0"/>
                <a:t>SECOND NODE</a:t>
              </a:r>
            </a:p>
            <a:p>
              <a:pPr algn="ctr"/>
              <a:r>
                <a:rPr lang="en-US" sz="1600" b="1" dirty="0" smtClean="0"/>
                <a:t>TEMP</a:t>
              </a:r>
              <a:endParaRPr lang="en-US" sz="1600" b="1" dirty="0"/>
            </a:p>
          </p:txBody>
        </p:sp>
        <p:cxnSp>
          <p:nvCxnSpPr>
            <p:cNvPr id="34" name="Straight Connector 33"/>
            <p:cNvCxnSpPr/>
            <p:nvPr/>
          </p:nvCxnSpPr>
          <p:spPr>
            <a:xfrm flipH="1">
              <a:off x="2279576" y="5364608"/>
              <a:ext cx="371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279576" y="5378315"/>
              <a:ext cx="0" cy="543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279576" y="5921969"/>
              <a:ext cx="684076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120252"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PREV</a:t>
              </a:r>
              <a:endParaRPr lang="en-US" dirty="0"/>
            </a:p>
          </p:txBody>
        </p:sp>
        <p:sp>
          <p:nvSpPr>
            <p:cNvPr id="33" name="Rectangle 32"/>
            <p:cNvSpPr/>
            <p:nvPr/>
          </p:nvSpPr>
          <p:spPr>
            <a:xfrm>
              <a:off x="7852316" y="5148584"/>
              <a:ext cx="7200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NEXT</a:t>
              </a:r>
              <a:endParaRPr lang="en-US" dirty="0"/>
            </a:p>
          </p:txBody>
        </p:sp>
        <p:cxnSp>
          <p:nvCxnSpPr>
            <p:cNvPr id="18" name="Straight Connector 17"/>
            <p:cNvCxnSpPr/>
            <p:nvPr/>
          </p:nvCxnSpPr>
          <p:spPr>
            <a:xfrm>
              <a:off x="8572396" y="5378315"/>
              <a:ext cx="5479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120336" y="5378315"/>
              <a:ext cx="0" cy="543654"/>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121836" y="4714334"/>
              <a:ext cx="1584176" cy="461665"/>
            </a:xfrm>
            <a:prstGeom prst="rect">
              <a:avLst/>
            </a:prstGeom>
            <a:noFill/>
          </p:spPr>
          <p:txBody>
            <a:bodyPr wrap="square" rtlCol="0">
              <a:spAutoFit/>
            </a:bodyPr>
            <a:lstStyle/>
            <a:p>
              <a:pPr algn="ctr"/>
              <a:r>
                <a:rPr lang="en-US" sz="1200" dirty="0" smtClean="0"/>
                <a:t>THIRD NODE OR N NODE</a:t>
              </a:r>
              <a:endParaRPr lang="en-US" sz="1200" dirty="0"/>
            </a:p>
          </p:txBody>
        </p:sp>
      </p:grpSp>
      <p:cxnSp>
        <p:nvCxnSpPr>
          <p:cNvPr id="41" name="Straight Connector 40"/>
          <p:cNvCxnSpPr>
            <a:stCxn id="26" idx="0"/>
          </p:cNvCxnSpPr>
          <p:nvPr/>
        </p:nvCxnSpPr>
        <p:spPr>
          <a:xfrm flipV="1">
            <a:off x="3714206" y="4581128"/>
            <a:ext cx="812135" cy="567456"/>
          </a:xfrm>
          <a:prstGeom prst="line">
            <a:avLst/>
          </a:prstGeom>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p:nvCxnSpPr>
        <p:spPr>
          <a:xfrm>
            <a:off x="4526341" y="4596623"/>
            <a:ext cx="2181852"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46" name="Straight Connector 45"/>
          <p:cNvCxnSpPr>
            <a:endCxn id="31" idx="0"/>
          </p:cNvCxnSpPr>
          <p:nvPr/>
        </p:nvCxnSpPr>
        <p:spPr>
          <a:xfrm>
            <a:off x="6708193" y="4596623"/>
            <a:ext cx="772099" cy="551961"/>
          </a:xfrm>
          <a:prstGeom prst="line">
            <a:avLst/>
          </a:prstGeom>
        </p:spPr>
        <p:style>
          <a:lnRef idx="1">
            <a:schemeClr val="accent2"/>
          </a:lnRef>
          <a:fillRef idx="0">
            <a:schemeClr val="accent2"/>
          </a:fillRef>
          <a:effectRef idx="0">
            <a:schemeClr val="accent2"/>
          </a:effectRef>
          <a:fontRef idx="minor">
            <a:schemeClr val="tx1"/>
          </a:fontRef>
        </p:style>
      </p:cxnSp>
      <p:cxnSp>
        <p:nvCxnSpPr>
          <p:cNvPr id="49" name="Straight Connector 48"/>
          <p:cNvCxnSpPr>
            <a:stCxn id="31" idx="2"/>
          </p:cNvCxnSpPr>
          <p:nvPr/>
        </p:nvCxnSpPr>
        <p:spPr>
          <a:xfrm flipH="1">
            <a:off x="6557082" y="5580632"/>
            <a:ext cx="923210" cy="747016"/>
          </a:xfrm>
          <a:prstGeom prst="line">
            <a:avLst/>
          </a:prstGeom>
        </p:spPr>
        <p:style>
          <a:lnRef idx="1">
            <a:schemeClr val="accent2"/>
          </a:lnRef>
          <a:fillRef idx="0">
            <a:schemeClr val="accent2"/>
          </a:fillRef>
          <a:effectRef idx="0">
            <a:schemeClr val="accent2"/>
          </a:effectRef>
          <a:fontRef idx="minor">
            <a:schemeClr val="tx1"/>
          </a:fontRef>
        </p:style>
      </p:cxnSp>
      <p:cxnSp>
        <p:nvCxnSpPr>
          <p:cNvPr id="51" name="Straight Connector 50"/>
          <p:cNvCxnSpPr/>
          <p:nvPr/>
        </p:nvCxnSpPr>
        <p:spPr>
          <a:xfrm flipH="1">
            <a:off x="4502978" y="6327648"/>
            <a:ext cx="205410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p:cNvCxnSpPr/>
          <p:nvPr/>
        </p:nvCxnSpPr>
        <p:spPr>
          <a:xfrm flipH="1" flipV="1">
            <a:off x="3714206" y="5580632"/>
            <a:ext cx="812135" cy="74701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377704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smtClean="0"/>
              <a:t>UPDATE DATA</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en-US" dirty="0" smtClean="0"/>
              <a:t>UPDATING DATA</a:t>
            </a:r>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1609"/>
            <a:ext cx="743776" cy="78035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7215" y="-9051"/>
            <a:ext cx="3154785" cy="603556"/>
          </a:xfrm>
          <a:prstGeom prst="rect">
            <a:avLst/>
          </a:prstGeom>
        </p:spPr>
      </p:pic>
      <p:sp>
        <p:nvSpPr>
          <p:cNvPr id="3" name="Content Placeholder 2"/>
          <p:cNvSpPr>
            <a:spLocks noGrp="1"/>
          </p:cNvSpPr>
          <p:nvPr>
            <p:ph sz="quarter" idx="13"/>
          </p:nvPr>
        </p:nvSpPr>
        <p:spPr/>
        <p:txBody>
          <a:bodyPr/>
          <a:lstStyle/>
          <a:p>
            <a:pPr>
              <a:buFont typeface="Wingdings" panose="05000000000000000000" pitchFamily="2" charset="2"/>
              <a:buChar char="ü"/>
            </a:pPr>
            <a:r>
              <a:rPr lang="en-US" dirty="0" smtClean="0"/>
              <a:t>UPDATIND DATA OF STUDENTS HAVE THREE FUCNTIONALITIES :</a:t>
            </a:r>
          </a:p>
          <a:p>
            <a:pPr marL="457200" indent="-457200">
              <a:buFont typeface="+mj-lt"/>
              <a:buAutoNum type="arabicPeriod"/>
            </a:pPr>
            <a:r>
              <a:rPr lang="en-US" dirty="0" smtClean="0"/>
              <a:t>UPDATE NAME</a:t>
            </a:r>
          </a:p>
          <a:p>
            <a:pPr marL="457200" indent="-457200">
              <a:buFont typeface="+mj-lt"/>
              <a:buAutoNum type="arabicPeriod"/>
            </a:pPr>
            <a:r>
              <a:rPr lang="en-US" dirty="0" smtClean="0"/>
              <a:t>UPDATE MARKS </a:t>
            </a:r>
          </a:p>
          <a:p>
            <a:pPr marL="457200" indent="-457200">
              <a:buFont typeface="+mj-lt"/>
              <a:buAutoNum type="arabicPeriod"/>
            </a:pPr>
            <a:r>
              <a:rPr lang="en-US" dirty="0" smtClean="0"/>
              <a:t>UPDATE COURSE </a:t>
            </a:r>
          </a:p>
          <a:p>
            <a:pPr>
              <a:buFont typeface="Wingdings" panose="05000000000000000000" pitchFamily="2" charset="2"/>
              <a:buChar char="ü"/>
            </a:pPr>
            <a:r>
              <a:rPr lang="en-US" dirty="0" smtClean="0"/>
              <a:t>AFTER CHOSING THESE PARAMETERE USER WILL ENTER RESPECTIVE DATA WHICH HE WANT TOH DELETE AFTER JUST BY ENTERING THAT DATA FIRST SYSTEM WILL CHECK THAT DATA HAS BEEN THERE OR NOT.</a:t>
            </a:r>
          </a:p>
          <a:p>
            <a:pPr>
              <a:buFont typeface="Wingdings" panose="05000000000000000000" pitchFamily="2" charset="2"/>
              <a:buChar char="ü"/>
            </a:pPr>
            <a:r>
              <a:rPr lang="en-US" dirty="0" smtClean="0"/>
              <a:t>AFTER FINDING DATA SYSTEM WILL ACCORIDNGLY TO POSITION OF THAT DATA WILL SET POINTERS AND WILL REACHED THAT DATA THEN WILL GIVE USER ENTRY FOR UPADTING THAT.</a:t>
            </a:r>
            <a:endParaRPr lang="en-US" dirty="0"/>
          </a:p>
        </p:txBody>
      </p:sp>
    </p:spTree>
    <p:extLst>
      <p:ext uri="{BB962C8B-B14F-4D97-AF65-F5344CB8AC3E}">
        <p14:creationId xmlns:p14="http://schemas.microsoft.com/office/powerpoint/2010/main" val="2303417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3.xml><?xml version="1.0" encoding="utf-8"?>
<ds:datastoreItem xmlns:ds="http://schemas.openxmlformats.org/officeDocument/2006/customXml" ds:itemID="{6A86D9CC-0D9D-4BFE-B3F3-26F480BF8C8A}">
  <ds:schemaRefs>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0</TotalTime>
  <Words>826</Words>
  <Application>Microsoft Office PowerPoint</Application>
  <PresentationFormat>Widescreen</PresentationFormat>
  <Paragraphs>158</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Tw Cen MT</vt:lpstr>
      <vt:lpstr>Tw Cen MT Condensed</vt:lpstr>
      <vt:lpstr>Wingdings</vt:lpstr>
      <vt:lpstr>Wingdings 3</vt:lpstr>
      <vt:lpstr>ModernClassicBlock-3</vt:lpstr>
      <vt:lpstr>STUDENT RECORD MANAGEMENT SYSTEM </vt:lpstr>
      <vt:lpstr>Project representatives :  1st student : DARSH TRIVEDI                             5th student : SHAH KEVAL                                                roll number: 157                                            roll number: 178                                                    enrollment number:22002170110195              enrollment number:22002170110166 branch:ce     div:D6                                         branch:ce     div:D6  2nd  student : SHAH AGRESHA                      6th student : patel shlok  roll number: 162               roll number: 182 enrollment number:22002170110155        Enrollment number:22002170110178 branch:ce     div:D6               branch:ce    div:d6   3rd  student : VAGHASIYA YASVI roll number: 166 enrollment number:22002170110199 branch:ce     div:D6  4th student : PATEL CHIRAG  roll number: 173 enrollment number:22002170110107 branch:ce     div:D6      </vt:lpstr>
      <vt:lpstr> </vt:lpstr>
      <vt:lpstr>Introduction :</vt:lpstr>
      <vt:lpstr> </vt:lpstr>
      <vt:lpstr>FLOW CHART OF STRUCTURE  </vt:lpstr>
      <vt:lpstr>ADDING DATA</vt:lpstr>
      <vt:lpstr>DELETING  DATA</vt:lpstr>
      <vt:lpstr>UPDATE DATA</vt:lpstr>
      <vt:lpstr>seARCH DATA</vt:lpstr>
      <vt:lpstr>Assigning roll number and spi: </vt:lpstr>
      <vt:lpstr>DISPLAYING THE STUDENT DATA: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2023-02-27T13:27:07Z</dcterms:created>
  <dcterms:modified xsi:type="dcterms:W3CDTF">2023-09-29T14:26:07Z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