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92" r:id="rId2"/>
    <p:sldId id="293" r:id="rId3"/>
    <p:sldId id="258" r:id="rId4"/>
    <p:sldId id="259" r:id="rId5"/>
    <p:sldId id="299" r:id="rId6"/>
    <p:sldId id="284" r:id="rId7"/>
    <p:sldId id="291" r:id="rId8"/>
    <p:sldId id="297" r:id="rId9"/>
    <p:sldId id="290" r:id="rId10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Imprint MT Shadow" panose="04020605060303030202" pitchFamily="82" charset="0"/>
      <p:regular r:id="rId17"/>
    </p:embeddedFont>
    <p:embeddedFont>
      <p:font typeface="Cutive Mono" panose="020B0604020202020204" charset="0"/>
      <p:regular r:id="rId18"/>
    </p:embeddedFont>
    <p:embeddedFont>
      <p:font typeface="Barlow Semi Condensed SemiBold" panose="020B0604020202020204" charset="0"/>
      <p:regular r:id="rId19"/>
      <p:bold r:id="rId20"/>
      <p:italic r:id="rId21"/>
      <p:boldItalic r:id="rId22"/>
    </p:embeddedFont>
    <p:embeddedFont>
      <p:font typeface="Barlow Semi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8C9426-5381-4C3A-8274-A27E58EB6B4A}">
  <a:tblStyle styleId="{8A8C9426-5381-4C3A-8274-A27E58EB6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1991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6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7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47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0e9556494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10e9556494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03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0e9556494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10e9556494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58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0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name="adj" fmla="val 5282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82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name="adj" fmla="val 13118"/>
            </a:avLst>
          </a:prstGeom>
          <a:solidFill>
            <a:schemeClr val="accent1"/>
          </a:solidFill>
          <a:ln>
            <a:noFill/>
          </a:ln>
          <a:effectLst>
            <a:outerShdw blurRad="242888" dist="95250" dir="582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name="adj" fmla="val 95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name="adj" fmla="val 52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762925" y="2165975"/>
            <a:ext cx="2125435" cy="2716674"/>
          </a:xfrm>
          <a:custGeom>
            <a:avLst/>
            <a:gdLst/>
            <a:ahLst/>
            <a:cxnLst/>
            <a:rect l="l" t="t" r="r" b="b"/>
            <a:pathLst>
              <a:path w="32167" h="41115" extrusionOk="0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6">
              <a:alpha val="217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7453233" y="3052756"/>
            <a:ext cx="1430193" cy="1829881"/>
          </a:xfrm>
          <a:custGeom>
            <a:avLst/>
            <a:gdLst/>
            <a:ahLst/>
            <a:cxnLst/>
            <a:rect l="l" t="t" r="r" b="b"/>
            <a:pathLst>
              <a:path w="21645" h="27694" extrusionOk="0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152086" y="3941652"/>
            <a:ext cx="734886" cy="940974"/>
          </a:xfrm>
          <a:custGeom>
            <a:avLst/>
            <a:gdLst/>
            <a:ahLst/>
            <a:cxnLst/>
            <a:rect l="l" t="t" r="r" b="b"/>
            <a:pathLst>
              <a:path w="11122" h="14241" extrusionOk="0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name="adj1" fmla="val 0"/>
              <a:gd name="adj2" fmla="val 3725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name="adj" fmla="val 5329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760000" algn="bl" rotWithShape="0">
              <a:srgbClr val="231F2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name="adj1" fmla="val 0"/>
              <a:gd name="adj2" fmla="val 3623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6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6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6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6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6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6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6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name="adj" fmla="val 5329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76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3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3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3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3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name="adj1" fmla="val 0"/>
              <a:gd name="adj2" fmla="val 3623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2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3" hasCustomPrompt="1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8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4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6" hasCustomPrompt="1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8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7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8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4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8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13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3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13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name="adj" fmla="val 5282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82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name="adj" fmla="val 13118"/>
            </a:avLst>
          </a:prstGeom>
          <a:solidFill>
            <a:schemeClr val="accent4"/>
          </a:solidFill>
          <a:ln>
            <a:noFill/>
          </a:ln>
          <a:effectLst>
            <a:outerShdw blurRad="242888" dist="95250" dir="582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name="adj" fmla="val 95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name="adj" fmla="val 52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name="adj1" fmla="val 0"/>
              <a:gd name="adj2" fmla="val 372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14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4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14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4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4"/>
          <p:cNvSpPr/>
          <p:nvPr/>
        </p:nvSpPr>
        <p:spPr>
          <a:xfrm>
            <a:off x="6762925" y="2165975"/>
            <a:ext cx="2125435" cy="2716674"/>
          </a:xfrm>
          <a:custGeom>
            <a:avLst/>
            <a:gdLst/>
            <a:ahLst/>
            <a:cxnLst/>
            <a:rect l="l" t="t" r="r" b="b"/>
            <a:pathLst>
              <a:path w="32167" h="41115" extrusionOk="0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4"/>
          <p:cNvSpPr/>
          <p:nvPr/>
        </p:nvSpPr>
        <p:spPr>
          <a:xfrm>
            <a:off x="7453233" y="3052756"/>
            <a:ext cx="1430193" cy="1829881"/>
          </a:xfrm>
          <a:custGeom>
            <a:avLst/>
            <a:gdLst/>
            <a:ahLst/>
            <a:cxnLst/>
            <a:rect l="l" t="t" r="r" b="b"/>
            <a:pathLst>
              <a:path w="21645" h="27694" extrusionOk="0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14"/>
          <p:cNvSpPr/>
          <p:nvPr/>
        </p:nvSpPr>
        <p:spPr>
          <a:xfrm>
            <a:off x="8152086" y="3941652"/>
            <a:ext cx="734886" cy="940974"/>
          </a:xfrm>
          <a:custGeom>
            <a:avLst/>
            <a:gdLst/>
            <a:ahLst/>
            <a:cxnLst/>
            <a:rect l="l" t="t" r="r" b="b"/>
            <a:pathLst>
              <a:path w="11122" h="14241" extrusionOk="0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14"/>
          <p:cNvSpPr txBox="1">
            <a:spLocks noGrp="1"/>
          </p:cNvSpPr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4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14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4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14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name="adj" fmla="val 5329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760000" algn="bl" rotWithShape="0">
              <a:srgbClr val="231F2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2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name="adj1" fmla="val 0"/>
              <a:gd name="adj2" fmla="val 3623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28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28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28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28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8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28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28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28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ctrTitle"/>
          </p:nvPr>
        </p:nvSpPr>
        <p:spPr>
          <a:xfrm>
            <a:off x="704850" y="1351075"/>
            <a:ext cx="4862400" cy="155405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>
                <a:latin typeface="+mj-lt"/>
              </a:rPr>
              <a:t>AIRLINE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4000" dirty="0" smtClean="0">
                <a:latin typeface="+mj-lt"/>
              </a:rPr>
              <a:t>RESERVATION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4000" dirty="0" smtClean="0">
                <a:latin typeface="+mj-lt"/>
              </a:rPr>
              <a:t>SYSTEM</a:t>
            </a:r>
            <a:endParaRPr lang="en-IN" sz="4000" dirty="0">
              <a:latin typeface="+mj-lt"/>
            </a:endParaRPr>
          </a:p>
        </p:txBody>
      </p:sp>
      <p:grpSp>
        <p:nvGrpSpPr>
          <p:cNvPr id="475" name="Google Shape;475;p32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476" name="Google Shape;476;p32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33762" y="446700"/>
              <a:ext cx="356005" cy="355995"/>
            </a:xfrm>
            <a:custGeom>
              <a:avLst/>
              <a:gdLst/>
              <a:ahLst/>
              <a:cxnLst/>
              <a:rect l="l" t="t" r="r" b="b"/>
              <a:pathLst>
                <a:path w="36106" h="36105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33762" y="446700"/>
              <a:ext cx="288287" cy="288277"/>
            </a:xfrm>
            <a:custGeom>
              <a:avLst/>
              <a:gdLst/>
              <a:ahLst/>
              <a:cxnLst/>
              <a:rect l="l" t="t" r="r" b="b"/>
              <a:pathLst>
                <a:path w="29238" h="29237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99900" y="494229"/>
              <a:ext cx="416269" cy="308470"/>
            </a:xfrm>
            <a:custGeom>
              <a:avLst/>
              <a:gdLst/>
              <a:ahLst/>
              <a:cxnLst/>
              <a:rect l="l" t="t" r="r" b="b"/>
              <a:pathLst>
                <a:path w="42218" h="31285" extrusionOk="0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68255" y="494229"/>
              <a:ext cx="347920" cy="308470"/>
            </a:xfrm>
            <a:custGeom>
              <a:avLst/>
              <a:gdLst/>
              <a:ahLst/>
              <a:cxnLst/>
              <a:rect l="l" t="t" r="r" b="b"/>
              <a:pathLst>
                <a:path w="35286" h="31285" extrusionOk="0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88" name="Google Shape;488;p32"/>
            <p:cNvSpPr/>
            <p:nvPr/>
          </p:nvSpPr>
          <p:spPr>
            <a:xfrm>
              <a:off x="859679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838751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31470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695095" y="-1341310"/>
              <a:ext cx="186570" cy="943599"/>
            </a:xfrm>
            <a:custGeom>
              <a:avLst/>
              <a:gdLst/>
              <a:ahLst/>
              <a:cxnLst/>
              <a:rect l="l" t="t" r="r" b="b"/>
              <a:pathLst>
                <a:path w="1545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8265795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8170638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8075481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980445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170041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04831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95328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858124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76296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611410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7512509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3" name="Google Shape;503;p32"/>
          <p:cNvSpPr txBox="1">
            <a:spLocks noGrp="1"/>
          </p:cNvSpPr>
          <p:nvPr>
            <p:ph type="ctrTitle"/>
          </p:nvPr>
        </p:nvSpPr>
        <p:spPr>
          <a:xfrm>
            <a:off x="1380050" y="3619499"/>
            <a:ext cx="1670700" cy="134511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05" name="Google Shape;505;p32"/>
          <p:cNvSpPr txBox="1">
            <a:spLocks noGrp="1"/>
          </p:cNvSpPr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507" name="Google Shape;507;p32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1" name="Google Shape;531;p32"/>
          <p:cNvSpPr/>
          <p:nvPr/>
        </p:nvSpPr>
        <p:spPr>
          <a:xfrm>
            <a:off x="5846050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3" name="Google Shape;533;p32"/>
          <p:cNvSpPr txBox="1">
            <a:spLocks noGrp="1"/>
          </p:cNvSpPr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5" name="Google Shape;535;p32"/>
          <p:cNvSpPr txBox="1">
            <a:spLocks noGrp="1"/>
          </p:cNvSpPr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7" name="Google Shape;537;p32"/>
          <p:cNvSpPr txBox="1">
            <a:spLocks noGrp="1"/>
          </p:cNvSpPr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8" name="Google Shape;538;p32"/>
          <p:cNvSpPr txBox="1">
            <a:spLocks noGrp="1"/>
          </p:cNvSpPr>
          <p:nvPr>
            <p:ph type="subTitle" idx="1"/>
          </p:nvPr>
        </p:nvSpPr>
        <p:spPr>
          <a:xfrm>
            <a:off x="699900" y="3217975"/>
            <a:ext cx="5481900" cy="1396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BY YASVI VAGHASIYA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Branch : 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Division : D6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Roll No : 166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Enrollment No : 22002170110199</a:t>
            </a:r>
          </a:p>
        </p:txBody>
      </p:sp>
    </p:spTree>
    <p:extLst>
      <p:ext uri="{BB962C8B-B14F-4D97-AF65-F5344CB8AC3E}">
        <p14:creationId xmlns:p14="http://schemas.microsoft.com/office/powerpoint/2010/main" val="29084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ctrTitle"/>
          </p:nvPr>
        </p:nvSpPr>
        <p:spPr>
          <a:xfrm>
            <a:off x="704850" y="1351075"/>
            <a:ext cx="4862400" cy="155405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>
                <a:latin typeface="+mj-lt"/>
              </a:rPr>
              <a:t>AIRLINE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4000" dirty="0" smtClean="0">
                <a:latin typeface="+mj-lt"/>
              </a:rPr>
              <a:t>RESERVATION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4000" dirty="0" smtClean="0">
                <a:latin typeface="+mj-lt"/>
              </a:rPr>
              <a:t>SYSTEM</a:t>
            </a:r>
            <a:endParaRPr lang="en-IN" sz="4000" dirty="0">
              <a:latin typeface="+mj-lt"/>
            </a:endParaRPr>
          </a:p>
        </p:txBody>
      </p:sp>
      <p:grpSp>
        <p:nvGrpSpPr>
          <p:cNvPr id="475" name="Google Shape;475;p32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476" name="Google Shape;476;p32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33762" y="446700"/>
              <a:ext cx="356005" cy="355995"/>
            </a:xfrm>
            <a:custGeom>
              <a:avLst/>
              <a:gdLst/>
              <a:ahLst/>
              <a:cxnLst/>
              <a:rect l="l" t="t" r="r" b="b"/>
              <a:pathLst>
                <a:path w="36106" h="36105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33762" y="446700"/>
              <a:ext cx="288287" cy="288277"/>
            </a:xfrm>
            <a:custGeom>
              <a:avLst/>
              <a:gdLst/>
              <a:ahLst/>
              <a:cxnLst/>
              <a:rect l="l" t="t" r="r" b="b"/>
              <a:pathLst>
                <a:path w="29238" h="29237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99900" y="494229"/>
              <a:ext cx="416269" cy="308470"/>
            </a:xfrm>
            <a:custGeom>
              <a:avLst/>
              <a:gdLst/>
              <a:ahLst/>
              <a:cxnLst/>
              <a:rect l="l" t="t" r="r" b="b"/>
              <a:pathLst>
                <a:path w="42218" h="31285" extrusionOk="0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68255" y="494229"/>
              <a:ext cx="347920" cy="308470"/>
            </a:xfrm>
            <a:custGeom>
              <a:avLst/>
              <a:gdLst/>
              <a:ahLst/>
              <a:cxnLst/>
              <a:rect l="l" t="t" r="r" b="b"/>
              <a:pathLst>
                <a:path w="35286" h="31285" extrusionOk="0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88" name="Google Shape;488;p32"/>
            <p:cNvSpPr/>
            <p:nvPr/>
          </p:nvSpPr>
          <p:spPr>
            <a:xfrm>
              <a:off x="859679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838751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31470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695095" y="-1341310"/>
              <a:ext cx="186570" cy="943599"/>
            </a:xfrm>
            <a:custGeom>
              <a:avLst/>
              <a:gdLst/>
              <a:ahLst/>
              <a:cxnLst/>
              <a:rect l="l" t="t" r="r" b="b"/>
              <a:pathLst>
                <a:path w="1545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8265795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8170638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8075481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980445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170041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04831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95328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858124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76296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611410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7512509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3" name="Google Shape;503;p32"/>
          <p:cNvSpPr txBox="1">
            <a:spLocks noGrp="1"/>
          </p:cNvSpPr>
          <p:nvPr>
            <p:ph type="ctrTitle"/>
          </p:nvPr>
        </p:nvSpPr>
        <p:spPr>
          <a:xfrm>
            <a:off x="1380050" y="3619499"/>
            <a:ext cx="1670700" cy="134511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05" name="Google Shape;505;p32"/>
          <p:cNvSpPr txBox="1">
            <a:spLocks noGrp="1"/>
          </p:cNvSpPr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507" name="Google Shape;507;p32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1" name="Google Shape;531;p32"/>
          <p:cNvSpPr/>
          <p:nvPr/>
        </p:nvSpPr>
        <p:spPr>
          <a:xfrm>
            <a:off x="5846050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3" name="Google Shape;533;p32"/>
          <p:cNvSpPr txBox="1">
            <a:spLocks noGrp="1"/>
          </p:cNvSpPr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5" name="Google Shape;535;p32"/>
          <p:cNvSpPr txBox="1">
            <a:spLocks noGrp="1"/>
          </p:cNvSpPr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7" name="Google Shape;537;p32"/>
          <p:cNvSpPr txBox="1">
            <a:spLocks noGrp="1"/>
          </p:cNvSpPr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8" name="Google Shape;538;p32"/>
          <p:cNvSpPr txBox="1">
            <a:spLocks noGrp="1"/>
          </p:cNvSpPr>
          <p:nvPr>
            <p:ph type="subTitle" idx="1"/>
          </p:nvPr>
        </p:nvSpPr>
        <p:spPr>
          <a:xfrm>
            <a:off x="699900" y="3217975"/>
            <a:ext cx="5481900" cy="1396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BY TANVI VEJANI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Branch : 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Division : D3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Roll No : 65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+mn-lt"/>
              </a:rPr>
              <a:t>Enrollment No : 22002170110204</a:t>
            </a:r>
          </a:p>
        </p:txBody>
      </p:sp>
    </p:spTree>
    <p:extLst>
      <p:ext uri="{BB962C8B-B14F-4D97-AF65-F5344CB8AC3E}">
        <p14:creationId xmlns:p14="http://schemas.microsoft.com/office/powerpoint/2010/main" val="38672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+mj-lt"/>
              </a:rPr>
              <a:t>TABLE OF CONTENTS</a:t>
            </a:r>
            <a:endParaRPr sz="4800" dirty="0">
              <a:latin typeface="+mj-lt"/>
            </a:endParaRPr>
          </a:p>
        </p:txBody>
      </p:sp>
      <p:sp>
        <p:nvSpPr>
          <p:cNvPr id="611" name="Google Shape;611;p34"/>
          <p:cNvSpPr txBox="1">
            <a:spLocks noGrp="1"/>
          </p:cNvSpPr>
          <p:nvPr>
            <p:ph type="title" idx="2"/>
          </p:nvPr>
        </p:nvSpPr>
        <p:spPr>
          <a:xfrm>
            <a:off x="2140045" y="1949556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613" name="Google Shape;613;p34"/>
          <p:cNvSpPr txBox="1">
            <a:spLocks noGrp="1"/>
          </p:cNvSpPr>
          <p:nvPr>
            <p:ph type="title" idx="3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01</a:t>
            </a:r>
            <a:endParaRPr sz="8000" dirty="0"/>
          </a:p>
        </p:txBody>
      </p:sp>
      <p:grpSp>
        <p:nvGrpSpPr>
          <p:cNvPr id="614" name="Google Shape;614;p34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615" name="Google Shape;615;p34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2" name="Google Shape;622;p34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623" name="Google Shape;623;p34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2" name="Google Shape;662;p34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3" name="Google Shape;663;p34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664" name="Google Shape;664;p34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65" name="Google Shape;665;p34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666" name="Google Shape;666;p34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72" name="Google Shape;672;p34"/>
          <p:cNvSpPr txBox="1">
            <a:spLocks noGrp="1"/>
          </p:cNvSpPr>
          <p:nvPr>
            <p:ph type="title" idx="4"/>
          </p:nvPr>
        </p:nvSpPr>
        <p:spPr>
          <a:xfrm>
            <a:off x="6131995" y="1949550"/>
            <a:ext cx="225258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</a:t>
            </a:r>
            <a:endParaRPr dirty="0"/>
          </a:p>
        </p:txBody>
      </p:sp>
      <p:sp>
        <p:nvSpPr>
          <p:cNvPr id="674" name="Google Shape;674;p34"/>
          <p:cNvSpPr txBox="1">
            <a:spLocks noGrp="1"/>
          </p:cNvSpPr>
          <p:nvPr>
            <p:ph type="title" idx="6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02</a:t>
            </a:r>
            <a:endParaRPr sz="8000" dirty="0"/>
          </a:p>
        </p:txBody>
      </p:sp>
      <p:sp>
        <p:nvSpPr>
          <p:cNvPr id="675" name="Google Shape;675;p34"/>
          <p:cNvSpPr txBox="1">
            <a:spLocks noGrp="1"/>
          </p:cNvSpPr>
          <p:nvPr>
            <p:ph type="title" idx="7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MERITS -DEMERITS</a:t>
            </a:r>
            <a:endParaRPr dirty="0"/>
          </a:p>
        </p:txBody>
      </p:sp>
      <p:sp>
        <p:nvSpPr>
          <p:cNvPr id="677" name="Google Shape;677;p34"/>
          <p:cNvSpPr txBox="1">
            <a:spLocks noGrp="1"/>
          </p:cNvSpPr>
          <p:nvPr>
            <p:ph type="title" idx="9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03</a:t>
            </a:r>
            <a:endParaRPr sz="8000" dirty="0"/>
          </a:p>
        </p:txBody>
      </p:sp>
      <p:sp>
        <p:nvSpPr>
          <p:cNvPr id="678" name="Google Shape;678;p34"/>
          <p:cNvSpPr txBox="1">
            <a:spLocks noGrp="1"/>
          </p:cNvSpPr>
          <p:nvPr>
            <p:ph type="title" idx="13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 DIAGRAM</a:t>
            </a:r>
            <a:endParaRPr dirty="0"/>
          </a:p>
        </p:txBody>
      </p:sp>
      <p:sp>
        <p:nvSpPr>
          <p:cNvPr id="680" name="Google Shape;680;p34"/>
          <p:cNvSpPr txBox="1">
            <a:spLocks noGrp="1"/>
          </p:cNvSpPr>
          <p:nvPr>
            <p:ph type="title" idx="15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04</a:t>
            </a:r>
            <a:endParaRPr sz="8000" dirty="0"/>
          </a:p>
        </p:txBody>
      </p:sp>
      <p:cxnSp>
        <p:nvCxnSpPr>
          <p:cNvPr id="681" name="Google Shape;681;p34"/>
          <p:cNvCxnSpPr/>
          <p:nvPr/>
        </p:nvCxnSpPr>
        <p:spPr>
          <a:xfrm rot="10800000">
            <a:off x="2149569" y="2088775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 rot="10800000">
            <a:off x="6131994" y="2088775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 rot="10800000">
            <a:off x="2149569" y="3516575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 rot="10800000">
            <a:off x="6131994" y="3516575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"/>
          <p:cNvSpPr txBox="1">
            <a:spLocks noGrp="1"/>
          </p:cNvSpPr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Imprint MT Shadow" panose="04020605060303030202" pitchFamily="82" charset="0"/>
              </a:rPr>
              <a:t>INTRODUCTION</a:t>
            </a:r>
            <a:r>
              <a:rPr lang="en" sz="5400" dirty="0" smtClean="0">
                <a:latin typeface="+mj-lt"/>
              </a:rPr>
              <a:t/>
            </a:r>
            <a:br>
              <a:rPr lang="en" sz="5400" dirty="0" smtClean="0">
                <a:latin typeface="+mj-lt"/>
              </a:rPr>
            </a:br>
            <a:r>
              <a:rPr lang="en" sz="5400" dirty="0">
                <a:latin typeface="+mj-lt"/>
              </a:rPr>
              <a:t/>
            </a:r>
            <a:br>
              <a:rPr lang="en" sz="5400" dirty="0">
                <a:latin typeface="+mj-lt"/>
              </a:rPr>
            </a:br>
            <a:endParaRPr sz="5400" dirty="0">
              <a:latin typeface="+mj-lt"/>
            </a:endParaRPr>
          </a:p>
        </p:txBody>
      </p:sp>
      <p:sp>
        <p:nvSpPr>
          <p:cNvPr id="690" name="Google Shape;690;p35"/>
          <p:cNvSpPr txBox="1">
            <a:spLocks noGrp="1"/>
          </p:cNvSpPr>
          <p:nvPr>
            <p:ph type="subTitle" idx="1"/>
          </p:nvPr>
        </p:nvSpPr>
        <p:spPr>
          <a:xfrm>
            <a:off x="825550" y="2102689"/>
            <a:ext cx="5020500" cy="2714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Basically I have created 4 tables in </a:t>
            </a:r>
            <a:r>
              <a:rPr lang="en-IN" sz="1800" dirty="0" err="1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postgres</a:t>
            </a: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database.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Each of the table have their own primary key and a foreign key as well.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According to table column , I have inserted data into them.</a:t>
            </a:r>
            <a:endParaRPr lang="en-IN" sz="1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Queries and their solutions have been displayed in the word document.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can retrieve airline data from this data base</a:t>
            </a:r>
          </a:p>
        </p:txBody>
      </p:sp>
      <p:grpSp>
        <p:nvGrpSpPr>
          <p:cNvPr id="691" name="Google Shape;691;p35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692" name="Google Shape;692;p35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33762" y="446700"/>
              <a:ext cx="356005" cy="355995"/>
            </a:xfrm>
            <a:custGeom>
              <a:avLst/>
              <a:gdLst/>
              <a:ahLst/>
              <a:cxnLst/>
              <a:rect l="l" t="t" r="r" b="b"/>
              <a:pathLst>
                <a:path w="36106" h="36105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33762" y="446700"/>
              <a:ext cx="288287" cy="288277"/>
            </a:xfrm>
            <a:custGeom>
              <a:avLst/>
              <a:gdLst/>
              <a:ahLst/>
              <a:cxnLst/>
              <a:rect l="l" t="t" r="r" b="b"/>
              <a:pathLst>
                <a:path w="29238" h="29237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99900" y="494229"/>
              <a:ext cx="416269" cy="308470"/>
            </a:xfrm>
            <a:custGeom>
              <a:avLst/>
              <a:gdLst/>
              <a:ahLst/>
              <a:cxnLst/>
              <a:rect l="l" t="t" r="r" b="b"/>
              <a:pathLst>
                <a:path w="42218" h="31285" extrusionOk="0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768255" y="494229"/>
              <a:ext cx="347920" cy="308470"/>
            </a:xfrm>
            <a:custGeom>
              <a:avLst/>
              <a:gdLst/>
              <a:ahLst/>
              <a:cxnLst/>
              <a:rect l="l" t="t" r="r" b="b"/>
              <a:pathLst>
                <a:path w="35286" h="31285" extrusionOk="0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3" name="Google Shape;703;p35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704" name="Google Shape;704;p35"/>
            <p:cNvSpPr/>
            <p:nvPr/>
          </p:nvSpPr>
          <p:spPr>
            <a:xfrm>
              <a:off x="859679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838751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731470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695095" y="-1341310"/>
              <a:ext cx="186570" cy="943599"/>
            </a:xfrm>
            <a:custGeom>
              <a:avLst/>
              <a:gdLst/>
              <a:ahLst/>
              <a:cxnLst/>
              <a:rect l="l" t="t" r="r" b="b"/>
              <a:pathLst>
                <a:path w="1545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8265795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8170638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8075481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980445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70041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04831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695328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6858124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676296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7611410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7512509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19" name="Google Shape;719;p35"/>
          <p:cNvSpPr txBox="1">
            <a:spLocks noGrp="1"/>
          </p:cNvSpPr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720" name="Google Shape;720;p35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721" name="Google Shape;721;p35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5" name="Google Shape;745;p35"/>
          <p:cNvSpPr/>
          <p:nvPr/>
        </p:nvSpPr>
        <p:spPr>
          <a:xfrm>
            <a:off x="5846050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35"/>
          <p:cNvSpPr txBox="1">
            <a:spLocks noGrp="1"/>
          </p:cNvSpPr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48" name="Google Shape;748;p35"/>
          <p:cNvSpPr txBox="1">
            <a:spLocks noGrp="1"/>
          </p:cNvSpPr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49" name="Google Shape;749;p35"/>
          <p:cNvSpPr txBox="1">
            <a:spLocks noGrp="1"/>
          </p:cNvSpPr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0" name="Google Shape;750;p35"/>
          <p:cNvSpPr txBox="1">
            <a:spLocks noGrp="1"/>
          </p:cNvSpPr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66" name="Google Shape;753;p35"/>
          <p:cNvSpPr/>
          <p:nvPr/>
        </p:nvSpPr>
        <p:spPr>
          <a:xfrm>
            <a:off x="1192931" y="1203630"/>
            <a:ext cx="397648" cy="387750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109484" y="180275"/>
            <a:ext cx="9012998" cy="4939299"/>
            <a:chOff x="109484" y="180275"/>
            <a:chExt cx="9012998" cy="4939299"/>
          </a:xfrm>
        </p:grpSpPr>
        <p:grpSp>
          <p:nvGrpSpPr>
            <p:cNvPr id="2" name="Group 1"/>
            <p:cNvGrpSpPr/>
            <p:nvPr/>
          </p:nvGrpSpPr>
          <p:grpSpPr>
            <a:xfrm>
              <a:off x="5370603" y="4041631"/>
              <a:ext cx="3751879" cy="1003717"/>
              <a:chOff x="2516970" y="2487005"/>
              <a:chExt cx="3578170" cy="156878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650645" y="3040911"/>
                <a:ext cx="1158949" cy="3615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USERS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147204" y="2636170"/>
                <a:ext cx="947936" cy="329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U_ID</a:t>
                </a:r>
                <a:endParaRPr lang="en-US" u="sng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516970" y="3385706"/>
                <a:ext cx="947936" cy="329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U_NAME</a:t>
                </a:r>
                <a:endParaRPr lang="en-US" sz="9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771148" y="3561375"/>
                <a:ext cx="947936" cy="329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U_EMAIL</a:t>
                </a:r>
                <a:endParaRPr lang="en-US" sz="8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72502" y="2487005"/>
                <a:ext cx="1079519" cy="4596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U_PASSWORD</a:t>
                </a:r>
                <a:endParaRPr lang="en-US" sz="9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19497" y="3726179"/>
                <a:ext cx="947936" cy="329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U_CONTACTNUMBER</a:t>
                </a:r>
                <a:endParaRPr lang="en-US" sz="700" dirty="0"/>
              </a:p>
            </p:txBody>
          </p:sp>
          <p:cxnSp>
            <p:nvCxnSpPr>
              <p:cNvPr id="9" name="Straight Connector 8"/>
              <p:cNvCxnSpPr>
                <a:stCxn id="7" idx="4"/>
                <a:endCxn id="3" idx="0"/>
              </p:cNvCxnSpPr>
              <p:nvPr/>
            </p:nvCxnSpPr>
            <p:spPr>
              <a:xfrm>
                <a:off x="3212262" y="2946607"/>
                <a:ext cx="1017857" cy="94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5" idx="5"/>
                <a:endCxn id="3" idx="0"/>
              </p:cNvCxnSpPr>
              <p:nvPr/>
            </p:nvCxnSpPr>
            <p:spPr>
              <a:xfrm flipV="1">
                <a:off x="3326084" y="3040911"/>
                <a:ext cx="904035" cy="62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4" idx="4"/>
                <a:endCxn id="3" idx="0"/>
              </p:cNvCxnSpPr>
              <p:nvPr/>
            </p:nvCxnSpPr>
            <p:spPr>
              <a:xfrm flipH="1">
                <a:off x="4230119" y="2965779"/>
                <a:ext cx="1391054" cy="75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7"/>
                <a:endCxn id="3" idx="2"/>
              </p:cNvCxnSpPr>
              <p:nvPr/>
            </p:nvCxnSpPr>
            <p:spPr>
              <a:xfrm flipV="1">
                <a:off x="4228611" y="3402419"/>
                <a:ext cx="1508" cy="3720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0"/>
                <a:endCxn id="3" idx="3"/>
              </p:cNvCxnSpPr>
              <p:nvPr/>
            </p:nvCxnSpPr>
            <p:spPr>
              <a:xfrm flipH="1" flipV="1">
                <a:off x="4809594" y="3221665"/>
                <a:ext cx="435522" cy="339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092856" y="889045"/>
              <a:ext cx="6456387" cy="2832819"/>
              <a:chOff x="630700" y="859600"/>
              <a:chExt cx="6185169" cy="34287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370672" y="2509998"/>
                <a:ext cx="1134201" cy="298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FLIGHTS</a:t>
                </a:r>
                <a:endParaRPr lang="en-US" sz="11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67075" y="1495694"/>
                <a:ext cx="691117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ID</a:t>
                </a:r>
                <a:endParaRPr lang="en-US" u="sng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04873" y="1002407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FROM</a:t>
                </a:r>
              </a:p>
              <a:p>
                <a:pPr algn="ctr"/>
                <a:r>
                  <a:rPr lang="en-US" sz="900" dirty="0" smtClean="0"/>
                  <a:t>LOCATION</a:t>
                </a:r>
                <a:endParaRPr lang="en-US" sz="9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676001" y="1757704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TO</a:t>
                </a:r>
              </a:p>
              <a:p>
                <a:pPr algn="ctr"/>
                <a:r>
                  <a:rPr lang="en-US" sz="900" dirty="0" smtClean="0"/>
                  <a:t>LOCATION</a:t>
                </a:r>
                <a:endParaRPr lang="en-US" sz="9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53131" y="2971388"/>
                <a:ext cx="1041385" cy="4253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DURATION</a:t>
                </a:r>
                <a:endParaRPr lang="en-US" sz="8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730571" y="2012605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DEPARTURE</a:t>
                </a:r>
              </a:p>
              <a:p>
                <a:pPr algn="ctr"/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730571" y="2468531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ARRIVAL </a:t>
                </a:r>
              </a:p>
              <a:p>
                <a:pPr algn="ctr"/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19244" y="3472902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FIRSTCLASS</a:t>
                </a:r>
              </a:p>
              <a:p>
                <a:pPr algn="ctr"/>
                <a:r>
                  <a:rPr lang="en-US" sz="700" dirty="0" smtClean="0"/>
                  <a:t>SEATS</a:t>
                </a:r>
                <a:endParaRPr lang="en-US" sz="7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420926" y="3231146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BUISNESSCLASS</a:t>
                </a:r>
              </a:p>
              <a:p>
                <a:pPr algn="ctr"/>
                <a:r>
                  <a:rPr lang="en-US" sz="500" dirty="0" smtClean="0"/>
                  <a:t>SEATS</a:t>
                </a:r>
                <a:endParaRPr lang="en-US" sz="5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551145" y="2750028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ECONOMICCLASS SEATS</a:t>
                </a:r>
                <a:endParaRPr lang="en-US" sz="5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44182" y="1979313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FIRSTCLASS</a:t>
                </a:r>
              </a:p>
              <a:p>
                <a:pPr algn="ctr"/>
                <a:r>
                  <a:rPr lang="en-US" sz="700" dirty="0" smtClean="0"/>
                  <a:t>PRICE</a:t>
                </a:r>
                <a:endParaRPr lang="en-US" sz="7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6416" y="859600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BUISNESSCLASS</a:t>
                </a:r>
              </a:p>
              <a:p>
                <a:pPr algn="ctr"/>
                <a:r>
                  <a:rPr lang="en-US" sz="500" dirty="0" smtClean="0"/>
                  <a:t>PRICE</a:t>
                </a:r>
                <a:endParaRPr lang="en-US" sz="5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30700" y="2396136"/>
                <a:ext cx="1085298" cy="390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ECONOMICCLASS</a:t>
                </a:r>
              </a:p>
              <a:p>
                <a:pPr algn="ctr"/>
                <a:r>
                  <a:rPr lang="en-US" sz="500" dirty="0" smtClean="0"/>
                  <a:t>PRICE</a:t>
                </a:r>
                <a:endParaRPr lang="en-US" sz="5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64963" y="3863087"/>
                <a:ext cx="1041385" cy="4253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STATUS</a:t>
                </a:r>
                <a:endParaRPr lang="en-US" sz="800" dirty="0"/>
              </a:p>
            </p:txBody>
          </p:sp>
          <p:cxnSp>
            <p:nvCxnSpPr>
              <p:cNvPr id="29" name="Straight Connector 28"/>
              <p:cNvCxnSpPr>
                <a:stCxn id="16" idx="4"/>
                <a:endCxn id="15" idx="0"/>
              </p:cNvCxnSpPr>
              <p:nvPr/>
            </p:nvCxnSpPr>
            <p:spPr>
              <a:xfrm flipH="1">
                <a:off x="3937773" y="1885878"/>
                <a:ext cx="274860" cy="6241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4"/>
                <a:endCxn id="15" idx="0"/>
              </p:cNvCxnSpPr>
              <p:nvPr/>
            </p:nvCxnSpPr>
            <p:spPr>
              <a:xfrm>
                <a:off x="3569065" y="1249784"/>
                <a:ext cx="368708" cy="1260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7" idx="4"/>
                <a:endCxn id="15" idx="0"/>
              </p:cNvCxnSpPr>
              <p:nvPr/>
            </p:nvCxnSpPr>
            <p:spPr>
              <a:xfrm flipH="1">
                <a:off x="3937773" y="1392591"/>
                <a:ext cx="1109749" cy="11174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8" idx="4"/>
                <a:endCxn id="15" idx="0"/>
              </p:cNvCxnSpPr>
              <p:nvPr/>
            </p:nvCxnSpPr>
            <p:spPr>
              <a:xfrm flipH="1">
                <a:off x="3937773" y="2147888"/>
                <a:ext cx="1280877" cy="362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0" idx="2"/>
                <a:endCxn id="15" idx="3"/>
              </p:cNvCxnSpPr>
              <p:nvPr/>
            </p:nvCxnSpPr>
            <p:spPr>
              <a:xfrm flipH="1">
                <a:off x="4504873" y="2207698"/>
                <a:ext cx="1225698" cy="451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1" idx="2"/>
                <a:endCxn id="15" idx="3"/>
              </p:cNvCxnSpPr>
              <p:nvPr/>
            </p:nvCxnSpPr>
            <p:spPr>
              <a:xfrm flipH="1" flipV="1">
                <a:off x="4504873" y="2659096"/>
                <a:ext cx="1225698" cy="4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0"/>
                <a:endCxn id="15" idx="3"/>
              </p:cNvCxnSpPr>
              <p:nvPr/>
            </p:nvCxnSpPr>
            <p:spPr>
              <a:xfrm flipH="1" flipV="1">
                <a:off x="4504873" y="2659096"/>
                <a:ext cx="1368951" cy="312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8" idx="0"/>
                <a:endCxn id="15" idx="2"/>
              </p:cNvCxnSpPr>
              <p:nvPr/>
            </p:nvCxnSpPr>
            <p:spPr>
              <a:xfrm flipH="1" flipV="1">
                <a:off x="3937773" y="2808193"/>
                <a:ext cx="347882" cy="1054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2" idx="0"/>
                <a:endCxn id="15" idx="2"/>
              </p:cNvCxnSpPr>
              <p:nvPr/>
            </p:nvCxnSpPr>
            <p:spPr>
              <a:xfrm flipV="1">
                <a:off x="3561893" y="2808193"/>
                <a:ext cx="375880" cy="66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3" idx="7"/>
                <a:endCxn id="15" idx="2"/>
              </p:cNvCxnSpPr>
              <p:nvPr/>
            </p:nvCxnSpPr>
            <p:spPr>
              <a:xfrm flipV="1">
                <a:off x="2347285" y="2808193"/>
                <a:ext cx="1590487" cy="480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4" idx="6"/>
                <a:endCxn id="15" idx="1"/>
              </p:cNvCxnSpPr>
              <p:nvPr/>
            </p:nvCxnSpPr>
            <p:spPr>
              <a:xfrm flipV="1">
                <a:off x="2636443" y="2659096"/>
                <a:ext cx="734229" cy="286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7" idx="6"/>
                <a:endCxn id="15" idx="1"/>
              </p:cNvCxnSpPr>
              <p:nvPr/>
            </p:nvCxnSpPr>
            <p:spPr>
              <a:xfrm>
                <a:off x="1715998" y="2591229"/>
                <a:ext cx="1654674" cy="67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5" idx="5"/>
                <a:endCxn id="15" idx="1"/>
              </p:cNvCxnSpPr>
              <p:nvPr/>
            </p:nvCxnSpPr>
            <p:spPr>
              <a:xfrm>
                <a:off x="2370541" y="2312357"/>
                <a:ext cx="1000131" cy="346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51988" y="180275"/>
              <a:ext cx="2970297" cy="1081846"/>
              <a:chOff x="1509823" y="1087177"/>
              <a:chExt cx="2955852" cy="160640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81693" y="1690576"/>
                <a:ext cx="1041991" cy="435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ADMINS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509823" y="1770319"/>
                <a:ext cx="701749" cy="2764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u="sng" dirty="0" smtClean="0"/>
                  <a:t>A_ID</a:t>
                </a:r>
                <a:endParaRPr lang="en-US" sz="1100" u="sng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66752" y="1087177"/>
                <a:ext cx="871870" cy="3561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A_NAME</a:t>
                </a:r>
                <a:endParaRPr lang="en-US" sz="8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93805" y="1730446"/>
                <a:ext cx="871870" cy="3561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A_EMAIL</a:t>
                </a:r>
                <a:endParaRPr lang="en-US" sz="8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6753" y="2337391"/>
                <a:ext cx="871870" cy="3561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A_PASSWORD</a:t>
                </a:r>
                <a:endParaRPr lang="en-US" sz="800" dirty="0"/>
              </a:p>
            </p:txBody>
          </p:sp>
          <p:cxnSp>
            <p:nvCxnSpPr>
              <p:cNvPr id="48" name="Straight Connector 47"/>
              <p:cNvCxnSpPr>
                <a:stCxn id="45" idx="4"/>
                <a:endCxn id="43" idx="0"/>
              </p:cNvCxnSpPr>
              <p:nvPr/>
            </p:nvCxnSpPr>
            <p:spPr>
              <a:xfrm>
                <a:off x="2902687" y="1443369"/>
                <a:ext cx="2" cy="247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3" idx="3"/>
                <a:endCxn id="46" idx="2"/>
              </p:cNvCxnSpPr>
              <p:nvPr/>
            </p:nvCxnSpPr>
            <p:spPr>
              <a:xfrm flipV="1">
                <a:off x="3423684" y="1908542"/>
                <a:ext cx="170121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4" idx="6"/>
                <a:endCxn id="43" idx="1"/>
              </p:cNvCxnSpPr>
              <p:nvPr/>
            </p:nvCxnSpPr>
            <p:spPr>
              <a:xfrm>
                <a:off x="2211572" y="1908543"/>
                <a:ext cx="17012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3" idx="2"/>
                <a:endCxn id="47" idx="0"/>
              </p:cNvCxnSpPr>
              <p:nvPr/>
            </p:nvCxnSpPr>
            <p:spPr>
              <a:xfrm flipH="1">
                <a:off x="2902688" y="2126511"/>
                <a:ext cx="1" cy="210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09484" y="4010030"/>
              <a:ext cx="2984826" cy="1109544"/>
              <a:chOff x="2507509" y="2108651"/>
              <a:chExt cx="3575711" cy="140020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00736" y="2650912"/>
                <a:ext cx="1201097" cy="20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RESERVATION</a:t>
                </a:r>
                <a:endParaRPr lang="en-US" sz="9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56410" y="2108651"/>
                <a:ext cx="890968" cy="3615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ID</a:t>
                </a:r>
                <a:endParaRPr lang="en-US" u="sng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7509" y="2573080"/>
                <a:ext cx="890968" cy="3615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CLASSNAME</a:t>
                </a:r>
                <a:endParaRPr lang="en-US" sz="5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92252" y="2573080"/>
                <a:ext cx="890968" cy="3615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USERID</a:t>
                </a:r>
                <a:endParaRPr lang="en-US" sz="9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43960" y="3147349"/>
                <a:ext cx="890968" cy="3615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/>
                  <a:t>FLIGHTID</a:t>
                </a:r>
                <a:endParaRPr lang="en-US" sz="700" dirty="0"/>
              </a:p>
            </p:txBody>
          </p:sp>
          <p:cxnSp>
            <p:nvCxnSpPr>
              <p:cNvPr id="58" name="Straight Connector 57"/>
              <p:cNvCxnSpPr>
                <a:stCxn id="54" idx="4"/>
                <a:endCxn id="53" idx="0"/>
              </p:cNvCxnSpPr>
              <p:nvPr/>
            </p:nvCxnSpPr>
            <p:spPr>
              <a:xfrm>
                <a:off x="3801894" y="2470159"/>
                <a:ext cx="499391" cy="180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5" idx="6"/>
                <a:endCxn id="53" idx="1"/>
              </p:cNvCxnSpPr>
              <p:nvPr/>
            </p:nvCxnSpPr>
            <p:spPr>
              <a:xfrm flipV="1">
                <a:off x="3398477" y="2753833"/>
                <a:ext cx="30225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2"/>
                <a:endCxn id="53" idx="3"/>
              </p:cNvCxnSpPr>
              <p:nvPr/>
            </p:nvCxnSpPr>
            <p:spPr>
              <a:xfrm flipH="1" flipV="1">
                <a:off x="4901833" y="2753833"/>
                <a:ext cx="29041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4289444" y="2856755"/>
                <a:ext cx="11841" cy="2905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Flowchart: Decision 73"/>
            <p:cNvSpPr/>
            <p:nvPr/>
          </p:nvSpPr>
          <p:spPr>
            <a:xfrm>
              <a:off x="1658331" y="3353095"/>
              <a:ext cx="1333838" cy="314100"/>
            </a:xfrm>
            <a:prstGeom prst="flowChartDecis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</a:t>
              </a:r>
              <a:endParaRPr lang="en-US" sz="1200" dirty="0"/>
            </a:p>
          </p:txBody>
        </p:sp>
        <p:cxnSp>
          <p:nvCxnSpPr>
            <p:cNvPr id="76" name="Straight Connector 75"/>
            <p:cNvCxnSpPr>
              <a:stCxn id="74" idx="3"/>
              <a:endCxn id="15" idx="1"/>
            </p:cNvCxnSpPr>
            <p:nvPr/>
          </p:nvCxnSpPr>
          <p:spPr>
            <a:xfrm flipV="1">
              <a:off x="2992169" y="2375764"/>
              <a:ext cx="960806" cy="1134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1"/>
              <a:endCxn id="53" idx="0"/>
            </p:cNvCxnSpPr>
            <p:nvPr/>
          </p:nvCxnSpPr>
          <p:spPr>
            <a:xfrm flipH="1">
              <a:off x="1606839" y="3510145"/>
              <a:ext cx="51492" cy="929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5863185" y="3353232"/>
              <a:ext cx="1498417" cy="342516"/>
            </a:xfrm>
            <a:prstGeom prst="flowChartDecis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GETS</a:t>
              </a:r>
              <a:endParaRPr lang="en-US" sz="800" dirty="0"/>
            </a:p>
          </p:txBody>
        </p:sp>
        <p:cxnSp>
          <p:nvCxnSpPr>
            <p:cNvPr id="84" name="Straight Connector 83"/>
            <p:cNvCxnSpPr>
              <a:stCxn id="15" idx="3"/>
              <a:endCxn id="79" idx="1"/>
            </p:cNvCxnSpPr>
            <p:nvPr/>
          </p:nvCxnSpPr>
          <p:spPr>
            <a:xfrm>
              <a:off x="5136910" y="2375764"/>
              <a:ext cx="726275" cy="1148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9" idx="3"/>
              <a:endCxn id="3" idx="0"/>
            </p:cNvCxnSpPr>
            <p:nvPr/>
          </p:nvCxnSpPr>
          <p:spPr>
            <a:xfrm flipH="1">
              <a:off x="7166920" y="3524490"/>
              <a:ext cx="194682" cy="87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Decision 111"/>
            <p:cNvSpPr/>
            <p:nvPr/>
          </p:nvSpPr>
          <p:spPr>
            <a:xfrm>
              <a:off x="2373142" y="1239034"/>
              <a:ext cx="1276139" cy="332560"/>
            </a:xfrm>
            <a:prstGeom prst="flowChartDecis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CONTROLS</a:t>
              </a:r>
              <a:endParaRPr lang="en-US" sz="100" dirty="0"/>
            </a:p>
          </p:txBody>
        </p:sp>
        <p:cxnSp>
          <p:nvCxnSpPr>
            <p:cNvPr id="114" name="Straight Connector 113"/>
            <p:cNvCxnSpPr>
              <a:endCxn id="112" idx="1"/>
            </p:cNvCxnSpPr>
            <p:nvPr/>
          </p:nvCxnSpPr>
          <p:spPr>
            <a:xfrm>
              <a:off x="2021693" y="880220"/>
              <a:ext cx="351449" cy="52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2" idx="3"/>
              <a:endCxn id="15" idx="0"/>
            </p:cNvCxnSpPr>
            <p:nvPr/>
          </p:nvCxnSpPr>
          <p:spPr>
            <a:xfrm>
              <a:off x="3649281" y="1405314"/>
              <a:ext cx="895662" cy="84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9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60"/>
          <p:cNvSpPr txBox="1">
            <a:spLocks noGrp="1"/>
          </p:cNvSpPr>
          <p:nvPr>
            <p:ph type="ctrTitle"/>
          </p:nvPr>
        </p:nvSpPr>
        <p:spPr>
          <a:xfrm>
            <a:off x="704850" y="1223842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3200" dirty="0" smtClean="0">
                <a:latin typeface="Imprint MT Shadow" panose="04020605060303030202" pitchFamily="82" charset="0"/>
              </a:rPr>
              <a:t>MERITS</a:t>
            </a:r>
            <a:endParaRPr sz="3200" dirty="0">
              <a:latin typeface="Imprint MT Shadow" panose="04020605060303030202" pitchFamily="82" charset="0"/>
            </a:endParaRPr>
          </a:p>
        </p:txBody>
      </p:sp>
      <p:grpSp>
        <p:nvGrpSpPr>
          <p:cNvPr id="2632" name="Google Shape;2632;p60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2633" name="Google Shape;2633;p60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40" name="Google Shape;2640;p60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2641" name="Google Shape;2641;p60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60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60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60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60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60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60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60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60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60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60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60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60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60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60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60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60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60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60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60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80" name="Google Shape;2680;p60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81" name="Google Shape;2681;p60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2682" name="Google Shape;2682;p60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683" name="Google Shape;2683;p60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2684" name="Google Shape;2684;p60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5" name="Google Shape;2685;p60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6" name="Google Shape;2686;p60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7" name="Google Shape;2687;p60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8" name="Google Shape;2688;p60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9" name="Google Shape;2689;p60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90" name="Google Shape;2690;p60"/>
          <p:cNvSpPr txBox="1"/>
          <p:nvPr/>
        </p:nvSpPr>
        <p:spPr>
          <a:xfrm>
            <a:off x="701325" y="232919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1" name="Google Shape;2691;p60"/>
          <p:cNvSpPr txBox="1"/>
          <p:nvPr/>
        </p:nvSpPr>
        <p:spPr>
          <a:xfrm>
            <a:off x="1063268" y="2349785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 smtClean="0">
                <a:latin typeface="Söhne"/>
                <a:ea typeface="Cutive Mono"/>
              </a:rPr>
              <a:t>Efficienct</a:t>
            </a:r>
            <a:r>
              <a:rPr lang="en-IN" b="1" dirty="0" smtClean="0">
                <a:latin typeface="Söhne"/>
                <a:ea typeface="Cutive Mono"/>
              </a:rPr>
              <a:t> Booking Process</a:t>
            </a: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2" name="Google Shape;2692;p60"/>
          <p:cNvSpPr txBox="1"/>
          <p:nvPr/>
        </p:nvSpPr>
        <p:spPr>
          <a:xfrm>
            <a:off x="6255725" y="232919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3" name="Google Shape;2693;p60"/>
          <p:cNvSpPr txBox="1"/>
          <p:nvPr/>
        </p:nvSpPr>
        <p:spPr>
          <a:xfrm>
            <a:off x="6646625" y="2308498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Söhne"/>
              </a:rPr>
              <a:t>Customer Convenience</a:t>
            </a:r>
            <a:endParaRPr lang="en-IN" b="1" i="0" dirty="0">
              <a:effectLst/>
              <a:latin typeface="Söhne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4" name="Google Shape;2694;p60"/>
          <p:cNvSpPr txBox="1"/>
          <p:nvPr/>
        </p:nvSpPr>
        <p:spPr>
          <a:xfrm>
            <a:off x="3478525" y="232919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5" name="Google Shape;2695;p60"/>
          <p:cNvSpPr txBox="1"/>
          <p:nvPr/>
        </p:nvSpPr>
        <p:spPr>
          <a:xfrm>
            <a:off x="3832050" y="2308498"/>
            <a:ext cx="2185200" cy="6082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Söhne"/>
              </a:rPr>
              <a:t>Real-time Availability</a:t>
            </a:r>
            <a:endParaRPr lang="en-IN" b="1" i="0" dirty="0">
              <a:solidFill>
                <a:schemeClr val="dk1"/>
              </a:solidFill>
              <a:effectLst/>
              <a:latin typeface="Cutive Mono"/>
              <a:sym typeface="Cutive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1" i="0" dirty="0">
              <a:effectLst/>
              <a:latin typeface="Söhne"/>
            </a:endParaRPr>
          </a:p>
        </p:txBody>
      </p:sp>
      <p:sp>
        <p:nvSpPr>
          <p:cNvPr id="2696" name="Google Shape;2696;p60"/>
          <p:cNvSpPr txBox="1"/>
          <p:nvPr/>
        </p:nvSpPr>
        <p:spPr>
          <a:xfrm>
            <a:off x="2093913" y="317194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60"/>
          <p:cNvSpPr txBox="1"/>
          <p:nvPr/>
        </p:nvSpPr>
        <p:spPr>
          <a:xfrm>
            <a:off x="2439180" y="3166950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Söhne"/>
                <a:ea typeface="Cutive Mono"/>
              </a:rPr>
              <a:t>Security and Fraud Prevention</a:t>
            </a: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8" name="Google Shape;2698;p60"/>
          <p:cNvSpPr txBox="1"/>
          <p:nvPr/>
        </p:nvSpPr>
        <p:spPr>
          <a:xfrm>
            <a:off x="4871113" y="317194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9" name="Google Shape;2699;p60"/>
          <p:cNvSpPr txBox="1"/>
          <p:nvPr/>
        </p:nvSpPr>
        <p:spPr>
          <a:xfrm>
            <a:off x="5288830" y="3171947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Söhne"/>
                <a:ea typeface="Cutive Mono"/>
              </a:rPr>
              <a:t>Reduced Overbooking</a:t>
            </a: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2700" name="Google Shape;2700;p60"/>
          <p:cNvCxnSpPr/>
          <p:nvPr/>
        </p:nvCxnSpPr>
        <p:spPr>
          <a:xfrm>
            <a:off x="705550" y="3011172"/>
            <a:ext cx="772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1" name="Google Shape;2701;p60"/>
          <p:cNvCxnSpPr/>
          <p:nvPr/>
        </p:nvCxnSpPr>
        <p:spPr>
          <a:xfrm rot="10800000">
            <a:off x="4869700" y="2877597"/>
            <a:ext cx="0" cy="715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2" name="Google Shape;2702;p60"/>
          <p:cNvCxnSpPr/>
          <p:nvPr/>
        </p:nvCxnSpPr>
        <p:spPr>
          <a:xfrm rot="10800000">
            <a:off x="3477100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3" name="Google Shape;2703;p60"/>
          <p:cNvCxnSpPr/>
          <p:nvPr/>
        </p:nvCxnSpPr>
        <p:spPr>
          <a:xfrm rot="10800000">
            <a:off x="6255725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4" name="Google Shape;2704;p60"/>
          <p:cNvCxnSpPr/>
          <p:nvPr/>
        </p:nvCxnSpPr>
        <p:spPr>
          <a:xfrm rot="10800000">
            <a:off x="699900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5" name="Google Shape;2705;p60"/>
          <p:cNvCxnSpPr/>
          <p:nvPr/>
        </p:nvCxnSpPr>
        <p:spPr>
          <a:xfrm rot="10800000">
            <a:off x="3478525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6" name="Google Shape;2706;p60"/>
          <p:cNvCxnSpPr/>
          <p:nvPr/>
        </p:nvCxnSpPr>
        <p:spPr>
          <a:xfrm rot="10800000">
            <a:off x="2092613" y="2877597"/>
            <a:ext cx="0" cy="715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60"/>
          <p:cNvSpPr txBox="1">
            <a:spLocks noGrp="1"/>
          </p:cNvSpPr>
          <p:nvPr>
            <p:ph type="ctrTitle"/>
          </p:nvPr>
        </p:nvSpPr>
        <p:spPr>
          <a:xfrm>
            <a:off x="704850" y="1223842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Imprint MT Shadow" panose="04020605060303030202" pitchFamily="82" charset="0"/>
              </a:rPr>
              <a:t>DEMERITS</a:t>
            </a:r>
            <a:endParaRPr sz="3600" dirty="0">
              <a:latin typeface="Imprint MT Shadow" panose="04020605060303030202" pitchFamily="82" charset="0"/>
            </a:endParaRPr>
          </a:p>
        </p:txBody>
      </p:sp>
      <p:grpSp>
        <p:nvGrpSpPr>
          <p:cNvPr id="2632" name="Google Shape;2632;p60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2633" name="Google Shape;2633;p60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40" name="Google Shape;2640;p60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2641" name="Google Shape;2641;p60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60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60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60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60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60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60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60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60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60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60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60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60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60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60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60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60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60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60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60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80" name="Google Shape;2680;p60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81" name="Google Shape;2681;p60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2682" name="Google Shape;2682;p60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683" name="Google Shape;2683;p60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2684" name="Google Shape;2684;p60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5" name="Google Shape;2685;p60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6" name="Google Shape;2686;p60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7" name="Google Shape;2687;p60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8" name="Google Shape;2688;p60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9" name="Google Shape;2689;p60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90" name="Google Shape;2690;p60"/>
          <p:cNvSpPr txBox="1"/>
          <p:nvPr/>
        </p:nvSpPr>
        <p:spPr>
          <a:xfrm>
            <a:off x="701325" y="232919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1" name="Google Shape;2691;p60"/>
          <p:cNvSpPr txBox="1"/>
          <p:nvPr/>
        </p:nvSpPr>
        <p:spPr>
          <a:xfrm>
            <a:off x="1063268" y="2349785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Söhne"/>
              </a:rPr>
              <a:t>Technical Issues</a:t>
            </a:r>
            <a:endParaRPr lang="en-IN" b="1" i="0" dirty="0">
              <a:effectLst/>
              <a:latin typeface="Söhne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2" name="Google Shape;2692;p60"/>
          <p:cNvSpPr txBox="1"/>
          <p:nvPr/>
        </p:nvSpPr>
        <p:spPr>
          <a:xfrm>
            <a:off x="6255725" y="232919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3" name="Google Shape;2693;p60"/>
          <p:cNvSpPr txBox="1"/>
          <p:nvPr/>
        </p:nvSpPr>
        <p:spPr>
          <a:xfrm>
            <a:off x="6640450" y="2289897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Söhne"/>
              </a:rPr>
              <a:t>Complex Pricing Strategies</a:t>
            </a:r>
            <a:endParaRPr lang="en-IN" b="1" i="0" dirty="0" smtClean="0">
              <a:effectLst/>
              <a:latin typeface="Söhne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4" name="Google Shape;2694;p60"/>
          <p:cNvSpPr txBox="1"/>
          <p:nvPr/>
        </p:nvSpPr>
        <p:spPr>
          <a:xfrm>
            <a:off x="3478525" y="232919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5" name="Google Shape;2695;p60"/>
          <p:cNvSpPr txBox="1"/>
          <p:nvPr/>
        </p:nvSpPr>
        <p:spPr>
          <a:xfrm>
            <a:off x="3832050" y="2566742"/>
            <a:ext cx="2185200" cy="3500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i="0" dirty="0">
              <a:effectLst/>
              <a:latin typeface="Söhne"/>
            </a:endParaRPr>
          </a:p>
          <a:p>
            <a:pPr lvl="0"/>
            <a:r>
              <a:rPr lang="en-IN" b="1" dirty="0">
                <a:latin typeface="Söhne"/>
              </a:rPr>
              <a:t>Customer </a:t>
            </a:r>
            <a:r>
              <a:rPr lang="en-IN" b="1" dirty="0" smtClean="0">
                <a:latin typeface="Söhne"/>
              </a:rPr>
              <a:t>Privacy</a:t>
            </a:r>
          </a:p>
          <a:p>
            <a:pPr lvl="0"/>
            <a:r>
              <a:rPr lang="en-IN" b="1" dirty="0" smtClean="0">
                <a:solidFill>
                  <a:schemeClr val="dk1"/>
                </a:solidFill>
                <a:latin typeface="Söhne"/>
                <a:ea typeface="Cutive Mono"/>
                <a:cs typeface="Cutive Mono"/>
                <a:sym typeface="Cutive Mono"/>
              </a:rPr>
              <a:t>Concerns</a:t>
            </a: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6" name="Google Shape;2696;p60"/>
          <p:cNvSpPr txBox="1"/>
          <p:nvPr/>
        </p:nvSpPr>
        <p:spPr>
          <a:xfrm>
            <a:off x="2093913" y="317194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60"/>
          <p:cNvSpPr txBox="1"/>
          <p:nvPr/>
        </p:nvSpPr>
        <p:spPr>
          <a:xfrm>
            <a:off x="2439180" y="3166950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Complex Integration</a:t>
            </a: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98" name="Google Shape;2698;p60"/>
          <p:cNvSpPr txBox="1"/>
          <p:nvPr/>
        </p:nvSpPr>
        <p:spPr>
          <a:xfrm>
            <a:off x="4871113" y="3171947"/>
            <a:ext cx="2185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4.</a:t>
            </a:r>
            <a:endParaRPr sz="25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9" name="Google Shape;2699;p60"/>
          <p:cNvSpPr txBox="1"/>
          <p:nvPr/>
        </p:nvSpPr>
        <p:spPr>
          <a:xfrm>
            <a:off x="5288830" y="3171947"/>
            <a:ext cx="2185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 smtClean="0">
                <a:effectLst/>
                <a:latin typeface="Söhne"/>
              </a:rPr>
              <a:t>Dependency on Technology</a:t>
            </a:r>
            <a:endParaRPr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2700" name="Google Shape;2700;p60"/>
          <p:cNvCxnSpPr/>
          <p:nvPr/>
        </p:nvCxnSpPr>
        <p:spPr>
          <a:xfrm>
            <a:off x="705550" y="3011172"/>
            <a:ext cx="772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1" name="Google Shape;2701;p60"/>
          <p:cNvCxnSpPr/>
          <p:nvPr/>
        </p:nvCxnSpPr>
        <p:spPr>
          <a:xfrm rot="10800000">
            <a:off x="4869700" y="2877597"/>
            <a:ext cx="0" cy="715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2" name="Google Shape;2702;p60"/>
          <p:cNvCxnSpPr/>
          <p:nvPr/>
        </p:nvCxnSpPr>
        <p:spPr>
          <a:xfrm rot="10800000">
            <a:off x="3477100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3" name="Google Shape;2703;p60"/>
          <p:cNvCxnSpPr/>
          <p:nvPr/>
        </p:nvCxnSpPr>
        <p:spPr>
          <a:xfrm rot="10800000">
            <a:off x="6255725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4" name="Google Shape;2704;p60"/>
          <p:cNvCxnSpPr/>
          <p:nvPr/>
        </p:nvCxnSpPr>
        <p:spPr>
          <a:xfrm rot="10800000">
            <a:off x="699900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5" name="Google Shape;2705;p60"/>
          <p:cNvCxnSpPr/>
          <p:nvPr/>
        </p:nvCxnSpPr>
        <p:spPr>
          <a:xfrm rot="10800000">
            <a:off x="3478525" y="2468372"/>
            <a:ext cx="0" cy="68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6" name="Google Shape;2706;p60"/>
          <p:cNvCxnSpPr/>
          <p:nvPr/>
        </p:nvCxnSpPr>
        <p:spPr>
          <a:xfrm rot="10800000">
            <a:off x="2092613" y="2877597"/>
            <a:ext cx="0" cy="715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38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1123950"/>
            <a:ext cx="7739100" cy="3333750"/>
          </a:xfrm>
        </p:spPr>
        <p:txBody>
          <a:bodyPr/>
          <a:lstStyle/>
          <a:p>
            <a:r>
              <a:rPr lang="en-IN" sz="3200" dirty="0" smtClean="0">
                <a:latin typeface="Imprint MT Shadow" panose="04020605060303030202" pitchFamily="82" charset="0"/>
              </a:rPr>
              <a:t>APPLICATIONS</a:t>
            </a:r>
            <a:br>
              <a:rPr lang="en-IN" sz="3200" dirty="0" smtClean="0">
                <a:latin typeface="Imprint MT Shadow" panose="04020605060303030202" pitchFamily="82" charset="0"/>
              </a:rPr>
            </a:br>
            <a:r>
              <a:rPr lang="en-IN" sz="1600" dirty="0">
                <a:latin typeface="Imprint MT Shadow" panose="04020605060303030202" pitchFamily="82" charset="0"/>
              </a:rPr>
              <a:t/>
            </a:r>
            <a:br>
              <a:rPr lang="en-IN" sz="1600" dirty="0">
                <a:latin typeface="Imprint MT Shadow" panose="04020605060303030202" pitchFamily="82" charset="0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> </a:t>
            </a:r>
            <a:r>
              <a:rPr lang="en-IN" sz="1800" b="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Customer Support</a:t>
            </a: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> </a:t>
            </a:r>
            <a:r>
              <a:rPr lang="en-IN" sz="1800" b="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Inventory Control</a:t>
            </a: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> </a:t>
            </a:r>
            <a:r>
              <a:rPr lang="en-IN" sz="1800" b="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Flight Information</a:t>
            </a: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> </a:t>
            </a:r>
            <a:r>
              <a:rPr lang="en-IN" sz="1800" b="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Ticketing and Payment Processing</a:t>
            </a: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>
                <a:latin typeface="Imprint MT Shadow" panose="04020605060303030202" pitchFamily="82" charset="0"/>
                <a:sym typeface="Wingdings" panose="05000000000000000000" pitchFamily="2" charset="2"/>
              </a:rPr>
              <a:t/>
            </a:r>
            <a:br>
              <a:rPr lang="en-IN" sz="1600" dirty="0">
                <a:latin typeface="Imprint MT Shadow" panose="04020605060303030202" pitchFamily="82" charset="0"/>
                <a:sym typeface="Wingdings" panose="05000000000000000000" pitchFamily="2" charset="2"/>
              </a:rPr>
            </a:br>
            <a:r>
              <a:rPr lang="en-IN" sz="1600" dirty="0" smtClean="0">
                <a:latin typeface="Imprint MT Shadow" panose="04020605060303030202" pitchFamily="82" charset="0"/>
                <a:sym typeface="Wingdings" panose="05000000000000000000" pitchFamily="2" charset="2"/>
              </a:rPr>
              <a:t> </a:t>
            </a:r>
            <a:r>
              <a:rPr lang="en-IN" sz="1800" b="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Baggage Handling</a:t>
            </a:r>
            <a:r>
              <a:rPr lang="en-IN" sz="3200" dirty="0" smtClean="0">
                <a:latin typeface="Imprint MT Shadow" panose="04020605060303030202" pitchFamily="82" charset="0"/>
              </a:rPr>
              <a:t/>
            </a:r>
            <a:br>
              <a:rPr lang="en-IN" sz="3200" dirty="0" smtClean="0">
                <a:latin typeface="Imprint MT Shadow" panose="04020605060303030202" pitchFamily="82" charset="0"/>
              </a:rPr>
            </a:br>
            <a:r>
              <a:rPr lang="en-IN" sz="3200" dirty="0">
                <a:latin typeface="Imprint MT Shadow" panose="04020605060303030202" pitchFamily="82" charset="0"/>
              </a:rPr>
              <a:t/>
            </a:r>
            <a:br>
              <a:rPr lang="en-IN" sz="3200" dirty="0">
                <a:latin typeface="Imprint MT Shadow" panose="04020605060303030202" pitchFamily="82" charset="0"/>
              </a:rPr>
            </a:br>
            <a:r>
              <a:rPr lang="en-IN" sz="3200" dirty="0" smtClean="0">
                <a:latin typeface="Imprint MT Shadow" panose="04020605060303030202" pitchFamily="82" charset="0"/>
              </a:rPr>
              <a:t/>
            </a:r>
            <a:br>
              <a:rPr lang="en-IN" sz="3200" dirty="0" smtClean="0">
                <a:latin typeface="Imprint MT Shadow" panose="04020605060303030202" pitchFamily="82" charset="0"/>
              </a:rPr>
            </a:br>
            <a:r>
              <a:rPr lang="en-IN" sz="3200" dirty="0">
                <a:latin typeface="Imprint MT Shadow" panose="04020605060303030202" pitchFamily="82" charset="0"/>
              </a:rPr>
              <a:t/>
            </a:r>
            <a:br>
              <a:rPr lang="en-IN" sz="3200" dirty="0">
                <a:latin typeface="Imprint MT Shadow" panose="04020605060303030202" pitchFamily="82" charset="0"/>
              </a:rPr>
            </a:br>
            <a:r>
              <a:rPr lang="en-IN" sz="3200" dirty="0" smtClean="0">
                <a:latin typeface="Imprint MT Shadow" panose="04020605060303030202" pitchFamily="82" charset="0"/>
              </a:rPr>
              <a:t/>
            </a:r>
            <a:br>
              <a:rPr lang="en-IN" sz="3200" dirty="0" smtClean="0">
                <a:latin typeface="Imprint MT Shadow" panose="04020605060303030202" pitchFamily="82" charset="0"/>
              </a:rPr>
            </a:br>
            <a:r>
              <a:rPr lang="en-IN" sz="3200" dirty="0">
                <a:latin typeface="Imprint MT Shadow" panose="04020605060303030202" pitchFamily="82" charset="0"/>
              </a:rPr>
              <a:t/>
            </a:r>
            <a:br>
              <a:rPr lang="en-IN" sz="3200" dirty="0">
                <a:latin typeface="Imprint MT Shadow" panose="04020605060303030202" pitchFamily="82" charset="0"/>
              </a:rPr>
            </a:br>
            <a:endParaRPr lang="en-IN" sz="32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2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476" name="Google Shape;476;p32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33762" y="446700"/>
              <a:ext cx="356005" cy="355995"/>
            </a:xfrm>
            <a:custGeom>
              <a:avLst/>
              <a:gdLst/>
              <a:ahLst/>
              <a:cxnLst/>
              <a:rect l="l" t="t" r="r" b="b"/>
              <a:pathLst>
                <a:path w="36106" h="36105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33762" y="446700"/>
              <a:ext cx="288287" cy="288277"/>
            </a:xfrm>
            <a:custGeom>
              <a:avLst/>
              <a:gdLst/>
              <a:ahLst/>
              <a:cxnLst/>
              <a:rect l="l" t="t" r="r" b="b"/>
              <a:pathLst>
                <a:path w="29238" h="29237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99900" y="494229"/>
              <a:ext cx="416269" cy="308470"/>
            </a:xfrm>
            <a:custGeom>
              <a:avLst/>
              <a:gdLst/>
              <a:ahLst/>
              <a:cxnLst/>
              <a:rect l="l" t="t" r="r" b="b"/>
              <a:pathLst>
                <a:path w="42218" h="31285" extrusionOk="0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68255" y="494229"/>
              <a:ext cx="347920" cy="308470"/>
            </a:xfrm>
            <a:custGeom>
              <a:avLst/>
              <a:gdLst/>
              <a:ahLst/>
              <a:cxnLst/>
              <a:rect l="l" t="t" r="r" b="b"/>
              <a:pathLst>
                <a:path w="35286" h="31285" extrusionOk="0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88" name="Google Shape;488;p32"/>
            <p:cNvSpPr/>
            <p:nvPr/>
          </p:nvSpPr>
          <p:spPr>
            <a:xfrm>
              <a:off x="859679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838751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31470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695095" y="-1341310"/>
              <a:ext cx="186570" cy="943599"/>
            </a:xfrm>
            <a:custGeom>
              <a:avLst/>
              <a:gdLst/>
              <a:ahLst/>
              <a:cxnLst/>
              <a:rect l="l" t="t" r="r" b="b"/>
              <a:pathLst>
                <a:path w="1545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8265795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8170638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8075481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980445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170041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04831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95328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858124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76296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611410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7512509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5" name="Google Shape;505;p32"/>
          <p:cNvSpPr txBox="1">
            <a:spLocks noGrp="1"/>
          </p:cNvSpPr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507" name="Google Shape;507;p32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1" name="Google Shape;531;p32"/>
          <p:cNvSpPr/>
          <p:nvPr/>
        </p:nvSpPr>
        <p:spPr>
          <a:xfrm>
            <a:off x="5846050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3" name="Google Shape;533;p32"/>
          <p:cNvSpPr txBox="1">
            <a:spLocks noGrp="1"/>
          </p:cNvSpPr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5" name="Google Shape;535;p32"/>
          <p:cNvSpPr txBox="1">
            <a:spLocks noGrp="1"/>
          </p:cNvSpPr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7" name="Google Shape;537;p32"/>
          <p:cNvSpPr txBox="1">
            <a:spLocks noGrp="1"/>
          </p:cNvSpPr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F9AA10-C86C-F903-96F7-2F5507C6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02" y="2328364"/>
            <a:ext cx="3333900" cy="960825"/>
          </a:xfrm>
        </p:spPr>
        <p:txBody>
          <a:bodyPr/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22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236</Words>
  <Application>Microsoft Office PowerPoint</Application>
  <PresentationFormat>On-screen Show (16:9)</PresentationFormat>
  <Paragraphs>123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Sans Serif</vt:lpstr>
      <vt:lpstr>Cambria</vt:lpstr>
      <vt:lpstr>Söhne</vt:lpstr>
      <vt:lpstr>Wingdings</vt:lpstr>
      <vt:lpstr>Imprint MT Shadow</vt:lpstr>
      <vt:lpstr>Cutive Mono</vt:lpstr>
      <vt:lpstr>Barlow Semi Condensed SemiBold</vt:lpstr>
      <vt:lpstr>Arial</vt:lpstr>
      <vt:lpstr>Barlow Semi Condensed</vt:lpstr>
      <vt:lpstr>Airline MK Plan by Slidesgo</vt:lpstr>
      <vt:lpstr>AIRLINE RESERVATION SYSTEM</vt:lpstr>
      <vt:lpstr>AIRLINE RESERVATION SYSTEM</vt:lpstr>
      <vt:lpstr>TABLE OF CONTENTS</vt:lpstr>
      <vt:lpstr>INTRODUCTION  </vt:lpstr>
      <vt:lpstr>PowerPoint Presentation</vt:lpstr>
      <vt:lpstr>MERITS</vt:lpstr>
      <vt:lpstr>DEMERITS</vt:lpstr>
      <vt:lpstr>APPLICATIONS   Customer Support   Inventory Control   Flight Information   Ticketing and Payment Processing   Baggage Handling      </vt:lpstr>
      <vt:lpstr>BOARDING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SYSTEM</dc:title>
  <dc:creator>admin</dc:creator>
  <cp:lastModifiedBy>Admin</cp:lastModifiedBy>
  <cp:revision>22</cp:revision>
  <dcterms:modified xsi:type="dcterms:W3CDTF">2023-10-02T14:02:12Z</dcterms:modified>
</cp:coreProperties>
</file>