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80" r:id="rId3"/>
    <p:sldId id="260" r:id="rId4"/>
    <p:sldId id="283" r:id="rId5"/>
    <p:sldId id="285" r:id="rId6"/>
    <p:sldId id="268" r:id="rId7"/>
    <p:sldId id="282" r:id="rId8"/>
    <p:sldId id="284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  <p:embeddedFont>
      <p:font typeface="Figtree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Microsoft Sans Serif" panose="020B0604020202020204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343B89-5E34-4288-A42E-1CC5E9BF3C02}">
  <a:tblStyle styleId="{79343B89-5E34-4288-A42E-1CC5E9BF3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004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22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49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47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30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293150" y="2058250"/>
            <a:ext cx="51375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24975" y="3962626"/>
            <a:ext cx="47058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5400000">
            <a:off x="4365800" y="-4358700"/>
            <a:ext cx="412500" cy="912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5400000">
            <a:off x="4369325" y="414150"/>
            <a:ext cx="412500" cy="9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0" y="0"/>
            <a:ext cx="412500" cy="517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8731500" y="0"/>
            <a:ext cx="4125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0"/>
            <a:ext cx="713100" cy="53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0" y="4604000"/>
            <a:ext cx="713100" cy="53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8430775" y="0"/>
            <a:ext cx="7131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8430775" y="4604000"/>
            <a:ext cx="713100" cy="53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6361650" y="-100"/>
            <a:ext cx="2782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2942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96250" y="8315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15375" y="445025"/>
            <a:ext cx="670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923249" y="2802750"/>
            <a:ext cx="2505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715375" y="2802750"/>
            <a:ext cx="2505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715375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923250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7075" y="0"/>
            <a:ext cx="119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0" y="0"/>
            <a:ext cx="685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8458800" y="0"/>
            <a:ext cx="68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5787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5787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0" y="0"/>
            <a:ext cx="1796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197675" y="1898938"/>
            <a:ext cx="32331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197675" y="2439363"/>
            <a:ext cx="3233100" cy="8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6300"/>
            <a:ext cx="1191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0" y="4683850"/>
            <a:ext cx="9144000" cy="45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71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ctrTitle"/>
          </p:nvPr>
        </p:nvSpPr>
        <p:spPr>
          <a:xfrm>
            <a:off x="3293150" y="2058250"/>
            <a:ext cx="5137500" cy="1013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latin typeface="+mj-lt"/>
              </a:rPr>
              <a:t>OFFICE STAFF MANAGEMENT SYSTEM</a:t>
            </a:r>
            <a:endParaRPr sz="4000" b="1" dirty="0">
              <a:latin typeface="+mj-lt"/>
            </a:endParaRPr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3724975" y="3298004"/>
            <a:ext cx="4705800" cy="1306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smtClean="0">
                <a:latin typeface="+mn-lt"/>
              </a:rPr>
              <a:t>BY CHIRAG PATEL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smtClean="0">
                <a:latin typeface="+mn-lt"/>
              </a:rPr>
              <a:t>BRANCH : 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smtClean="0">
                <a:latin typeface="+mn-lt"/>
              </a:rPr>
              <a:t>DIVISION : D6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smtClean="0">
                <a:latin typeface="+mn-lt"/>
              </a:rPr>
              <a:t>ROLL NO : 173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smtClean="0">
                <a:latin typeface="+mn-lt"/>
              </a:rPr>
              <a:t>ENROLLMENT NO : 22002170110107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" sz="1600" b="1" dirty="0" smtClean="0"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" sz="1600" b="1" dirty="0" smtClean="0"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+mn-lt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2717675" y="3687250"/>
            <a:ext cx="759900" cy="75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/>
          <p:nvPr/>
        </p:nvSpPr>
        <p:spPr>
          <a:xfrm rot="2700000">
            <a:off x="292983" y="2294809"/>
            <a:ext cx="644033" cy="644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7569226" y="149050"/>
            <a:ext cx="780900" cy="7809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1927775" y="609650"/>
            <a:ext cx="715800" cy="715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5" y="226032"/>
            <a:ext cx="6170460" cy="1469204"/>
          </a:xfrm>
        </p:spPr>
        <p:txBody>
          <a:bodyPr/>
          <a:lstStyle/>
          <a:p>
            <a:pPr algn="l"/>
            <a:r>
              <a:rPr lang="en-IN" sz="4000" b="1" dirty="0" smtClean="0">
                <a:latin typeface="+mj-lt"/>
              </a:rPr>
              <a:t>TABLE OF CONTENTS</a:t>
            </a:r>
            <a:endParaRPr lang="en-IN" sz="4000" b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6894" y="1839074"/>
            <a:ext cx="5923881" cy="2050426"/>
          </a:xfrm>
        </p:spPr>
        <p:txBody>
          <a:bodyPr/>
          <a:lstStyle/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INTRODUCTION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ER DIAGRAM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MERITS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APPLICATIONS</a:t>
            </a:r>
            <a:endParaRPr lang="en-IN" b="1" dirty="0">
              <a:latin typeface="+mn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9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832206" y="123291"/>
            <a:ext cx="4397339" cy="11815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21350" y="1560875"/>
            <a:ext cx="5556160" cy="2867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Basically 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have created 5 tables in </a:t>
            </a:r>
            <a:r>
              <a:rPr lang="en-IN" sz="18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postgres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database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Each 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the table have their own primary key and a foreign key as well.</a:t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According 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table column , I have inserted data into them.</a:t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Queries 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their solutions have been displayed in the word document.</a:t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</a:t>
            </a: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 retrieve airline data from this data base.</a:t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IN" sz="1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sz="1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49" y="123291"/>
            <a:ext cx="4161378" cy="1181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/>
              <a:t>INTRODUCTION</a:t>
            </a:r>
            <a:endParaRPr sz="3600"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777" y="0"/>
            <a:ext cx="9111223" cy="5066415"/>
            <a:chOff x="32777" y="0"/>
            <a:chExt cx="9111223" cy="5066415"/>
          </a:xfrm>
        </p:grpSpPr>
        <p:grpSp>
          <p:nvGrpSpPr>
            <p:cNvPr id="27" name="Group 26"/>
            <p:cNvGrpSpPr/>
            <p:nvPr/>
          </p:nvGrpSpPr>
          <p:grpSpPr>
            <a:xfrm>
              <a:off x="5560827" y="1157163"/>
              <a:ext cx="3583173" cy="2243111"/>
              <a:chOff x="1626781" y="585326"/>
              <a:chExt cx="3976577" cy="22872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211033" y="1648046"/>
                <a:ext cx="1169581" cy="31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ysClr val="windowText" lastClr="000000"/>
                    </a:solidFill>
                  </a:rPr>
                  <a:t>EMPLOYEE</a:t>
                </a:r>
                <a:endParaRPr 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418907" y="1152751"/>
                <a:ext cx="776176" cy="255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 smtClean="0">
                    <a:solidFill>
                      <a:sysClr val="windowText" lastClr="000000"/>
                    </a:solidFill>
                  </a:rPr>
                  <a:t>E_ID</a:t>
                </a:r>
                <a:endParaRPr lang="en-US" sz="1100" u="sng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918098" y="585326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E_FIRSTNAME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29470" y="1466412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E_LASTNAME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529470" y="2101256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E-AGE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21195" y="2137587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E_NUMBER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26781" y="1622356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E_EMAIL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29470" y="2599648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E_DOB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8" idx="6"/>
                <a:endCxn id="2" idx="1"/>
              </p:cNvCxnSpPr>
              <p:nvPr/>
            </p:nvCxnSpPr>
            <p:spPr>
              <a:xfrm>
                <a:off x="2700669" y="1758808"/>
                <a:ext cx="510364" cy="4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" idx="6"/>
                <a:endCxn id="2" idx="0"/>
              </p:cNvCxnSpPr>
              <p:nvPr/>
            </p:nvCxnSpPr>
            <p:spPr>
              <a:xfrm>
                <a:off x="3195083" y="1280342"/>
                <a:ext cx="600741" cy="367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7" idx="7"/>
                <a:endCxn id="2" idx="1"/>
              </p:cNvCxnSpPr>
              <p:nvPr/>
            </p:nvCxnSpPr>
            <p:spPr>
              <a:xfrm flipV="1">
                <a:off x="3037816" y="1807535"/>
                <a:ext cx="173217" cy="370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4" idx="4"/>
                <a:endCxn id="2" idx="0"/>
              </p:cNvCxnSpPr>
              <p:nvPr/>
            </p:nvCxnSpPr>
            <p:spPr>
              <a:xfrm flipH="1">
                <a:off x="3795823" y="858229"/>
                <a:ext cx="659219" cy="789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5" idx="2"/>
                <a:endCxn id="2" idx="3"/>
              </p:cNvCxnSpPr>
              <p:nvPr/>
            </p:nvCxnSpPr>
            <p:spPr>
              <a:xfrm flipH="1">
                <a:off x="4380614" y="1602864"/>
                <a:ext cx="148856" cy="204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0"/>
                <a:endCxn id="2" idx="2"/>
              </p:cNvCxnSpPr>
              <p:nvPr/>
            </p:nvCxnSpPr>
            <p:spPr>
              <a:xfrm flipH="1" flipV="1">
                <a:off x="3795823" y="1967024"/>
                <a:ext cx="1270591" cy="632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6" idx="1"/>
                <a:endCxn id="2" idx="3"/>
              </p:cNvCxnSpPr>
              <p:nvPr/>
            </p:nvCxnSpPr>
            <p:spPr>
              <a:xfrm flipH="1" flipV="1">
                <a:off x="4380614" y="1807535"/>
                <a:ext cx="306123" cy="333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777" y="1150342"/>
              <a:ext cx="3583173" cy="2116112"/>
              <a:chOff x="1626781" y="714822"/>
              <a:chExt cx="3976577" cy="215772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211033" y="1648046"/>
                <a:ext cx="1169581" cy="31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ysClr val="windowText" lastClr="000000"/>
                    </a:solidFill>
                  </a:rPr>
                  <a:t>ADMINISTRATION</a:t>
                </a:r>
                <a:endParaRPr 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18907" y="1152751"/>
                <a:ext cx="776176" cy="255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1100" u="sng" dirty="0" smtClean="0">
                    <a:solidFill>
                      <a:sysClr val="windowText" lastClr="000000"/>
                    </a:solidFill>
                  </a:rPr>
                  <a:t>_ID</a:t>
                </a:r>
                <a:endParaRPr lang="en-US" sz="1100" u="sng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37816" y="714822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_FIRSTNAME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29470" y="1466412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_LASTNAME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9470" y="2101256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A_AGE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121195" y="2137587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_NUMBER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26781" y="1622356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_EMAIL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529470" y="2599648"/>
                <a:ext cx="1073888" cy="272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_DOB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6" idx="6"/>
                <a:endCxn id="30" idx="1"/>
              </p:cNvCxnSpPr>
              <p:nvPr/>
            </p:nvCxnSpPr>
            <p:spPr>
              <a:xfrm>
                <a:off x="2700669" y="1758808"/>
                <a:ext cx="510364" cy="4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1" idx="6"/>
                <a:endCxn id="30" idx="0"/>
              </p:cNvCxnSpPr>
              <p:nvPr/>
            </p:nvCxnSpPr>
            <p:spPr>
              <a:xfrm>
                <a:off x="3195083" y="1280342"/>
                <a:ext cx="600741" cy="367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5" idx="7"/>
                <a:endCxn id="30" idx="1"/>
              </p:cNvCxnSpPr>
              <p:nvPr/>
            </p:nvCxnSpPr>
            <p:spPr>
              <a:xfrm flipV="1">
                <a:off x="3037816" y="1807535"/>
                <a:ext cx="173217" cy="370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2" idx="4"/>
                <a:endCxn id="30" idx="0"/>
              </p:cNvCxnSpPr>
              <p:nvPr/>
            </p:nvCxnSpPr>
            <p:spPr>
              <a:xfrm>
                <a:off x="3574760" y="987725"/>
                <a:ext cx="221063" cy="660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3" idx="2"/>
                <a:endCxn id="30" idx="3"/>
              </p:cNvCxnSpPr>
              <p:nvPr/>
            </p:nvCxnSpPr>
            <p:spPr>
              <a:xfrm flipH="1">
                <a:off x="4380614" y="1602864"/>
                <a:ext cx="148856" cy="204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30" idx="2"/>
              </p:cNvCxnSpPr>
              <p:nvPr/>
            </p:nvCxnSpPr>
            <p:spPr>
              <a:xfrm flipH="1" flipV="1">
                <a:off x="3795823" y="1967024"/>
                <a:ext cx="1270591" cy="632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4" idx="1"/>
                <a:endCxn id="30" idx="3"/>
              </p:cNvCxnSpPr>
              <p:nvPr/>
            </p:nvCxnSpPr>
            <p:spPr>
              <a:xfrm flipH="1" flipV="1">
                <a:off x="4380614" y="1807535"/>
                <a:ext cx="306123" cy="333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997996" y="0"/>
              <a:ext cx="3148887" cy="1476140"/>
              <a:chOff x="2997996" y="0"/>
              <a:chExt cx="3148887" cy="14761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891516" y="531629"/>
                <a:ext cx="1403498" cy="3721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DEPARTMENT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284288" y="0"/>
                <a:ext cx="617954" cy="3189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smtClean="0">
                    <a:solidFill>
                      <a:schemeClr val="tx1"/>
                    </a:solidFill>
                  </a:rPr>
                  <a:t>D_ID</a:t>
                </a:r>
                <a:endParaRPr lang="en-US" sz="8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997996" y="159488"/>
                <a:ext cx="617954" cy="3189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_ID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528929" y="159487"/>
                <a:ext cx="617954" cy="3189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E_ID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284288" y="1157163"/>
                <a:ext cx="617954" cy="3189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D_NAME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49" idx="6"/>
                <a:endCxn id="45" idx="0"/>
              </p:cNvCxnSpPr>
              <p:nvPr/>
            </p:nvCxnSpPr>
            <p:spPr>
              <a:xfrm>
                <a:off x="3615950" y="318977"/>
                <a:ext cx="977315" cy="212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8" idx="4"/>
                <a:endCxn id="45" idx="0"/>
              </p:cNvCxnSpPr>
              <p:nvPr/>
            </p:nvCxnSpPr>
            <p:spPr>
              <a:xfrm>
                <a:off x="4593265" y="318977"/>
                <a:ext cx="0" cy="212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0" idx="2"/>
                <a:endCxn id="45" idx="0"/>
              </p:cNvCxnSpPr>
              <p:nvPr/>
            </p:nvCxnSpPr>
            <p:spPr>
              <a:xfrm flipH="1">
                <a:off x="4593265" y="318976"/>
                <a:ext cx="935664" cy="212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1" idx="0"/>
                <a:endCxn id="45" idx="2"/>
              </p:cNvCxnSpPr>
              <p:nvPr/>
            </p:nvCxnSpPr>
            <p:spPr>
              <a:xfrm flipV="1">
                <a:off x="4593265" y="903768"/>
                <a:ext cx="0" cy="2533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974678" y="3599595"/>
              <a:ext cx="3062928" cy="1466820"/>
              <a:chOff x="2648301" y="3376311"/>
              <a:chExt cx="3062928" cy="146682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540890" y="4093535"/>
                <a:ext cx="1541473" cy="202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ysClr val="windowText" lastClr="000000"/>
                    </a:solidFill>
                  </a:rPr>
                  <a:t>EMP_DESIGNATION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381522" y="3376311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ysClr val="windowText" lastClr="000000"/>
                    </a:solidFill>
                  </a:rPr>
                  <a:t>EMP_D_ID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48301" y="3721392"/>
                <a:ext cx="802775" cy="265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ysClr val="windowText" lastClr="000000"/>
                    </a:solidFill>
                  </a:rPr>
                  <a:t>E_ID</a:t>
                </a:r>
                <a:endParaRPr 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81223" y="3700127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ysClr val="windowText" lastClr="000000"/>
                    </a:solidFill>
                  </a:rPr>
                  <a:t>E_DESIGNATION</a:t>
                </a:r>
                <a:endParaRPr lang="en-US" sz="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48301" y="4386725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ysClr val="windowText" lastClr="000000"/>
                    </a:solidFill>
                  </a:rPr>
                  <a:t>E_JOININGDATE</a:t>
                </a:r>
                <a:endParaRPr lang="en-US" sz="7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908454" y="4401882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ysClr val="windowText" lastClr="000000"/>
                    </a:solidFill>
                  </a:rPr>
                  <a:t>E_PREVIOUCOMPANY</a:t>
                </a:r>
                <a:endParaRPr lang="en-US" sz="7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697069" y="4556052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ysClr val="windowText" lastClr="000000"/>
                    </a:solidFill>
                  </a:rPr>
                  <a:t>E_SALARY</a:t>
                </a:r>
                <a:endParaRPr lang="en-US" sz="7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0" name="Straight Connector 69"/>
              <p:cNvCxnSpPr>
                <a:stCxn id="63" idx="6"/>
                <a:endCxn id="61" idx="0"/>
              </p:cNvCxnSpPr>
              <p:nvPr/>
            </p:nvCxnSpPr>
            <p:spPr>
              <a:xfrm>
                <a:off x="3451076" y="3854299"/>
                <a:ext cx="860551" cy="239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2" idx="4"/>
                <a:endCxn id="61" idx="0"/>
              </p:cNvCxnSpPr>
              <p:nvPr/>
            </p:nvCxnSpPr>
            <p:spPr>
              <a:xfrm flipH="1">
                <a:off x="4311627" y="3663390"/>
                <a:ext cx="471283" cy="430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5" idx="6"/>
                <a:endCxn id="61" idx="1"/>
              </p:cNvCxnSpPr>
              <p:nvPr/>
            </p:nvCxnSpPr>
            <p:spPr>
              <a:xfrm flipV="1">
                <a:off x="3451076" y="4194544"/>
                <a:ext cx="89814" cy="335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7" idx="0"/>
                <a:endCxn id="61" idx="2"/>
              </p:cNvCxnSpPr>
              <p:nvPr/>
            </p:nvCxnSpPr>
            <p:spPr>
              <a:xfrm flipV="1">
                <a:off x="4098457" y="4295553"/>
                <a:ext cx="213170" cy="260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6" idx="0"/>
                <a:endCxn id="61" idx="2"/>
              </p:cNvCxnSpPr>
              <p:nvPr/>
            </p:nvCxnSpPr>
            <p:spPr>
              <a:xfrm flipH="1" flipV="1">
                <a:off x="4311627" y="4295553"/>
                <a:ext cx="998215" cy="1063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4" idx="4"/>
                <a:endCxn id="61" idx="3"/>
              </p:cNvCxnSpPr>
              <p:nvPr/>
            </p:nvCxnSpPr>
            <p:spPr>
              <a:xfrm flipH="1">
                <a:off x="5082363" y="3987206"/>
                <a:ext cx="200248" cy="2073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344854" y="3466748"/>
              <a:ext cx="3074248" cy="1599667"/>
              <a:chOff x="2636981" y="3243464"/>
              <a:chExt cx="3074248" cy="159966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540890" y="4093535"/>
                <a:ext cx="1541473" cy="202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ysClr val="windowText" lastClr="000000"/>
                    </a:solidFill>
                  </a:rPr>
                  <a:t>ADM_DESIGNATION</a:t>
                </a:r>
                <a:endParaRPr 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636981" y="3243464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ysClr val="windowText" lastClr="000000"/>
                    </a:solidFill>
                  </a:rPr>
                  <a:t>AMD_D_ID</a:t>
                </a:r>
                <a:endParaRPr lang="en-US" sz="9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48301" y="3721392"/>
                <a:ext cx="802775" cy="265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ysClr val="windowText" lastClr="000000"/>
                    </a:solidFill>
                  </a:rPr>
                  <a:t>A_ID</a:t>
                </a:r>
                <a:endParaRPr lang="en-US" sz="9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881223" y="3700127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600" b="1" dirty="0" smtClean="0">
                    <a:solidFill>
                      <a:sysClr val="windowText" lastClr="000000"/>
                    </a:solidFill>
                  </a:rPr>
                  <a:t>_DESIGNATION</a:t>
                </a:r>
                <a:endParaRPr lang="en-US" sz="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648301" y="4386725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700" b="1" dirty="0" smtClean="0">
                    <a:solidFill>
                      <a:sysClr val="windowText" lastClr="000000"/>
                    </a:solidFill>
                  </a:rPr>
                  <a:t>_JOININGDATE</a:t>
                </a:r>
                <a:endParaRPr lang="en-US" sz="7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908454" y="4401882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700" b="1" dirty="0" smtClean="0">
                    <a:solidFill>
                      <a:sysClr val="windowText" lastClr="000000"/>
                    </a:solidFill>
                  </a:rPr>
                  <a:t>_PREVIOUCOMPANY</a:t>
                </a:r>
                <a:endParaRPr lang="en-US" sz="7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697069" y="4556052"/>
                <a:ext cx="802775" cy="2870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sz="700" b="1" dirty="0" smtClean="0">
                    <a:solidFill>
                      <a:sysClr val="windowText" lastClr="000000"/>
                    </a:solidFill>
                  </a:rPr>
                  <a:t>_SALARY</a:t>
                </a:r>
                <a:endParaRPr lang="en-US" sz="7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5" idx="6"/>
                <a:endCxn id="83" idx="0"/>
              </p:cNvCxnSpPr>
              <p:nvPr/>
            </p:nvCxnSpPr>
            <p:spPr>
              <a:xfrm>
                <a:off x="3451076" y="3854299"/>
                <a:ext cx="860551" cy="239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4" idx="4"/>
                <a:endCxn id="83" idx="0"/>
              </p:cNvCxnSpPr>
              <p:nvPr/>
            </p:nvCxnSpPr>
            <p:spPr>
              <a:xfrm>
                <a:off x="3038369" y="3530543"/>
                <a:ext cx="1273258" cy="562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7" idx="6"/>
                <a:endCxn id="83" idx="1"/>
              </p:cNvCxnSpPr>
              <p:nvPr/>
            </p:nvCxnSpPr>
            <p:spPr>
              <a:xfrm flipV="1">
                <a:off x="3451076" y="4194544"/>
                <a:ext cx="89814" cy="335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9" idx="0"/>
                <a:endCxn id="83" idx="2"/>
              </p:cNvCxnSpPr>
              <p:nvPr/>
            </p:nvCxnSpPr>
            <p:spPr>
              <a:xfrm flipV="1">
                <a:off x="4098457" y="4295553"/>
                <a:ext cx="213170" cy="260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8" idx="0"/>
                <a:endCxn id="83" idx="2"/>
              </p:cNvCxnSpPr>
              <p:nvPr/>
            </p:nvCxnSpPr>
            <p:spPr>
              <a:xfrm flipH="1" flipV="1">
                <a:off x="4311627" y="4295553"/>
                <a:ext cx="998215" cy="1063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6" idx="4"/>
                <a:endCxn id="83" idx="3"/>
              </p:cNvCxnSpPr>
              <p:nvPr/>
            </p:nvCxnSpPr>
            <p:spPr>
              <a:xfrm flipH="1">
                <a:off x="5082363" y="3987206"/>
                <a:ext cx="200248" cy="2073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Flowchart: Decision 95"/>
            <p:cNvSpPr/>
            <p:nvPr/>
          </p:nvSpPr>
          <p:spPr>
            <a:xfrm>
              <a:off x="2620731" y="1030465"/>
              <a:ext cx="1179733" cy="50201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HAS MANY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Flowchart: Decision 96"/>
            <p:cNvSpPr/>
            <p:nvPr/>
          </p:nvSpPr>
          <p:spPr>
            <a:xfrm>
              <a:off x="5794243" y="1037036"/>
              <a:ext cx="1179733" cy="50201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HAS MANY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8" name="Flowchart: Decision 97"/>
            <p:cNvSpPr/>
            <p:nvPr/>
          </p:nvSpPr>
          <p:spPr>
            <a:xfrm>
              <a:off x="1248763" y="2939140"/>
              <a:ext cx="1179733" cy="50201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HAS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9" name="Flowchart: Decision 98"/>
            <p:cNvSpPr/>
            <p:nvPr/>
          </p:nvSpPr>
          <p:spPr>
            <a:xfrm>
              <a:off x="6538125" y="3118199"/>
              <a:ext cx="1179733" cy="50201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HAS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/>
            <p:cNvCxnSpPr>
              <a:stCxn id="96" idx="3"/>
              <a:endCxn id="45" idx="2"/>
            </p:cNvCxnSpPr>
            <p:nvPr/>
          </p:nvCxnSpPr>
          <p:spPr>
            <a:xfrm flipV="1">
              <a:off x="3800464" y="903768"/>
              <a:ext cx="792801" cy="37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6" idx="1"/>
              <a:endCxn id="30" idx="0"/>
            </p:cNvCxnSpPr>
            <p:nvPr/>
          </p:nvCxnSpPr>
          <p:spPr>
            <a:xfrm flipH="1">
              <a:off x="1987235" y="1281471"/>
              <a:ext cx="633496" cy="78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45" idx="2"/>
              <a:endCxn id="97" idx="1"/>
            </p:cNvCxnSpPr>
            <p:nvPr/>
          </p:nvCxnSpPr>
          <p:spPr>
            <a:xfrm>
              <a:off x="4593265" y="903768"/>
              <a:ext cx="1200978" cy="384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2" idx="0"/>
            </p:cNvCxnSpPr>
            <p:nvPr/>
          </p:nvCxnSpPr>
          <p:spPr>
            <a:xfrm>
              <a:off x="6973976" y="1288042"/>
              <a:ext cx="541309" cy="911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0" idx="2"/>
              <a:endCxn id="98" idx="3"/>
            </p:cNvCxnSpPr>
            <p:nvPr/>
          </p:nvCxnSpPr>
          <p:spPr>
            <a:xfrm>
              <a:off x="1987235" y="2378393"/>
              <a:ext cx="441261" cy="811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98" idx="1"/>
              <a:endCxn id="83" idx="0"/>
            </p:cNvCxnSpPr>
            <p:nvPr/>
          </p:nvCxnSpPr>
          <p:spPr>
            <a:xfrm>
              <a:off x="1248763" y="3190146"/>
              <a:ext cx="770737" cy="112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" idx="2"/>
              <a:endCxn id="99" idx="3"/>
            </p:cNvCxnSpPr>
            <p:nvPr/>
          </p:nvCxnSpPr>
          <p:spPr>
            <a:xfrm>
              <a:off x="7515285" y="2512212"/>
              <a:ext cx="202573" cy="856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9" idx="1"/>
              <a:endCxn id="61" idx="0"/>
            </p:cNvCxnSpPr>
            <p:nvPr/>
          </p:nvCxnSpPr>
          <p:spPr>
            <a:xfrm>
              <a:off x="6538125" y="3369205"/>
              <a:ext cx="1099879" cy="947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4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65317" y="-37216"/>
            <a:ext cx="8923565" cy="4796194"/>
            <a:chOff x="65317" y="-37216"/>
            <a:chExt cx="8923565" cy="4796194"/>
          </a:xfrm>
        </p:grpSpPr>
        <p:sp>
          <p:nvSpPr>
            <p:cNvPr id="2" name="TextBox 1"/>
            <p:cNvSpPr txBox="1"/>
            <p:nvPr/>
          </p:nvSpPr>
          <p:spPr>
            <a:xfrm rot="16200000">
              <a:off x="-744721" y="772822"/>
              <a:ext cx="2020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Georgia" panose="02040502050405020303" pitchFamily="18" charset="0"/>
                </a:rPr>
                <a:t>FLOWCHART</a:t>
              </a:r>
              <a:endParaRPr lang="en-US" sz="20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991194" y="-1047"/>
              <a:ext cx="1233377" cy="55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MAIN METHOD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83121" y="704393"/>
              <a:ext cx="2849525" cy="29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DATABASE CONNECTIVITY AND DRIVER LOADER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61258" y="1240317"/>
              <a:ext cx="1371599" cy="478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CREATE USER ACCOUNT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22082" y="1228646"/>
              <a:ext cx="1371599" cy="478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USER LOGIN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75196" y="1209210"/>
              <a:ext cx="1371599" cy="478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ADMIN LOGIN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50943" y="2041452"/>
              <a:ext cx="1592227" cy="59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CREATE NEW USER BY TAKING DETAILS 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1114418" y="3141933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1"/>
              <a:endCxn id="10" idx="1"/>
            </p:cNvCxnSpPr>
            <p:nvPr/>
          </p:nvCxnSpPr>
          <p:spPr>
            <a:xfrm rot="10800000" flipH="1" flipV="1">
              <a:off x="950942" y="2339164"/>
              <a:ext cx="796113" cy="1198952"/>
            </a:xfrm>
            <a:prstGeom prst="bentConnector4">
              <a:avLst>
                <a:gd name="adj1" fmla="val -28715"/>
                <a:gd name="adj2" fmla="val 11906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-154735" y="2867728"/>
              <a:ext cx="1481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INTO</a:t>
              </a:r>
              <a:endParaRPr lang="en-US" dirty="0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3839680" y="2004822"/>
              <a:ext cx="1536401" cy="47846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CHECKS USER IS REGISTERED ?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3675" y="2820537"/>
              <a:ext cx="1948418" cy="30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BOOKS FLIGHTS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60234" y="3362091"/>
              <a:ext cx="1948418" cy="29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CANCELS FLIGHTS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64060" y="3915107"/>
              <a:ext cx="1948418" cy="29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VIEW ALL PREVIOUS FLIGHTS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86786" y="2820536"/>
              <a:ext cx="1948418" cy="30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ADD NEW FLIGHTS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9649" y="3356046"/>
              <a:ext cx="1948418" cy="30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REMOVE FLIGHTS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6198521" y="1986205"/>
              <a:ext cx="1536401" cy="47846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CHECKS ADMIN IS REGISTERED ?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5564" y="2024168"/>
              <a:ext cx="14194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CHECKS FROM</a:t>
              </a:r>
              <a:endParaRPr lang="en-US" sz="900" dirty="0"/>
            </a:p>
          </p:txBody>
        </p:sp>
        <p:cxnSp>
          <p:nvCxnSpPr>
            <p:cNvPr id="29" name="Elbow Connector 28"/>
            <p:cNvCxnSpPr>
              <a:stCxn id="14" idx="1"/>
              <a:endCxn id="10" idx="0"/>
            </p:cNvCxnSpPr>
            <p:nvPr/>
          </p:nvCxnSpPr>
          <p:spPr>
            <a:xfrm rot="10800000" flipV="1">
              <a:off x="2379694" y="2244055"/>
              <a:ext cx="1459987" cy="1095970"/>
            </a:xfrm>
            <a:prstGeom prst="bentConnector3">
              <a:avLst>
                <a:gd name="adj1" fmla="val 6820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 Diagonal Corner Rectangle 29"/>
            <p:cNvSpPr/>
            <p:nvPr/>
          </p:nvSpPr>
          <p:spPr>
            <a:xfrm>
              <a:off x="7423918" y="551846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21" idx="3"/>
              <a:endCxn id="30" idx="1"/>
            </p:cNvCxnSpPr>
            <p:nvPr/>
          </p:nvCxnSpPr>
          <p:spPr>
            <a:xfrm flipV="1">
              <a:off x="7734922" y="948029"/>
              <a:ext cx="321634" cy="127740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5400000">
              <a:off x="7454293" y="1455521"/>
              <a:ext cx="14194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CHECKS FROM</a:t>
              </a:r>
              <a:endParaRPr lang="en-US" sz="900" dirty="0"/>
            </a:p>
          </p:txBody>
        </p:sp>
        <p:sp>
          <p:nvSpPr>
            <p:cNvPr id="40" name="Round Diagonal Corner Rectangle 39"/>
            <p:cNvSpPr/>
            <p:nvPr/>
          </p:nvSpPr>
          <p:spPr>
            <a:xfrm>
              <a:off x="1455023" y="4063962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RESERVATION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Elbow Connector 41"/>
            <p:cNvCxnSpPr>
              <a:stCxn id="15" idx="1"/>
              <a:endCxn id="40" idx="0"/>
            </p:cNvCxnSpPr>
            <p:nvPr/>
          </p:nvCxnSpPr>
          <p:spPr>
            <a:xfrm rot="10800000" flipV="1">
              <a:off x="2720299" y="2975436"/>
              <a:ext cx="913377" cy="1286617"/>
            </a:xfrm>
            <a:prstGeom prst="bentConnector3">
              <a:avLst>
                <a:gd name="adj1" fmla="val 6629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63094" y="2766285"/>
              <a:ext cx="148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INTO</a:t>
              </a:r>
              <a:endParaRPr lang="en-US" sz="1000" dirty="0"/>
            </a:p>
          </p:txBody>
        </p:sp>
        <p:cxnSp>
          <p:nvCxnSpPr>
            <p:cNvPr id="47" name="Elbow Connector 46"/>
            <p:cNvCxnSpPr>
              <a:stCxn id="16" idx="1"/>
              <a:endCxn id="40" idx="1"/>
            </p:cNvCxnSpPr>
            <p:nvPr/>
          </p:nvCxnSpPr>
          <p:spPr>
            <a:xfrm rot="10800000" flipV="1">
              <a:off x="2087662" y="3510947"/>
              <a:ext cx="1572573" cy="949198"/>
            </a:xfrm>
            <a:prstGeom prst="bentConnector4">
              <a:avLst>
                <a:gd name="adj1" fmla="val 29885"/>
                <a:gd name="adj2" fmla="val 12408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6200000">
              <a:off x="2645873" y="3910299"/>
              <a:ext cx="1481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DELETS FROM</a:t>
              </a:r>
              <a:endParaRPr lang="en-US" sz="800" dirty="0"/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7072628" y="4245978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FLIGHTS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Elbow Connector 52"/>
            <p:cNvCxnSpPr>
              <a:stCxn id="17" idx="2"/>
              <a:endCxn id="49" idx="2"/>
            </p:cNvCxnSpPr>
            <p:nvPr/>
          </p:nvCxnSpPr>
          <p:spPr>
            <a:xfrm rot="16200000" flipH="1">
              <a:off x="5739822" y="3111264"/>
              <a:ext cx="231252" cy="243435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193092" y="4446999"/>
              <a:ext cx="148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FROM</a:t>
              </a:r>
              <a:endParaRPr lang="en-US" sz="1000" dirty="0"/>
            </a:p>
          </p:txBody>
        </p:sp>
        <p:cxnSp>
          <p:nvCxnSpPr>
            <p:cNvPr id="56" name="Elbow Connector 55"/>
            <p:cNvCxnSpPr>
              <a:stCxn id="19" idx="2"/>
              <a:endCxn id="49" idx="3"/>
            </p:cNvCxnSpPr>
            <p:nvPr/>
          </p:nvCxnSpPr>
          <p:spPr>
            <a:xfrm rot="16200000" flipH="1">
              <a:off x="7044496" y="3585207"/>
              <a:ext cx="580133" cy="74140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8" idx="3"/>
              <a:endCxn id="49" idx="0"/>
            </p:cNvCxnSpPr>
            <p:nvPr/>
          </p:nvCxnSpPr>
          <p:spPr>
            <a:xfrm>
              <a:off x="7935204" y="2975436"/>
              <a:ext cx="402699" cy="1468634"/>
            </a:xfrm>
            <a:prstGeom prst="bentConnector3">
              <a:avLst>
                <a:gd name="adj1" fmla="val 15676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670443" y="2750896"/>
              <a:ext cx="1318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INTO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2101" y="3733237"/>
              <a:ext cx="1481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DELETS FROM</a:t>
              </a:r>
              <a:endParaRPr lang="en-US" sz="800" dirty="0"/>
            </a:p>
          </p:txBody>
        </p:sp>
        <p:cxnSp>
          <p:nvCxnSpPr>
            <p:cNvPr id="70" name="Straight Arrow Connector 69"/>
            <p:cNvCxnSpPr>
              <a:stCxn id="3" idx="4"/>
              <a:endCxn id="4" idx="0"/>
            </p:cNvCxnSpPr>
            <p:nvPr/>
          </p:nvCxnSpPr>
          <p:spPr>
            <a:xfrm>
              <a:off x="4607883" y="551846"/>
              <a:ext cx="1" cy="1525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" idx="1"/>
              <a:endCxn id="5" idx="0"/>
            </p:cNvCxnSpPr>
            <p:nvPr/>
          </p:nvCxnSpPr>
          <p:spPr>
            <a:xfrm flipH="1">
              <a:off x="1747058" y="853249"/>
              <a:ext cx="1436063" cy="387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" idx="2"/>
              <a:endCxn id="6" idx="0"/>
            </p:cNvCxnSpPr>
            <p:nvPr/>
          </p:nvCxnSpPr>
          <p:spPr>
            <a:xfrm flipH="1">
              <a:off x="4607882" y="1002104"/>
              <a:ext cx="2" cy="2265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" idx="3"/>
              <a:endCxn id="7" idx="0"/>
            </p:cNvCxnSpPr>
            <p:nvPr/>
          </p:nvCxnSpPr>
          <p:spPr>
            <a:xfrm>
              <a:off x="6032646" y="853249"/>
              <a:ext cx="928350" cy="3559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2"/>
              <a:endCxn id="8" idx="0"/>
            </p:cNvCxnSpPr>
            <p:nvPr/>
          </p:nvCxnSpPr>
          <p:spPr>
            <a:xfrm flipH="1">
              <a:off x="1747057" y="1718782"/>
              <a:ext cx="1" cy="322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" idx="2"/>
              <a:endCxn id="14" idx="0"/>
            </p:cNvCxnSpPr>
            <p:nvPr/>
          </p:nvCxnSpPr>
          <p:spPr>
            <a:xfrm flipH="1">
              <a:off x="4607881" y="1707111"/>
              <a:ext cx="1" cy="29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4" idx="2"/>
              <a:endCxn id="15" idx="0"/>
            </p:cNvCxnSpPr>
            <p:nvPr/>
          </p:nvCxnSpPr>
          <p:spPr>
            <a:xfrm>
              <a:off x="4607881" y="2483287"/>
              <a:ext cx="3" cy="33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" idx="2"/>
              <a:endCxn id="21" idx="0"/>
            </p:cNvCxnSpPr>
            <p:nvPr/>
          </p:nvCxnSpPr>
          <p:spPr>
            <a:xfrm>
              <a:off x="6960996" y="1687675"/>
              <a:ext cx="5726" cy="29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1" idx="2"/>
              <a:endCxn id="18" idx="0"/>
            </p:cNvCxnSpPr>
            <p:nvPr/>
          </p:nvCxnSpPr>
          <p:spPr>
            <a:xfrm flipH="1">
              <a:off x="6960995" y="2464670"/>
              <a:ext cx="5727" cy="3558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2"/>
              <a:endCxn id="16" idx="0"/>
            </p:cNvCxnSpPr>
            <p:nvPr/>
          </p:nvCxnSpPr>
          <p:spPr>
            <a:xfrm>
              <a:off x="4607884" y="3130336"/>
              <a:ext cx="26559" cy="23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6" idx="2"/>
              <a:endCxn id="17" idx="0"/>
            </p:cNvCxnSpPr>
            <p:nvPr/>
          </p:nvCxnSpPr>
          <p:spPr>
            <a:xfrm>
              <a:off x="4634443" y="3659802"/>
              <a:ext cx="3826" cy="2553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8" idx="2"/>
              <a:endCxn id="19" idx="0"/>
            </p:cNvCxnSpPr>
            <p:nvPr/>
          </p:nvCxnSpPr>
          <p:spPr>
            <a:xfrm>
              <a:off x="6960995" y="3130335"/>
              <a:ext cx="2863" cy="225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6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1556658" y="445976"/>
            <a:ext cx="6874118" cy="588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 smtClean="0">
                <a:latin typeface="+mj-lt"/>
              </a:rPr>
              <a:t>APPLICATIONS</a:t>
            </a:r>
            <a:endParaRPr sz="3600" b="1" dirty="0">
              <a:latin typeface="+mj-lt"/>
            </a:endParaRPr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1"/>
          </p:nvPr>
        </p:nvSpPr>
        <p:spPr>
          <a:xfrm>
            <a:off x="1556658" y="1356776"/>
            <a:ext cx="6874117" cy="2137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PAYROLL PROCESSING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MOBILE ACCESSIBILITY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SECURITY AND  ACCESS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SELF-SERVICE PORTALS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COMPLIANCE AND REPORTING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87" name="Google Shape;387;p44"/>
          <p:cNvSpPr/>
          <p:nvPr/>
        </p:nvSpPr>
        <p:spPr>
          <a:xfrm rot="2700000">
            <a:off x="5571283" y="579359"/>
            <a:ext cx="644033" cy="6440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3270242" y="4182200"/>
            <a:ext cx="729300" cy="7293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6574718" y="3753600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MERITS </a:t>
            </a:r>
            <a:endParaRPr lang="en-IN" b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3249" y="2038350"/>
            <a:ext cx="2505600" cy="2329200"/>
          </a:xfrm>
        </p:spPr>
        <p:txBody>
          <a:bodyPr/>
          <a:lstStyle/>
          <a:p>
            <a:pPr marL="152400" indent="0"/>
            <a:r>
              <a:rPr lang="en-I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715375" y="2038350"/>
            <a:ext cx="2505600" cy="23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WORKFORCE 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IMPROVED COMMUNICATION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COMPLIANCE AND REPORTING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ENHANCED SECURITY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SCALABILITY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1715375" y="1295400"/>
            <a:ext cx="2505600" cy="657225"/>
          </a:xfrm>
        </p:spPr>
        <p:txBody>
          <a:bodyPr/>
          <a:lstStyle/>
          <a:p>
            <a:r>
              <a:rPr lang="en-IN" sz="2000" b="1" dirty="0" smtClean="0">
                <a:latin typeface="+mn-lt"/>
              </a:rPr>
              <a:t>MERITS</a:t>
            </a:r>
            <a:endParaRPr lang="en-IN" sz="2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923250" y="1295400"/>
            <a:ext cx="2505600" cy="657225"/>
          </a:xfrm>
        </p:spPr>
        <p:txBody>
          <a:bodyPr/>
          <a:lstStyle/>
          <a:p>
            <a:r>
              <a:rPr lang="en-IN" sz="2000" b="1" dirty="0" smtClean="0">
                <a:latin typeface="+mn-lt"/>
              </a:rPr>
              <a:t> </a:t>
            </a:r>
            <a:endParaRPr lang="en-IN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63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431747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5400" b="1" dirty="0" smtClean="0">
                <a:latin typeface="+mj-lt"/>
              </a:rPr>
              <a:t>THANK YOU 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98868214"/>
      </p:ext>
    </p:extLst>
  </p:cSld>
  <p:clrMapOvr>
    <a:masterClrMapping/>
  </p:clrMapOvr>
</p:sld>
</file>

<file path=ppt/theme/theme1.xml><?xml version="1.0" encoding="utf-8"?>
<a:theme xmlns:a="http://schemas.openxmlformats.org/drawingml/2006/main" name="Muted Palette Business Plan by Slidesgo">
  <a:themeElements>
    <a:clrScheme name="Simple Light">
      <a:dk1>
        <a:srgbClr val="434B43"/>
      </a:dk1>
      <a:lt1>
        <a:srgbClr val="F5F5F5"/>
      </a:lt1>
      <a:dk2>
        <a:srgbClr val="77847B"/>
      </a:dk2>
      <a:lt2>
        <a:srgbClr val="9C99A2"/>
      </a:lt2>
      <a:accent1>
        <a:srgbClr val="D3C1BA"/>
      </a:accent1>
      <a:accent2>
        <a:srgbClr val="ECE4DF"/>
      </a:accent2>
      <a:accent3>
        <a:srgbClr val="CCABAF"/>
      </a:accent3>
      <a:accent4>
        <a:srgbClr val="DAD9E9"/>
      </a:accent4>
      <a:accent5>
        <a:srgbClr val="FFFFFF"/>
      </a:accent5>
      <a:accent6>
        <a:srgbClr val="FFFFFF"/>
      </a:accent6>
      <a:hlink>
        <a:srgbClr val="434B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171</Words>
  <Application>Microsoft Office PowerPoint</Application>
  <PresentationFormat>On-screen Show (16:9)</PresentationFormat>
  <Paragraphs>108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Georgia</vt:lpstr>
      <vt:lpstr>Arvo</vt:lpstr>
      <vt:lpstr>Arial</vt:lpstr>
      <vt:lpstr>Bebas Neue</vt:lpstr>
      <vt:lpstr>Figtree</vt:lpstr>
      <vt:lpstr>Cambria Math</vt:lpstr>
      <vt:lpstr>Microsoft Sans Serif</vt:lpstr>
      <vt:lpstr>Wingdings</vt:lpstr>
      <vt:lpstr>Muted Palette Business Plan by Slidesgo</vt:lpstr>
      <vt:lpstr>OFFICE STAFF MANAGEMENT SYSTEM</vt:lpstr>
      <vt:lpstr>TABLE OF CONTENTS</vt:lpstr>
      <vt:lpstr> Basically I have created 5 tables in postgres             database.  Each of the table have their own primary key and a foreign key as well.  According to table column , I have inserted data into them.  Queries and their solutions have been displayed in the word document.  I can retrieve airline data from this data base.   </vt:lpstr>
      <vt:lpstr>PowerPoint Presentation</vt:lpstr>
      <vt:lpstr>PowerPoint Presentation</vt:lpstr>
      <vt:lpstr>APPLICATIONS</vt:lpstr>
      <vt:lpstr>MERITS </vt:lpstr>
      <vt:lpstr>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modified xsi:type="dcterms:W3CDTF">2023-10-05T19:38:52Z</dcterms:modified>
</cp:coreProperties>
</file>