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302" r:id="rId3"/>
    <p:sldId id="257" r:id="rId4"/>
    <p:sldId id="300" r:id="rId5"/>
    <p:sldId id="301" r:id="rId6"/>
    <p:sldId id="303" r:id="rId7"/>
    <p:sldId id="264" r:id="rId8"/>
    <p:sldId id="296" r:id="rId9"/>
    <p:sldId id="297" r:id="rId10"/>
    <p:sldId id="299" r:id="rId11"/>
  </p:sldIdLst>
  <p:sldSz cx="9144000" cy="5143500" type="screen16x9"/>
  <p:notesSz cx="6858000" cy="9144000"/>
  <p:embeddedFontLst>
    <p:embeddedFont>
      <p:font typeface="Inter-Regular" panose="020B0604020202020204" charset="0"/>
      <p:regular r:id="rId13"/>
      <p:bold r:id="rId14"/>
    </p:embeddedFont>
    <p:embeddedFont>
      <p:font typeface="Playfair Display Regular" panose="020B0604020202020204" charset="0"/>
      <p:regular r:id="rId15"/>
      <p:bold r:id="rId16"/>
      <p:italic r:id="rId17"/>
      <p:boldItalic r:id="rId18"/>
    </p:embeddedFont>
    <p:embeddedFont>
      <p:font typeface="Microsoft Sans Serif" panose="020B0604020202020204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612979-EF31-4AF9-A8EF-6B6A0A963571}">
  <a:tblStyle styleId="{50612979-EF31-4AF9-A8EF-6B6A0A963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BDF9CB-71E7-4CE3-B812-B350EE79E3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68523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33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99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82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52b6f6c1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52b6f6c1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76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6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6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150" y="0"/>
            <a:ext cx="4932849" cy="44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55275" y="1506350"/>
            <a:ext cx="21258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✓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279125" y="1506350"/>
            <a:ext cx="21258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✓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9113" y="0"/>
            <a:ext cx="3604894" cy="437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2811939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768578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7216" y="0"/>
            <a:ext cx="2456794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11512" y="1215482"/>
            <a:ext cx="4481754" cy="26428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OFFICE STAFF MANAGEMENT SYSTEM</a:t>
            </a:r>
            <a:br>
              <a:rPr lang="en-US" sz="2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2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2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2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2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1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BY CHIRAG PATEL</a:t>
            </a:r>
            <a:br>
              <a:rPr lang="en-US" sz="1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1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BRANCH : CE</a:t>
            </a:r>
            <a:br>
              <a:rPr lang="en-US" sz="1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1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ROLL NO : 173</a:t>
            </a:r>
            <a:br>
              <a:rPr lang="en-US" sz="1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1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DIVISION : D6</a:t>
            </a:r>
            <a:br>
              <a:rPr lang="en-US" sz="1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1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ENROLLMENT NO : 22002170110107</a:t>
            </a:r>
            <a:r>
              <a:rPr lang="en-US" sz="2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2800" b="1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US" sz="2800" b="1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3776" cy="780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34" y="0"/>
            <a:ext cx="2667666" cy="510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888" y="1718231"/>
            <a:ext cx="3942300" cy="2004600"/>
          </a:xfrm>
        </p:spPr>
        <p:txBody>
          <a:bodyPr/>
          <a:lstStyle/>
          <a:p>
            <a:r>
              <a:rPr lang="en-US" sz="4800" b="1" dirty="0" smtClean="0">
                <a:latin typeface="+mj-lt"/>
              </a:rPr>
              <a:t>THANK YOU!</a:t>
            </a:r>
            <a:endParaRPr lang="en-US" sz="48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3776" cy="780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34" y="0"/>
            <a:ext cx="2667666" cy="5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944" y="1505415"/>
            <a:ext cx="4068510" cy="2152184"/>
          </a:xfrm>
        </p:spPr>
        <p:txBody>
          <a:bodyPr/>
          <a:lstStyle/>
          <a:p>
            <a:r>
              <a:rPr lang="en-US" sz="2800" b="1" dirty="0" smtClean="0">
                <a:latin typeface="+mj-lt"/>
              </a:rPr>
              <a:t>TABLE OF CONTENTS :</a:t>
            </a:r>
            <a:br>
              <a:rPr lang="en-US" sz="2800" b="1" dirty="0" smtClean="0">
                <a:latin typeface="+mj-lt"/>
              </a:rPr>
            </a:b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1400" b="1" dirty="0" smtClean="0">
                <a:latin typeface="+mn-lt"/>
                <a:sym typeface="Wingdings" panose="05000000000000000000" pitchFamily="2" charset="2"/>
              </a:rPr>
              <a:t> INTRODUCTION</a:t>
            </a:r>
            <a:br>
              <a:rPr lang="en-US" sz="1400" b="1" dirty="0" smtClean="0">
                <a:latin typeface="+mn-lt"/>
                <a:sym typeface="Wingdings" panose="05000000000000000000" pitchFamily="2" charset="2"/>
              </a:rPr>
            </a:br>
            <a:r>
              <a:rPr lang="en-US" sz="1400" b="1" dirty="0" smtClean="0">
                <a:latin typeface="+mn-lt"/>
                <a:sym typeface="Wingdings" panose="05000000000000000000" pitchFamily="2" charset="2"/>
              </a:rPr>
              <a:t/>
            </a:r>
            <a:br>
              <a:rPr lang="en-US" sz="1400" b="1" dirty="0" smtClean="0">
                <a:latin typeface="+mn-lt"/>
                <a:sym typeface="Wingdings" panose="05000000000000000000" pitchFamily="2" charset="2"/>
              </a:rPr>
            </a:br>
            <a:r>
              <a:rPr lang="en-US" sz="1400" b="1" dirty="0" smtClean="0">
                <a:latin typeface="+mn-lt"/>
                <a:sym typeface="Wingdings" panose="05000000000000000000" pitchFamily="2" charset="2"/>
              </a:rPr>
              <a:t> OVERVIEW OF SYSTEM </a:t>
            </a:r>
            <a:br>
              <a:rPr lang="en-US" sz="1400" b="1" dirty="0" smtClean="0">
                <a:latin typeface="+mn-lt"/>
                <a:sym typeface="Wingdings" panose="05000000000000000000" pitchFamily="2" charset="2"/>
              </a:rPr>
            </a:br>
            <a:r>
              <a:rPr lang="en-US" sz="1400" b="1" dirty="0">
                <a:latin typeface="+mn-lt"/>
                <a:sym typeface="Wingdings" panose="05000000000000000000" pitchFamily="2" charset="2"/>
              </a:rPr>
              <a:t/>
            </a:r>
            <a:br>
              <a:rPr lang="en-US" sz="1400" b="1" dirty="0">
                <a:latin typeface="+mn-lt"/>
                <a:sym typeface="Wingdings" panose="05000000000000000000" pitchFamily="2" charset="2"/>
              </a:rPr>
            </a:br>
            <a:r>
              <a:rPr lang="en-US" sz="1400" b="1" dirty="0" smtClean="0">
                <a:latin typeface="+mn-lt"/>
                <a:sym typeface="Wingdings" panose="05000000000000000000" pitchFamily="2" charset="2"/>
              </a:rPr>
              <a:t> FUNCTIONALITY</a:t>
            </a:r>
            <a:br>
              <a:rPr lang="en-US" sz="1400" b="1" dirty="0" smtClean="0">
                <a:latin typeface="+mn-lt"/>
                <a:sym typeface="Wingdings" panose="05000000000000000000" pitchFamily="2" charset="2"/>
              </a:rPr>
            </a:br>
            <a:r>
              <a:rPr lang="en-US" sz="1400" b="1" dirty="0">
                <a:latin typeface="+mn-lt"/>
                <a:sym typeface="Wingdings" panose="05000000000000000000" pitchFamily="2" charset="2"/>
              </a:rPr>
              <a:t/>
            </a:r>
            <a:br>
              <a:rPr lang="en-US" sz="1400" b="1" dirty="0">
                <a:latin typeface="+mn-lt"/>
                <a:sym typeface="Wingdings" panose="05000000000000000000" pitchFamily="2" charset="2"/>
              </a:rPr>
            </a:br>
            <a:r>
              <a:rPr lang="en-US" sz="1400" b="1" dirty="0" smtClean="0">
                <a:latin typeface="+mn-lt"/>
                <a:sym typeface="Wingdings" panose="05000000000000000000" pitchFamily="2" charset="2"/>
              </a:rPr>
              <a:t> FLOWCHART</a:t>
            </a:r>
            <a:br>
              <a:rPr lang="en-US" sz="1400" b="1" dirty="0" smtClean="0">
                <a:latin typeface="+mn-lt"/>
                <a:sym typeface="Wingdings" panose="05000000000000000000" pitchFamily="2" charset="2"/>
              </a:rPr>
            </a:br>
            <a:r>
              <a:rPr lang="en-US" sz="1400" b="1" dirty="0">
                <a:latin typeface="+mn-lt"/>
                <a:sym typeface="Wingdings" panose="05000000000000000000" pitchFamily="2" charset="2"/>
              </a:rPr>
              <a:t/>
            </a:r>
            <a:br>
              <a:rPr lang="en-US" sz="1400" b="1" dirty="0">
                <a:latin typeface="+mn-lt"/>
                <a:sym typeface="Wingdings" panose="05000000000000000000" pitchFamily="2" charset="2"/>
              </a:rPr>
            </a:br>
            <a:r>
              <a:rPr lang="en-US" sz="1400" b="1" dirty="0" smtClean="0">
                <a:latin typeface="+mn-lt"/>
                <a:sym typeface="Wingdings" panose="05000000000000000000" pitchFamily="2" charset="2"/>
              </a:rPr>
              <a:t> MERITS &amp; DEMERITS</a:t>
            </a:r>
            <a:br>
              <a:rPr lang="en-US" sz="1400" b="1" dirty="0" smtClean="0">
                <a:latin typeface="+mn-lt"/>
                <a:sym typeface="Wingdings" panose="05000000000000000000" pitchFamily="2" charset="2"/>
              </a:rPr>
            </a:br>
            <a:r>
              <a:rPr lang="en-US" sz="1400" b="1" dirty="0">
                <a:latin typeface="+mn-lt"/>
                <a:sym typeface="Wingdings" panose="05000000000000000000" pitchFamily="2" charset="2"/>
              </a:rPr>
              <a:t/>
            </a:r>
            <a:br>
              <a:rPr lang="en-US" sz="1400" b="1" dirty="0">
                <a:latin typeface="+mn-lt"/>
                <a:sym typeface="Wingdings" panose="05000000000000000000" pitchFamily="2" charset="2"/>
              </a:rPr>
            </a:br>
            <a:r>
              <a:rPr lang="en-US" sz="1400" b="1" dirty="0" smtClean="0">
                <a:latin typeface="+mn-lt"/>
                <a:sym typeface="Wingdings" panose="05000000000000000000" pitchFamily="2" charset="2"/>
              </a:rPr>
              <a:t> APPLIOCATIONS</a:t>
            </a:r>
            <a:br>
              <a:rPr lang="en-US" sz="1400" b="1" dirty="0" smtClean="0">
                <a:latin typeface="+mn-lt"/>
                <a:sym typeface="Wingdings" panose="05000000000000000000" pitchFamily="2" charset="2"/>
              </a:rPr>
            </a:br>
            <a:r>
              <a:rPr lang="en-US" sz="1400" b="1" dirty="0">
                <a:latin typeface="+mn-lt"/>
                <a:sym typeface="Wingdings" panose="05000000000000000000" pitchFamily="2" charset="2"/>
              </a:rPr>
              <a:t/>
            </a:r>
            <a:br>
              <a:rPr lang="en-US" sz="1400" b="1" dirty="0">
                <a:latin typeface="+mn-lt"/>
                <a:sym typeface="Wingdings" panose="05000000000000000000" pitchFamily="2" charset="2"/>
              </a:rPr>
            </a:br>
            <a:r>
              <a:rPr lang="en-US" sz="1400" b="1" dirty="0" smtClean="0">
                <a:latin typeface="+mn-lt"/>
                <a:sym typeface="Wingdings" panose="05000000000000000000" pitchFamily="2" charset="2"/>
              </a:rPr>
              <a:t> FUTURE SCOPE</a:t>
            </a:r>
            <a:r>
              <a:rPr lang="en-US" sz="2800" b="1" dirty="0" smtClean="0">
                <a:latin typeface="+mj-lt"/>
              </a:rPr>
              <a:t/>
            </a:r>
            <a:br>
              <a:rPr lang="en-US" sz="2800" b="1" dirty="0" smtClean="0">
                <a:latin typeface="+mj-lt"/>
              </a:rPr>
            </a:br>
            <a:endParaRPr lang="en-US" sz="28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3776" cy="780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34" y="0"/>
            <a:ext cx="2667666" cy="5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6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+mj-lt"/>
              </a:rPr>
              <a:t>INTRODUCTION:</a:t>
            </a:r>
            <a:endParaRPr lang="en-IN" b="1" dirty="0">
              <a:latin typeface="+mj-lt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74" y="1506349"/>
            <a:ext cx="5013898" cy="3310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HERE I HAVE CREATED PROJECT REGARDING OFFICE STAFF MANAGEMENT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WHICH CARRIES BOTH EMPLOYEES AND ADMIN’S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THESE SYSTEM MAKES EASY TO INSERT INFORMATION AND RETRIVE THAT INFORMATION BY DIFFERENT CRITERIA.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GIVEN FUNCTIONS TO BOTH ADMIN AND EMPLOYEE TO COMMUNICATED EACH OTHER.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265"/>
            <a:ext cx="743776" cy="780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34" y="0"/>
            <a:ext cx="2667666" cy="510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272" y="245327"/>
            <a:ext cx="5018049" cy="702527"/>
          </a:xfrm>
        </p:spPr>
        <p:txBody>
          <a:bodyPr/>
          <a:lstStyle/>
          <a:p>
            <a:r>
              <a:rPr lang="en-IN" b="1" dirty="0" smtClean="0">
                <a:latin typeface="+mj-lt"/>
              </a:rPr>
              <a:t>OVERVIEW OF SYSTEM :</a:t>
            </a:r>
            <a:endParaRPr lang="en-IN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855300" y="1237785"/>
            <a:ext cx="5683878" cy="3132965"/>
          </a:xfrm>
        </p:spPr>
        <p:txBody>
          <a:bodyPr/>
          <a:lstStyle/>
          <a:p>
            <a:pPr marL="146050" indent="0">
              <a:buNone/>
            </a:pPr>
            <a:r>
              <a:rPr lang="en-IN" sz="1600" b="1" dirty="0"/>
              <a:t>THERE ARE TWO DIFFERENT INTERFACES WITH HAVE UNIQUE FUNCTUIONALITIES ACCORDING THEIR TYPE OF USER.</a:t>
            </a:r>
            <a:br>
              <a:rPr lang="en-IN" sz="1600" b="1" dirty="0"/>
            </a:b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EVERY INTERFACE STARTS THEIR LOGIN AND SIGNUP SYSTEMS WHICH HELPS USER TO GET ENROLLED IN SYSTEM OR LOGGED IN SAFELY</a:t>
            </a:r>
            <a:br>
              <a:rPr lang="en-IN" sz="1600" b="1" dirty="0"/>
            </a:b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FUNCTIONLITIES RUN AS PER USER INPUTS AND COMMANDS ENTERED BY USERS IN SYSTEM.</a:t>
            </a:r>
            <a:br>
              <a:rPr lang="en-IN" sz="1600" b="1" dirty="0"/>
            </a:b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 </a:t>
            </a:r>
          </a:p>
          <a:p>
            <a:pPr marL="146050" indent="0">
              <a:buNone/>
            </a:pPr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265"/>
            <a:ext cx="743776" cy="780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34" y="0"/>
            <a:ext cx="2667666" cy="5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06056" y="1506350"/>
            <a:ext cx="2477386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algn="ctr">
              <a:buNone/>
            </a:pPr>
            <a:r>
              <a:rPr lang="en-US" sz="1800" b="1" dirty="0" smtClean="0"/>
              <a:t>EMPLOYEE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FETCH THEIR OWN DATA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CHECK SALARY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MAIL ADMIN FOR LEAVE OR DOUBT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GET DETAILS OF THEIR DEPARTMENT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3753293" y="1506350"/>
            <a:ext cx="270067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1800" b="1" dirty="0" smtClean="0"/>
              <a:t>ADMIN</a:t>
            </a:r>
            <a:endParaRPr lang="en-US" sz="18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FETCH ALL EMPLOYEE DATA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CREDTING SALARY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REPLAY EMAIL FOR LEAVE OR DOUBT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GET DETAILS OF ALL DEPARTMENT</a:t>
            </a: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144966"/>
            <a:ext cx="4549500" cy="769434"/>
          </a:xfrm>
        </p:spPr>
        <p:txBody>
          <a:bodyPr/>
          <a:lstStyle/>
          <a:p>
            <a:pPr algn="ctr"/>
            <a:r>
              <a:rPr lang="en-US" b="1" dirty="0" smtClean="0">
                <a:latin typeface="+mj-lt"/>
              </a:rPr>
              <a:t>FUNCTIONALITY :</a:t>
            </a:r>
            <a:endParaRPr lang="en-US" b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3776" cy="780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34" y="0"/>
            <a:ext cx="2667666" cy="5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255181" y="127590"/>
            <a:ext cx="8506043" cy="4926420"/>
            <a:chOff x="255181" y="127590"/>
            <a:chExt cx="8506043" cy="4926420"/>
          </a:xfrm>
        </p:grpSpPr>
        <p:sp>
          <p:nvSpPr>
            <p:cNvPr id="7" name="Oval 6"/>
            <p:cNvSpPr/>
            <p:nvPr/>
          </p:nvSpPr>
          <p:spPr>
            <a:xfrm>
              <a:off x="3987208" y="127590"/>
              <a:ext cx="1041991" cy="5954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25000"/>
                    </a:schemeClr>
                  </a:solidFill>
                </a:rPr>
                <a:t>MAIN METHOD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95083" y="935665"/>
              <a:ext cx="2626242" cy="425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25000"/>
                    </a:schemeClr>
                  </a:solidFill>
                </a:rPr>
                <a:t>LOADES THE DRIVERS AND CONNECTS TO JDBC</a:t>
              </a:r>
              <a:endParaRPr lang="en-US" sz="12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52622" y="1963479"/>
              <a:ext cx="1488558" cy="563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>
                      <a:lumMod val="25000"/>
                    </a:schemeClr>
                  </a:solidFill>
                </a:rPr>
                <a:t>EMPLOYEE</a:t>
              </a:r>
              <a:endParaRPr lang="en-US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475226" y="1963479"/>
              <a:ext cx="1488558" cy="563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>
                      <a:lumMod val="25000"/>
                    </a:schemeClr>
                  </a:solidFill>
                </a:rPr>
                <a:t>ADMIN</a:t>
              </a:r>
              <a:endParaRPr lang="en-US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95082" y="1538177"/>
              <a:ext cx="2626242" cy="425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25000"/>
                    </a:schemeClr>
                  </a:solidFill>
                </a:rPr>
                <a:t>LOGIN/SIGNUP</a:t>
              </a:r>
              <a:endParaRPr lang="en-US" sz="12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677783" y="2791047"/>
              <a:ext cx="3083441" cy="2115879"/>
              <a:chOff x="909083" y="2881423"/>
              <a:chExt cx="3083441" cy="211587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9083" y="2881423"/>
                <a:ext cx="3083441" cy="396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FETCHING EMPLOYEE DATA</a:t>
                </a:r>
                <a:endParaRPr lang="en-US" sz="11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09083" y="3455581"/>
                <a:ext cx="3083441" cy="396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CREDTING SALARY</a:t>
                </a:r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909083" y="4033281"/>
                <a:ext cx="3083441" cy="4004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REPLYING MAIL </a:t>
                </a:r>
                <a:endParaRPr lang="en-US" sz="11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909083" y="4614527"/>
                <a:ext cx="3083441" cy="382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SEARCH THE EMPLOYEE</a:t>
                </a:r>
                <a:endParaRPr lang="en-US" sz="11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55181" y="2748518"/>
              <a:ext cx="3083441" cy="2115879"/>
              <a:chOff x="909083" y="2881423"/>
              <a:chExt cx="3083441" cy="211587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909083" y="2881423"/>
                <a:ext cx="3083441" cy="396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GETTING PERSONAL DETAILS </a:t>
                </a:r>
                <a:endParaRPr lang="en-US" sz="11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909083" y="3455581"/>
                <a:ext cx="3083441" cy="396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CHECKING SALARY STATMENTS</a:t>
                </a:r>
                <a:endParaRPr lang="en-US" sz="11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909083" y="4033281"/>
                <a:ext cx="3083441" cy="4004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MAILING ADMIN</a:t>
                </a:r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09083" y="4614527"/>
                <a:ext cx="3083441" cy="382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GETTING DEPARTMENT’S EMPLOYEE </a:t>
                </a:r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" name="Round Diagonal Corner Rectangle 20"/>
            <p:cNvSpPr/>
            <p:nvPr/>
          </p:nvSpPr>
          <p:spPr>
            <a:xfrm>
              <a:off x="3918094" y="2344477"/>
              <a:ext cx="1180215" cy="39695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EMP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4" name="Round Diagonal Corner Rectangle 123"/>
            <p:cNvSpPr/>
            <p:nvPr/>
          </p:nvSpPr>
          <p:spPr>
            <a:xfrm>
              <a:off x="3948657" y="4657060"/>
              <a:ext cx="1180215" cy="39695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ADM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Elbow Connector 22"/>
            <p:cNvCxnSpPr>
              <a:stCxn id="112" idx="3"/>
              <a:endCxn id="21" idx="2"/>
            </p:cNvCxnSpPr>
            <p:nvPr/>
          </p:nvCxnSpPr>
          <p:spPr>
            <a:xfrm flipV="1">
              <a:off x="3338622" y="2542952"/>
              <a:ext cx="579472" cy="40404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1" idx="0"/>
              <a:endCxn id="17" idx="1"/>
            </p:cNvCxnSpPr>
            <p:nvPr/>
          </p:nvCxnSpPr>
          <p:spPr>
            <a:xfrm>
              <a:off x="5098309" y="2542952"/>
              <a:ext cx="579474" cy="4465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20" idx="3"/>
              <a:endCxn id="124" idx="2"/>
            </p:cNvCxnSpPr>
            <p:nvPr/>
          </p:nvCxnSpPr>
          <p:spPr>
            <a:xfrm>
              <a:off x="3338622" y="4100624"/>
              <a:ext cx="610035" cy="75491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22" idx="3"/>
              <a:endCxn id="21" idx="2"/>
            </p:cNvCxnSpPr>
            <p:nvPr/>
          </p:nvCxnSpPr>
          <p:spPr>
            <a:xfrm flipV="1">
              <a:off x="3338622" y="2542952"/>
              <a:ext cx="579472" cy="2130058"/>
            </a:xfrm>
            <a:prstGeom prst="bentConnector3">
              <a:avLst>
                <a:gd name="adj1" fmla="val 6834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9" name="Flowchart: Preparation 678"/>
            <p:cNvSpPr/>
            <p:nvPr/>
          </p:nvSpPr>
          <p:spPr>
            <a:xfrm>
              <a:off x="3948657" y="3312927"/>
              <a:ext cx="1135023" cy="987945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>
                      <a:lumMod val="25000"/>
                    </a:schemeClr>
                  </a:solidFill>
                </a:rPr>
                <a:t>SALARIES</a:t>
              </a:r>
            </a:p>
            <a:p>
              <a:pPr algn="ctr"/>
              <a:r>
                <a:rPr lang="en-US" sz="1000" dirty="0" smtClean="0">
                  <a:solidFill>
                    <a:schemeClr val="accent1">
                      <a:lumMod val="25000"/>
                    </a:schemeClr>
                  </a:solidFill>
                </a:rPr>
                <a:t> / MAILS FILES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cxnSp>
          <p:nvCxnSpPr>
            <p:cNvPr id="686" name="Elbow Connector 685"/>
            <p:cNvCxnSpPr>
              <a:stCxn id="117" idx="3"/>
              <a:endCxn id="679" idx="0"/>
            </p:cNvCxnSpPr>
            <p:nvPr/>
          </p:nvCxnSpPr>
          <p:spPr>
            <a:xfrm flipV="1">
              <a:off x="3338622" y="3312927"/>
              <a:ext cx="1177547" cy="208224"/>
            </a:xfrm>
            <a:prstGeom prst="bentConnector4">
              <a:avLst>
                <a:gd name="adj1" fmla="val 25903"/>
                <a:gd name="adj2" fmla="val 20978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8" name="Elbow Connector 687"/>
            <p:cNvCxnSpPr>
              <a:stCxn id="120" idx="3"/>
              <a:endCxn id="679" idx="1"/>
            </p:cNvCxnSpPr>
            <p:nvPr/>
          </p:nvCxnSpPr>
          <p:spPr>
            <a:xfrm flipV="1">
              <a:off x="3338622" y="3806900"/>
              <a:ext cx="610035" cy="29372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0" name="Elbow Connector 689"/>
            <p:cNvCxnSpPr>
              <a:stCxn id="679" idx="3"/>
              <a:endCxn id="89" idx="1"/>
            </p:cNvCxnSpPr>
            <p:nvPr/>
          </p:nvCxnSpPr>
          <p:spPr>
            <a:xfrm flipV="1">
              <a:off x="5083680" y="3563680"/>
              <a:ext cx="594103" cy="24322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4" name="Elbow Connector 693"/>
            <p:cNvCxnSpPr>
              <a:stCxn id="96" idx="1"/>
              <a:endCxn id="679" idx="2"/>
            </p:cNvCxnSpPr>
            <p:nvPr/>
          </p:nvCxnSpPr>
          <p:spPr>
            <a:xfrm rot="10800000" flipV="1">
              <a:off x="4516169" y="4143152"/>
              <a:ext cx="1161614" cy="157719"/>
            </a:xfrm>
            <a:prstGeom prst="bentConnector4">
              <a:avLst>
                <a:gd name="adj1" fmla="val 25572"/>
                <a:gd name="adj2" fmla="val 22471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>
              <a:stCxn id="7" idx="4"/>
              <a:endCxn id="9" idx="0"/>
            </p:cNvCxnSpPr>
            <p:nvPr/>
          </p:nvCxnSpPr>
          <p:spPr>
            <a:xfrm>
              <a:off x="4508204" y="723013"/>
              <a:ext cx="0" cy="2126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Straight Arrow Connector 702"/>
            <p:cNvCxnSpPr>
              <a:stCxn id="9" idx="2"/>
              <a:endCxn id="86" idx="0"/>
            </p:cNvCxnSpPr>
            <p:nvPr/>
          </p:nvCxnSpPr>
          <p:spPr>
            <a:xfrm flipH="1">
              <a:off x="4508203" y="1360967"/>
              <a:ext cx="1" cy="177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86" idx="1"/>
              <a:endCxn id="11" idx="0"/>
            </p:cNvCxnSpPr>
            <p:nvPr/>
          </p:nvCxnSpPr>
          <p:spPr>
            <a:xfrm flipH="1">
              <a:off x="1796901" y="1750828"/>
              <a:ext cx="1398181" cy="2126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86" idx="3"/>
              <a:endCxn id="83" idx="0"/>
            </p:cNvCxnSpPr>
            <p:nvPr/>
          </p:nvCxnSpPr>
          <p:spPr>
            <a:xfrm>
              <a:off x="5821324" y="1750828"/>
              <a:ext cx="1398181" cy="2126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11" idx="2"/>
              <a:endCxn id="112" idx="0"/>
            </p:cNvCxnSpPr>
            <p:nvPr/>
          </p:nvCxnSpPr>
          <p:spPr>
            <a:xfrm>
              <a:off x="1796901" y="2527005"/>
              <a:ext cx="1" cy="221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12" idx="2"/>
              <a:endCxn id="117" idx="0"/>
            </p:cNvCxnSpPr>
            <p:nvPr/>
          </p:nvCxnSpPr>
          <p:spPr>
            <a:xfrm>
              <a:off x="1796902" y="3145468"/>
              <a:ext cx="0" cy="17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117" idx="2"/>
              <a:endCxn id="120" idx="0"/>
            </p:cNvCxnSpPr>
            <p:nvPr/>
          </p:nvCxnSpPr>
          <p:spPr>
            <a:xfrm>
              <a:off x="1796902" y="3719626"/>
              <a:ext cx="0" cy="180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120" idx="2"/>
              <a:endCxn id="122" idx="0"/>
            </p:cNvCxnSpPr>
            <p:nvPr/>
          </p:nvCxnSpPr>
          <p:spPr>
            <a:xfrm>
              <a:off x="1796902" y="4300872"/>
              <a:ext cx="0" cy="180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83" idx="2"/>
              <a:endCxn id="17" idx="0"/>
            </p:cNvCxnSpPr>
            <p:nvPr/>
          </p:nvCxnSpPr>
          <p:spPr>
            <a:xfrm flipH="1">
              <a:off x="7219504" y="2527005"/>
              <a:ext cx="1" cy="26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17" idx="2"/>
              <a:endCxn id="89" idx="0"/>
            </p:cNvCxnSpPr>
            <p:nvPr/>
          </p:nvCxnSpPr>
          <p:spPr>
            <a:xfrm>
              <a:off x="7219504" y="3187997"/>
              <a:ext cx="0" cy="17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89" idx="2"/>
              <a:endCxn id="96" idx="0"/>
            </p:cNvCxnSpPr>
            <p:nvPr/>
          </p:nvCxnSpPr>
          <p:spPr>
            <a:xfrm>
              <a:off x="7219504" y="3762155"/>
              <a:ext cx="0" cy="180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96" idx="2"/>
              <a:endCxn id="102" idx="0"/>
            </p:cNvCxnSpPr>
            <p:nvPr/>
          </p:nvCxnSpPr>
          <p:spPr>
            <a:xfrm>
              <a:off x="7219504" y="4343401"/>
              <a:ext cx="0" cy="180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3776" cy="78035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34" y="0"/>
            <a:ext cx="2667666" cy="5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06056" y="1506350"/>
            <a:ext cx="2477386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algn="ctr">
              <a:buNone/>
            </a:pPr>
            <a:r>
              <a:rPr lang="en-US" sz="1800" b="1" dirty="0" smtClean="0">
                <a:latin typeface="+mj-lt"/>
              </a:rPr>
              <a:t>MERITS</a:t>
            </a:r>
          </a:p>
          <a:p>
            <a:pPr marL="127000" indent="0" algn="ctr">
              <a:buNone/>
            </a:pPr>
            <a:endParaRPr lang="en-US" sz="1800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EFFICIENT STAFF SCHEDULING</a:t>
            </a:r>
            <a:endParaRPr lang="en-US" dirty="0" smtClean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TIME AND ATTENDANCE TRACKING</a:t>
            </a:r>
            <a:endParaRPr lang="en-US" dirty="0" smtClean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DATA CENTRALIZATION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COST REDUCTION</a:t>
            </a:r>
            <a:endParaRPr lang="en-US" dirty="0" smtClean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3753293" y="1506350"/>
            <a:ext cx="270067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1800" b="1" dirty="0" smtClean="0">
                <a:latin typeface="+mj-lt"/>
              </a:rPr>
              <a:t>DEMERITS</a:t>
            </a:r>
          </a:p>
          <a:p>
            <a:pPr marL="0" indent="0" algn="ctr">
              <a:buNone/>
            </a:pPr>
            <a:endParaRPr lang="en-US" sz="1800" b="1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TECHNICAL ISSUES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INITIAL COSTS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INTEGRATION ISSUES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OVERRELIANCE ON TECHNOLOGY</a:t>
            </a:r>
            <a:endParaRPr lang="en-US" sz="1400" dirty="0">
              <a:latin typeface="+mn-lt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latin typeface="+mj-lt"/>
              </a:rPr>
              <a:t>MERITS AND DEMERITS</a:t>
            </a:r>
            <a:endParaRPr lang="en-US" sz="2800" b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3776" cy="780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34" y="0"/>
            <a:ext cx="2667666" cy="510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j-lt"/>
              </a:rPr>
              <a:t>APPLICATIONS :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74" y="1506350"/>
            <a:ext cx="4280252" cy="2864399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 flipH="1" flipV="1">
            <a:off x="6581552" y="5067250"/>
            <a:ext cx="4167962" cy="13441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855274" y="1445628"/>
            <a:ext cx="47799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</a:rPr>
              <a:t>Employee Records Management</a:t>
            </a:r>
            <a:endParaRPr lang="en-US" sz="1800" dirty="0" smtClean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</a:rPr>
              <a:t>Attendance Tracking</a:t>
            </a:r>
            <a:endParaRPr lang="en-US" sz="1800" dirty="0" smtClean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</a:rPr>
              <a:t>Training and Development</a:t>
            </a:r>
            <a:endParaRPr lang="en-US" sz="1800" dirty="0" smtClean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</a:rPr>
              <a:t>Security and Access Control</a:t>
            </a:r>
            <a:endParaRPr lang="en-US" sz="1800" dirty="0" smtClean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 smtClean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</a:rPr>
              <a:t>Document Management</a:t>
            </a:r>
            <a:endParaRPr lang="en-US" sz="1800" dirty="0" smtClean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3776" cy="780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34" y="0"/>
            <a:ext cx="2667666" cy="5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748950"/>
            <a:ext cx="4131370" cy="452529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FUTURE SCOPE:</a:t>
            </a:r>
            <a:br>
              <a:rPr lang="en-US" b="1" dirty="0" smtClean="0">
                <a:latin typeface="+mj-lt"/>
              </a:rPr>
            </a:br>
            <a:endParaRPr lang="en-US" b="1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265814" y="1201479"/>
            <a:ext cx="6305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WE WILL DEVELOP GUI INTERFACE.</a:t>
            </a:r>
          </a:p>
          <a:p>
            <a:endParaRPr lang="en-US" sz="18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WE WILL USE FRONTEND TO DEVELOP THE SYSTEM TO MAKE IT AN ATTRACTIVE AND ECO-FRIENDLY.</a:t>
            </a:r>
          </a:p>
          <a:p>
            <a:endParaRPr lang="en-US" sz="1800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WE WILL INTERFACE WITH REAL TIME WORLD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3776" cy="780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34" y="0"/>
            <a:ext cx="2667666" cy="5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240</Words>
  <Application>Microsoft Office PowerPoint</Application>
  <PresentationFormat>On-screen Show (16:9)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Inter-Regular</vt:lpstr>
      <vt:lpstr>Playfair Display Regular</vt:lpstr>
      <vt:lpstr>Microsoft Sans Serif</vt:lpstr>
      <vt:lpstr>Wingdings</vt:lpstr>
      <vt:lpstr>Calibri</vt:lpstr>
      <vt:lpstr>Feeble template</vt:lpstr>
      <vt:lpstr>OFFICE STAFF MANAGEMENT SYSTEM   BY CHIRAG PATEL BRANCH : CE ROLL NO : 173 DIVISION : D6 ENROLLMENT NO : 22002170110107 </vt:lpstr>
      <vt:lpstr>TABLE OF CONTENTS :   INTRODUCTION   OVERVIEW OF SYSTEM    FUNCTIONALITY   FLOWCHART   MERITS &amp; DEMERITS   APPLIOCATIONS   FUTURE SCOPE </vt:lpstr>
      <vt:lpstr>INTRODUCTION:</vt:lpstr>
      <vt:lpstr>OVERVIEW OF SYSTEM :</vt:lpstr>
      <vt:lpstr>FUNCTIONALITY :</vt:lpstr>
      <vt:lpstr>PowerPoint Presentation</vt:lpstr>
      <vt:lpstr>MERITS AND DEMERITS</vt:lpstr>
      <vt:lpstr>APPLICATIONS :</vt:lpstr>
      <vt:lpstr>FUTURE SCOPE: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System  Using Java !  Prepared By: Yasvi Vaghasiya</dc:title>
  <dc:creator>Kriyanshi Patel</dc:creator>
  <cp:lastModifiedBy>Admin</cp:lastModifiedBy>
  <cp:revision>34</cp:revision>
  <dcterms:modified xsi:type="dcterms:W3CDTF">2023-10-05T20:26:22Z</dcterms:modified>
</cp:coreProperties>
</file>