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lice" panose="020B0604020202020204" charset="0"/>
      <p:regular r:id="rId14"/>
    </p:embeddedFont>
    <p:embeddedFont>
      <p:font typeface="Ali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18.png"/><Relationship Id="rId14" Type="http://schemas.openxmlformats.org/officeDocument/2006/relationships/image" Target="../media/image3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1.svg"/><Relationship Id="rId4" Type="http://schemas.openxmlformats.org/officeDocument/2006/relationships/image" Target="../media/image39.svg"/><Relationship Id="rId9" Type="http://schemas.openxmlformats.org/officeDocument/2006/relationships/image" Target="../media/image6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23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45.svg"/><Relationship Id="rId4" Type="http://schemas.openxmlformats.org/officeDocument/2006/relationships/image" Target="../media/image5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18" Type="http://schemas.openxmlformats.org/officeDocument/2006/relationships/image" Target="../media/image47.sv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10" Type="http://schemas.openxmlformats.org/officeDocument/2006/relationships/image" Target="../media/image17.svg"/><Relationship Id="rId4" Type="http://schemas.openxmlformats.org/officeDocument/2006/relationships/image" Target="../media/image9.svg"/><Relationship Id="rId9" Type="http://schemas.openxmlformats.org/officeDocument/2006/relationships/image" Target="../media/image9.png"/><Relationship Id="rId14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26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6.png"/><Relationship Id="rId18" Type="http://schemas.openxmlformats.org/officeDocument/2006/relationships/image" Target="../media/image15.svg"/><Relationship Id="rId26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51.sv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7.png"/><Relationship Id="rId24" Type="http://schemas.openxmlformats.org/officeDocument/2006/relationships/image" Target="../media/image21.sv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45.svg"/><Relationship Id="rId10" Type="http://schemas.openxmlformats.org/officeDocument/2006/relationships/image" Target="../media/image41.svg"/><Relationship Id="rId19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22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3289595" y="2849191"/>
            <a:ext cx="5887622" cy="3289709"/>
          </a:xfrm>
          <a:custGeom>
            <a:avLst/>
            <a:gdLst/>
            <a:ahLst/>
            <a:cxnLst/>
            <a:rect l="l" t="t" r="r" b="b"/>
            <a:pathLst>
              <a:path w="5887622" h="3289709">
                <a:moveTo>
                  <a:pt x="0" y="0"/>
                </a:moveTo>
                <a:lnTo>
                  <a:pt x="5887622" y="0"/>
                </a:lnTo>
                <a:lnTo>
                  <a:pt x="5887622" y="3289709"/>
                </a:lnTo>
                <a:lnTo>
                  <a:pt x="0" y="32897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3688802" y="2365018"/>
            <a:ext cx="10910396" cy="474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Alice Bold"/>
              </a:rPr>
              <a:t>Hospital Management System </a:t>
            </a:r>
          </a:p>
        </p:txBody>
      </p:sp>
      <p:sp>
        <p:nvSpPr>
          <p:cNvPr id="15" name="Freeform 15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914102" y="7185238"/>
            <a:ext cx="8459795" cy="5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Alice Bold"/>
              </a:rPr>
              <a:t>System for Receptionist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672061" y="5229995"/>
            <a:ext cx="5587239" cy="2662922"/>
            <a:chOff x="0" y="0"/>
            <a:chExt cx="7449652" cy="355056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593548" y="684718"/>
              <a:ext cx="2543589" cy="2181127"/>
            </a:xfrm>
            <a:custGeom>
              <a:avLst/>
              <a:gdLst/>
              <a:ahLst/>
              <a:cxnLst/>
              <a:rect l="l" t="t" r="r" b="b"/>
              <a:pathLst>
                <a:path w="2543589" h="2181127">
                  <a:moveTo>
                    <a:pt x="0" y="0"/>
                  </a:moveTo>
                  <a:lnTo>
                    <a:pt x="2543589" y="0"/>
                  </a:lnTo>
                  <a:lnTo>
                    <a:pt x="2543589" y="2181127"/>
                  </a:lnTo>
                  <a:lnTo>
                    <a:pt x="0" y="2181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3403837" y="549192"/>
              <a:ext cx="3751571" cy="2188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3"/>
                </a:lnSpc>
              </a:pPr>
              <a:r>
                <a:rPr lang="en-US" sz="2170" dirty="0" err="1" smtClean="0">
                  <a:solidFill>
                    <a:srgbClr val="000000"/>
                  </a:solidFill>
                  <a:latin typeface="Alice"/>
                </a:rPr>
                <a:t>Jiya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 Shah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Roll No. : 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105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Enrollment:</a:t>
              </a:r>
            </a:p>
            <a:p>
              <a:pPr marL="0" lvl="0" indent="0" algn="l">
                <a:lnSpc>
                  <a:spcPts val="3233"/>
                </a:lnSpc>
              </a:pP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22002170110164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574160"/>
            <a:ext cx="5587239" cy="2662922"/>
            <a:chOff x="0" y="0"/>
            <a:chExt cx="7449652" cy="355056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314545" y="627626"/>
              <a:ext cx="2439599" cy="2326768"/>
            </a:xfrm>
            <a:custGeom>
              <a:avLst/>
              <a:gdLst/>
              <a:ahLst/>
              <a:cxnLst/>
              <a:rect l="l" t="t" r="r" b="b"/>
              <a:pathLst>
                <a:path w="2439599" h="2326768">
                  <a:moveTo>
                    <a:pt x="0" y="0"/>
                  </a:moveTo>
                  <a:lnTo>
                    <a:pt x="2439599" y="0"/>
                  </a:lnTo>
                  <a:lnTo>
                    <a:pt x="2439599" y="2326767"/>
                  </a:lnTo>
                  <a:lnTo>
                    <a:pt x="0" y="2326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3239700" y="670129"/>
              <a:ext cx="3751571" cy="2188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3"/>
                </a:lnSpc>
              </a:pPr>
              <a:r>
                <a:rPr lang="en-US" sz="2170" dirty="0" err="1" smtClean="0">
                  <a:solidFill>
                    <a:srgbClr val="000000"/>
                  </a:solidFill>
                  <a:latin typeface="Alice"/>
                </a:rPr>
                <a:t>Agresha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 Shah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 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Roll No. : 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82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Enrollment:</a:t>
              </a:r>
            </a:p>
            <a:p>
              <a:pPr marL="0" lvl="0" indent="0" algn="l">
                <a:lnSpc>
                  <a:spcPts val="3233"/>
                </a:lnSpc>
              </a:pP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22002170110155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14910" y="2248887"/>
            <a:ext cx="4395201" cy="5849394"/>
            <a:chOff x="0" y="0"/>
            <a:chExt cx="5860268" cy="7799192"/>
          </a:xfrm>
        </p:grpSpPr>
        <p:sp>
          <p:nvSpPr>
            <p:cNvPr id="16" name="Freeform 16"/>
            <p:cNvSpPr/>
            <p:nvPr/>
          </p:nvSpPr>
          <p:spPr>
            <a:xfrm rot="-7900054">
              <a:off x="463997" y="402817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 rot="-2700000">
              <a:off x="3713003" y="542580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 rot="3209977">
              <a:off x="4112936" y="6772653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 rot="7866361">
              <a:off x="460997" y="6740477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1" y="0"/>
                  </a:lnTo>
                  <a:lnTo>
                    <a:pt x="1350641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130253" y="1421855"/>
              <a:ext cx="5730015" cy="4073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776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lice Bold"/>
                </a:rPr>
                <a:t>Meet Our Team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574909"/>
              <a:ext cx="5860268" cy="421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76"/>
                </a:lnSpc>
              </a:pPr>
              <a:r>
                <a:rPr lang="en-US" sz="2276" spc="-45">
                  <a:solidFill>
                    <a:srgbClr val="000000"/>
                  </a:solidFill>
                  <a:latin typeface="Alice Bold"/>
                </a:rPr>
                <a:t>SEM-3 CE A3 DIVISION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0907"/>
            <a:ext cx="5587239" cy="2662922"/>
            <a:chOff x="0" y="0"/>
            <a:chExt cx="7449652" cy="355056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6" name="Freeform 26"/>
            <p:cNvSpPr/>
            <p:nvPr/>
          </p:nvSpPr>
          <p:spPr>
            <a:xfrm>
              <a:off x="506594" y="400403"/>
              <a:ext cx="2055501" cy="2740668"/>
            </a:xfrm>
            <a:custGeom>
              <a:avLst/>
              <a:gdLst/>
              <a:ahLst/>
              <a:cxnLst/>
              <a:rect l="l" t="t" r="r" b="b"/>
              <a:pathLst>
                <a:path w="2055501" h="2740668">
                  <a:moveTo>
                    <a:pt x="0" y="0"/>
                  </a:moveTo>
                  <a:lnTo>
                    <a:pt x="2055501" y="0"/>
                  </a:lnTo>
                  <a:lnTo>
                    <a:pt x="2055501" y="2740668"/>
                  </a:lnTo>
                  <a:lnTo>
                    <a:pt x="0" y="2740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2832167" y="665149"/>
              <a:ext cx="3751571" cy="214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3"/>
                </a:lnSpc>
              </a:pPr>
              <a:r>
                <a:rPr lang="en-US" sz="2170" dirty="0" err="1" smtClean="0">
                  <a:solidFill>
                    <a:srgbClr val="000000"/>
                  </a:solidFill>
                  <a:latin typeface="Alice"/>
                </a:rPr>
                <a:t>Chirag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 Patel 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Roll No. : 94</a:t>
              </a: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Enrollment:</a:t>
              </a:r>
            </a:p>
            <a:p>
              <a:pPr marL="0" lvl="0" indent="0" algn="l"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22002170110107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672061" y="1697985"/>
            <a:ext cx="5587239" cy="2662922"/>
            <a:chOff x="0" y="0"/>
            <a:chExt cx="7449652" cy="3550563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595808" y="695950"/>
              <a:ext cx="2028202" cy="2262987"/>
            </a:xfrm>
            <a:custGeom>
              <a:avLst/>
              <a:gdLst/>
              <a:ahLst/>
              <a:cxnLst/>
              <a:rect l="l" t="t" r="r" b="b"/>
              <a:pathLst>
                <a:path w="2028202" h="2262987">
                  <a:moveTo>
                    <a:pt x="0" y="0"/>
                  </a:moveTo>
                  <a:lnTo>
                    <a:pt x="2028202" y="0"/>
                  </a:lnTo>
                  <a:lnTo>
                    <a:pt x="2028202" y="2262988"/>
                  </a:lnTo>
                  <a:lnTo>
                    <a:pt x="0" y="2262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TextBox 33"/>
            <p:cNvSpPr txBox="1"/>
            <p:nvPr/>
          </p:nvSpPr>
          <p:spPr>
            <a:xfrm>
              <a:off x="3106611" y="674673"/>
              <a:ext cx="3751571" cy="2188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3"/>
                </a:lnSpc>
              </a:pPr>
              <a:r>
                <a:rPr lang="en-US" sz="2170" dirty="0" err="1" smtClean="0">
                  <a:solidFill>
                    <a:srgbClr val="000000"/>
                  </a:solidFill>
                  <a:latin typeface="Alice"/>
                </a:rPr>
                <a:t>Yasvi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 </a:t>
              </a:r>
              <a:r>
                <a:rPr lang="en-US" sz="2170" dirty="0" err="1" smtClean="0">
                  <a:solidFill>
                    <a:srgbClr val="000000"/>
                  </a:solidFill>
                  <a:latin typeface="Alice"/>
                </a:rPr>
                <a:t>Vaghasiya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Roll No. : 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99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Enrollment:</a:t>
              </a:r>
            </a:p>
            <a:p>
              <a:pPr marL="0" lvl="0" indent="0" algn="l">
                <a:lnSpc>
                  <a:spcPts val="3233"/>
                </a:lnSpc>
              </a:pP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22002170110199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7151236"/>
            <a:ext cx="5587239" cy="2662922"/>
            <a:chOff x="0" y="0"/>
            <a:chExt cx="7449652" cy="3550563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8" name="Freeform 38"/>
            <p:cNvSpPr/>
            <p:nvPr/>
          </p:nvSpPr>
          <p:spPr>
            <a:xfrm>
              <a:off x="236523" y="623712"/>
              <a:ext cx="2595644" cy="2267944"/>
            </a:xfrm>
            <a:custGeom>
              <a:avLst/>
              <a:gdLst/>
              <a:ahLst/>
              <a:cxnLst/>
              <a:rect l="l" t="t" r="r" b="b"/>
              <a:pathLst>
                <a:path w="2595644" h="2267944">
                  <a:moveTo>
                    <a:pt x="0" y="0"/>
                  </a:moveTo>
                  <a:lnTo>
                    <a:pt x="2595644" y="0"/>
                  </a:lnTo>
                  <a:lnTo>
                    <a:pt x="2595644" y="2267944"/>
                  </a:lnTo>
                  <a:lnTo>
                    <a:pt x="0" y="2267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TextBox 39"/>
            <p:cNvSpPr txBox="1"/>
            <p:nvPr/>
          </p:nvSpPr>
          <p:spPr>
            <a:xfrm>
              <a:off x="3239700" y="619921"/>
              <a:ext cx="3751571" cy="2188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33"/>
                </a:lnSpc>
              </a:pPr>
              <a:r>
                <a:rPr lang="en-US" sz="2170" dirty="0" err="1" smtClean="0">
                  <a:solidFill>
                    <a:srgbClr val="000000"/>
                  </a:solidFill>
                  <a:latin typeface="Alice"/>
                </a:rPr>
                <a:t>Henil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 </a:t>
              </a:r>
              <a:r>
                <a:rPr lang="en-US" sz="2170" dirty="0" err="1" smtClean="0">
                  <a:solidFill>
                    <a:srgbClr val="000000"/>
                  </a:solidFill>
                  <a:latin typeface="Alice"/>
                </a:rPr>
                <a:t>Sutariya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 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Roll No. : </a:t>
              </a: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95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  <a:p>
              <a:pPr>
                <a:lnSpc>
                  <a:spcPts val="3233"/>
                </a:lnSpc>
              </a:pPr>
              <a:r>
                <a:rPr lang="en-US" sz="2170" dirty="0">
                  <a:solidFill>
                    <a:srgbClr val="000000"/>
                  </a:solidFill>
                  <a:latin typeface="Alice"/>
                </a:rPr>
                <a:t>Enrollment:</a:t>
              </a:r>
            </a:p>
            <a:p>
              <a:pPr marL="0" lvl="0" indent="0" algn="l">
                <a:lnSpc>
                  <a:spcPts val="3233"/>
                </a:lnSpc>
              </a:pPr>
              <a:r>
                <a:rPr lang="en-US" sz="2170" dirty="0" smtClean="0">
                  <a:solidFill>
                    <a:srgbClr val="000000"/>
                  </a:solidFill>
                  <a:latin typeface="Alice"/>
                </a:rPr>
                <a:t>22002171410058</a:t>
              </a:r>
              <a:endParaRPr lang="en-US" sz="2170" dirty="0">
                <a:solidFill>
                  <a:srgbClr val="000000"/>
                </a:solidFill>
                <a:latin typeface="Alice"/>
              </a:endParaRPr>
            </a:p>
          </p:txBody>
        </p:sp>
      </p:grpSp>
      <p:sp>
        <p:nvSpPr>
          <p:cNvPr id="40" name="Freeform 40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345718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Alice Bold"/>
              </a:rPr>
              <a:t>Origin of the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4788507"/>
            <a:ext cx="7707571" cy="456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Alice"/>
              </a:rPr>
              <a:t>As managing data of hospital of paitents and doctors is very important concern for us .</a:t>
            </a:r>
          </a:p>
          <a:p>
            <a:pPr>
              <a:lnSpc>
                <a:spcPts val="3644"/>
              </a:lnSpc>
            </a:pPr>
            <a:endParaRPr lang="en-US" sz="2699" spc="161">
              <a:solidFill>
                <a:srgbClr val="000000"/>
              </a:solidFill>
              <a:latin typeface="Alice"/>
            </a:endParaRPr>
          </a:p>
          <a:p>
            <a:pPr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Alice"/>
              </a:rPr>
              <a:t>And finding all these details in register and books is hard and risk of loosing those data is high .</a:t>
            </a:r>
          </a:p>
          <a:p>
            <a:pPr>
              <a:lnSpc>
                <a:spcPts val="3644"/>
              </a:lnSpc>
            </a:pPr>
            <a:endParaRPr lang="en-US" sz="2699" spc="161">
              <a:solidFill>
                <a:srgbClr val="000000"/>
              </a:solidFill>
              <a:latin typeface="Alice"/>
            </a:endParaRPr>
          </a:p>
          <a:p>
            <a:pPr marL="0" lvl="0" indent="0">
              <a:lnSpc>
                <a:spcPts val="3644"/>
              </a:lnSpc>
              <a:spcBef>
                <a:spcPct val="0"/>
              </a:spcBef>
            </a:pPr>
            <a:r>
              <a:rPr lang="en-US" sz="2699" spc="161">
                <a:solidFill>
                  <a:srgbClr val="000000"/>
                </a:solidFill>
                <a:latin typeface="Alice"/>
              </a:rPr>
              <a:t>So overcome these issues we have developed system for hospital’s reception desktop.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8075" y="1267971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857087" y="1879538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4950" y="2898168"/>
            <a:ext cx="809209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Alice Bold"/>
              </a:rPr>
              <a:t>Base of Project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4950" y="4788507"/>
            <a:ext cx="7707571" cy="352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Alice"/>
              </a:rPr>
              <a:t>We have made these system using Python Programming language </a:t>
            </a:r>
          </a:p>
          <a:p>
            <a:pPr>
              <a:lnSpc>
                <a:spcPts val="4049"/>
              </a:lnSpc>
            </a:pPr>
            <a:endParaRPr lang="en-US" sz="2999" spc="179">
              <a:solidFill>
                <a:srgbClr val="000000"/>
              </a:solidFill>
              <a:latin typeface="Alice"/>
            </a:endParaRPr>
          </a:p>
          <a:p>
            <a:pPr marL="0" lvl="0" indent="0">
              <a:lnSpc>
                <a:spcPts val="4049"/>
              </a:lnSpc>
              <a:spcBef>
                <a:spcPct val="0"/>
              </a:spcBef>
            </a:pPr>
            <a:r>
              <a:rPr lang="en-US" sz="2999" spc="179">
                <a:solidFill>
                  <a:srgbClr val="000000"/>
                </a:solidFill>
                <a:latin typeface="Alice"/>
              </a:rPr>
              <a:t>In we have used Tkinter which is  Inbuild Libaray or Module of python language which provide us to construct GUI , connected With MySql Database </a:t>
            </a:r>
          </a:p>
        </p:txBody>
      </p:sp>
      <p:sp>
        <p:nvSpPr>
          <p:cNvPr id="7" name="Freeform 7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79404" y="1599032"/>
            <a:ext cx="7948907" cy="1077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4"/>
              </a:lnSpc>
            </a:pPr>
            <a:r>
              <a:rPr lang="en-US" sz="8200">
                <a:solidFill>
                  <a:srgbClr val="000000"/>
                </a:solidFill>
                <a:latin typeface="Alice Bold"/>
              </a:rPr>
              <a:t>Functionalities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50092" y="3261038"/>
            <a:ext cx="5142862" cy="1882462"/>
            <a:chOff x="0" y="0"/>
            <a:chExt cx="6857149" cy="250994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6857149" cy="2509949"/>
              <a:chOff x="0" y="0"/>
              <a:chExt cx="2342659" cy="85749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98"/>
                    </a:lnTo>
                    <a:cubicBezTo>
                      <a:pt x="2342659" y="845299"/>
                      <a:pt x="2340910" y="849520"/>
                      <a:pt x="2337798" y="852632"/>
                    </a:cubicBezTo>
                    <a:cubicBezTo>
                      <a:pt x="2334686" y="855744"/>
                      <a:pt x="2330465" y="857492"/>
                      <a:pt x="2326064" y="857492"/>
                    </a:cubicBezTo>
                    <a:lnTo>
                      <a:pt x="16594" y="857492"/>
                    </a:lnTo>
                    <a:cubicBezTo>
                      <a:pt x="7430" y="857492"/>
                      <a:pt x="0" y="850063"/>
                      <a:pt x="0" y="84089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85725"/>
                <a:ext cx="2342659" cy="7717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505790" y="783337"/>
              <a:ext cx="1547159" cy="106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44"/>
                </a:lnSpc>
              </a:pPr>
              <a:r>
                <a:rPr lang="en-US" sz="5879" spc="-482">
                  <a:solidFill>
                    <a:srgbClr val="000000"/>
                  </a:solidFill>
                  <a:latin typeface="Alice"/>
                </a:rPr>
                <a:t>01.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198246" y="510901"/>
              <a:ext cx="4048923" cy="130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68"/>
                </a:lnSpc>
              </a:pPr>
              <a:r>
                <a:rPr lang="en-US" sz="2939" spc="47">
                  <a:solidFill>
                    <a:srgbClr val="000000"/>
                  </a:solidFill>
                  <a:latin typeface="Alice"/>
                </a:rPr>
                <a:t>Adding </a:t>
              </a:r>
            </a:p>
            <a:p>
              <a:pPr marL="0" lvl="0" indent="0" algn="just">
                <a:lnSpc>
                  <a:spcPts val="3968"/>
                </a:lnSpc>
                <a:spcBef>
                  <a:spcPct val="0"/>
                </a:spcBef>
              </a:pPr>
              <a:r>
                <a:rPr lang="en-US" sz="2939" spc="47">
                  <a:solidFill>
                    <a:srgbClr val="000000"/>
                  </a:solidFill>
                  <a:latin typeface="Alice"/>
                </a:rPr>
                <a:t>New Patient 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4" name="Group 14"/>
          <p:cNvGrpSpPr/>
          <p:nvPr/>
        </p:nvGrpSpPr>
        <p:grpSpPr>
          <a:xfrm>
            <a:off x="2907973" y="6090350"/>
            <a:ext cx="5142862" cy="1882462"/>
            <a:chOff x="0" y="0"/>
            <a:chExt cx="6857149" cy="250994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6857149" cy="2509949"/>
              <a:chOff x="0" y="0"/>
              <a:chExt cx="2342659" cy="85749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22581" y="0"/>
                    </a:moveTo>
                    <a:lnTo>
                      <a:pt x="2320078" y="0"/>
                    </a:lnTo>
                    <a:cubicBezTo>
                      <a:pt x="2332549" y="0"/>
                      <a:pt x="2342659" y="10110"/>
                      <a:pt x="2342659" y="22581"/>
                    </a:cubicBezTo>
                    <a:lnTo>
                      <a:pt x="2342659" y="834912"/>
                    </a:lnTo>
                    <a:cubicBezTo>
                      <a:pt x="2342659" y="840901"/>
                      <a:pt x="2340280" y="846644"/>
                      <a:pt x="2336045" y="850879"/>
                    </a:cubicBezTo>
                    <a:cubicBezTo>
                      <a:pt x="2331810" y="855113"/>
                      <a:pt x="2326067" y="857492"/>
                      <a:pt x="2320078" y="857492"/>
                    </a:cubicBezTo>
                    <a:lnTo>
                      <a:pt x="22581" y="857492"/>
                    </a:lnTo>
                    <a:cubicBezTo>
                      <a:pt x="10110" y="857492"/>
                      <a:pt x="0" y="847383"/>
                      <a:pt x="0" y="834912"/>
                    </a:cubicBezTo>
                    <a:lnTo>
                      <a:pt x="0" y="22581"/>
                    </a:lnTo>
                    <a:cubicBezTo>
                      <a:pt x="0" y="10110"/>
                      <a:pt x="10110" y="0"/>
                      <a:pt x="22581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85725"/>
                <a:ext cx="2342659" cy="7717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05790" y="784705"/>
              <a:ext cx="1547159" cy="106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44"/>
                </a:lnSpc>
              </a:pPr>
              <a:r>
                <a:rPr lang="en-US" sz="5879" spc="-482">
                  <a:solidFill>
                    <a:srgbClr val="000000"/>
                  </a:solidFill>
                  <a:latin typeface="Alice"/>
                </a:rPr>
                <a:t>02.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198246" y="544004"/>
              <a:ext cx="4048923" cy="130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68"/>
                </a:lnSpc>
              </a:pPr>
              <a:r>
                <a:rPr lang="en-US" sz="2939" spc="47">
                  <a:solidFill>
                    <a:srgbClr val="000000"/>
                  </a:solidFill>
                  <a:latin typeface="Alice"/>
                </a:rPr>
                <a:t>Adding </a:t>
              </a:r>
            </a:p>
            <a:p>
              <a:pPr marL="0" lvl="0" indent="0" algn="just">
                <a:lnSpc>
                  <a:spcPts val="3968"/>
                </a:lnSpc>
                <a:spcBef>
                  <a:spcPct val="0"/>
                </a:spcBef>
              </a:pPr>
              <a:r>
                <a:rPr lang="en-US" sz="2939" spc="47">
                  <a:solidFill>
                    <a:srgbClr val="000000"/>
                  </a:solidFill>
                  <a:latin typeface="Alice"/>
                </a:rPr>
                <a:t>New Doctor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778762" y="3261038"/>
            <a:ext cx="5142862" cy="1882462"/>
            <a:chOff x="0" y="0"/>
            <a:chExt cx="6857149" cy="2509949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6857149" cy="2509949"/>
              <a:chOff x="0" y="0"/>
              <a:chExt cx="2342659" cy="85749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98"/>
                    </a:lnTo>
                    <a:cubicBezTo>
                      <a:pt x="2342659" y="845299"/>
                      <a:pt x="2340910" y="849520"/>
                      <a:pt x="2337798" y="852632"/>
                    </a:cubicBezTo>
                    <a:cubicBezTo>
                      <a:pt x="2334686" y="855744"/>
                      <a:pt x="2330465" y="857492"/>
                      <a:pt x="2326064" y="857492"/>
                    </a:cubicBezTo>
                    <a:lnTo>
                      <a:pt x="16594" y="857492"/>
                    </a:lnTo>
                    <a:cubicBezTo>
                      <a:pt x="7430" y="857492"/>
                      <a:pt x="0" y="850063"/>
                      <a:pt x="0" y="84089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85725"/>
                <a:ext cx="2342659" cy="7717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505790" y="783337"/>
              <a:ext cx="1547159" cy="106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44"/>
                </a:lnSpc>
              </a:pPr>
              <a:r>
                <a:rPr lang="en-US" sz="5879" spc="-482">
                  <a:solidFill>
                    <a:srgbClr val="000000"/>
                  </a:solidFill>
                  <a:latin typeface="Alice"/>
                </a:rPr>
                <a:t>03.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052949" y="470595"/>
              <a:ext cx="4048923" cy="130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68"/>
                </a:lnSpc>
                <a:spcBef>
                  <a:spcPct val="0"/>
                </a:spcBef>
              </a:pPr>
              <a:r>
                <a:rPr lang="en-US" sz="2939" spc="47">
                  <a:solidFill>
                    <a:srgbClr val="000000"/>
                  </a:solidFill>
                  <a:latin typeface="Alice"/>
                </a:rPr>
                <a:t>Checking Details Of Old Paitent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9932626" y="6090350"/>
            <a:ext cx="5142862" cy="1882462"/>
            <a:chOff x="0" y="0"/>
            <a:chExt cx="6857149" cy="2509949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6857149" cy="2509949"/>
              <a:chOff x="0" y="0"/>
              <a:chExt cx="2342659" cy="85749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98"/>
                    </a:lnTo>
                    <a:cubicBezTo>
                      <a:pt x="2342659" y="845299"/>
                      <a:pt x="2340910" y="849520"/>
                      <a:pt x="2337798" y="852632"/>
                    </a:cubicBezTo>
                    <a:cubicBezTo>
                      <a:pt x="2334686" y="855744"/>
                      <a:pt x="2330465" y="857492"/>
                      <a:pt x="2326064" y="857492"/>
                    </a:cubicBezTo>
                    <a:lnTo>
                      <a:pt x="16594" y="857492"/>
                    </a:lnTo>
                    <a:cubicBezTo>
                      <a:pt x="7430" y="857492"/>
                      <a:pt x="0" y="850063"/>
                      <a:pt x="0" y="84089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85725"/>
                <a:ext cx="2342659" cy="7717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505790" y="783337"/>
              <a:ext cx="1547159" cy="106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44"/>
                </a:lnSpc>
              </a:pPr>
              <a:r>
                <a:rPr lang="en-US" sz="5879" spc="-482">
                  <a:solidFill>
                    <a:srgbClr val="000000"/>
                  </a:solidFill>
                  <a:latin typeface="Alice"/>
                </a:rPr>
                <a:t>04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052949" y="470595"/>
              <a:ext cx="4048923" cy="130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68"/>
                </a:lnSpc>
                <a:spcBef>
                  <a:spcPct val="0"/>
                </a:spcBef>
              </a:pPr>
              <a:r>
                <a:rPr lang="en-US" sz="2939" spc="47">
                  <a:solidFill>
                    <a:srgbClr val="000000"/>
                  </a:solidFill>
                  <a:latin typeface="Alice"/>
                </a:rPr>
                <a:t>Checking Details of Old Doctor 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3107433" y="3261038"/>
            <a:ext cx="5142862" cy="1882462"/>
            <a:chOff x="0" y="0"/>
            <a:chExt cx="6857149" cy="2509949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6857149" cy="2509949"/>
              <a:chOff x="0" y="0"/>
              <a:chExt cx="2342659" cy="857492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16594" y="0"/>
                    </a:moveTo>
                    <a:lnTo>
                      <a:pt x="2326064" y="0"/>
                    </a:lnTo>
                    <a:cubicBezTo>
                      <a:pt x="2335229" y="0"/>
                      <a:pt x="2342659" y="7430"/>
                      <a:pt x="2342659" y="16594"/>
                    </a:cubicBezTo>
                    <a:lnTo>
                      <a:pt x="2342659" y="840898"/>
                    </a:lnTo>
                    <a:cubicBezTo>
                      <a:pt x="2342659" y="845299"/>
                      <a:pt x="2340910" y="849520"/>
                      <a:pt x="2337798" y="852632"/>
                    </a:cubicBezTo>
                    <a:cubicBezTo>
                      <a:pt x="2334686" y="855744"/>
                      <a:pt x="2330465" y="857492"/>
                      <a:pt x="2326064" y="857492"/>
                    </a:cubicBezTo>
                    <a:lnTo>
                      <a:pt x="16594" y="857492"/>
                    </a:lnTo>
                    <a:cubicBezTo>
                      <a:pt x="7430" y="857492"/>
                      <a:pt x="0" y="850063"/>
                      <a:pt x="0" y="840898"/>
                    </a:cubicBezTo>
                    <a:lnTo>
                      <a:pt x="0" y="16594"/>
                    </a:lnTo>
                    <a:cubicBezTo>
                      <a:pt x="0" y="7430"/>
                      <a:pt x="7430" y="0"/>
                      <a:pt x="1659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76200"/>
                <a:ext cx="2342659" cy="7812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63"/>
                  </a:lnSpc>
                </a:pPr>
                <a:endParaRPr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505790" y="783337"/>
              <a:ext cx="1547159" cy="106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44"/>
                </a:lnSpc>
              </a:pPr>
              <a:r>
                <a:rPr lang="en-US" sz="5879" spc="-482">
                  <a:solidFill>
                    <a:srgbClr val="000000"/>
                  </a:solidFill>
                  <a:latin typeface="Alice"/>
                </a:rPr>
                <a:t>05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2052949" y="480120"/>
              <a:ext cx="4048923" cy="1222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8"/>
                </a:lnSpc>
                <a:spcBef>
                  <a:spcPct val="0"/>
                </a:spcBef>
              </a:pPr>
              <a:r>
                <a:rPr lang="en-US" sz="2739" spc="43">
                  <a:solidFill>
                    <a:srgbClr val="000000"/>
                  </a:solidFill>
                  <a:latin typeface="Alice"/>
                </a:rPr>
                <a:t>CRUD Operations Patient &amp; Doctors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670468" y="2156845"/>
            <a:ext cx="9333777" cy="5686187"/>
            <a:chOff x="0" y="-354627"/>
            <a:chExt cx="9761439" cy="572169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-354627"/>
              <a:ext cx="9761439" cy="5721691"/>
              <a:chOff x="0" y="-38100"/>
              <a:chExt cx="1048738" cy="61472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048738" cy="576620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576620">
                    <a:moveTo>
                      <a:pt x="29557" y="0"/>
                    </a:moveTo>
                    <a:lnTo>
                      <a:pt x="1019181" y="0"/>
                    </a:lnTo>
                    <a:cubicBezTo>
                      <a:pt x="1027020" y="0"/>
                      <a:pt x="1034538" y="3114"/>
                      <a:pt x="1040081" y="8657"/>
                    </a:cubicBezTo>
                    <a:cubicBezTo>
                      <a:pt x="1045623" y="14200"/>
                      <a:pt x="1048738" y="21718"/>
                      <a:pt x="1048738" y="29557"/>
                    </a:cubicBezTo>
                    <a:lnTo>
                      <a:pt x="1048738" y="547063"/>
                    </a:lnTo>
                    <a:cubicBezTo>
                      <a:pt x="1048738" y="554902"/>
                      <a:pt x="1045623" y="562420"/>
                      <a:pt x="1040081" y="567963"/>
                    </a:cubicBezTo>
                    <a:cubicBezTo>
                      <a:pt x="1034538" y="573506"/>
                      <a:pt x="1027020" y="576620"/>
                      <a:pt x="1019181" y="576620"/>
                    </a:cubicBezTo>
                    <a:lnTo>
                      <a:pt x="29557" y="576620"/>
                    </a:lnTo>
                    <a:cubicBezTo>
                      <a:pt x="13233" y="576620"/>
                      <a:pt x="0" y="563387"/>
                      <a:pt x="0" y="547063"/>
                    </a:cubicBezTo>
                    <a:lnTo>
                      <a:pt x="0" y="29557"/>
                    </a:lnTo>
                    <a:cubicBezTo>
                      <a:pt x="0" y="13233"/>
                      <a:pt x="13233" y="0"/>
                      <a:pt x="29557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048738" cy="6147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9761439" cy="1295700"/>
              <a:chOff x="0" y="0"/>
              <a:chExt cx="1048738" cy="13920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048738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139206">
                    <a:moveTo>
                      <a:pt x="14778" y="0"/>
                    </a:moveTo>
                    <a:lnTo>
                      <a:pt x="1033959" y="0"/>
                    </a:lnTo>
                    <a:cubicBezTo>
                      <a:pt x="1037879" y="0"/>
                      <a:pt x="1041638" y="1557"/>
                      <a:pt x="1044409" y="4329"/>
                    </a:cubicBezTo>
                    <a:cubicBezTo>
                      <a:pt x="1047181" y="7100"/>
                      <a:pt x="1048738" y="10859"/>
                      <a:pt x="1048738" y="14778"/>
                    </a:cubicBezTo>
                    <a:lnTo>
                      <a:pt x="1048738" y="124427"/>
                    </a:lnTo>
                    <a:cubicBezTo>
                      <a:pt x="1048738" y="128347"/>
                      <a:pt x="1047181" y="132106"/>
                      <a:pt x="1044409" y="134877"/>
                    </a:cubicBezTo>
                    <a:cubicBezTo>
                      <a:pt x="1041638" y="137649"/>
                      <a:pt x="1037879" y="139206"/>
                      <a:pt x="1033959" y="139206"/>
                    </a:cubicBezTo>
                    <a:lnTo>
                      <a:pt x="14778" y="139206"/>
                    </a:lnTo>
                    <a:cubicBezTo>
                      <a:pt x="10859" y="139206"/>
                      <a:pt x="7100" y="137649"/>
                      <a:pt x="4329" y="134877"/>
                    </a:cubicBezTo>
                    <a:cubicBezTo>
                      <a:pt x="1557" y="132106"/>
                      <a:pt x="0" y="128347"/>
                      <a:pt x="0" y="124427"/>
                    </a:cubicBezTo>
                    <a:lnTo>
                      <a:pt x="0" y="14778"/>
                    </a:lnTo>
                    <a:cubicBezTo>
                      <a:pt x="0" y="10859"/>
                      <a:pt x="1557" y="7100"/>
                      <a:pt x="4329" y="4329"/>
                    </a:cubicBezTo>
                    <a:cubicBezTo>
                      <a:pt x="7100" y="1557"/>
                      <a:pt x="10859" y="0"/>
                      <a:pt x="147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048738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614223" y="336874"/>
              <a:ext cx="8017425" cy="621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5"/>
                </a:lnSpc>
              </a:pPr>
              <a:r>
                <a:rPr lang="en-US" sz="3099">
                  <a:solidFill>
                    <a:srgbClr val="000000"/>
                  </a:solidFill>
                  <a:latin typeface="Alice"/>
                </a:rPr>
                <a:t>Merits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69789" y="1788623"/>
              <a:ext cx="8017425" cy="2888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1978" lvl="1" indent="-250989">
                <a:lnSpc>
                  <a:spcPct val="150000"/>
                </a:lnSpc>
                <a:buAutoNum type="arabicPeriod"/>
              </a:pPr>
              <a:r>
                <a:rPr lang="en-US" sz="3200" spc="139" dirty="0">
                  <a:solidFill>
                    <a:srgbClr val="000000"/>
                  </a:solidFill>
                  <a:latin typeface="Alice"/>
                </a:rPr>
                <a:t> Made easy way for managing data</a:t>
              </a:r>
            </a:p>
            <a:p>
              <a:pPr marL="501978" lvl="1" indent="-250989">
                <a:lnSpc>
                  <a:spcPct val="150000"/>
                </a:lnSpc>
                <a:buAutoNum type="arabicPeriod"/>
              </a:pPr>
              <a:r>
                <a:rPr lang="en-US" sz="3200" spc="139" dirty="0">
                  <a:solidFill>
                    <a:srgbClr val="000000"/>
                  </a:solidFill>
                  <a:latin typeface="Alice"/>
                </a:rPr>
                <a:t> Easy way to manipulate Data</a:t>
              </a:r>
            </a:p>
            <a:p>
              <a:pPr marL="501978" lvl="1" indent="-250989">
                <a:lnSpc>
                  <a:spcPct val="150000"/>
                </a:lnSpc>
                <a:buAutoNum type="arabicPeriod"/>
              </a:pPr>
              <a:r>
                <a:rPr lang="en-US" sz="3200" spc="139" dirty="0">
                  <a:solidFill>
                    <a:srgbClr val="000000"/>
                  </a:solidFill>
                  <a:latin typeface="Alice"/>
                </a:rPr>
                <a:t> All Basics Validations</a:t>
              </a:r>
            </a:p>
            <a:p>
              <a:pPr marL="501978" lvl="1" indent="-250989">
                <a:lnSpc>
                  <a:spcPct val="150000"/>
                </a:lnSpc>
                <a:buAutoNum type="arabicPeriod"/>
              </a:pPr>
              <a:r>
                <a:rPr lang="en-US" sz="3200" spc="139" dirty="0">
                  <a:solidFill>
                    <a:srgbClr val="000000"/>
                  </a:solidFill>
                  <a:latin typeface="Alice"/>
                </a:rPr>
                <a:t> Friendly System </a:t>
              </a:r>
            </a:p>
          </p:txBody>
        </p:sp>
      </p:grpSp>
      <p:sp>
        <p:nvSpPr>
          <p:cNvPr id="12" name="Freeform 12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-744232" y="460501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4140968" y="1889257"/>
            <a:ext cx="1119348" cy="1512632"/>
          </a:xfrm>
          <a:custGeom>
            <a:avLst/>
            <a:gdLst/>
            <a:ahLst/>
            <a:cxnLst/>
            <a:rect l="l" t="t" r="r" b="b"/>
            <a:pathLst>
              <a:path w="1119348" h="1512632">
                <a:moveTo>
                  <a:pt x="0" y="0"/>
                </a:moveTo>
                <a:lnTo>
                  <a:pt x="1119348" y="0"/>
                </a:lnTo>
                <a:lnTo>
                  <a:pt x="1119348" y="1512632"/>
                </a:lnTo>
                <a:lnTo>
                  <a:pt x="0" y="151263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59015" y="2898168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Alice Bold"/>
              </a:rPr>
              <a:t>Future Scope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59015" y="4788507"/>
            <a:ext cx="7707571" cy="341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>
              <a:lnSpc>
                <a:spcPts val="3779"/>
              </a:lnSpc>
              <a:buFont typeface="Arial"/>
              <a:buChar char="•"/>
            </a:pPr>
            <a:r>
              <a:rPr lang="en-US" sz="2799" spc="167" dirty="0">
                <a:solidFill>
                  <a:srgbClr val="000000"/>
                </a:solidFill>
                <a:latin typeface="Alice"/>
              </a:rPr>
              <a:t>Setting These Mechanism From GUI to Websites</a:t>
            </a:r>
          </a:p>
          <a:p>
            <a:pPr marL="604515" lvl="1" indent="-302257">
              <a:lnSpc>
                <a:spcPts val="3779"/>
              </a:lnSpc>
              <a:buFont typeface="Arial"/>
              <a:buChar char="•"/>
            </a:pPr>
            <a:r>
              <a:rPr lang="en-US" sz="2799" spc="167" dirty="0">
                <a:solidFill>
                  <a:srgbClr val="000000"/>
                </a:solidFill>
                <a:latin typeface="Alice"/>
              </a:rPr>
              <a:t>Increasing Features As per </a:t>
            </a:r>
            <a:r>
              <a:rPr lang="en-US" sz="2799" spc="167" dirty="0" err="1" smtClean="0">
                <a:solidFill>
                  <a:srgbClr val="000000"/>
                </a:solidFill>
                <a:latin typeface="Alice"/>
              </a:rPr>
              <a:t>requiremnts</a:t>
            </a:r>
            <a:endParaRPr lang="en-US" sz="2799" spc="167" dirty="0" smtClean="0">
              <a:solidFill>
                <a:srgbClr val="000000"/>
              </a:solidFill>
              <a:latin typeface="Alice"/>
            </a:endParaRPr>
          </a:p>
          <a:p>
            <a:pPr marL="604515" lvl="1" indent="-302257">
              <a:lnSpc>
                <a:spcPts val="3779"/>
              </a:lnSpc>
              <a:buFont typeface="Arial"/>
              <a:buChar char="•"/>
            </a:pPr>
            <a:r>
              <a:rPr lang="en-US" sz="2799" spc="167" dirty="0" smtClean="0">
                <a:solidFill>
                  <a:srgbClr val="000000"/>
                </a:solidFill>
                <a:latin typeface="Alice"/>
              </a:rPr>
              <a:t>Integrating with </a:t>
            </a:r>
            <a:r>
              <a:rPr lang="en-US" sz="2799" spc="167" dirty="0" err="1" smtClean="0">
                <a:solidFill>
                  <a:srgbClr val="000000"/>
                </a:solidFill>
                <a:latin typeface="Alice"/>
              </a:rPr>
              <a:t>Django</a:t>
            </a:r>
            <a:r>
              <a:rPr lang="en-US" sz="2799" spc="167" dirty="0" smtClean="0">
                <a:solidFill>
                  <a:srgbClr val="000000"/>
                </a:solidFill>
                <a:latin typeface="Alice"/>
              </a:rPr>
              <a:t> framework</a:t>
            </a:r>
          </a:p>
          <a:p>
            <a:pPr marL="604515" lvl="1" indent="-302257">
              <a:lnSpc>
                <a:spcPts val="3779"/>
              </a:lnSpc>
              <a:buFont typeface="Arial"/>
              <a:buChar char="•"/>
            </a:pPr>
            <a:r>
              <a:rPr lang="en-US" sz="2799" spc="167" dirty="0" smtClean="0">
                <a:solidFill>
                  <a:srgbClr val="000000"/>
                </a:solidFill>
                <a:latin typeface="Alice"/>
              </a:rPr>
              <a:t>Making interactive GUI using </a:t>
            </a:r>
            <a:r>
              <a:rPr lang="en-US" sz="2799" spc="167" dirty="0" err="1" smtClean="0">
                <a:solidFill>
                  <a:srgbClr val="000000"/>
                </a:solidFill>
                <a:latin typeface="Alice"/>
              </a:rPr>
              <a:t>customTkinter</a:t>
            </a:r>
            <a:r>
              <a:rPr lang="en-US" sz="2799" spc="167" smtClean="0">
                <a:solidFill>
                  <a:srgbClr val="000000"/>
                </a:solidFill>
                <a:latin typeface="Alice"/>
              </a:rPr>
              <a:t> module</a:t>
            </a:r>
            <a:endParaRPr lang="en-US" sz="2799" spc="167" dirty="0">
              <a:solidFill>
                <a:srgbClr val="000000"/>
              </a:solidFill>
              <a:latin typeface="Alice"/>
            </a:endParaRPr>
          </a:p>
          <a:p>
            <a:pPr marL="604515" lvl="1" indent="-302257">
              <a:lnSpc>
                <a:spcPts val="3779"/>
              </a:lnSpc>
              <a:buFont typeface="Arial"/>
              <a:buChar char="•"/>
            </a:pPr>
            <a:endParaRPr lang="en-US" sz="2799" spc="167" dirty="0">
              <a:solidFill>
                <a:srgbClr val="000000"/>
              </a:solidFill>
              <a:latin typeface="Alic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922030" y="3519000"/>
            <a:ext cx="10910396" cy="337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Alice Bold"/>
              </a:rPr>
              <a:t>Thank you very much!</a:t>
            </a:r>
          </a:p>
        </p:txBody>
      </p:sp>
      <p:sp>
        <p:nvSpPr>
          <p:cNvPr id="17" name="Freeform 17"/>
          <p:cNvSpPr/>
          <p:nvPr/>
        </p:nvSpPr>
        <p:spPr>
          <a:xfrm>
            <a:off x="47641" y="35167"/>
            <a:ext cx="1777239" cy="1864644"/>
          </a:xfrm>
          <a:custGeom>
            <a:avLst/>
            <a:gdLst/>
            <a:ahLst/>
            <a:cxnLst/>
            <a:rect l="l" t="t" r="r" b="b"/>
            <a:pathLst>
              <a:path w="1777239" h="1864644">
                <a:moveTo>
                  <a:pt x="0" y="0"/>
                </a:moveTo>
                <a:lnTo>
                  <a:pt x="1777238" y="0"/>
                </a:lnTo>
                <a:lnTo>
                  <a:pt x="1777238" y="1864644"/>
                </a:lnTo>
                <a:lnTo>
                  <a:pt x="0" y="186464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107433" y="35167"/>
            <a:ext cx="5180567" cy="993533"/>
          </a:xfrm>
          <a:custGeom>
            <a:avLst/>
            <a:gdLst/>
            <a:ahLst/>
            <a:cxnLst/>
            <a:rect l="l" t="t" r="r" b="b"/>
            <a:pathLst>
              <a:path w="5180567" h="993533">
                <a:moveTo>
                  <a:pt x="0" y="0"/>
                </a:moveTo>
                <a:lnTo>
                  <a:pt x="5180567" y="0"/>
                </a:lnTo>
                <a:lnTo>
                  <a:pt x="5180567" y="993533"/>
                </a:lnTo>
                <a:lnTo>
                  <a:pt x="0" y="993533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233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Alice</vt:lpstr>
      <vt:lpstr>Arial</vt:lpstr>
      <vt:lpstr>Alice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Syste,</dc:title>
  <cp:lastModifiedBy>hp</cp:lastModifiedBy>
  <cp:revision>3</cp:revision>
  <dcterms:created xsi:type="dcterms:W3CDTF">2006-08-16T00:00:00Z</dcterms:created>
  <dcterms:modified xsi:type="dcterms:W3CDTF">2024-04-06T04:33:50Z</dcterms:modified>
  <dc:identifier>DAGAfX_oGjY</dc:identifier>
</cp:coreProperties>
</file>