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ACA4-F750-46C9-858B-16DABD5ED505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C0F9-A367-4C64-871A-5DD8E218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3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ACA4-F750-46C9-858B-16DABD5ED505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C0F9-A367-4C64-871A-5DD8E218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6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ACA4-F750-46C9-858B-16DABD5ED505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C0F9-A367-4C64-871A-5DD8E218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1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ACA4-F750-46C9-858B-16DABD5ED505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C0F9-A367-4C64-871A-5DD8E218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ACA4-F750-46C9-858B-16DABD5ED505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C0F9-A367-4C64-871A-5DD8E218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4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ACA4-F750-46C9-858B-16DABD5ED505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C0F9-A367-4C64-871A-5DD8E218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2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ACA4-F750-46C9-858B-16DABD5ED505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C0F9-A367-4C64-871A-5DD8E218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3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ACA4-F750-46C9-858B-16DABD5ED505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C0F9-A367-4C64-871A-5DD8E218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4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ACA4-F750-46C9-858B-16DABD5ED505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C0F9-A367-4C64-871A-5DD8E218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3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ACA4-F750-46C9-858B-16DABD5ED505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C0F9-A367-4C64-871A-5DD8E218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7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ACA4-F750-46C9-858B-16DABD5ED505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C0F9-A367-4C64-871A-5DD8E218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6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1ACA4-F750-46C9-858B-16DABD5ED505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2C0F9-A367-4C64-871A-5DD8E218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3417" y="140677"/>
            <a:ext cx="3705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Deamidation</a:t>
            </a:r>
            <a:r>
              <a:rPr lang="en-US" sz="2400" dirty="0" smtClean="0"/>
              <a:t> of </a:t>
            </a:r>
            <a:r>
              <a:rPr lang="en-US" sz="2400" dirty="0" err="1" smtClean="0"/>
              <a:t>Asparaginec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97579" y="602342"/>
            <a:ext cx="104569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general, when Asparagine residue is </a:t>
            </a:r>
            <a:r>
              <a:rPr lang="en-US" dirty="0" err="1" smtClean="0"/>
              <a:t>deamidated</a:t>
            </a:r>
            <a:r>
              <a:rPr lang="en-US" dirty="0" smtClean="0"/>
              <a:t>, the amine group (-NH2) of Asparagine residue is replaced by a </a:t>
            </a:r>
            <a:r>
              <a:rPr lang="en-US" dirty="0" err="1" smtClean="0"/>
              <a:t>hydeoxyl</a:t>
            </a:r>
            <a:r>
              <a:rPr lang="en-US" dirty="0" smtClean="0"/>
              <a:t> group (-OH). Therefore, the </a:t>
            </a:r>
            <a:r>
              <a:rPr lang="en-US" dirty="0" err="1" smtClean="0"/>
              <a:t>deamidation</a:t>
            </a:r>
            <a:r>
              <a:rPr lang="en-US" dirty="0" smtClean="0"/>
              <a:t> process results in a +0.9840 mass shift.  </a:t>
            </a:r>
          </a:p>
          <a:p>
            <a:endParaRPr lang="en-US" dirty="0"/>
          </a:p>
          <a:p>
            <a:r>
              <a:rPr lang="en-US" dirty="0" smtClean="0"/>
              <a:t>In our samples, there are two ways to have a </a:t>
            </a:r>
            <a:r>
              <a:rPr lang="en-US" dirty="0" err="1" smtClean="0"/>
              <a:t>deamidation</a:t>
            </a:r>
            <a:r>
              <a:rPr lang="en-US" dirty="0" smtClean="0"/>
              <a:t> modification on Asparagine residue. One is due to the </a:t>
            </a:r>
            <a:r>
              <a:rPr lang="en-US" dirty="0" err="1" smtClean="0"/>
              <a:t>PNGase</a:t>
            </a:r>
            <a:r>
              <a:rPr lang="en-US" dirty="0" smtClean="0"/>
              <a:t> F digestion, another is a natural process which could occur in the sample preparation. Both of them will result in a +0.9840 mass shift on N. However, </a:t>
            </a:r>
            <a:r>
              <a:rPr lang="en-US" dirty="0" err="1" smtClean="0"/>
              <a:t>PNGase</a:t>
            </a:r>
            <a:r>
              <a:rPr lang="en-US" dirty="0" smtClean="0"/>
              <a:t> F will only modify the N when it is linked with a N-glycan. In other words, </a:t>
            </a:r>
            <a:r>
              <a:rPr lang="en-US" dirty="0" err="1" smtClean="0"/>
              <a:t>PNGase</a:t>
            </a:r>
            <a:r>
              <a:rPr lang="en-US" dirty="0" smtClean="0"/>
              <a:t> F will only modify the N in the NXS/T motif. </a:t>
            </a:r>
            <a:endParaRPr lang="en-US" dirty="0"/>
          </a:p>
        </p:txBody>
      </p:sp>
      <p:pic>
        <p:nvPicPr>
          <p:cNvPr id="6" name="Picture 2" descr="http://www.sigmaaldrich.com/content/dam/sigma-aldrich/articles/biology/Glycobiology/pngase-treatment-of-n-glyca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095" y="3078924"/>
            <a:ext cx="8430657" cy="335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76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59017" y="128954"/>
            <a:ext cx="607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MASCOT Search of </a:t>
            </a:r>
            <a:r>
              <a:rPr lang="en-US" sz="2400" dirty="0" err="1" smtClean="0"/>
              <a:t>Deamidation</a:t>
            </a:r>
            <a:r>
              <a:rPr lang="en-US" sz="2400" dirty="0" smtClean="0"/>
              <a:t> of Asparagine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32338" y="750277"/>
            <a:ext cx="104569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MASCOT search, we can not distinguish the two type of </a:t>
            </a:r>
            <a:r>
              <a:rPr lang="en-US" dirty="0" err="1" smtClean="0"/>
              <a:t>deamidation</a:t>
            </a:r>
            <a:r>
              <a:rPr lang="en-US" dirty="0" smtClean="0"/>
              <a:t>. We only search for +0.9840 mass shift on N residues. Therefore, it will create a problem with the </a:t>
            </a:r>
            <a:r>
              <a:rPr lang="en-US" dirty="0" err="1" smtClean="0"/>
              <a:t>glycopeptide</a:t>
            </a:r>
            <a:r>
              <a:rPr lang="en-US" dirty="0" smtClean="0"/>
              <a:t> mass calculation.</a:t>
            </a:r>
          </a:p>
          <a:p>
            <a:endParaRPr lang="en-US" dirty="0"/>
          </a:p>
          <a:p>
            <a:r>
              <a:rPr lang="en-US" dirty="0" smtClean="0"/>
              <a:t>In general, the </a:t>
            </a:r>
            <a:r>
              <a:rPr lang="en-US" dirty="0" err="1" smtClean="0"/>
              <a:t>glycopeptide</a:t>
            </a:r>
            <a:r>
              <a:rPr lang="en-US" dirty="0" smtClean="0"/>
              <a:t> mass = peptide mass + glycan mass – H2O (18.0105). </a:t>
            </a:r>
          </a:p>
          <a:p>
            <a:r>
              <a:rPr lang="en-US" dirty="0" smtClean="0"/>
              <a:t>For example, the mono isotopic mass of </a:t>
            </a:r>
            <a:r>
              <a:rPr lang="en-US" dirty="0" err="1" smtClean="0"/>
              <a:t>glycopeptide</a:t>
            </a:r>
            <a:r>
              <a:rPr lang="en-US" dirty="0" smtClean="0"/>
              <a:t> NLTK+2500 = </a:t>
            </a:r>
          </a:p>
          <a:p>
            <a:r>
              <a:rPr lang="en-US" dirty="0" smtClean="0"/>
              <a:t>474.2802 (peptide mass) + 2*203.0794 +5*162.0528 +18.0105(glycan mass) – 18.0105 = 1690.7030</a:t>
            </a:r>
          </a:p>
          <a:p>
            <a:endParaRPr lang="en-US" dirty="0"/>
          </a:p>
          <a:p>
            <a:r>
              <a:rPr lang="en-US" dirty="0" smtClean="0"/>
              <a:t>However, in the </a:t>
            </a:r>
            <a:r>
              <a:rPr lang="en-US" dirty="0" err="1" smtClean="0"/>
              <a:t>PNGase</a:t>
            </a:r>
            <a:r>
              <a:rPr lang="en-US" dirty="0" smtClean="0"/>
              <a:t> F sample, since all the N-linked glycosylation site was </a:t>
            </a:r>
            <a:r>
              <a:rPr lang="en-US" dirty="0" err="1" smtClean="0"/>
              <a:t>deamidated</a:t>
            </a:r>
            <a:r>
              <a:rPr lang="en-US" dirty="0" smtClean="0"/>
              <a:t>, all the occupied NXS/T motifs are changed to DXS/T. Therefore, the MASCOT result of calculated peptide mass is off by 0.9840.</a:t>
            </a:r>
          </a:p>
          <a:p>
            <a:endParaRPr lang="en-US" dirty="0"/>
          </a:p>
          <a:p>
            <a:r>
              <a:rPr lang="en-US" dirty="0" smtClean="0"/>
              <a:t>For example, the mass of SLVTQYLNATGNR is 1435.7419. When you calculate the </a:t>
            </a:r>
            <a:r>
              <a:rPr lang="en-US" dirty="0" err="1" smtClean="0"/>
              <a:t>glycopeptide</a:t>
            </a:r>
            <a:r>
              <a:rPr lang="en-US" dirty="0" smtClean="0"/>
              <a:t> mass of this peptide backbone, you should use 1435.7419 as your peptide backbone mass. However, in the MASCOT search file, the mass is 1436.7259 (1435.7419+0.9840). If you use 1436.7259 as the peptide mass, the result will be off by 0.9840.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857050"/>
              </p:ext>
            </p:extLst>
          </p:nvPr>
        </p:nvGraphicFramePr>
        <p:xfrm>
          <a:off x="2174630" y="4904264"/>
          <a:ext cx="5387706" cy="44456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85093"/>
                <a:gridCol w="784170"/>
                <a:gridCol w="842908"/>
                <a:gridCol w="698445"/>
                <a:gridCol w="922283"/>
                <a:gridCol w="1254807"/>
              </a:tblGrid>
              <a:tr h="28635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pep_calc_mr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pep_res_before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pep_seq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pep_res_after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pep_var_mod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pep_var_mod_pos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</a:tr>
              <a:tr h="15820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1436.726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SLVTQYLNATGNR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Deamidated(N) (N)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0.0000000200000.0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10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9938" y="293077"/>
            <a:ext cx="104569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 </a:t>
            </a:r>
            <a:r>
              <a:rPr lang="en-US" dirty="0" err="1" smtClean="0"/>
              <a:t>deamidation</a:t>
            </a:r>
            <a:r>
              <a:rPr lang="en-US" dirty="0" smtClean="0"/>
              <a:t> is not caused by </a:t>
            </a:r>
            <a:r>
              <a:rPr lang="en-US" dirty="0" err="1" smtClean="0"/>
              <a:t>PNGase</a:t>
            </a:r>
            <a:r>
              <a:rPr lang="en-US" dirty="0" smtClean="0"/>
              <a:t> F, then you will take the +0.9840 in you calculation of </a:t>
            </a:r>
            <a:r>
              <a:rPr lang="en-US" dirty="0" err="1" smtClean="0"/>
              <a:t>glycopeptides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For example, peptide 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TVTISDHGTVTYN(1)GSICGDDQN(2)GPK has 2 Ns. N(1) is a glycosylation site, N(2) is not.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 the MASCOT result, two forms of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deamidation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are detected. One is only N(1)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deamidation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the other is both site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deamidation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b="0" i="0" u="none" strike="noStrike" dirty="0" smtClean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452600"/>
              </p:ext>
            </p:extLst>
          </p:nvPr>
        </p:nvGraphicFramePr>
        <p:xfrm>
          <a:off x="826476" y="1894865"/>
          <a:ext cx="6348083" cy="859074"/>
        </p:xfrm>
        <a:graphic>
          <a:graphicData uri="http://schemas.openxmlformats.org/drawingml/2006/table">
            <a:tbl>
              <a:tblPr/>
              <a:tblGrid>
                <a:gridCol w="641295"/>
                <a:gridCol w="784170"/>
                <a:gridCol w="1577920"/>
                <a:gridCol w="698445"/>
                <a:gridCol w="1004833"/>
                <a:gridCol w="1641420"/>
              </a:tblGrid>
              <a:tr h="28635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pep_calc_mr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pep_res_before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pep_seq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pep_res_after</a:t>
                      </a:r>
                    </a:p>
                  </a:txBody>
                  <a:tcPr marL="7910" marR="7910" marT="79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pep_var_mod</a:t>
                      </a:r>
                    </a:p>
                  </a:txBody>
                  <a:tcPr marL="7910" marR="7910" marT="79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pep_var_mod_pos</a:t>
                      </a:r>
                    </a:p>
                  </a:txBody>
                  <a:tcPr marL="7910" marR="7910" marT="79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35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2636.166</a:t>
                      </a:r>
                    </a:p>
                  </a:txBody>
                  <a:tcPr marL="7910" marR="7910" marT="79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7910" marR="7910" marT="79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TVTISDHGTVTYNGSICGDDQNGPK</a:t>
                      </a:r>
                    </a:p>
                  </a:txBody>
                  <a:tcPr marL="7910" marR="7910" marT="79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7910" marR="7910" marT="79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Deamidated(N) (N)</a:t>
                      </a:r>
                    </a:p>
                  </a:txBody>
                  <a:tcPr marL="7910" marR="7910" marT="79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0.0000000000002000000000000.0</a:t>
                      </a:r>
                    </a:p>
                  </a:txBody>
                  <a:tcPr marL="7910" marR="7910" marT="79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35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2637.15</a:t>
                      </a:r>
                    </a:p>
                  </a:txBody>
                  <a:tcPr marL="7910" marR="7910" marT="79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7910" marR="7910" marT="79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TVTISDHGTVTYNGSICGDDQNGPK</a:t>
                      </a:r>
                    </a:p>
                  </a:txBody>
                  <a:tcPr marL="7910" marR="7910" marT="79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7910" marR="7910" marT="79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Deamidated(N) (N)</a:t>
                      </a:r>
                    </a:p>
                  </a:txBody>
                  <a:tcPr marL="7910" marR="7910" marT="79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0.0000000000002000000002000.0</a:t>
                      </a:r>
                    </a:p>
                  </a:txBody>
                  <a:tcPr marL="7910" marR="7910" marT="79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9937" y="2801815"/>
            <a:ext cx="104569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case, N(1) </a:t>
            </a:r>
            <a:r>
              <a:rPr lang="en-US" dirty="0" err="1" smtClean="0"/>
              <a:t>deamidation</a:t>
            </a:r>
            <a:r>
              <a:rPr lang="en-US" dirty="0" smtClean="0"/>
              <a:t> is due to </a:t>
            </a:r>
            <a:r>
              <a:rPr lang="en-US" dirty="0" err="1" smtClean="0"/>
              <a:t>PNGase</a:t>
            </a:r>
            <a:r>
              <a:rPr lang="en-US" dirty="0" smtClean="0"/>
              <a:t> F digestion, while N(2) </a:t>
            </a:r>
            <a:r>
              <a:rPr lang="en-US" dirty="0" err="1" smtClean="0"/>
              <a:t>deamidation</a:t>
            </a:r>
            <a:r>
              <a:rPr lang="en-US" dirty="0" smtClean="0"/>
              <a:t> is a random natural process. </a:t>
            </a:r>
          </a:p>
          <a:p>
            <a:endParaRPr lang="en-US" dirty="0"/>
          </a:p>
          <a:p>
            <a:r>
              <a:rPr lang="en-US" dirty="0" smtClean="0"/>
              <a:t>Therefore, when you calculate the </a:t>
            </a:r>
            <a:r>
              <a:rPr lang="en-US" dirty="0" err="1" smtClean="0"/>
              <a:t>glycopeptide</a:t>
            </a:r>
            <a:r>
              <a:rPr lang="en-US" dirty="0" smtClean="0"/>
              <a:t> mass, for the N(1) </a:t>
            </a:r>
            <a:r>
              <a:rPr lang="en-US" dirty="0" err="1" smtClean="0"/>
              <a:t>deamidation</a:t>
            </a:r>
            <a:r>
              <a:rPr lang="en-US" dirty="0" smtClean="0"/>
              <a:t> form, the peptide backbone mass is 2635.1820 (2636.166-0.9840). </a:t>
            </a:r>
          </a:p>
          <a:p>
            <a:r>
              <a:rPr lang="en-US" dirty="0" smtClean="0"/>
              <a:t>For the N(1)&amp;N(2) </a:t>
            </a:r>
            <a:r>
              <a:rPr lang="en-US" dirty="0" err="1" smtClean="0"/>
              <a:t>deamidation</a:t>
            </a:r>
            <a:r>
              <a:rPr lang="en-US" dirty="0" smtClean="0"/>
              <a:t> form, you do </a:t>
            </a:r>
            <a:r>
              <a:rPr lang="en-US" b="1" dirty="0" smtClean="0"/>
              <a:t>NOT </a:t>
            </a:r>
            <a:r>
              <a:rPr lang="en-US" dirty="0" err="1" smtClean="0"/>
              <a:t>substract</a:t>
            </a:r>
            <a:r>
              <a:rPr lang="en-US" b="1" dirty="0" smtClean="0"/>
              <a:t> </a:t>
            </a:r>
            <a:r>
              <a:rPr lang="en-US" dirty="0" smtClean="0"/>
              <a:t>2*0.9840, because the N(2) </a:t>
            </a:r>
            <a:r>
              <a:rPr lang="en-US" dirty="0" err="1" smtClean="0"/>
              <a:t>deamidation</a:t>
            </a:r>
            <a:r>
              <a:rPr lang="en-US" dirty="0" smtClean="0"/>
              <a:t> is not caused by </a:t>
            </a:r>
            <a:r>
              <a:rPr lang="en-US" dirty="0" err="1" smtClean="0"/>
              <a:t>PNGase</a:t>
            </a:r>
            <a:r>
              <a:rPr lang="en-US" dirty="0" smtClean="0"/>
              <a:t> F. The mass of the second peptide backbone is 2636.166 (2637.15-0.9840).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5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29909" y="152400"/>
            <a:ext cx="1442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Extra Rule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68215" y="832338"/>
            <a:ext cx="112658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the </a:t>
            </a:r>
            <a:r>
              <a:rPr lang="en-US" dirty="0" err="1" smtClean="0"/>
              <a:t>PNGase</a:t>
            </a:r>
            <a:r>
              <a:rPr lang="en-US" dirty="0" smtClean="0"/>
              <a:t> F will digest the N-glycan from the N residue and change it to D through </a:t>
            </a:r>
            <a:r>
              <a:rPr lang="en-US" dirty="0" err="1" smtClean="0"/>
              <a:t>deamidation</a:t>
            </a:r>
            <a:r>
              <a:rPr lang="en-US" dirty="0"/>
              <a:t> </a:t>
            </a:r>
            <a:r>
              <a:rPr lang="en-US" dirty="0" smtClean="0"/>
              <a:t>(+0.9840). We consider this reaction is 100% complete. Therefore, for any peptide has the motif NXS/T, if the N in the motif is not </a:t>
            </a:r>
            <a:r>
              <a:rPr lang="en-US" dirty="0" err="1" smtClean="0"/>
              <a:t>deamidation</a:t>
            </a:r>
            <a:r>
              <a:rPr lang="en-US" dirty="0" smtClean="0"/>
              <a:t> in the </a:t>
            </a:r>
            <a:r>
              <a:rPr lang="en-US" dirty="0" err="1" smtClean="0"/>
              <a:t>PNGase</a:t>
            </a:r>
            <a:r>
              <a:rPr lang="en-US" dirty="0" smtClean="0"/>
              <a:t> F sample, we will consider this glycosylation site is not occupied. Therefore, this peptide could be eliminate from the candidate list.</a:t>
            </a: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 addition, since the N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deamidation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could occur during sample preparation, we would like N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deamidation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to be a variable modification. 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19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29909" y="152400"/>
            <a:ext cx="1373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Summary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68215" y="832338"/>
            <a:ext cx="1126587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any peptide from the MASCOT result,</a:t>
            </a:r>
          </a:p>
          <a:p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AAAAA</a:t>
            </a:r>
            <a:r>
              <a:rPr lang="en-US" b="1" i="0" u="none" strike="noStrike" dirty="0" smtClean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N(1)XS/T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AAAAA</a:t>
            </a:r>
            <a:r>
              <a:rPr lang="en-US" b="1" i="0" u="none" strike="noStrike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N(2)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</a:t>
            </a:r>
            <a:r>
              <a:rPr lang="en-US" b="1" i="0" u="none" strike="noStrike" dirty="0" smtClean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AA</a:t>
            </a:r>
            <a:r>
              <a:rPr lang="en-US" b="1" i="0" u="none" strike="noStrike" dirty="0" smtClean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C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AAK,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For N residue,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. If N(1) is not detected to be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deamidated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then exclude this peptide from candidate list.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ii. 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If N(1) is 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deamidated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no matter the N(2) 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deamidated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or not, then take the mass from “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pep_calc_mr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” column and 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substract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0.9840 as the peptide back bone mass.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iii. If there are multiple N(1)s (glycosylation sites) detected, x of the N(1)s are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deamidated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then take the mass from “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pep_calc_mr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” column and 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substract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x *0.9840 as the peptide back bone mass.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iv. For N(2)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deamidation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please treat it as a variable modification. (If only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deamidated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N(2) is detected, then create an native one (-0.9840). If only native N(2) is detected, then create a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deamidated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one(+0.9840))</a:t>
            </a:r>
            <a:endParaRPr lang="en-US" b="0" i="0" u="none" strike="noStrike" dirty="0" smtClean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b="0" i="0" u="none" strike="noStrike" dirty="0" smtClean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 M residue,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. If M is detected as native M, then create a variable modification of O (+15.9949).</a:t>
            </a:r>
          </a:p>
          <a:p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ii. If M is detected as oxidation form, then create a variable modification of native form (-15.9949).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iii. If M is detected as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Carbamidomethylated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M, then create the native form (-57.0215) and the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oxidated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form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(-57.0215+15.9949).</a:t>
            </a: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For C residue,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Always keep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Carbamidomethylated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C as a fixed modification.</a:t>
            </a:r>
            <a:endParaRPr lang="en-US" b="0" i="0" u="none" strike="noStrike" dirty="0" smtClean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b="0" i="0" u="none" strike="noStrike" dirty="0" smtClean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876</Words>
  <Application>Microsoft Office PowerPoint</Application>
  <PresentationFormat>Widescreen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Mechref324</dc:creator>
  <cp:lastModifiedBy>Chuan-Yih Yu</cp:lastModifiedBy>
  <cp:revision>11</cp:revision>
  <dcterms:created xsi:type="dcterms:W3CDTF">2015-07-26T01:13:20Z</dcterms:created>
  <dcterms:modified xsi:type="dcterms:W3CDTF">2015-07-29T03:45:10Z</dcterms:modified>
</cp:coreProperties>
</file>