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1440180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070" y="84"/>
      </p:cViewPr>
      <p:guideLst>
        <p:guide orient="horz" pos="453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4473893"/>
            <a:ext cx="12241530" cy="308705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8161020"/>
            <a:ext cx="1008126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44557" y="1210153"/>
            <a:ext cx="5103137" cy="2580655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143" y="1210153"/>
            <a:ext cx="15069384" cy="2580655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9254491"/>
            <a:ext cx="12241530" cy="286035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6104098"/>
            <a:ext cx="12241530" cy="3150393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142" y="7057550"/>
            <a:ext cx="10086261" cy="1995916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433" y="7057550"/>
            <a:ext cx="10086261" cy="1995916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576740"/>
            <a:ext cx="1296162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3223737"/>
            <a:ext cx="6363296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4567237"/>
            <a:ext cx="6363296" cy="829770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3223737"/>
            <a:ext cx="6365796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4567237"/>
            <a:ext cx="6365796" cy="829770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573405"/>
            <a:ext cx="4738093" cy="244030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573406"/>
            <a:ext cx="8051006" cy="12291537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3013711"/>
            <a:ext cx="4738093" cy="9851232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10081260"/>
            <a:ext cx="8641080" cy="119015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1286828"/>
            <a:ext cx="8641080" cy="864108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11271410"/>
            <a:ext cx="8641080" cy="1690210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576740"/>
            <a:ext cx="12961620" cy="2400300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3360421"/>
            <a:ext cx="12961620" cy="9504522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13348336"/>
            <a:ext cx="336042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1F2B-7806-4D28-91FA-415137D01B10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13348336"/>
            <a:ext cx="456057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13348336"/>
            <a:ext cx="3360420" cy="766763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2572-4C78-411C-A529-640AAE331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376364" y="188640"/>
            <a:ext cx="24488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MS/MS spectra peak list</a:t>
            </a:r>
            <a:endParaRPr lang="zh-CN" altLang="en-US" sz="18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3600500" y="557972"/>
            <a:ext cx="270" cy="278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92388" y="836712"/>
            <a:ext cx="31130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Take top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/>
              <a:t>th</a:t>
            </a:r>
            <a:r>
              <a:rPr lang="en-US" altLang="zh-CN" sz="1800" dirty="0" smtClean="0"/>
              <a:t> intense peak as Y1</a:t>
            </a:r>
            <a:endParaRPr lang="zh-CN" alt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2016324" y="1628800"/>
            <a:ext cx="3240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Look for Y1 + 1 </a:t>
            </a:r>
            <a:r>
              <a:rPr lang="en-US" altLang="zh-CN" sz="1800" dirty="0" err="1" smtClean="0"/>
              <a:t>HexNac</a:t>
            </a:r>
            <a:r>
              <a:rPr lang="en-US" altLang="zh-CN" sz="1800" dirty="0" smtClean="0"/>
              <a:t> + 3 Hex</a:t>
            </a:r>
          </a:p>
          <a:p>
            <a:r>
              <a:rPr lang="en-US" altLang="zh-CN" sz="1800" dirty="0" smtClean="0"/>
              <a:t>In top</a:t>
            </a:r>
            <a:r>
              <a:rPr lang="en-US" altLang="zh-CN" sz="1800" dirty="0" smtClean="0">
                <a:solidFill>
                  <a:srgbClr val="FF0000"/>
                </a:solidFill>
              </a:rPr>
              <a:t> j </a:t>
            </a:r>
            <a:r>
              <a:rPr lang="en-US" altLang="zh-CN" sz="1800" dirty="0" smtClean="0"/>
              <a:t>intense peak list </a:t>
            </a:r>
            <a:endParaRPr lang="zh-CN" alt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5976764" y="1628801"/>
            <a:ext cx="26997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Look for Y1 + 1 </a:t>
            </a:r>
            <a:r>
              <a:rPr lang="en-US" altLang="zh-CN" sz="1800" dirty="0" err="1" smtClean="0"/>
              <a:t>HexNac</a:t>
            </a:r>
            <a:r>
              <a:rPr lang="en-US" altLang="zh-CN" sz="1800" dirty="0" smtClean="0"/>
              <a:t> + 3 Hex +  </a:t>
            </a:r>
            <a:r>
              <a:rPr lang="en-US" altLang="zh-CN" sz="1800" dirty="0" err="1" smtClean="0"/>
              <a:t>Fuc</a:t>
            </a:r>
            <a:endParaRPr lang="en-US" altLang="zh-CN" sz="1800" dirty="0" smtClean="0"/>
          </a:p>
          <a:p>
            <a:r>
              <a:rPr lang="en-US" altLang="zh-CN" sz="1800" dirty="0" smtClean="0"/>
              <a:t>In top </a:t>
            </a:r>
            <a:r>
              <a:rPr lang="en-US" altLang="zh-CN" sz="1800" dirty="0" smtClean="0">
                <a:solidFill>
                  <a:srgbClr val="FF0000"/>
                </a:solidFill>
              </a:rPr>
              <a:t>j</a:t>
            </a:r>
            <a:r>
              <a:rPr lang="en-US" altLang="zh-CN" sz="1800" dirty="0" smtClean="0"/>
              <a:t> intense peak list</a:t>
            </a:r>
            <a:endParaRPr lang="zh-CN" altLang="en-US" sz="18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1512268" y="5373216"/>
            <a:ext cx="2001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Complete structure</a:t>
            </a:r>
            <a:endParaRPr lang="zh-CN" alt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28692" y="1412776"/>
            <a:ext cx="455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No</a:t>
            </a:r>
            <a:endParaRPr lang="zh-CN" altLang="en-US" sz="18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600500" y="1268760"/>
            <a:ext cx="270" cy="278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600500" y="2348880"/>
            <a:ext cx="0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328692" y="1844824"/>
            <a:ext cx="57579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96844" y="2636912"/>
            <a:ext cx="485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Yes</a:t>
            </a:r>
            <a:endParaRPr lang="zh-CN" altLang="en-US" sz="18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272908" y="2564904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272908" y="126876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04956" y="1196752"/>
            <a:ext cx="455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No</a:t>
            </a:r>
            <a:endParaRPr lang="zh-CN" altLang="en-US" sz="1800" dirty="0"/>
          </a:p>
        </p:txBody>
      </p:sp>
      <p:sp>
        <p:nvSpPr>
          <p:cNvPr id="83" name="TextBox 82"/>
          <p:cNvSpPr txBox="1"/>
          <p:nvPr/>
        </p:nvSpPr>
        <p:spPr>
          <a:xfrm>
            <a:off x="6912868" y="836712"/>
            <a:ext cx="728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Next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stCxn id="83" idx="1"/>
            <a:endCxn id="71" idx="3"/>
          </p:cNvCxnSpPr>
          <p:nvPr/>
        </p:nvCxnSpPr>
        <p:spPr>
          <a:xfrm flipH="1">
            <a:off x="5705484" y="1021378"/>
            <a:ext cx="1207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88332" y="3212976"/>
            <a:ext cx="55446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Build Structure from Y1 to Y1 + 1 </a:t>
            </a:r>
            <a:r>
              <a:rPr lang="en-US" altLang="zh-CN" sz="1800" dirty="0" err="1" smtClean="0"/>
              <a:t>HexNac</a:t>
            </a:r>
            <a:r>
              <a:rPr lang="en-US" altLang="zh-CN" sz="1800" dirty="0" smtClean="0"/>
              <a:t> + 3Hex or </a:t>
            </a:r>
          </a:p>
          <a:p>
            <a:r>
              <a:rPr lang="en-US" altLang="zh-CN" sz="1800" dirty="0" smtClean="0"/>
              <a:t>From Y1 toY1 + 1 </a:t>
            </a:r>
            <a:r>
              <a:rPr lang="en-US" altLang="zh-CN" sz="1800" dirty="0" err="1" smtClean="0"/>
              <a:t>HexNac</a:t>
            </a:r>
            <a:r>
              <a:rPr lang="en-US" altLang="zh-CN" sz="1800" dirty="0" smtClean="0"/>
              <a:t> + 3 Hex +  </a:t>
            </a:r>
            <a:r>
              <a:rPr lang="en-US" altLang="zh-CN" sz="1800" dirty="0" err="1" smtClean="0"/>
              <a:t>Fuc</a:t>
            </a:r>
            <a:endParaRPr lang="en-US" altLang="zh-CN" sz="1800" dirty="0" smtClean="0"/>
          </a:p>
          <a:p>
            <a:r>
              <a:rPr lang="en-US" altLang="zh-CN" sz="1800" dirty="0" smtClean="0"/>
              <a:t>Accept peaks in top </a:t>
            </a:r>
            <a:r>
              <a:rPr lang="en-US" altLang="zh-CN" sz="1800" dirty="0" smtClean="0">
                <a:solidFill>
                  <a:srgbClr val="FF0000"/>
                </a:solidFill>
              </a:rPr>
              <a:t>k</a:t>
            </a:r>
            <a:r>
              <a:rPr lang="en-US" altLang="zh-CN" sz="1800" dirty="0" smtClean="0"/>
              <a:t> intense peak list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824636" y="4149080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88332" y="4653136"/>
            <a:ext cx="58326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Build Structure from pep + core </a:t>
            </a:r>
            <a:r>
              <a:rPr lang="en-US" altLang="zh-CN" sz="1800" dirty="0" err="1" smtClean="0"/>
              <a:t>strcutrue</a:t>
            </a:r>
            <a:r>
              <a:rPr lang="en-US" altLang="zh-CN" sz="1800" dirty="0" smtClean="0"/>
              <a:t> to precursor mass</a:t>
            </a:r>
          </a:p>
          <a:p>
            <a:r>
              <a:rPr lang="en-US" altLang="zh-CN" sz="1800" dirty="0" smtClean="0"/>
              <a:t>Accept peaks in top 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dirty="0" smtClean="0"/>
              <a:t> intense peak list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04956" y="3429000"/>
            <a:ext cx="87062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Score 1</a:t>
            </a:r>
            <a:endParaRPr lang="zh-CN" altLang="en-US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7992988" y="4797152"/>
            <a:ext cx="87062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Score 2</a:t>
            </a:r>
            <a:endParaRPr lang="zh-CN" altLang="en-US" sz="18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00500" y="530120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24436" y="2563996"/>
            <a:ext cx="485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Yes</a:t>
            </a:r>
            <a:endParaRPr lang="zh-CN" alt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6336804" y="5373216"/>
            <a:ext cx="2153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Incomplete structure</a:t>
            </a:r>
            <a:endParaRPr lang="zh-CN" altLang="en-US" sz="18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92788" y="530120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60340" y="5805264"/>
            <a:ext cx="28803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Calculate theoretical peptide mass using [precursor mass – glycan mass] (10ppm </a:t>
            </a:r>
            <a:r>
              <a:rPr lang="en-US" altLang="zh-CN" sz="1800" dirty="0" err="1" smtClean="0"/>
              <a:t>tol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600500" y="674136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0340" y="7101408"/>
            <a:ext cx="2880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Look for peptide in the preloaded list (10ppm </a:t>
            </a:r>
            <a:r>
              <a:rPr lang="en-US" altLang="zh-CN" sz="1800" dirty="0" err="1" smtClean="0"/>
              <a:t>tol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2520380" y="7821488"/>
            <a:ext cx="485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Yes</a:t>
            </a:r>
            <a:endParaRPr lang="zh-CN" altLang="en-US" sz="18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3096444" y="7749480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96244" y="8397552"/>
            <a:ext cx="244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Output result with score as:</a:t>
            </a:r>
          </a:p>
          <a:p>
            <a:r>
              <a:rPr lang="en-US" altLang="zh-CN" sz="1800" dirty="0" smtClean="0"/>
              <a:t>Pep + glycan + score</a:t>
            </a:r>
            <a:endParaRPr lang="zh-CN" alt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4536604" y="7821488"/>
            <a:ext cx="455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No</a:t>
            </a:r>
            <a:endParaRPr lang="zh-CN" altLang="en-US" sz="1800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4464596" y="7749480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6524" y="8397552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Output result with score as:</a:t>
            </a:r>
          </a:p>
          <a:p>
            <a:r>
              <a:rPr lang="en-US" altLang="zh-CN" sz="1800" dirty="0" err="1" smtClean="0"/>
              <a:t>UnkownPep</a:t>
            </a:r>
            <a:r>
              <a:rPr lang="en-US" altLang="zh-CN" sz="1800" dirty="0" smtClean="0"/>
              <a:t> + glycan + score</a:t>
            </a:r>
            <a:endParaRPr lang="zh-CN" altLang="en-US" sz="1800" dirty="0"/>
          </a:p>
        </p:txBody>
      </p:sp>
      <p:cxnSp>
        <p:nvCxnSpPr>
          <p:cNvPr id="103" name="Straight Arrow Connector 102"/>
          <p:cNvCxnSpPr>
            <a:stCxn id="99" idx="2"/>
          </p:cNvCxnSpPr>
          <p:nvPr/>
        </p:nvCxnSpPr>
        <p:spPr>
          <a:xfrm>
            <a:off x="2520380" y="9320882"/>
            <a:ext cx="0" cy="948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040660" y="9621688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30888" y="10269760"/>
            <a:ext cx="42097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7" idx="2"/>
          </p:cNvCxnSpPr>
          <p:nvPr/>
        </p:nvCxnSpPr>
        <p:spPr>
          <a:xfrm flipH="1" flipV="1">
            <a:off x="734210" y="1196752"/>
            <a:ext cx="96678" cy="9073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69943" y="827420"/>
            <a:ext cx="728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Next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/>
          <p:cNvCxnSpPr>
            <a:stCxn id="107" idx="3"/>
            <a:endCxn id="71" idx="1"/>
          </p:cNvCxnSpPr>
          <p:nvPr/>
        </p:nvCxnSpPr>
        <p:spPr>
          <a:xfrm>
            <a:off x="1098476" y="1012086"/>
            <a:ext cx="1493912" cy="9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72708" y="5818038"/>
            <a:ext cx="30243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Calculate missing structure using [x= precursor mass – the largest assigned incomplete structure ] (0.8 </a:t>
            </a:r>
            <a:r>
              <a:rPr lang="en-US" altLang="zh-CN" sz="1800" dirty="0" err="1" smtClean="0"/>
              <a:t>Da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tol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497044" y="6453336"/>
            <a:ext cx="6835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145116" y="6165304"/>
            <a:ext cx="2880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Match x with 1~</a:t>
            </a:r>
            <a:r>
              <a:rPr lang="en-US" altLang="zh-CN" sz="1800" dirty="0" smtClean="0">
                <a:solidFill>
                  <a:srgbClr val="FF0000"/>
                </a:solidFill>
              </a:rPr>
              <a:t> m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monosaccharides</a:t>
            </a:r>
            <a:r>
              <a:rPr lang="en-US" altLang="zh-CN" sz="1800" dirty="0" smtClean="0">
                <a:solidFill>
                  <a:schemeClr val="tx1"/>
                </a:solidFill>
              </a:rPr>
              <a:t> (0.8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Da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tol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00692" y="6858000"/>
            <a:ext cx="87062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Score 3</a:t>
            </a:r>
            <a:endParaRPr lang="zh-CN" alt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324628" y="6885384"/>
            <a:ext cx="485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Yes</a:t>
            </a:r>
            <a:endParaRPr lang="zh-CN" altLang="en-US" sz="18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900692" y="6813376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05356" y="6858000"/>
            <a:ext cx="455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No</a:t>
            </a:r>
            <a:endParaRPr lang="zh-CN" altLang="en-US" sz="1800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11233348" y="6785992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713068" y="7461448"/>
            <a:ext cx="21935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Treat the spectra as</a:t>
            </a:r>
          </a:p>
          <a:p>
            <a:r>
              <a:rPr lang="en-US" altLang="zh-CN" sz="1800" dirty="0" smtClean="0"/>
              <a:t>“Complete structure”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64996" y="8469560"/>
            <a:ext cx="28803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Calculate theoretical peptide mass using [precursor mass – glycan mass] (10ppm </a:t>
            </a:r>
            <a:r>
              <a:rPr lang="en-US" altLang="zh-CN" sz="1800" dirty="0" err="1" smtClean="0"/>
              <a:t>tol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9505156" y="940566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064996" y="9765704"/>
            <a:ext cx="2880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Look for peptide in the preloaded list (10ppm </a:t>
            </a:r>
            <a:r>
              <a:rPr lang="en-US" altLang="zh-CN" sz="1800" dirty="0" err="1" smtClean="0"/>
              <a:t>tol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425036" y="10485784"/>
            <a:ext cx="4855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Yes</a:t>
            </a:r>
            <a:endParaRPr lang="zh-CN" altLang="en-US" sz="18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9001100" y="10413776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200900" y="11061848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Output result with score as:</a:t>
            </a:r>
          </a:p>
          <a:p>
            <a:r>
              <a:rPr lang="en-US" altLang="zh-CN" sz="1800" dirty="0" smtClean="0"/>
              <a:t>Pep + glycan </a:t>
            </a:r>
            <a:r>
              <a:rPr lang="en-US" altLang="zh-CN" sz="1800" dirty="0" smtClean="0">
                <a:solidFill>
                  <a:srgbClr val="FF0000"/>
                </a:solidFill>
              </a:rPr>
              <a:t>(incomplete) </a:t>
            </a:r>
            <a:r>
              <a:rPr lang="en-US" altLang="zh-CN" sz="1800" dirty="0" smtClean="0"/>
              <a:t>+ score</a:t>
            </a:r>
            <a:endParaRPr lang="zh-CN" altLang="en-US" sz="1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441260" y="10485784"/>
            <a:ext cx="4555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No</a:t>
            </a:r>
            <a:endParaRPr lang="zh-CN" altLang="en-US" sz="18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0369252" y="10413776"/>
            <a:ext cx="27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721180" y="11061848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smtClean="0"/>
              <a:t>Output result with score as:</a:t>
            </a:r>
          </a:p>
          <a:p>
            <a:r>
              <a:rPr lang="en-US" altLang="zh-CN" sz="1800" dirty="0" err="1" smtClean="0"/>
              <a:t>UnkownPep</a:t>
            </a:r>
            <a:r>
              <a:rPr lang="en-US" altLang="zh-CN" sz="1800" dirty="0" smtClean="0"/>
              <a:t> + glycan </a:t>
            </a:r>
            <a:r>
              <a:rPr lang="en-US" altLang="zh-CN" sz="1800" dirty="0" smtClean="0">
                <a:solidFill>
                  <a:srgbClr val="FF0000"/>
                </a:solidFill>
              </a:rPr>
              <a:t>(incomplete) </a:t>
            </a:r>
            <a:r>
              <a:rPr lang="en-US" altLang="zh-CN" sz="1800" dirty="0" smtClean="0"/>
              <a:t>+ score</a:t>
            </a:r>
            <a:endParaRPr lang="zh-CN" altLang="en-US" sz="1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721180" y="810952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8497044" y="12285984"/>
            <a:ext cx="27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0945316" y="12285984"/>
            <a:ext cx="27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497044" y="12718032"/>
            <a:ext cx="38161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1233348" y="7461448"/>
            <a:ext cx="11158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2313198" y="980728"/>
            <a:ext cx="72008" cy="11728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632948" y="980728"/>
            <a:ext cx="47522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0688"/>
            <a:ext cx="1440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Parameter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, j, k, l, m is better to be an input parameter, so we can change it to test the best setting.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Score 1:  score based on fragment peaks between Y1 and </a:t>
            </a:r>
            <a:r>
              <a:rPr lang="en-US" altLang="zh-CN" sz="3600" dirty="0" err="1" smtClean="0"/>
              <a:t>pep+core</a:t>
            </a:r>
            <a:endParaRPr lang="en-US" altLang="zh-CN" sz="3600" dirty="0" smtClean="0"/>
          </a:p>
          <a:p>
            <a:r>
              <a:rPr lang="en-US" altLang="zh-CN" sz="3600" dirty="0" smtClean="0"/>
              <a:t>Score 2:  score based on fragment peaks between </a:t>
            </a:r>
            <a:r>
              <a:rPr lang="en-US" altLang="zh-CN" sz="3600" dirty="0" err="1" smtClean="0"/>
              <a:t>pep+core</a:t>
            </a:r>
            <a:r>
              <a:rPr lang="en-US" altLang="zh-CN" sz="3600" dirty="0" smtClean="0"/>
              <a:t> and </a:t>
            </a:r>
            <a:r>
              <a:rPr lang="en-US" altLang="zh-CN" sz="3600" dirty="0" err="1" smtClean="0"/>
              <a:t>precusor</a:t>
            </a:r>
            <a:endParaRPr lang="en-US" altLang="zh-CN" sz="3600" dirty="0" smtClean="0"/>
          </a:p>
          <a:p>
            <a:r>
              <a:rPr lang="en-US" altLang="zh-CN" sz="3600" dirty="0" smtClean="0"/>
              <a:t>Score 3: a negative score, the more </a:t>
            </a:r>
            <a:r>
              <a:rPr lang="en-US" altLang="zh-CN" sz="3600" dirty="0" err="1" smtClean="0"/>
              <a:t>monosaccharides</a:t>
            </a:r>
            <a:r>
              <a:rPr lang="en-US" altLang="zh-CN" sz="3600" dirty="0" smtClean="0"/>
              <a:t> needed to match x the lower the score is.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Score 1, 2, 3 are independent output. 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345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Chuan-Yih Yu</cp:lastModifiedBy>
  <cp:revision>2</cp:revision>
  <dcterms:created xsi:type="dcterms:W3CDTF">2015-04-17T17:54:49Z</dcterms:created>
  <dcterms:modified xsi:type="dcterms:W3CDTF">2015-04-20T17:12:11Z</dcterms:modified>
</cp:coreProperties>
</file>