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7" r:id="rId5"/>
    <p:sldId id="268" r:id="rId6"/>
    <p:sldId id="286" r:id="rId7"/>
    <p:sldId id="287" r:id="rId8"/>
    <p:sldId id="263" r:id="rId9"/>
    <p:sldId id="258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81" r:id="rId18"/>
    <p:sldId id="282" r:id="rId19"/>
    <p:sldId id="283" r:id="rId20"/>
    <p:sldId id="284" r:id="rId21"/>
    <p:sldId id="285" r:id="rId22"/>
    <p:sldId id="269" r:id="rId23"/>
    <p:sldId id="275" r:id="rId24"/>
    <p:sldId id="276" r:id="rId25"/>
    <p:sldId id="277" r:id="rId26"/>
    <p:sldId id="278" r:id="rId27"/>
    <p:sldId id="279" r:id="rId28"/>
    <p:sldId id="280" r:id="rId29"/>
    <p:sldId id="270" r:id="rId30"/>
    <p:sldId id="272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7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723A-EC73-4608-90D8-8E3F3F93666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B529-4F7E-4BB7-8340-2F5B659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GlycoSeq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3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huyu\AppData\Local\Temp\SNAGHTML4b633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01" y="1452563"/>
            <a:ext cx="75533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49749" y="5365020"/>
            <a:ext cx="3456226" cy="339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34227" y="4755834"/>
            <a:ext cx="201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Select file</a:t>
            </a:r>
          </a:p>
        </p:txBody>
      </p:sp>
    </p:spTree>
    <p:extLst>
      <p:ext uri="{BB962C8B-B14F-4D97-AF65-F5344CB8AC3E}">
        <p14:creationId xmlns:p14="http://schemas.microsoft.com/office/powerpoint/2010/main" val="258344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chuyu\AppData\Local\Temp\SNAGHTML4b633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01" y="1452563"/>
            <a:ext cx="75533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39795" y="3831361"/>
            <a:ext cx="906308" cy="339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24434" y="3445430"/>
            <a:ext cx="201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View candidates</a:t>
            </a:r>
          </a:p>
        </p:txBody>
      </p:sp>
    </p:spTree>
    <p:extLst>
      <p:ext uri="{BB962C8B-B14F-4D97-AF65-F5344CB8AC3E}">
        <p14:creationId xmlns:p14="http://schemas.microsoft.com/office/powerpoint/2010/main" val="360722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Peptide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chuyu\AppData\Local\Temp\SNAGHTML4b802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38" y="1465841"/>
            <a:ext cx="7982512" cy="509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828239" y="2552701"/>
            <a:ext cx="2952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52651" y="2895600"/>
            <a:ext cx="44767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Click here and press “delete” to delete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6913" y="1962150"/>
            <a:ext cx="138112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Save list</a:t>
            </a:r>
          </a:p>
        </p:txBody>
      </p:sp>
      <p:sp>
        <p:nvSpPr>
          <p:cNvPr id="7" name="Down Arrow 6"/>
          <p:cNvSpPr/>
          <p:nvPr/>
        </p:nvSpPr>
        <p:spPr>
          <a:xfrm rot="18233535">
            <a:off x="1892499" y="6097447"/>
            <a:ext cx="429187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76983" y="5788024"/>
            <a:ext cx="753910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Double click empty cell to add new candidate (sequence and mass is required)</a:t>
            </a:r>
          </a:p>
        </p:txBody>
      </p:sp>
    </p:spTree>
    <p:extLst>
      <p:ext uri="{BB962C8B-B14F-4D97-AF65-F5344CB8AC3E}">
        <p14:creationId xmlns:p14="http://schemas.microsoft.com/office/powerpoint/2010/main" val="191673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MascotProteinIDExtractor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modification table in export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281536"/>
            <a:ext cx="7105650" cy="42029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6475" y="6488668"/>
            <a:ext cx="7448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Download Link: https://iu.box.com/s/i3ogm247bajt29aku7v5yweegqtgb78h</a:t>
            </a:r>
          </a:p>
        </p:txBody>
      </p:sp>
    </p:spTree>
    <p:extLst>
      <p:ext uri="{BB962C8B-B14F-4D97-AF65-F5344CB8AC3E}">
        <p14:creationId xmlns:p14="http://schemas.microsoft.com/office/powerpoint/2010/main" val="360685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2015-07-17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Chuan-Yih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769" y="2089187"/>
            <a:ext cx="519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FVHLTHIGSGE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GAGDGLA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TGAVQEQ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6999" y="2007672"/>
            <a:ext cx="574246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1:Carbamidomethyl (M);6:Carbamidomethyl (M);</a:t>
            </a:r>
          </a:p>
          <a:p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7:Deamidated(N) (N);19:Carbamidomethyl (M);</a:t>
            </a:r>
          </a:p>
          <a:p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27:Carbamidomethyl (M);35:Carbamidomethyl (M)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43050" y="2928203"/>
            <a:ext cx="8939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peptide:</a:t>
            </a:r>
          </a:p>
          <a:p>
            <a:r>
              <a:rPr lang="en-US" dirty="0" smtClean="0"/>
              <a:t>     Completed modified peptide: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FVHLTHIGSGE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GAGDGLA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TGAVQEQ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Partial modified peptide: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Carbamidomethyl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No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MNFVHLTHIGSGEMGAGDGLAMTGAVQEQMR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NFVHLTHIGSGEMGAGDGLAMTGAVQEQMR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MIGEPMNFVHLTHI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GSGE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AGDGLAMTGAVQEQM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TMIGEPMNFVHLTHIGSGEMG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AGDGLA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TMIGEPMNFVHLTHIGSGEMGAGDGLAMTGAV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QEQ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Carbamidomethyl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FVHLTHIGSGE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MGAGDGLAMTGAVQEQM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GEMGAGDGLAMTGAVQEQM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…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the same type of Variable Modifications partial loss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834596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Peptide  Sequence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46999" y="1740653"/>
            <a:ext cx="287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7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we consider all different combinations? </a:t>
            </a:r>
          </a:p>
          <a:p>
            <a:pPr marL="0" indent="0">
              <a:buNone/>
            </a:pPr>
            <a:r>
              <a:rPr lang="en-US" dirty="0" smtClean="0"/>
              <a:t>   In this case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2</a:t>
            </a:r>
            <a:r>
              <a:rPr lang="en-US" baseline="30000" dirty="0" smtClean="0"/>
              <a:t>6 </a:t>
            </a:r>
            <a:r>
              <a:rPr lang="en-US" dirty="0" smtClean="0"/>
              <a:t>= 64 peptide?</a:t>
            </a:r>
          </a:p>
          <a:p>
            <a:r>
              <a:rPr lang="en-US" dirty="0" smtClean="0"/>
              <a:t>Or just 2 different type of partial modification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1.  With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Carbamidomethyl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No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FVHLTHIGSGE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GAGDGLA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TGAVQEQ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 smtClean="0"/>
              <a:t>   2.  No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Carbamidomethyl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With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MIGEPM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EMGAGDGLAMTGAVQEQM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2015-04-20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4"/>
          <a:stretch/>
        </p:blipFill>
        <p:spPr>
          <a:xfrm>
            <a:off x="1623880" y="1027610"/>
            <a:ext cx="4219575" cy="35312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257045" y="1211767"/>
            <a:ext cx="831522" cy="55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3454" y="628554"/>
            <a:ext cx="48825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File: Thermo Raw or </a:t>
            </a:r>
            <a:r>
              <a:rPr lang="en-US" dirty="0" err="1"/>
              <a:t>mzXML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HCD Info: if your raw file contain HCD scan, this can help guide CID sequencing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HCD: sometimes HCD contains </a:t>
            </a:r>
            <a:r>
              <a:rPr lang="en-US" dirty="0" err="1"/>
              <a:t>glycosidic</a:t>
            </a:r>
            <a:r>
              <a:rPr lang="en-US" dirty="0"/>
              <a:t> bond fragments, and can be used for sequencing.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Peptide with defined time: CSV format contain peptide search time information (Page 3) Use “Mascot Protein ID result extractor”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shift: plus/minus the time that in CSV defined time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Tolerance: extend defined search time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Fasta</a:t>
            </a:r>
            <a:r>
              <a:rPr lang="en-US" dirty="0"/>
              <a:t> Only: input protein/peptide sequence in </a:t>
            </a:r>
            <a:r>
              <a:rPr lang="en-US" dirty="0" err="1"/>
              <a:t>fasta</a:t>
            </a:r>
            <a:r>
              <a:rPr lang="en-US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Enzyme, missed cleavage: for protein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peptide </a:t>
            </a:r>
            <a:r>
              <a:rPr lang="en-US" dirty="0" err="1"/>
              <a:t>fasta</a:t>
            </a:r>
            <a:r>
              <a:rPr lang="en-US" dirty="0"/>
              <a:t> choose None and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Peptide mutation: generate and add mutated peptides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222284" y="1668967"/>
            <a:ext cx="831522" cy="55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99949" y="2126167"/>
            <a:ext cx="739902" cy="2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579003" y="3493254"/>
            <a:ext cx="3428725" cy="31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661424" y="3998709"/>
            <a:ext cx="3273038" cy="8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498201" y="3771643"/>
            <a:ext cx="1499645" cy="54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3214" y="364118"/>
            <a:ext cx="81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Suggestion setting are shown in the picture</a:t>
            </a:r>
          </a:p>
        </p:txBody>
      </p:sp>
    </p:spTree>
    <p:extLst>
      <p:ext uri="{BB962C8B-B14F-4D97-AF65-F5344CB8AC3E}">
        <p14:creationId xmlns:p14="http://schemas.microsoft.com/office/powerpoint/2010/main" val="11904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1"/>
          <a:stretch/>
        </p:blipFill>
        <p:spPr>
          <a:xfrm>
            <a:off x="1616173" y="1226635"/>
            <a:ext cx="4219575" cy="31755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218986" y="1375318"/>
            <a:ext cx="2725313" cy="3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4824" y="1096536"/>
            <a:ext cx="4728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Composition upper bound: limit the number of glycan in the structure. </a:t>
            </a:r>
            <a:r>
              <a:rPr lang="en-US" dirty="0" err="1"/>
              <a:t>eg</a:t>
            </a:r>
            <a:r>
              <a:rPr lang="en-US" dirty="0"/>
              <a:t>. high mannose sample can be set as the picture shown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glycan list: check this </a:t>
            </a:r>
            <a:r>
              <a:rPr lang="en-US" dirty="0" err="1"/>
              <a:t>bix</a:t>
            </a:r>
            <a:r>
              <a:rPr lang="en-US" dirty="0"/>
              <a:t> if you have csv format glycan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Precursor in MS/MS: if CID contains precursor, it can help for 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top: export top 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complete structure: export completed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detail report: generate report for each scan (caution : lots of files, and long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21621" y="2022088"/>
            <a:ext cx="2766201" cy="10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07473" y="2677941"/>
            <a:ext cx="2777352" cy="9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913971" y="3048407"/>
            <a:ext cx="970852" cy="33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698382" y="3318400"/>
            <a:ext cx="1245917" cy="64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600228" y="3701360"/>
            <a:ext cx="1344070" cy="8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ChuanYih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2" action="ppaction://hlinksldjump"/>
              </a:rPr>
              <a:t>2015-08-14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2015-07-21</a:t>
            </a:r>
            <a:r>
              <a:rPr lang="en-US" dirty="0" smtClean="0"/>
              <a:t> </a:t>
            </a:r>
            <a:r>
              <a:rPr lang="en-US" dirty="0" smtClean="0">
                <a:hlinkClick r:id="rId4" action="ppaction://hlinksldjump"/>
              </a:rPr>
              <a:t>2015-07-17</a:t>
            </a:r>
            <a:r>
              <a:rPr lang="en-US" dirty="0" smtClean="0"/>
              <a:t> </a:t>
            </a:r>
            <a:r>
              <a:rPr lang="en-US" dirty="0" smtClean="0">
                <a:hlinkClick r:id="rId5" action="ppaction://hlinksldjump"/>
              </a:rPr>
              <a:t>2015-04-20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TTU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6" action="ppaction://hlinksldjump"/>
              </a:rPr>
              <a:t>2015-07-28</a:t>
            </a:r>
            <a:r>
              <a:rPr lang="en-US" dirty="0" smtClean="0"/>
              <a:t> </a:t>
            </a:r>
            <a:r>
              <a:rPr lang="en-US" dirty="0" smtClean="0">
                <a:hlinkClick r:id="rId7" action="ppaction://hlinksldjump"/>
              </a:rPr>
              <a:t>2015-04-20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Peptide with defined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754405"/>
            <a:ext cx="9144000" cy="1557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72" y="2203371"/>
            <a:ext cx="4823366" cy="11168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7288" y="4170556"/>
            <a:ext cx="31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1064" y="2478571"/>
            <a:ext cx="419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Mascot </a:t>
            </a:r>
            <a:r>
              <a:rPr lang="en-US" dirty="0" err="1"/>
              <a:t>dat</a:t>
            </a:r>
            <a:r>
              <a:rPr lang="en-US" dirty="0"/>
              <a:t> file from mascot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file that use for Mascot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file is needed to construct elution profile for precursor.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Thermo RAW only</a:t>
            </a:r>
          </a:p>
        </p:txBody>
      </p:sp>
    </p:spTree>
    <p:extLst>
      <p:ext uri="{BB962C8B-B14F-4D97-AF65-F5344CB8AC3E}">
        <p14:creationId xmlns:p14="http://schemas.microsoft.com/office/powerpoint/2010/main" val="36900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Protein/peptide </a:t>
            </a:r>
            <a:r>
              <a:rPr lang="en-US" dirty="0" err="1" smtClean="0"/>
              <a:t>fasta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5918"/>
          <a:stretch/>
        </p:blipFill>
        <p:spPr>
          <a:xfrm>
            <a:off x="1635362" y="2842983"/>
            <a:ext cx="5192566" cy="1788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23" y="2066691"/>
            <a:ext cx="2073391" cy="4410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5363" y="2473650"/>
            <a:ext cx="230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7044" y="1690689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Peptide format</a:t>
            </a:r>
          </a:p>
        </p:txBody>
      </p:sp>
    </p:spTree>
    <p:extLst>
      <p:ext uri="{BB962C8B-B14F-4D97-AF65-F5344CB8AC3E}">
        <p14:creationId xmlns:p14="http://schemas.microsoft.com/office/powerpoint/2010/main" val="33618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2015-07-28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3417" y="140677"/>
            <a:ext cx="370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Deamidation</a:t>
            </a:r>
            <a:r>
              <a:rPr lang="en-US" sz="2400" dirty="0" smtClean="0"/>
              <a:t> of </a:t>
            </a:r>
            <a:r>
              <a:rPr lang="en-US" sz="2400" dirty="0" err="1" smtClean="0"/>
              <a:t>Asparaginec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7579" y="602342"/>
            <a:ext cx="10456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general, when Asparagine residue is </a:t>
            </a:r>
            <a:r>
              <a:rPr lang="en-US" dirty="0" err="1" smtClean="0"/>
              <a:t>deamidated</a:t>
            </a:r>
            <a:r>
              <a:rPr lang="en-US" dirty="0" smtClean="0"/>
              <a:t>, the amine group (-NH2) of Asparagine residue is replaced by a </a:t>
            </a:r>
            <a:r>
              <a:rPr lang="en-US" dirty="0" err="1" smtClean="0"/>
              <a:t>hydeoxyl</a:t>
            </a:r>
            <a:r>
              <a:rPr lang="en-US" dirty="0" smtClean="0"/>
              <a:t> group (-OH). Therefore, the </a:t>
            </a:r>
            <a:r>
              <a:rPr lang="en-US" dirty="0" err="1" smtClean="0"/>
              <a:t>deamidation</a:t>
            </a:r>
            <a:r>
              <a:rPr lang="en-US" dirty="0" smtClean="0"/>
              <a:t> process results in a +0.9840 mass shift.  </a:t>
            </a:r>
          </a:p>
          <a:p>
            <a:endParaRPr lang="en-US" dirty="0"/>
          </a:p>
          <a:p>
            <a:r>
              <a:rPr lang="en-US" dirty="0" smtClean="0"/>
              <a:t>In our samples, there are two ways to have a </a:t>
            </a:r>
            <a:r>
              <a:rPr lang="en-US" dirty="0" err="1" smtClean="0"/>
              <a:t>deamidation</a:t>
            </a:r>
            <a:r>
              <a:rPr lang="en-US" dirty="0" smtClean="0"/>
              <a:t> modification on Asparagine residue. One is due to the </a:t>
            </a:r>
            <a:r>
              <a:rPr lang="en-US" dirty="0" err="1" smtClean="0"/>
              <a:t>PNGase</a:t>
            </a:r>
            <a:r>
              <a:rPr lang="en-US" dirty="0" smtClean="0"/>
              <a:t> F digestion, another is a natural process which could occur in the sample preparation. Both of them will result in a +0.9840 mass shift on N. However, </a:t>
            </a:r>
            <a:r>
              <a:rPr lang="en-US" dirty="0" err="1" smtClean="0"/>
              <a:t>PNGase</a:t>
            </a:r>
            <a:r>
              <a:rPr lang="en-US" dirty="0" smtClean="0"/>
              <a:t> F will only modify the N when it is linked with a N-glycan. In other words, </a:t>
            </a:r>
            <a:r>
              <a:rPr lang="en-US" dirty="0" err="1" smtClean="0"/>
              <a:t>PNGase</a:t>
            </a:r>
            <a:r>
              <a:rPr lang="en-US" dirty="0" smtClean="0"/>
              <a:t> F will only modify the N in the NXS/T motif. </a:t>
            </a:r>
            <a:endParaRPr lang="en-US" dirty="0"/>
          </a:p>
        </p:txBody>
      </p:sp>
      <p:pic>
        <p:nvPicPr>
          <p:cNvPr id="6" name="Picture 2" descr="http://www.sigmaaldrich.com/content/dam/sigma-aldrich/articles/biology/Glycobiology/pngase-treatment-of-n-glyca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95" y="3078924"/>
            <a:ext cx="8430657" cy="33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5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9017" y="128954"/>
            <a:ext cx="607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MASCOT Search of </a:t>
            </a:r>
            <a:r>
              <a:rPr lang="en-US" sz="2400" dirty="0" err="1" smtClean="0"/>
              <a:t>Deamidation</a:t>
            </a:r>
            <a:r>
              <a:rPr lang="en-US" sz="2400" dirty="0" smtClean="0"/>
              <a:t> of Asparagine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2338" y="750277"/>
            <a:ext cx="10456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MASCOT search, we can not distinguish the two type of </a:t>
            </a:r>
            <a:r>
              <a:rPr lang="en-US" dirty="0" err="1" smtClean="0"/>
              <a:t>deamidation</a:t>
            </a:r>
            <a:r>
              <a:rPr lang="en-US" dirty="0" smtClean="0"/>
              <a:t>. We only search for +0.9840 mass shift on N residues. Therefore, it will create a problem with the </a:t>
            </a:r>
            <a:r>
              <a:rPr lang="en-US" dirty="0" err="1" smtClean="0"/>
              <a:t>glycopeptide</a:t>
            </a:r>
            <a:r>
              <a:rPr lang="en-US" dirty="0" smtClean="0"/>
              <a:t> mass calculation.</a:t>
            </a:r>
          </a:p>
          <a:p>
            <a:endParaRPr lang="en-US" dirty="0"/>
          </a:p>
          <a:p>
            <a:r>
              <a:rPr lang="en-US" dirty="0" smtClean="0"/>
              <a:t>In general, the </a:t>
            </a:r>
            <a:r>
              <a:rPr lang="en-US" dirty="0" err="1" smtClean="0"/>
              <a:t>glycopeptide</a:t>
            </a:r>
            <a:r>
              <a:rPr lang="en-US" dirty="0" smtClean="0"/>
              <a:t> mass = peptide mass + glycan mass – H2O (18.0105). </a:t>
            </a:r>
          </a:p>
          <a:p>
            <a:r>
              <a:rPr lang="en-US" dirty="0" smtClean="0"/>
              <a:t>For example, the mono isotopic mass of </a:t>
            </a:r>
            <a:r>
              <a:rPr lang="en-US" dirty="0" err="1" smtClean="0"/>
              <a:t>glycopeptide</a:t>
            </a:r>
            <a:r>
              <a:rPr lang="en-US" dirty="0" smtClean="0"/>
              <a:t> NLTK+2500 = </a:t>
            </a:r>
          </a:p>
          <a:p>
            <a:r>
              <a:rPr lang="en-US" dirty="0" smtClean="0"/>
              <a:t>474.2802 (peptide mass) + 2*203.0794 +5*162.0528 +18.0105(glycan mass) – 18.0105 = 1690.7030</a:t>
            </a:r>
          </a:p>
          <a:p>
            <a:endParaRPr lang="en-US" dirty="0"/>
          </a:p>
          <a:p>
            <a:r>
              <a:rPr lang="en-US" dirty="0" smtClean="0"/>
              <a:t>However, in the </a:t>
            </a:r>
            <a:r>
              <a:rPr lang="en-US" dirty="0" err="1" smtClean="0"/>
              <a:t>PNGase</a:t>
            </a:r>
            <a:r>
              <a:rPr lang="en-US" dirty="0" smtClean="0"/>
              <a:t> F sample, since all the N-linked glycosylation site was </a:t>
            </a:r>
            <a:r>
              <a:rPr lang="en-US" dirty="0" err="1" smtClean="0"/>
              <a:t>deamidated</a:t>
            </a:r>
            <a:r>
              <a:rPr lang="en-US" dirty="0" smtClean="0"/>
              <a:t>, all the occupied NXS/T motifs are changed to DXS/T. Therefore, the MASCOT result of calculated peptide mass is off by 0.9840.</a:t>
            </a:r>
          </a:p>
          <a:p>
            <a:endParaRPr lang="en-US" dirty="0"/>
          </a:p>
          <a:p>
            <a:r>
              <a:rPr lang="en-US" dirty="0" smtClean="0"/>
              <a:t>For example, the mass of SLVTQYLNATGNR is 1435.7419. When you calculate the </a:t>
            </a:r>
            <a:r>
              <a:rPr lang="en-US" dirty="0" err="1" smtClean="0"/>
              <a:t>glycopeptide</a:t>
            </a:r>
            <a:r>
              <a:rPr lang="en-US" dirty="0" smtClean="0"/>
              <a:t> mass of this peptide backbone, you should use 1435.7419 as your peptide backbone mass. However, in the MASCOT search file, the mass is 1436.7259 (1435.7419+0.9840). If you use 1436.7259 as the peptide mass, the result will be off by 0.9840.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74630" y="4904264"/>
          <a:ext cx="5387706" cy="4445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5093"/>
                <a:gridCol w="784170"/>
                <a:gridCol w="842908"/>
                <a:gridCol w="698445"/>
                <a:gridCol w="922283"/>
                <a:gridCol w="1254807"/>
              </a:tblGrid>
              <a:tr h="2863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pep_calc_mr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pep_res_before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pep_seq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pep_res_after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pep_var_mod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pep_var_mod_pos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</a:tr>
              <a:tr h="15820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1436.726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SLVTQYLNATGNR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Deamidated(N) (N)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0.0000000200000.0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58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38" y="293077"/>
            <a:ext cx="10456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</a:t>
            </a:r>
            <a:r>
              <a:rPr lang="en-US" dirty="0" err="1" smtClean="0"/>
              <a:t>deamidation</a:t>
            </a:r>
            <a:r>
              <a:rPr lang="en-US" dirty="0" smtClean="0"/>
              <a:t> is not caused by </a:t>
            </a:r>
            <a:r>
              <a:rPr lang="en-US" dirty="0" err="1" smtClean="0"/>
              <a:t>PNGase</a:t>
            </a:r>
            <a:r>
              <a:rPr lang="en-US" dirty="0" smtClean="0"/>
              <a:t> F, then you will take the +0.9840 in you calculation of </a:t>
            </a:r>
            <a:r>
              <a:rPr lang="en-US" dirty="0" err="1" smtClean="0"/>
              <a:t>glycopeptides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example, peptide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TVTISDHGTVTYN(1)GSICGDDQN(2)GPK has 2 Ns. N(1) is a glycosylation site, N(2) is not.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the MASCOT result, two forms of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are detected. One is only N(1)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the other is both site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6476" y="1894865"/>
          <a:ext cx="6348083" cy="859074"/>
        </p:xfrm>
        <a:graphic>
          <a:graphicData uri="http://schemas.openxmlformats.org/drawingml/2006/table">
            <a:tbl>
              <a:tblPr/>
              <a:tblGrid>
                <a:gridCol w="641295"/>
                <a:gridCol w="784170"/>
                <a:gridCol w="1577920"/>
                <a:gridCol w="698445"/>
                <a:gridCol w="1004833"/>
                <a:gridCol w="1641420"/>
              </a:tblGrid>
              <a:tr h="2863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pep_calc_mr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pep_res_before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pep_seq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pep_res_after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pep_var_mod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pep_var_mod_pos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35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2636.166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TVTISDHGTVTYNGSICGDDQNGPK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Deamidated(N) (N)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0.0000000000002000000000000.0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35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2637.15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TVTISDHGTVTYNGSICGDDQNGPK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Deamidated(N) (N)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0.0000000000002000000002000.0</a:t>
                      </a:r>
                    </a:p>
                  </a:txBody>
                  <a:tcPr marL="7910" marR="7910" marT="79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9937" y="2801815"/>
            <a:ext cx="10456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N(1) </a:t>
            </a:r>
            <a:r>
              <a:rPr lang="en-US" dirty="0" err="1" smtClean="0"/>
              <a:t>deamidation</a:t>
            </a:r>
            <a:r>
              <a:rPr lang="en-US" dirty="0" smtClean="0"/>
              <a:t> is due to </a:t>
            </a:r>
            <a:r>
              <a:rPr lang="en-US" dirty="0" err="1" smtClean="0"/>
              <a:t>PNGase</a:t>
            </a:r>
            <a:r>
              <a:rPr lang="en-US" dirty="0" smtClean="0"/>
              <a:t> F digestion, while N(2) </a:t>
            </a:r>
            <a:r>
              <a:rPr lang="en-US" dirty="0" err="1" smtClean="0"/>
              <a:t>deamidation</a:t>
            </a:r>
            <a:r>
              <a:rPr lang="en-US" dirty="0" smtClean="0"/>
              <a:t> is a random natural process. </a:t>
            </a:r>
          </a:p>
          <a:p>
            <a:endParaRPr lang="en-US" dirty="0"/>
          </a:p>
          <a:p>
            <a:r>
              <a:rPr lang="en-US" dirty="0" smtClean="0"/>
              <a:t>Therefore, when you calculate the </a:t>
            </a:r>
            <a:r>
              <a:rPr lang="en-US" dirty="0" err="1" smtClean="0"/>
              <a:t>glycopeptide</a:t>
            </a:r>
            <a:r>
              <a:rPr lang="en-US" dirty="0" smtClean="0"/>
              <a:t> mass, for the N(1) </a:t>
            </a:r>
            <a:r>
              <a:rPr lang="en-US" dirty="0" err="1" smtClean="0"/>
              <a:t>deamidation</a:t>
            </a:r>
            <a:r>
              <a:rPr lang="en-US" dirty="0" smtClean="0"/>
              <a:t> form, the peptide backbone mass is 2635.1820 (2636.166-0.9840). </a:t>
            </a:r>
          </a:p>
          <a:p>
            <a:r>
              <a:rPr lang="en-US" dirty="0" smtClean="0"/>
              <a:t>For the N(1)&amp;N(2) </a:t>
            </a:r>
            <a:r>
              <a:rPr lang="en-US" dirty="0" err="1" smtClean="0"/>
              <a:t>deamidation</a:t>
            </a:r>
            <a:r>
              <a:rPr lang="en-US" dirty="0" smtClean="0"/>
              <a:t> form, you do </a:t>
            </a:r>
            <a:r>
              <a:rPr lang="en-US" b="1" dirty="0" smtClean="0"/>
              <a:t>NOT </a:t>
            </a:r>
            <a:r>
              <a:rPr lang="en-US" dirty="0" err="1" smtClean="0"/>
              <a:t>substract</a:t>
            </a:r>
            <a:r>
              <a:rPr lang="en-US" b="1" dirty="0" smtClean="0"/>
              <a:t> </a:t>
            </a:r>
            <a:r>
              <a:rPr lang="en-US" dirty="0" smtClean="0"/>
              <a:t>2*0.9840, because the N(2) </a:t>
            </a:r>
            <a:r>
              <a:rPr lang="en-US" dirty="0" err="1" smtClean="0"/>
              <a:t>deamidation</a:t>
            </a:r>
            <a:r>
              <a:rPr lang="en-US" dirty="0" smtClean="0"/>
              <a:t> is not caused by </a:t>
            </a:r>
            <a:r>
              <a:rPr lang="en-US" dirty="0" err="1" smtClean="0"/>
              <a:t>PNGase</a:t>
            </a:r>
            <a:r>
              <a:rPr lang="en-US" dirty="0" smtClean="0"/>
              <a:t> F. The mass of the second peptide backbone is 2636.166 (2637.15-0.9840).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63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9909" y="152400"/>
            <a:ext cx="144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Extra Rule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8215" y="832338"/>
            <a:ext cx="11265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</a:t>
            </a:r>
            <a:r>
              <a:rPr lang="en-US" dirty="0" err="1" smtClean="0"/>
              <a:t>PNGase</a:t>
            </a:r>
            <a:r>
              <a:rPr lang="en-US" dirty="0" smtClean="0"/>
              <a:t> F will digest the N-glycan from the N residue and change it to D through </a:t>
            </a:r>
            <a:r>
              <a:rPr lang="en-US" dirty="0" err="1" smtClean="0"/>
              <a:t>deamidation</a:t>
            </a:r>
            <a:r>
              <a:rPr lang="en-US" dirty="0"/>
              <a:t> </a:t>
            </a:r>
            <a:r>
              <a:rPr lang="en-US" dirty="0" smtClean="0"/>
              <a:t>(+0.9840). We consider this reaction is 100% complete. Therefore, for any peptide has the motif NXS/T, if the N in the motif is not </a:t>
            </a:r>
            <a:r>
              <a:rPr lang="en-US" dirty="0" err="1" smtClean="0"/>
              <a:t>deamidation</a:t>
            </a:r>
            <a:r>
              <a:rPr lang="en-US" dirty="0" smtClean="0"/>
              <a:t> in the </a:t>
            </a:r>
            <a:r>
              <a:rPr lang="en-US" dirty="0" err="1" smtClean="0"/>
              <a:t>PNGase</a:t>
            </a:r>
            <a:r>
              <a:rPr lang="en-US" dirty="0" smtClean="0"/>
              <a:t> F sample, we will consider this glycosylation site is not occupied. Therefore, this peptide could be eliminate from the candidate list.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addition, since the N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could occur during sample preparation, we would like N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to be a variable modification.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2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9909" y="152400"/>
            <a:ext cx="137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8215" y="832338"/>
            <a:ext cx="112658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peptide from the MASCOT result,</a:t>
            </a: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AAAAA</a:t>
            </a:r>
            <a:r>
              <a:rPr lang="en-US" b="1" i="0" u="none" strike="noStrike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N(1)XS/T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AAAAA</a:t>
            </a:r>
            <a:r>
              <a:rPr lang="en-US" b="1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N(2)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b="1" i="0" u="none" strike="noStrike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</a:t>
            </a:r>
            <a:r>
              <a:rPr lang="en-US" b="1" i="0" u="none" strike="noStrike" dirty="0" smtClean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AAK,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N residue,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If N(1) is not detected to be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then exclude this peptide from candidate list.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ii.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N(1) is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no matter the N(2)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or not, then take the mass from “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pep_calc_mr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” column and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substract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0.9840 as the peptide back bone mass.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iii. If there are multiple N(1)s (glycosylation sites) detected, x of the N(1)s are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then take the mass from “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pep_calc_mr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” column and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substract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x *0.9840 as the peptide back bone mass.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iv. For N(2)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deamidation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please treat it as a variable modification. (If only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N(2) is detected, then create an native one (-0.9840). If only native N(2) is detected, then create a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deamidated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one(+0.9840))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M residue,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If M is detected as native M, then create a variable modification of O (+15.9949).</a:t>
            </a: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ii. If M is detected as oxidation form, then create a variable modification of native form (-15.9949).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iii. If M is detected as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Carbamidomethylated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M, then create the native form (-57.0215) and the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oxidated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form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(-57.0215+15.9949).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C residue,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Always keep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Carbamidomethylated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 as a fixed modification.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00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2015-04-20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Chuan-Yih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98602" y="89829"/>
            <a:ext cx="1266693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MS/MS spectra peak list</a:t>
            </a:r>
            <a:endParaRPr lang="zh-CN" altLang="en-US" sz="857" dirty="0"/>
          </a:p>
        </p:txBody>
      </p:sp>
      <p:cxnSp>
        <p:nvCxnSpPr>
          <p:cNvPr id="70" name="Straight Arrow Connector 69"/>
          <p:cNvCxnSpPr>
            <a:stCxn id="69" idx="2"/>
          </p:cNvCxnSpPr>
          <p:nvPr/>
        </p:nvCxnSpPr>
        <p:spPr>
          <a:xfrm flipH="1">
            <a:off x="4381524" y="314058"/>
            <a:ext cx="50425" cy="84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01471" y="398434"/>
            <a:ext cx="1585690" cy="224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Take top</a:t>
            </a:r>
            <a:r>
              <a:rPr lang="en-US" altLang="zh-CN" sz="857" dirty="0">
                <a:solidFill>
                  <a:srgbClr val="FF0000"/>
                </a:solidFill>
              </a:rPr>
              <a:t> </a:t>
            </a:r>
            <a:r>
              <a:rPr lang="en-US" altLang="zh-CN" sz="857" dirty="0" err="1">
                <a:solidFill>
                  <a:srgbClr val="FF0000"/>
                </a:solidFill>
              </a:rPr>
              <a:t>i</a:t>
            </a:r>
            <a:r>
              <a:rPr lang="en-US" altLang="zh-CN" sz="857" dirty="0">
                <a:solidFill>
                  <a:srgbClr val="FF0000"/>
                </a:solidFill>
              </a:rPr>
              <a:t> </a:t>
            </a:r>
            <a:r>
              <a:rPr lang="en-US" altLang="zh-CN" sz="857" dirty="0" err="1"/>
              <a:t>th</a:t>
            </a:r>
            <a:r>
              <a:rPr lang="en-US" altLang="zh-CN" sz="857" dirty="0"/>
              <a:t> intense peak as Y1</a:t>
            </a:r>
            <a:endParaRPr lang="zh-CN" altLang="en-US" sz="857" dirty="0"/>
          </a:p>
        </p:txBody>
      </p:sp>
      <p:sp>
        <p:nvSpPr>
          <p:cNvPr id="72" name="TextBox 71"/>
          <p:cNvSpPr txBox="1"/>
          <p:nvPr/>
        </p:nvSpPr>
        <p:spPr>
          <a:xfrm>
            <a:off x="3627154" y="775619"/>
            <a:ext cx="1543029" cy="48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Look for Y1 + 1 </a:t>
            </a:r>
            <a:r>
              <a:rPr lang="en-US" altLang="zh-CN" sz="857" dirty="0" err="1"/>
              <a:t>HexNac</a:t>
            </a:r>
            <a:r>
              <a:rPr lang="en-US" altLang="zh-CN" sz="857" dirty="0"/>
              <a:t> + 3 Hex</a:t>
            </a:r>
          </a:p>
          <a:p>
            <a:r>
              <a:rPr lang="en-US" altLang="zh-CN" sz="857" dirty="0"/>
              <a:t>In top</a:t>
            </a:r>
            <a:r>
              <a:rPr lang="en-US" altLang="zh-CN" sz="857" dirty="0">
                <a:solidFill>
                  <a:srgbClr val="FF0000"/>
                </a:solidFill>
              </a:rPr>
              <a:t> j </a:t>
            </a:r>
            <a:r>
              <a:rPr lang="en-US" altLang="zh-CN" sz="857" dirty="0"/>
              <a:t>intense peak list </a:t>
            </a:r>
            <a:endParaRPr lang="zh-CN" altLang="en-US" sz="857" dirty="0"/>
          </a:p>
        </p:txBody>
      </p:sp>
      <p:sp>
        <p:nvSpPr>
          <p:cNvPr id="73" name="TextBox 72"/>
          <p:cNvSpPr txBox="1"/>
          <p:nvPr/>
        </p:nvSpPr>
        <p:spPr>
          <a:xfrm>
            <a:off x="5513078" y="775620"/>
            <a:ext cx="1285615" cy="48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Look for Y1 + 1 </a:t>
            </a:r>
            <a:r>
              <a:rPr lang="en-US" altLang="zh-CN" sz="857" dirty="0" err="1"/>
              <a:t>HexNac</a:t>
            </a:r>
            <a:r>
              <a:rPr lang="en-US" altLang="zh-CN" sz="857" dirty="0"/>
              <a:t> + 3 Hex +  </a:t>
            </a:r>
            <a:r>
              <a:rPr lang="en-US" altLang="zh-CN" sz="857" dirty="0" err="1"/>
              <a:t>Fuc</a:t>
            </a:r>
            <a:endParaRPr lang="en-US" altLang="zh-CN" sz="857" dirty="0"/>
          </a:p>
          <a:p>
            <a:r>
              <a:rPr lang="en-US" altLang="zh-CN" sz="857" dirty="0"/>
              <a:t>In top </a:t>
            </a:r>
            <a:r>
              <a:rPr lang="en-US" altLang="zh-CN" sz="857" dirty="0">
                <a:solidFill>
                  <a:srgbClr val="FF0000"/>
                </a:solidFill>
              </a:rPr>
              <a:t>j</a:t>
            </a:r>
            <a:r>
              <a:rPr lang="en-US" altLang="zh-CN" sz="857" dirty="0"/>
              <a:t> intense peak list</a:t>
            </a:r>
            <a:endParaRPr lang="zh-CN" altLang="en-US" sz="857" dirty="0"/>
          </a:p>
        </p:txBody>
      </p:sp>
      <p:sp>
        <p:nvSpPr>
          <p:cNvPr id="74" name="TextBox 73"/>
          <p:cNvSpPr txBox="1"/>
          <p:nvPr/>
        </p:nvSpPr>
        <p:spPr>
          <a:xfrm>
            <a:off x="3387128" y="2558674"/>
            <a:ext cx="1053494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Complete structure</a:t>
            </a:r>
            <a:endParaRPr lang="zh-CN" altLang="en-US" sz="857" dirty="0"/>
          </a:p>
        </p:txBody>
      </p:sp>
      <p:sp>
        <p:nvSpPr>
          <p:cNvPr id="75" name="TextBox 74"/>
          <p:cNvSpPr txBox="1"/>
          <p:nvPr/>
        </p:nvSpPr>
        <p:spPr>
          <a:xfrm>
            <a:off x="5204472" y="672751"/>
            <a:ext cx="312906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No</a:t>
            </a:r>
            <a:endParaRPr lang="zh-CN" altLang="en-US" sz="857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381524" y="604172"/>
            <a:ext cx="129" cy="132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381524" y="1118514"/>
            <a:ext cx="0" cy="411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204472" y="878488"/>
            <a:ext cx="2741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55973" y="1255672"/>
            <a:ext cx="335348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Yes</a:t>
            </a:r>
            <a:endParaRPr lang="zh-CN" altLang="en-US" sz="857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130289" y="1221383"/>
            <a:ext cx="129" cy="308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130290" y="604171"/>
            <a:ext cx="0" cy="13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36027" y="569882"/>
            <a:ext cx="312906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No</a:t>
            </a:r>
            <a:endParaRPr lang="zh-CN" altLang="en-US" sz="857" dirty="0"/>
          </a:p>
        </p:txBody>
      </p:sp>
      <p:sp>
        <p:nvSpPr>
          <p:cNvPr id="83" name="TextBox 82"/>
          <p:cNvSpPr txBox="1"/>
          <p:nvPr/>
        </p:nvSpPr>
        <p:spPr>
          <a:xfrm>
            <a:off x="5958842" y="398434"/>
            <a:ext cx="444352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Next </a:t>
            </a:r>
            <a:r>
              <a:rPr lang="en-US" altLang="zh-CN" sz="857" dirty="0" err="1">
                <a:solidFill>
                  <a:srgbClr val="FF0000"/>
                </a:solidFill>
              </a:rPr>
              <a:t>i</a:t>
            </a:r>
            <a:endParaRPr lang="zh-CN" altLang="en-US" sz="857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stCxn id="83" idx="1"/>
            <a:endCxn id="71" idx="3"/>
          </p:cNvCxnSpPr>
          <p:nvPr/>
        </p:nvCxnSpPr>
        <p:spPr>
          <a:xfrm flipH="1">
            <a:off x="5487161" y="510549"/>
            <a:ext cx="4716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61444" y="1529989"/>
            <a:ext cx="2640293" cy="48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Build Structure from Y1 to Y1 + 1 </a:t>
            </a:r>
            <a:r>
              <a:rPr lang="en-US" altLang="zh-CN" sz="857" dirty="0" err="1"/>
              <a:t>HexNac</a:t>
            </a:r>
            <a:r>
              <a:rPr lang="en-US" altLang="zh-CN" sz="857" dirty="0"/>
              <a:t> + 3Hex or </a:t>
            </a:r>
          </a:p>
          <a:p>
            <a:r>
              <a:rPr lang="en-US" altLang="zh-CN" sz="857" dirty="0"/>
              <a:t>From Y1 toY1 + 1 </a:t>
            </a:r>
            <a:r>
              <a:rPr lang="en-US" altLang="zh-CN" sz="857" dirty="0" err="1"/>
              <a:t>HexNac</a:t>
            </a:r>
            <a:r>
              <a:rPr lang="en-US" altLang="zh-CN" sz="857" dirty="0"/>
              <a:t> + 3 Hex +  </a:t>
            </a:r>
            <a:r>
              <a:rPr lang="en-US" altLang="zh-CN" sz="857" dirty="0" err="1"/>
              <a:t>Fuc</a:t>
            </a:r>
            <a:endParaRPr lang="en-US" altLang="zh-CN" sz="857" dirty="0"/>
          </a:p>
          <a:p>
            <a:r>
              <a:rPr lang="en-US" altLang="zh-CN" sz="857" dirty="0"/>
              <a:t>Accept peaks in top </a:t>
            </a:r>
            <a:r>
              <a:rPr lang="en-US" altLang="zh-CN" sz="857" dirty="0">
                <a:solidFill>
                  <a:srgbClr val="FF0000"/>
                </a:solidFill>
              </a:rPr>
              <a:t>k</a:t>
            </a:r>
            <a:r>
              <a:rPr lang="en-US" altLang="zh-CN" sz="857" dirty="0"/>
              <a:t> intense peak list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964446" y="1975752"/>
            <a:ext cx="0" cy="2400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61444" y="2215779"/>
            <a:ext cx="2777451" cy="48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Build Structure from pep + core </a:t>
            </a:r>
            <a:r>
              <a:rPr lang="en-US" altLang="zh-CN" sz="857" dirty="0" err="1"/>
              <a:t>strcutrue</a:t>
            </a:r>
            <a:r>
              <a:rPr lang="en-US" altLang="zh-CN" sz="857" dirty="0"/>
              <a:t> to precursor mass</a:t>
            </a:r>
          </a:p>
          <a:p>
            <a:r>
              <a:rPr lang="en-US" altLang="zh-CN" sz="857" dirty="0"/>
              <a:t>Accept peaks in top </a:t>
            </a:r>
            <a:r>
              <a:rPr lang="en-US" altLang="zh-CN" sz="857" dirty="0">
                <a:solidFill>
                  <a:srgbClr val="FF0000"/>
                </a:solidFill>
              </a:rPr>
              <a:t>l</a:t>
            </a:r>
            <a:r>
              <a:rPr lang="en-US" altLang="zh-CN" sz="857" dirty="0"/>
              <a:t> intense peak list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36027" y="1632857"/>
            <a:ext cx="513282" cy="2242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Score 1</a:t>
            </a:r>
            <a:endParaRPr lang="zh-CN" altLang="en-US" sz="857" dirty="0"/>
          </a:p>
        </p:txBody>
      </p:sp>
      <p:sp>
        <p:nvSpPr>
          <p:cNvPr id="89" name="TextBox 88"/>
          <p:cNvSpPr txBox="1"/>
          <p:nvPr/>
        </p:nvSpPr>
        <p:spPr>
          <a:xfrm>
            <a:off x="6473185" y="2284358"/>
            <a:ext cx="513282" cy="2242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Score 2</a:t>
            </a:r>
            <a:endParaRPr lang="zh-CN" altLang="en-US" sz="857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381524" y="2524385"/>
            <a:ext cx="0" cy="2400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07207" y="1220951"/>
            <a:ext cx="335348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Yes</a:t>
            </a:r>
            <a:endParaRPr lang="zh-CN" altLang="en-US" sz="857" dirty="0"/>
          </a:p>
        </p:txBody>
      </p:sp>
      <p:sp>
        <p:nvSpPr>
          <p:cNvPr id="92" name="TextBox 91"/>
          <p:cNvSpPr txBox="1"/>
          <p:nvPr/>
        </p:nvSpPr>
        <p:spPr>
          <a:xfrm>
            <a:off x="5684526" y="2558674"/>
            <a:ext cx="1125629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Incomplete structure</a:t>
            </a:r>
            <a:endParaRPr lang="zh-CN" altLang="en-US" sz="857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615947" y="2524385"/>
            <a:ext cx="0" cy="2400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95733" y="2764412"/>
            <a:ext cx="1371581" cy="619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Calculate theoretical peptide mass using [precursor mass – glycan mass] (10ppm </a:t>
            </a:r>
            <a:r>
              <a:rPr lang="en-US" altLang="zh-CN" sz="857" dirty="0" err="1"/>
              <a:t>tol</a:t>
            </a:r>
            <a:r>
              <a:rPr lang="en-US" altLang="zh-CN" sz="857" dirty="0"/>
              <a:t>)</a:t>
            </a:r>
            <a:endParaRPr lang="zh-CN" altLang="en-US" sz="857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381524" y="3210175"/>
            <a:ext cx="0" cy="1714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695733" y="3381623"/>
            <a:ext cx="1371581" cy="35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Look for peptide in the preloaded list (10ppm </a:t>
            </a:r>
            <a:r>
              <a:rPr lang="en-US" altLang="zh-CN" sz="857" dirty="0" err="1"/>
              <a:t>tol</a:t>
            </a:r>
            <a:r>
              <a:rPr lang="en-US" altLang="zh-CN" sz="857" dirty="0"/>
              <a:t>)</a:t>
            </a:r>
            <a:endParaRPr lang="zh-CN" altLang="en-US" sz="857" dirty="0"/>
          </a:p>
        </p:txBody>
      </p:sp>
      <p:sp>
        <p:nvSpPr>
          <p:cNvPr id="97" name="TextBox 96"/>
          <p:cNvSpPr txBox="1"/>
          <p:nvPr/>
        </p:nvSpPr>
        <p:spPr>
          <a:xfrm>
            <a:off x="3867181" y="3724518"/>
            <a:ext cx="335348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Yes</a:t>
            </a:r>
            <a:endParaRPr lang="zh-CN" altLang="en-US" sz="857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4141497" y="3690228"/>
            <a:ext cx="129" cy="308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84259" y="3998835"/>
            <a:ext cx="1165844" cy="48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Output result with score as:</a:t>
            </a:r>
          </a:p>
          <a:p>
            <a:r>
              <a:rPr lang="en-US" altLang="zh-CN" sz="857" dirty="0"/>
              <a:t>Pep + glycan + score</a:t>
            </a:r>
            <a:endParaRPr lang="zh-CN" altLang="en-US" sz="857" dirty="0"/>
          </a:p>
        </p:txBody>
      </p:sp>
      <p:sp>
        <p:nvSpPr>
          <p:cNvPr id="100" name="TextBox 99"/>
          <p:cNvSpPr txBox="1"/>
          <p:nvPr/>
        </p:nvSpPr>
        <p:spPr>
          <a:xfrm>
            <a:off x="4827288" y="3724518"/>
            <a:ext cx="312906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No</a:t>
            </a:r>
            <a:endParaRPr lang="zh-CN" altLang="en-US" sz="857" dirty="0"/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4792998" y="3690228"/>
            <a:ext cx="129" cy="308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484392" y="3998835"/>
            <a:ext cx="1165844" cy="619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Output result with score as:</a:t>
            </a:r>
          </a:p>
          <a:p>
            <a:r>
              <a:rPr lang="en-US" altLang="zh-CN" sz="857" dirty="0" err="1"/>
              <a:t>UnkownPep</a:t>
            </a:r>
            <a:r>
              <a:rPr lang="en-US" altLang="zh-CN" sz="857" dirty="0"/>
              <a:t> + glycan + score</a:t>
            </a:r>
            <a:endParaRPr lang="zh-CN" altLang="en-US" sz="857" dirty="0"/>
          </a:p>
        </p:txBody>
      </p:sp>
      <p:cxnSp>
        <p:nvCxnSpPr>
          <p:cNvPr id="103" name="Straight Arrow Connector 102"/>
          <p:cNvCxnSpPr>
            <a:stCxn id="99" idx="2"/>
          </p:cNvCxnSpPr>
          <p:nvPr/>
        </p:nvCxnSpPr>
        <p:spPr>
          <a:xfrm>
            <a:off x="3867181" y="4486854"/>
            <a:ext cx="0" cy="4035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067314" y="4581756"/>
            <a:ext cx="129" cy="308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062661" y="4890362"/>
            <a:ext cx="20046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7" idx="2"/>
          </p:cNvCxnSpPr>
          <p:nvPr/>
        </p:nvCxnSpPr>
        <p:spPr>
          <a:xfrm flipV="1">
            <a:off x="3062661" y="618239"/>
            <a:ext cx="2678" cy="427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843163" y="394010"/>
            <a:ext cx="444352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Next </a:t>
            </a:r>
            <a:r>
              <a:rPr lang="en-US" altLang="zh-CN" sz="857" dirty="0" err="1">
                <a:solidFill>
                  <a:srgbClr val="FF0000"/>
                </a:solidFill>
              </a:rPr>
              <a:t>i</a:t>
            </a:r>
            <a:endParaRPr lang="zh-CN" altLang="en-US" sz="857" dirty="0">
              <a:solidFill>
                <a:srgbClr val="FF0000"/>
              </a:solidFill>
            </a:endParaRPr>
          </a:p>
        </p:txBody>
      </p:sp>
      <p:cxnSp>
        <p:nvCxnSpPr>
          <p:cNvPr id="108" name="Straight Arrow Connector 107"/>
          <p:cNvCxnSpPr>
            <a:stCxn id="107" idx="3"/>
            <a:endCxn id="71" idx="1"/>
          </p:cNvCxnSpPr>
          <p:nvPr/>
        </p:nvCxnSpPr>
        <p:spPr>
          <a:xfrm>
            <a:off x="3287515" y="506125"/>
            <a:ext cx="613956" cy="44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273051" y="2770495"/>
            <a:ext cx="1440160" cy="751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Calculate missing structure using [x= precursor mass – the largest assigned incomplete structure ] (0.8 </a:t>
            </a:r>
            <a:r>
              <a:rPr lang="en-US" altLang="zh-CN" sz="857" dirty="0" err="1"/>
              <a:t>Da</a:t>
            </a:r>
            <a:r>
              <a:rPr lang="en-US" altLang="zh-CN" sz="857" dirty="0"/>
              <a:t> </a:t>
            </a:r>
            <a:r>
              <a:rPr lang="en-US" altLang="zh-CN" sz="857" dirty="0" err="1"/>
              <a:t>tol</a:t>
            </a:r>
            <a:r>
              <a:rPr lang="en-US" altLang="zh-CN" sz="857" dirty="0"/>
              <a:t>)</a:t>
            </a:r>
            <a:endParaRPr lang="zh-CN" altLang="en-US" sz="857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713211" y="3073017"/>
            <a:ext cx="32550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021817" y="2935859"/>
            <a:ext cx="1371581" cy="48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Match x with 1~</a:t>
            </a:r>
            <a:r>
              <a:rPr lang="en-US" altLang="zh-CN" sz="857" dirty="0">
                <a:solidFill>
                  <a:srgbClr val="FF0000"/>
                </a:solidFill>
              </a:rPr>
              <a:t> m </a:t>
            </a:r>
            <a:r>
              <a:rPr lang="en-US" altLang="zh-CN" sz="857" dirty="0" err="1">
                <a:solidFill>
                  <a:schemeClr val="tx1"/>
                </a:solidFill>
              </a:rPr>
              <a:t>monosaccharides</a:t>
            </a:r>
            <a:r>
              <a:rPr lang="en-US" altLang="zh-CN" sz="857" dirty="0">
                <a:solidFill>
                  <a:schemeClr val="tx1"/>
                </a:solidFill>
              </a:rPr>
              <a:t> (0.8 </a:t>
            </a:r>
            <a:r>
              <a:rPr lang="en-US" altLang="zh-CN" sz="857" dirty="0" err="1">
                <a:solidFill>
                  <a:schemeClr val="tx1"/>
                </a:solidFill>
              </a:rPr>
              <a:t>Da</a:t>
            </a:r>
            <a:r>
              <a:rPr lang="en-US" altLang="zh-CN" sz="857" dirty="0">
                <a:solidFill>
                  <a:schemeClr val="tx1"/>
                </a:solidFill>
              </a:rPr>
              <a:t> </a:t>
            </a:r>
            <a:r>
              <a:rPr lang="en-US" altLang="zh-CN" sz="857" dirty="0" err="1">
                <a:solidFill>
                  <a:schemeClr val="tx1"/>
                </a:solidFill>
              </a:rPr>
              <a:t>tol</a:t>
            </a:r>
            <a:r>
              <a:rPr lang="en-US" altLang="zh-CN" sz="857" dirty="0">
                <a:solidFill>
                  <a:schemeClr val="tx1"/>
                </a:solidFill>
              </a:rPr>
              <a:t>)</a:t>
            </a:r>
            <a:endParaRPr lang="zh-CN" altLang="en-US" sz="857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381615" y="3265714"/>
            <a:ext cx="513282" cy="2242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Score 3</a:t>
            </a:r>
            <a:endParaRPr lang="zh-CN" altLang="en-US" sz="857" dirty="0"/>
          </a:p>
        </p:txBody>
      </p:sp>
      <p:sp>
        <p:nvSpPr>
          <p:cNvPr id="113" name="TextBox 112"/>
          <p:cNvSpPr txBox="1"/>
          <p:nvPr/>
        </p:nvSpPr>
        <p:spPr>
          <a:xfrm>
            <a:off x="7107299" y="3278754"/>
            <a:ext cx="335348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Yes</a:t>
            </a:r>
            <a:endParaRPr lang="zh-CN" altLang="en-US" sz="857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381615" y="3244465"/>
            <a:ext cx="129" cy="308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050503" y="3265714"/>
            <a:ext cx="312906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No</a:t>
            </a:r>
            <a:endParaRPr lang="zh-CN" altLang="en-US" sz="857" dirty="0"/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8016213" y="3231425"/>
            <a:ext cx="129" cy="308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816080" y="3553071"/>
            <a:ext cx="1146468" cy="35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Treat the spectra as</a:t>
            </a:r>
          </a:p>
          <a:p>
            <a:r>
              <a:rPr lang="en-US" altLang="zh-CN" sz="857" dirty="0"/>
              <a:t>“Complete structure”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507474" y="4033124"/>
            <a:ext cx="1371581" cy="619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Calculate theoretical peptide mass using [precursor mass – glycan mass] (10ppm </a:t>
            </a:r>
            <a:r>
              <a:rPr lang="en-US" altLang="zh-CN" sz="857" dirty="0" err="1"/>
              <a:t>tol</a:t>
            </a:r>
            <a:r>
              <a:rPr lang="en-US" altLang="zh-CN" sz="857" dirty="0"/>
              <a:t>)</a:t>
            </a:r>
            <a:endParaRPr lang="zh-CN" altLang="en-US" sz="857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7193265" y="4478887"/>
            <a:ext cx="0" cy="1714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507474" y="4650335"/>
            <a:ext cx="1371581" cy="35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Look for peptide in the preloaded list (10ppm </a:t>
            </a:r>
            <a:r>
              <a:rPr lang="en-US" altLang="zh-CN" sz="857" dirty="0" err="1"/>
              <a:t>tol</a:t>
            </a:r>
            <a:r>
              <a:rPr lang="en-US" altLang="zh-CN" sz="857" dirty="0"/>
              <a:t>)</a:t>
            </a:r>
            <a:endParaRPr lang="zh-CN" altLang="en-US" sz="857" dirty="0"/>
          </a:p>
        </p:txBody>
      </p:sp>
      <p:sp>
        <p:nvSpPr>
          <p:cNvPr id="121" name="TextBox 120"/>
          <p:cNvSpPr txBox="1"/>
          <p:nvPr/>
        </p:nvSpPr>
        <p:spPr>
          <a:xfrm>
            <a:off x="6678922" y="4993231"/>
            <a:ext cx="335348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Yes</a:t>
            </a:r>
            <a:endParaRPr lang="zh-CN" altLang="en-US" sz="857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6953238" y="4958941"/>
            <a:ext cx="129" cy="308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096000" y="5267547"/>
            <a:ext cx="1165844" cy="619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Output result with score as:</a:t>
            </a:r>
          </a:p>
          <a:p>
            <a:r>
              <a:rPr lang="en-US" altLang="zh-CN" sz="857" dirty="0"/>
              <a:t>Pep + glycan </a:t>
            </a:r>
            <a:r>
              <a:rPr lang="en-US" altLang="zh-CN" sz="857" dirty="0">
                <a:solidFill>
                  <a:srgbClr val="FF0000"/>
                </a:solidFill>
              </a:rPr>
              <a:t>(incomplete) </a:t>
            </a:r>
            <a:r>
              <a:rPr lang="en-US" altLang="zh-CN" sz="857" dirty="0"/>
              <a:t>+ score</a:t>
            </a:r>
            <a:endParaRPr lang="zh-CN" altLang="en-US" sz="857" dirty="0"/>
          </a:p>
        </p:txBody>
      </p:sp>
      <p:sp>
        <p:nvSpPr>
          <p:cNvPr id="124" name="TextBox 123"/>
          <p:cNvSpPr txBox="1"/>
          <p:nvPr/>
        </p:nvSpPr>
        <p:spPr>
          <a:xfrm>
            <a:off x="7639029" y="4993231"/>
            <a:ext cx="312906" cy="224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57" dirty="0"/>
              <a:t>No</a:t>
            </a:r>
            <a:endParaRPr lang="zh-CN" altLang="en-US" sz="857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7604739" y="4958941"/>
            <a:ext cx="129" cy="308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296133" y="5267547"/>
            <a:ext cx="1165844" cy="619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57" dirty="0"/>
              <a:t>Output result with score as:</a:t>
            </a:r>
          </a:p>
          <a:p>
            <a:r>
              <a:rPr lang="en-US" altLang="zh-CN" sz="857" dirty="0" err="1"/>
              <a:t>UnkownPep</a:t>
            </a:r>
            <a:r>
              <a:rPr lang="en-US" altLang="zh-CN" sz="857" dirty="0"/>
              <a:t> + glycan </a:t>
            </a:r>
            <a:r>
              <a:rPr lang="en-US" altLang="zh-CN" sz="857" dirty="0">
                <a:solidFill>
                  <a:srgbClr val="FF0000"/>
                </a:solidFill>
              </a:rPr>
              <a:t>(incomplete) </a:t>
            </a:r>
            <a:r>
              <a:rPr lang="en-US" altLang="zh-CN" sz="857" dirty="0"/>
              <a:t>+ score</a:t>
            </a:r>
            <a:endParaRPr lang="zh-CN" altLang="en-US" sz="857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296133" y="3861676"/>
            <a:ext cx="0" cy="1714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6713211" y="5850469"/>
            <a:ext cx="129" cy="2057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7879055" y="5850469"/>
            <a:ext cx="129" cy="2057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6713212" y="6056206"/>
            <a:ext cx="1817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8016213" y="3553070"/>
            <a:ext cx="5313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530427" y="467013"/>
            <a:ext cx="34290" cy="55847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301737" y="467013"/>
            <a:ext cx="22629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1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95566"/>
            <a:ext cx="6858000" cy="246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14" dirty="0"/>
              <a:t>Parameter </a:t>
            </a:r>
            <a:r>
              <a:rPr lang="en-US" altLang="zh-CN" sz="1714" dirty="0" err="1"/>
              <a:t>i</a:t>
            </a:r>
            <a:r>
              <a:rPr lang="en-US" altLang="zh-CN" sz="1714" dirty="0"/>
              <a:t>, j, k, l, m is better to be an input parameter, so we can change it to test the best setting.</a:t>
            </a:r>
          </a:p>
          <a:p>
            <a:endParaRPr lang="en-US" altLang="zh-CN" sz="1714" dirty="0"/>
          </a:p>
          <a:p>
            <a:r>
              <a:rPr lang="en-US" altLang="zh-CN" sz="1714" dirty="0"/>
              <a:t>Score 1:  score based on fragment peaks between Y1 and </a:t>
            </a:r>
            <a:r>
              <a:rPr lang="en-US" altLang="zh-CN" sz="1714" dirty="0" err="1"/>
              <a:t>pep+core</a:t>
            </a:r>
            <a:endParaRPr lang="en-US" altLang="zh-CN" sz="1714" dirty="0"/>
          </a:p>
          <a:p>
            <a:r>
              <a:rPr lang="en-US" altLang="zh-CN" sz="1714" dirty="0"/>
              <a:t>Score 2:  score based on fragment peaks between </a:t>
            </a:r>
            <a:r>
              <a:rPr lang="en-US" altLang="zh-CN" sz="1714" dirty="0" err="1"/>
              <a:t>pep+core</a:t>
            </a:r>
            <a:r>
              <a:rPr lang="en-US" altLang="zh-CN" sz="1714" dirty="0"/>
              <a:t> and </a:t>
            </a:r>
            <a:r>
              <a:rPr lang="en-US" altLang="zh-CN" sz="1714" dirty="0" err="1"/>
              <a:t>precusor</a:t>
            </a:r>
            <a:endParaRPr lang="en-US" altLang="zh-CN" sz="1714" dirty="0"/>
          </a:p>
          <a:p>
            <a:r>
              <a:rPr lang="en-US" altLang="zh-CN" sz="1714" dirty="0"/>
              <a:t>Score 3: a negative score, the more </a:t>
            </a:r>
            <a:r>
              <a:rPr lang="en-US" altLang="zh-CN" sz="1714" dirty="0" err="1"/>
              <a:t>monosaccharides</a:t>
            </a:r>
            <a:r>
              <a:rPr lang="en-US" altLang="zh-CN" sz="1714" dirty="0"/>
              <a:t> needed to match x the lower the score is.</a:t>
            </a:r>
          </a:p>
          <a:p>
            <a:endParaRPr lang="en-US" altLang="zh-CN" sz="1714" dirty="0"/>
          </a:p>
          <a:p>
            <a:r>
              <a:rPr lang="en-US" altLang="zh-CN" sz="1714" dirty="0"/>
              <a:t>Score 1, 2, 3 are independent output. </a:t>
            </a:r>
            <a:endParaRPr lang="zh-CN" altLang="en-US" sz="1714" dirty="0"/>
          </a:p>
        </p:txBody>
      </p:sp>
    </p:spTree>
    <p:extLst>
      <p:ext uri="{BB962C8B-B14F-4D97-AF65-F5344CB8AC3E}">
        <p14:creationId xmlns:p14="http://schemas.microsoft.com/office/powerpoint/2010/main" val="378515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2015-08-14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Chuan-Yih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0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15" y="324628"/>
            <a:ext cx="8462068" cy="4902979"/>
          </a:xfrm>
        </p:spPr>
      </p:pic>
      <p:sp>
        <p:nvSpPr>
          <p:cNvPr id="7" name="TextBox 6"/>
          <p:cNvSpPr txBox="1"/>
          <p:nvPr/>
        </p:nvSpPr>
        <p:spPr>
          <a:xfrm>
            <a:off x="1181818" y="5589918"/>
            <a:ext cx="1011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Candidate list can be sorted by peptide modification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Candidate </a:t>
            </a:r>
            <a:r>
              <a:rPr lang="en-US" dirty="0"/>
              <a:t>list add extra column to label peptides from Mascot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9" y="583421"/>
            <a:ext cx="10077887" cy="4351338"/>
          </a:xfrm>
        </p:spPr>
      </p:pic>
      <p:sp>
        <p:nvSpPr>
          <p:cNvPr id="5" name="TextBox 4"/>
          <p:cNvSpPr txBox="1"/>
          <p:nvPr/>
        </p:nvSpPr>
        <p:spPr>
          <a:xfrm>
            <a:off x="953539" y="5641676"/>
            <a:ext cx="476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result contain modification </a:t>
            </a:r>
            <a:r>
              <a:rPr lang="en-US" dirty="0" smtClean="0"/>
              <a:t>in column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Mascot identified peptides show in column 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97547" y="362309"/>
            <a:ext cx="353683" cy="4839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1230" y="362309"/>
            <a:ext cx="353683" cy="4839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38"/>
          <a:stretch/>
        </p:blipFill>
        <p:spPr>
          <a:xfrm>
            <a:off x="1049019" y="774565"/>
            <a:ext cx="419584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2" r="56698" b="2559"/>
          <a:stretch/>
        </p:blipFill>
        <p:spPr>
          <a:xfrm>
            <a:off x="6159260" y="517585"/>
            <a:ext cx="5279366" cy="48652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9072" y="189781"/>
            <a:ext cx="37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 Scan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9260" y="207034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 Peptide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8853" y="5969479"/>
            <a:ext cx="838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Export </a:t>
            </a:r>
            <a:r>
              <a:rPr lang="en-US" dirty="0"/>
              <a:t>result contain </a:t>
            </a:r>
            <a:r>
              <a:rPr lang="en-US" dirty="0" smtClean="0"/>
              <a:t>modification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Peptides </a:t>
            </a:r>
            <a:r>
              <a:rPr lang="en-US" dirty="0"/>
              <a:t>from Mascot will have a # tag after sequence in HTML </a:t>
            </a: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8906" y="2855343"/>
            <a:ext cx="1475117" cy="7073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2724" y="1419942"/>
            <a:ext cx="2306657" cy="5037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2015-07-21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Chuan-Yih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7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GlycoSeq</a:t>
            </a:r>
            <a:endParaRPr lang="en-US" dirty="0"/>
          </a:p>
        </p:txBody>
      </p:sp>
      <p:pic>
        <p:nvPicPr>
          <p:cNvPr id="1028" name="Picture 4" descr="C:\Users\chuyu\AppData\Local\Temp\SNAGHTML4b466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1621990"/>
            <a:ext cx="75533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90209" y="3984190"/>
            <a:ext cx="2346690" cy="506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1983" y="3614857"/>
            <a:ext cx="201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Select file 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8638" y="4675746"/>
            <a:ext cx="40382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“Mascot Protein ID Ext” option only accept export file by </a:t>
            </a:r>
            <a:r>
              <a:rPr lang="en-US" dirty="0" err="1"/>
              <a:t>MascotProteinIDExtractor</a:t>
            </a:r>
            <a:r>
              <a:rPr lang="en-US" dirty="0"/>
              <a:t>  1.1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95525" y="6415248"/>
            <a:ext cx="726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Download Link: https://iu.box.com/s/cp258sftzoapzyymdrt0gejnetrjkorx</a:t>
            </a:r>
          </a:p>
        </p:txBody>
      </p:sp>
    </p:spTree>
    <p:extLst>
      <p:ext uri="{BB962C8B-B14F-4D97-AF65-F5344CB8AC3E}">
        <p14:creationId xmlns:p14="http://schemas.microsoft.com/office/powerpoint/2010/main" val="204114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1730</Words>
  <Application>Microsoft Office PowerPoint</Application>
  <PresentationFormat>Widescreen</PresentationFormat>
  <Paragraphs>229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Office Theme</vt:lpstr>
      <vt:lpstr>GlycoSeq</vt:lpstr>
      <vt:lpstr>Index</vt:lpstr>
      <vt:lpstr>From Chuan-Yih</vt:lpstr>
      <vt:lpstr>2015-08-14</vt:lpstr>
      <vt:lpstr>PowerPoint Presentation</vt:lpstr>
      <vt:lpstr>PowerPoint Presentation</vt:lpstr>
      <vt:lpstr>PowerPoint Presentation</vt:lpstr>
      <vt:lpstr>2015-07-21</vt:lpstr>
      <vt:lpstr>New GlycoSeq</vt:lpstr>
      <vt:lpstr>PowerPoint Presentation</vt:lpstr>
      <vt:lpstr>PowerPoint Presentation</vt:lpstr>
      <vt:lpstr>Peptide candidates</vt:lpstr>
      <vt:lpstr>MascotProteinIDExtractor 1.1</vt:lpstr>
      <vt:lpstr>2015-07-17</vt:lpstr>
      <vt:lpstr>Will the same type of Variable Modifications partial loss</vt:lpstr>
      <vt:lpstr>PowerPoint Presentation</vt:lpstr>
      <vt:lpstr>2015-04-20</vt:lpstr>
      <vt:lpstr>PowerPoint Presentation</vt:lpstr>
      <vt:lpstr>PowerPoint Presentation</vt:lpstr>
      <vt:lpstr>Peptide with defined time</vt:lpstr>
      <vt:lpstr>Protein/peptide fasta</vt:lpstr>
      <vt:lpstr>From TTU</vt:lpstr>
      <vt:lpstr>2015-07-28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2015-04-20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GlycoSeq</dc:title>
  <dc:creator>Chuan-Yih Yu</dc:creator>
  <cp:lastModifiedBy>Chuan-Yih Yu</cp:lastModifiedBy>
  <cp:revision>5</cp:revision>
  <dcterms:created xsi:type="dcterms:W3CDTF">2015-08-14T13:23:26Z</dcterms:created>
  <dcterms:modified xsi:type="dcterms:W3CDTF">2015-08-14T14:17:15Z</dcterms:modified>
</cp:coreProperties>
</file>