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1" r:id="rId5"/>
    <p:sldId id="302" r:id="rId6"/>
    <p:sldId id="290" r:id="rId7"/>
    <p:sldId id="291" r:id="rId8"/>
    <p:sldId id="292" r:id="rId9"/>
    <p:sldId id="293" r:id="rId10"/>
    <p:sldId id="282" r:id="rId11"/>
    <p:sldId id="283" r:id="rId12"/>
    <p:sldId id="284" r:id="rId13"/>
    <p:sldId id="285" r:id="rId14"/>
    <p:sldId id="286" r:id="rId15"/>
    <p:sldId id="287" r:id="rId16"/>
    <p:sldId id="288" r:id="rId17"/>
    <p:sldId id="289" r:id="rId18"/>
    <p:sldId id="277" r:id="rId19"/>
    <p:sldId id="278" r:id="rId20"/>
    <p:sldId id="279" r:id="rId21"/>
    <p:sldId id="280" r:id="rId22"/>
    <p:sldId id="281" r:id="rId23"/>
    <p:sldId id="268" r:id="rId24"/>
    <p:sldId id="269" r:id="rId25"/>
    <p:sldId id="270" r:id="rId26"/>
    <p:sldId id="271" r:id="rId27"/>
    <p:sldId id="259" r:id="rId28"/>
    <p:sldId id="261" r:id="rId29"/>
    <p:sldId id="262" r:id="rId30"/>
    <p:sldId id="263" r:id="rId31"/>
    <p:sldId id="260" r:id="rId32"/>
    <p:sldId id="294" r:id="rId33"/>
    <p:sldId id="295" r:id="rId34"/>
    <p:sldId id="296" r:id="rId35"/>
    <p:sldId id="297" r:id="rId36"/>
    <p:sldId id="298" r:id="rId37"/>
    <p:sldId id="299" r:id="rId38"/>
    <p:sldId id="300" r:id="rId39"/>
    <p:sldId id="264" r:id="rId40"/>
    <p:sldId id="265" r:id="rId41"/>
    <p:sldId id="266" r:id="rId42"/>
    <p:sldId id="267" r:id="rId43"/>
    <p:sldId id="272" r:id="rId44"/>
    <p:sldId id="273" r:id="rId45"/>
    <p:sldId id="274" r:id="rId46"/>
    <p:sldId id="275" r:id="rId47"/>
    <p:sldId id="27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11" d="100"/>
          <a:sy n="111" d="100"/>
        </p:scale>
        <p:origin x="50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3F940F-753D-4837-965B-A8A1CC70B755}"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604EB-E95A-4CB3-987A-B13A5CFFEFE7}" type="slidenum">
              <a:rPr lang="en-US" smtClean="0"/>
              <a:t>‹#›</a:t>
            </a:fld>
            <a:endParaRPr lang="en-US"/>
          </a:p>
        </p:txBody>
      </p:sp>
    </p:spTree>
    <p:extLst>
      <p:ext uri="{BB962C8B-B14F-4D97-AF65-F5344CB8AC3E}">
        <p14:creationId xmlns:p14="http://schemas.microsoft.com/office/powerpoint/2010/main" val="3409397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3F940F-753D-4837-965B-A8A1CC70B755}"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604EB-E95A-4CB3-987A-B13A5CFFEFE7}" type="slidenum">
              <a:rPr lang="en-US" smtClean="0"/>
              <a:t>‹#›</a:t>
            </a:fld>
            <a:endParaRPr lang="en-US"/>
          </a:p>
        </p:txBody>
      </p:sp>
    </p:spTree>
    <p:extLst>
      <p:ext uri="{BB962C8B-B14F-4D97-AF65-F5344CB8AC3E}">
        <p14:creationId xmlns:p14="http://schemas.microsoft.com/office/powerpoint/2010/main" val="475571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3F940F-753D-4837-965B-A8A1CC70B755}"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604EB-E95A-4CB3-987A-B13A5CFFEFE7}" type="slidenum">
              <a:rPr lang="en-US" smtClean="0"/>
              <a:t>‹#›</a:t>
            </a:fld>
            <a:endParaRPr lang="en-US"/>
          </a:p>
        </p:txBody>
      </p:sp>
    </p:spTree>
    <p:extLst>
      <p:ext uri="{BB962C8B-B14F-4D97-AF65-F5344CB8AC3E}">
        <p14:creationId xmlns:p14="http://schemas.microsoft.com/office/powerpoint/2010/main" val="109978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3F940F-753D-4837-965B-A8A1CC70B755}"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604EB-E95A-4CB3-987A-B13A5CFFEFE7}" type="slidenum">
              <a:rPr lang="en-US" smtClean="0"/>
              <a:t>‹#›</a:t>
            </a:fld>
            <a:endParaRPr lang="en-US"/>
          </a:p>
        </p:txBody>
      </p:sp>
    </p:spTree>
    <p:extLst>
      <p:ext uri="{BB962C8B-B14F-4D97-AF65-F5344CB8AC3E}">
        <p14:creationId xmlns:p14="http://schemas.microsoft.com/office/powerpoint/2010/main" val="2702048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3F940F-753D-4837-965B-A8A1CC70B755}" type="datetimeFigureOut">
              <a:rPr lang="en-US" smtClean="0"/>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604EB-E95A-4CB3-987A-B13A5CFFEFE7}" type="slidenum">
              <a:rPr lang="en-US" smtClean="0"/>
              <a:t>‹#›</a:t>
            </a:fld>
            <a:endParaRPr lang="en-US"/>
          </a:p>
        </p:txBody>
      </p:sp>
    </p:spTree>
    <p:extLst>
      <p:ext uri="{BB962C8B-B14F-4D97-AF65-F5344CB8AC3E}">
        <p14:creationId xmlns:p14="http://schemas.microsoft.com/office/powerpoint/2010/main" val="3129836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3F940F-753D-4837-965B-A8A1CC70B755}" type="datetimeFigureOut">
              <a:rPr lang="en-US" smtClean="0"/>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604EB-E95A-4CB3-987A-B13A5CFFEFE7}" type="slidenum">
              <a:rPr lang="en-US" smtClean="0"/>
              <a:t>‹#›</a:t>
            </a:fld>
            <a:endParaRPr lang="en-US"/>
          </a:p>
        </p:txBody>
      </p:sp>
    </p:spTree>
    <p:extLst>
      <p:ext uri="{BB962C8B-B14F-4D97-AF65-F5344CB8AC3E}">
        <p14:creationId xmlns:p14="http://schemas.microsoft.com/office/powerpoint/2010/main" val="742013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3F940F-753D-4837-965B-A8A1CC70B755}" type="datetimeFigureOut">
              <a:rPr lang="en-US" smtClean="0"/>
              <a:t>8/14/2015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E604EB-E95A-4CB3-987A-B13A5CFFEFE7}" type="slidenum">
              <a:rPr lang="en-US" smtClean="0"/>
              <a:t>‹#›</a:t>
            </a:fld>
            <a:endParaRPr lang="en-US"/>
          </a:p>
        </p:txBody>
      </p:sp>
    </p:spTree>
    <p:extLst>
      <p:ext uri="{BB962C8B-B14F-4D97-AF65-F5344CB8AC3E}">
        <p14:creationId xmlns:p14="http://schemas.microsoft.com/office/powerpoint/2010/main" val="199845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3F940F-753D-4837-965B-A8A1CC70B755}" type="datetimeFigureOut">
              <a:rPr lang="en-US" smtClean="0"/>
              <a:t>8/14/2015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E604EB-E95A-4CB3-987A-B13A5CFFEFE7}" type="slidenum">
              <a:rPr lang="en-US" smtClean="0"/>
              <a:t>‹#›</a:t>
            </a:fld>
            <a:endParaRPr lang="en-US"/>
          </a:p>
        </p:txBody>
      </p:sp>
    </p:spTree>
    <p:extLst>
      <p:ext uri="{BB962C8B-B14F-4D97-AF65-F5344CB8AC3E}">
        <p14:creationId xmlns:p14="http://schemas.microsoft.com/office/powerpoint/2010/main" val="1984443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F940F-753D-4837-965B-A8A1CC70B755}" type="datetimeFigureOut">
              <a:rPr lang="en-US" smtClean="0"/>
              <a:t>8/14/2015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E604EB-E95A-4CB3-987A-B13A5CFFEFE7}" type="slidenum">
              <a:rPr lang="en-US" smtClean="0"/>
              <a:t>‹#›</a:t>
            </a:fld>
            <a:endParaRPr lang="en-US"/>
          </a:p>
        </p:txBody>
      </p:sp>
    </p:spTree>
    <p:extLst>
      <p:ext uri="{BB962C8B-B14F-4D97-AF65-F5344CB8AC3E}">
        <p14:creationId xmlns:p14="http://schemas.microsoft.com/office/powerpoint/2010/main" val="1341163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3F940F-753D-4837-965B-A8A1CC70B755}" type="datetimeFigureOut">
              <a:rPr lang="en-US" smtClean="0"/>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604EB-E95A-4CB3-987A-B13A5CFFEFE7}" type="slidenum">
              <a:rPr lang="en-US" smtClean="0"/>
              <a:t>‹#›</a:t>
            </a:fld>
            <a:endParaRPr lang="en-US"/>
          </a:p>
        </p:txBody>
      </p:sp>
    </p:spTree>
    <p:extLst>
      <p:ext uri="{BB962C8B-B14F-4D97-AF65-F5344CB8AC3E}">
        <p14:creationId xmlns:p14="http://schemas.microsoft.com/office/powerpoint/2010/main" val="343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3F940F-753D-4837-965B-A8A1CC70B755}" type="datetimeFigureOut">
              <a:rPr lang="en-US" smtClean="0"/>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604EB-E95A-4CB3-987A-B13A5CFFEFE7}" type="slidenum">
              <a:rPr lang="en-US" smtClean="0"/>
              <a:t>‹#›</a:t>
            </a:fld>
            <a:endParaRPr lang="en-US"/>
          </a:p>
        </p:txBody>
      </p:sp>
    </p:spTree>
    <p:extLst>
      <p:ext uri="{BB962C8B-B14F-4D97-AF65-F5344CB8AC3E}">
        <p14:creationId xmlns:p14="http://schemas.microsoft.com/office/powerpoint/2010/main" val="420695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F940F-753D-4837-965B-A8A1CC70B755}" type="datetimeFigureOut">
              <a:rPr lang="en-US" smtClean="0"/>
              <a:t>8/14/2015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E604EB-E95A-4CB3-987A-B13A5CFFEFE7}" type="slidenum">
              <a:rPr lang="en-US" smtClean="0"/>
              <a:t>‹#›</a:t>
            </a:fld>
            <a:endParaRPr lang="en-US"/>
          </a:p>
        </p:txBody>
      </p:sp>
    </p:spTree>
    <p:extLst>
      <p:ext uri="{BB962C8B-B14F-4D97-AF65-F5344CB8AC3E}">
        <p14:creationId xmlns:p14="http://schemas.microsoft.com/office/powerpoint/2010/main" val="1170629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6.xml"/><Relationship Id="rId7" Type="http://schemas.openxmlformats.org/officeDocument/2006/relationships/slide" Target="slide27.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43.xml"/><Relationship Id="rId4" Type="http://schemas.openxmlformats.org/officeDocument/2006/relationships/slide" Target="slide10.xml"/><Relationship Id="rId9" Type="http://schemas.openxmlformats.org/officeDocument/2006/relationships/slide" Target="slide39.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Multiglycan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054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2015-05-02</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0283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223871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458226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719421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54277" y="174813"/>
            <a:ext cx="4601709" cy="584775"/>
          </a:xfrm>
          <a:prstGeom prst="rect">
            <a:avLst/>
          </a:prstGeom>
          <a:noFill/>
        </p:spPr>
        <p:txBody>
          <a:bodyPr wrap="none" rtlCol="0">
            <a:spAutoFit/>
          </a:bodyPr>
          <a:lstStyle/>
          <a:p>
            <a:r>
              <a:rPr lang="en-US" sz="3200" dirty="0"/>
              <a:t>Close mass due to adducts</a:t>
            </a:r>
          </a:p>
        </p:txBody>
      </p:sp>
      <p:sp>
        <p:nvSpPr>
          <p:cNvPr id="5" name="文本框 4"/>
          <p:cNvSpPr txBox="1"/>
          <p:nvPr/>
        </p:nvSpPr>
        <p:spPr>
          <a:xfrm>
            <a:off x="2734237" y="1358153"/>
            <a:ext cx="1874231" cy="369332"/>
          </a:xfrm>
          <a:prstGeom prst="rect">
            <a:avLst/>
          </a:prstGeom>
          <a:noFill/>
        </p:spPr>
        <p:txBody>
          <a:bodyPr wrap="none" rtlCol="0">
            <a:spAutoFit/>
          </a:bodyPr>
          <a:lstStyle/>
          <a:p>
            <a:r>
              <a:rPr lang="en-US" dirty="0"/>
              <a:t>+           =378.1890</a:t>
            </a:r>
          </a:p>
        </p:txBody>
      </p:sp>
      <p:sp>
        <p:nvSpPr>
          <p:cNvPr id="6" name="文本框 5"/>
          <p:cNvSpPr txBox="1"/>
          <p:nvPr/>
        </p:nvSpPr>
        <p:spPr>
          <a:xfrm>
            <a:off x="2687749" y="1830713"/>
            <a:ext cx="1967205" cy="369332"/>
          </a:xfrm>
          <a:prstGeom prst="rect">
            <a:avLst/>
          </a:prstGeom>
          <a:noFill/>
        </p:spPr>
        <p:txBody>
          <a:bodyPr wrap="none" rtlCol="0">
            <a:spAutoFit/>
          </a:bodyPr>
          <a:lstStyle/>
          <a:p>
            <a:r>
              <a:rPr lang="en-US" dirty="0"/>
              <a:t>+  NH3   =378.2002</a:t>
            </a:r>
          </a:p>
        </p:txBody>
      </p:sp>
      <p:pic>
        <p:nvPicPr>
          <p:cNvPr id="7" name="图片 6"/>
          <p:cNvPicPr>
            <a:picLocks noChangeAspect="1"/>
          </p:cNvPicPr>
          <p:nvPr/>
        </p:nvPicPr>
        <p:blipFill>
          <a:blip r:embed="rId2"/>
          <a:stretch>
            <a:fillRect/>
          </a:stretch>
        </p:blipFill>
        <p:spPr>
          <a:xfrm>
            <a:off x="2377048" y="1390419"/>
            <a:ext cx="257175" cy="304800"/>
          </a:xfrm>
          <a:prstGeom prst="rect">
            <a:avLst/>
          </a:prstGeom>
        </p:spPr>
      </p:pic>
      <p:pic>
        <p:nvPicPr>
          <p:cNvPr id="8" name="图片 7"/>
          <p:cNvPicPr>
            <a:picLocks noChangeAspect="1"/>
          </p:cNvPicPr>
          <p:nvPr/>
        </p:nvPicPr>
        <p:blipFill>
          <a:blip r:embed="rId3"/>
          <a:stretch>
            <a:fillRect/>
          </a:stretch>
        </p:blipFill>
        <p:spPr>
          <a:xfrm>
            <a:off x="3083298" y="1333269"/>
            <a:ext cx="323850" cy="419100"/>
          </a:xfrm>
          <a:prstGeom prst="rect">
            <a:avLst/>
          </a:prstGeom>
        </p:spPr>
      </p:pic>
      <p:pic>
        <p:nvPicPr>
          <p:cNvPr id="9" name="图片 8"/>
          <p:cNvPicPr>
            <a:picLocks noChangeAspect="1"/>
          </p:cNvPicPr>
          <p:nvPr/>
        </p:nvPicPr>
        <p:blipFill>
          <a:blip r:embed="rId4"/>
          <a:stretch>
            <a:fillRect/>
          </a:stretch>
        </p:blipFill>
        <p:spPr>
          <a:xfrm>
            <a:off x="2330560" y="1777254"/>
            <a:ext cx="357188" cy="476251"/>
          </a:xfrm>
          <a:prstGeom prst="rect">
            <a:avLst/>
          </a:prstGeom>
        </p:spPr>
      </p:pic>
      <p:sp>
        <p:nvSpPr>
          <p:cNvPr id="10" name="文本框 9"/>
          <p:cNvSpPr txBox="1"/>
          <p:nvPr/>
        </p:nvSpPr>
        <p:spPr>
          <a:xfrm>
            <a:off x="2330560" y="2501154"/>
            <a:ext cx="8216416" cy="646331"/>
          </a:xfrm>
          <a:prstGeom prst="rect">
            <a:avLst/>
          </a:prstGeom>
          <a:noFill/>
        </p:spPr>
        <p:txBody>
          <a:bodyPr wrap="square" rtlCol="0">
            <a:spAutoFit/>
          </a:bodyPr>
          <a:lstStyle/>
          <a:p>
            <a:r>
              <a:rPr lang="en-US" dirty="0"/>
              <a:t>Mass difference=0.0112,  if permethylated glycan mass is ~3000 Da, then the difference is ~3.7ppm, which can not be resolved by our MS method. </a:t>
            </a:r>
          </a:p>
        </p:txBody>
      </p:sp>
      <p:sp>
        <p:nvSpPr>
          <p:cNvPr id="11" name="文本框 10"/>
          <p:cNvSpPr txBox="1"/>
          <p:nvPr/>
        </p:nvSpPr>
        <p:spPr>
          <a:xfrm>
            <a:off x="2377047" y="3572279"/>
            <a:ext cx="1334468" cy="369332"/>
          </a:xfrm>
          <a:prstGeom prst="rect">
            <a:avLst/>
          </a:prstGeom>
          <a:noFill/>
        </p:spPr>
        <p:txBody>
          <a:bodyPr wrap="none" rtlCol="0">
            <a:spAutoFit/>
          </a:bodyPr>
          <a:lstStyle/>
          <a:p>
            <a:r>
              <a:rPr lang="en-US" dirty="0"/>
              <a:t>For example</a:t>
            </a:r>
          </a:p>
        </p:txBody>
      </p:sp>
      <p:pic>
        <p:nvPicPr>
          <p:cNvPr id="12" name="图片 11"/>
          <p:cNvPicPr>
            <a:picLocks noChangeAspect="1"/>
          </p:cNvPicPr>
          <p:nvPr/>
        </p:nvPicPr>
        <p:blipFill>
          <a:blip r:embed="rId5"/>
          <a:stretch>
            <a:fillRect/>
          </a:stretch>
        </p:blipFill>
        <p:spPr>
          <a:xfrm>
            <a:off x="2275938" y="4197443"/>
            <a:ext cx="2790825" cy="1152525"/>
          </a:xfrm>
          <a:prstGeom prst="rect">
            <a:avLst/>
          </a:prstGeom>
        </p:spPr>
      </p:pic>
      <p:pic>
        <p:nvPicPr>
          <p:cNvPr id="13" name="图片 12"/>
          <p:cNvPicPr>
            <a:picLocks noChangeAspect="1"/>
          </p:cNvPicPr>
          <p:nvPr/>
        </p:nvPicPr>
        <p:blipFill>
          <a:blip r:embed="rId6"/>
          <a:stretch>
            <a:fillRect/>
          </a:stretch>
        </p:blipFill>
        <p:spPr>
          <a:xfrm>
            <a:off x="6841498" y="4211265"/>
            <a:ext cx="3228975" cy="857250"/>
          </a:xfrm>
          <a:prstGeom prst="rect">
            <a:avLst/>
          </a:prstGeom>
        </p:spPr>
      </p:pic>
      <p:sp>
        <p:nvSpPr>
          <p:cNvPr id="14" name="文本框 13"/>
          <p:cNvSpPr txBox="1"/>
          <p:nvPr/>
        </p:nvSpPr>
        <p:spPr>
          <a:xfrm>
            <a:off x="5800166" y="4520373"/>
            <a:ext cx="514243" cy="369332"/>
          </a:xfrm>
          <a:prstGeom prst="rect">
            <a:avLst/>
          </a:prstGeom>
          <a:noFill/>
        </p:spPr>
        <p:txBody>
          <a:bodyPr wrap="none" rtlCol="0">
            <a:spAutoFit/>
          </a:bodyPr>
          <a:lstStyle/>
          <a:p>
            <a:r>
              <a:rPr lang="en-US" i="1" dirty="0"/>
              <a:t>V.S.</a:t>
            </a:r>
          </a:p>
        </p:txBody>
      </p:sp>
      <p:sp>
        <p:nvSpPr>
          <p:cNvPr id="15" name="文本框 14"/>
          <p:cNvSpPr txBox="1"/>
          <p:nvPr/>
        </p:nvSpPr>
        <p:spPr>
          <a:xfrm>
            <a:off x="2999530" y="5735885"/>
            <a:ext cx="1343638" cy="646331"/>
          </a:xfrm>
          <a:prstGeom prst="rect">
            <a:avLst/>
          </a:prstGeom>
          <a:noFill/>
        </p:spPr>
        <p:txBody>
          <a:bodyPr wrap="none" rtlCol="0">
            <a:spAutoFit/>
          </a:bodyPr>
          <a:lstStyle/>
          <a:p>
            <a:r>
              <a:rPr lang="en-US" dirty="0"/>
              <a:t>[M+2H]2+    </a:t>
            </a:r>
          </a:p>
          <a:p>
            <a:r>
              <a:rPr lang="en-US" dirty="0"/>
              <a:t>1119.5905</a:t>
            </a:r>
          </a:p>
        </p:txBody>
      </p:sp>
      <p:sp>
        <p:nvSpPr>
          <p:cNvPr id="16" name="文本框 15"/>
          <p:cNvSpPr txBox="1"/>
          <p:nvPr/>
        </p:nvSpPr>
        <p:spPr>
          <a:xfrm>
            <a:off x="8060107" y="5735884"/>
            <a:ext cx="1752403" cy="646331"/>
          </a:xfrm>
          <a:prstGeom prst="rect">
            <a:avLst/>
          </a:prstGeom>
          <a:noFill/>
        </p:spPr>
        <p:txBody>
          <a:bodyPr wrap="none" rtlCol="0">
            <a:spAutoFit/>
          </a:bodyPr>
          <a:lstStyle/>
          <a:p>
            <a:r>
              <a:rPr lang="en-US" dirty="0"/>
              <a:t>[M+H+NH4]2+    </a:t>
            </a:r>
          </a:p>
          <a:p>
            <a:r>
              <a:rPr lang="en-US" dirty="0"/>
              <a:t>1119.5961</a:t>
            </a:r>
          </a:p>
        </p:txBody>
      </p:sp>
    </p:spTree>
    <p:extLst>
      <p:ext uri="{BB962C8B-B14F-4D97-AF65-F5344CB8AC3E}">
        <p14:creationId xmlns:p14="http://schemas.microsoft.com/office/powerpoint/2010/main" val="3249749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95866" y="1993186"/>
            <a:ext cx="7448528" cy="3654579"/>
          </a:xfrm>
          <a:prstGeom prst="rect">
            <a:avLst/>
          </a:prstGeom>
        </p:spPr>
      </p:pic>
      <p:pic>
        <p:nvPicPr>
          <p:cNvPr id="5" name="图片 4"/>
          <p:cNvPicPr>
            <a:picLocks noChangeAspect="1"/>
          </p:cNvPicPr>
          <p:nvPr/>
        </p:nvPicPr>
        <p:blipFill>
          <a:blip r:embed="rId3"/>
          <a:stretch>
            <a:fillRect/>
          </a:stretch>
        </p:blipFill>
        <p:spPr>
          <a:xfrm>
            <a:off x="4683006" y="1206274"/>
            <a:ext cx="2112870" cy="560939"/>
          </a:xfrm>
          <a:prstGeom prst="rect">
            <a:avLst/>
          </a:prstGeom>
        </p:spPr>
      </p:pic>
      <p:sp>
        <p:nvSpPr>
          <p:cNvPr id="6" name="矩形 5"/>
          <p:cNvSpPr/>
          <p:nvPr/>
        </p:nvSpPr>
        <p:spPr>
          <a:xfrm>
            <a:off x="4454401" y="1021976"/>
            <a:ext cx="2931459" cy="11967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右箭头 6"/>
          <p:cNvSpPr/>
          <p:nvPr/>
        </p:nvSpPr>
        <p:spPr>
          <a:xfrm rot="6463396">
            <a:off x="3444708" y="2015181"/>
            <a:ext cx="1370541" cy="357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文本框 8"/>
          <p:cNvSpPr txBox="1"/>
          <p:nvPr/>
        </p:nvSpPr>
        <p:spPr>
          <a:xfrm>
            <a:off x="5517777" y="3325479"/>
            <a:ext cx="4558553" cy="646331"/>
          </a:xfrm>
          <a:prstGeom prst="rect">
            <a:avLst/>
          </a:prstGeom>
          <a:noFill/>
        </p:spPr>
        <p:txBody>
          <a:bodyPr wrap="square" rtlCol="0">
            <a:spAutoFit/>
          </a:bodyPr>
          <a:lstStyle/>
          <a:p>
            <a:r>
              <a:rPr lang="en-US" dirty="0"/>
              <a:t>Since this is from glycan: 4-5-1-0-0, this glycan has the retention time as 24.3</a:t>
            </a:r>
          </a:p>
        </p:txBody>
      </p:sp>
      <p:pic>
        <p:nvPicPr>
          <p:cNvPr id="10" name="图片 9"/>
          <p:cNvPicPr>
            <a:picLocks noChangeAspect="1"/>
          </p:cNvPicPr>
          <p:nvPr/>
        </p:nvPicPr>
        <p:blipFill>
          <a:blip r:embed="rId4"/>
          <a:stretch>
            <a:fillRect/>
          </a:stretch>
        </p:blipFill>
        <p:spPr>
          <a:xfrm>
            <a:off x="4934292" y="3949842"/>
            <a:ext cx="1971675" cy="819150"/>
          </a:xfrm>
          <a:prstGeom prst="rect">
            <a:avLst/>
          </a:prstGeom>
        </p:spPr>
      </p:pic>
    </p:spTree>
    <p:extLst>
      <p:ext uri="{BB962C8B-B14F-4D97-AF65-F5344CB8AC3E}">
        <p14:creationId xmlns:p14="http://schemas.microsoft.com/office/powerpoint/2010/main" val="954470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4867" r="46381"/>
          <a:stretch/>
        </p:blipFill>
        <p:spPr>
          <a:xfrm>
            <a:off x="2152651" y="365127"/>
            <a:ext cx="2009041" cy="6349999"/>
          </a:xfrm>
          <a:prstGeom prst="rect">
            <a:avLst/>
          </a:prstGeom>
        </p:spPr>
      </p:pic>
      <p:pic>
        <p:nvPicPr>
          <p:cNvPr id="5" name="Picture 4"/>
          <p:cNvPicPr>
            <a:picLocks noChangeAspect="1"/>
          </p:cNvPicPr>
          <p:nvPr/>
        </p:nvPicPr>
        <p:blipFill rotWithShape="1">
          <a:blip r:embed="rId3"/>
          <a:srcRect l="34647" r="47174" b="24295"/>
          <a:stretch/>
        </p:blipFill>
        <p:spPr>
          <a:xfrm>
            <a:off x="7067732" y="472757"/>
            <a:ext cx="2267763" cy="5597526"/>
          </a:xfrm>
          <a:prstGeom prst="rect">
            <a:avLst/>
          </a:prstGeom>
        </p:spPr>
      </p:pic>
      <p:sp>
        <p:nvSpPr>
          <p:cNvPr id="6" name="TextBox 5"/>
          <p:cNvSpPr txBox="1"/>
          <p:nvPr/>
        </p:nvSpPr>
        <p:spPr>
          <a:xfrm>
            <a:off x="2697480" y="762199"/>
            <a:ext cx="2453640" cy="369332"/>
          </a:xfrm>
          <a:prstGeom prst="rect">
            <a:avLst/>
          </a:prstGeom>
          <a:noFill/>
        </p:spPr>
        <p:txBody>
          <a:bodyPr wrap="square" rtlCol="0">
            <a:spAutoFit/>
          </a:bodyPr>
          <a:lstStyle/>
          <a:p>
            <a:r>
              <a:rPr lang="en-US" dirty="0"/>
              <a:t>1111.08 H*2 ; </a:t>
            </a:r>
          </a:p>
        </p:txBody>
      </p:sp>
      <p:sp>
        <p:nvSpPr>
          <p:cNvPr id="7" name="Rectangle 6"/>
          <p:cNvSpPr/>
          <p:nvPr/>
        </p:nvSpPr>
        <p:spPr>
          <a:xfrm>
            <a:off x="2708976" y="2330450"/>
            <a:ext cx="2266967" cy="369332"/>
          </a:xfrm>
          <a:prstGeom prst="rect">
            <a:avLst/>
          </a:prstGeom>
        </p:spPr>
        <p:txBody>
          <a:bodyPr wrap="none">
            <a:spAutoFit/>
          </a:bodyPr>
          <a:lstStyle/>
          <a:p>
            <a:r>
              <a:rPr lang="en-US" dirty="0">
                <a:solidFill>
                  <a:srgbClr val="000000"/>
                </a:solidFill>
                <a:latin typeface="Calibri" panose="020F0502020204030204" pitchFamily="34" charset="0"/>
              </a:rPr>
              <a:t>1122.072</a:t>
            </a:r>
            <a:r>
              <a:rPr lang="en-US" dirty="0"/>
              <a:t> </a:t>
            </a:r>
            <a:r>
              <a:rPr lang="en-US" dirty="0">
                <a:solidFill>
                  <a:srgbClr val="000000"/>
                </a:solidFill>
                <a:latin typeface="Calibri" panose="020F0502020204030204" pitchFamily="34" charset="0"/>
              </a:rPr>
              <a:t>Na*1 ;H*1 ;</a:t>
            </a:r>
            <a:r>
              <a:rPr lang="en-US" dirty="0"/>
              <a:t> </a:t>
            </a:r>
          </a:p>
        </p:txBody>
      </p:sp>
      <p:sp>
        <p:nvSpPr>
          <p:cNvPr id="8" name="Rectangle 7"/>
          <p:cNvSpPr/>
          <p:nvPr/>
        </p:nvSpPr>
        <p:spPr>
          <a:xfrm>
            <a:off x="2793972" y="3898701"/>
            <a:ext cx="1774845" cy="369332"/>
          </a:xfrm>
          <a:prstGeom prst="rect">
            <a:avLst/>
          </a:prstGeom>
        </p:spPr>
        <p:txBody>
          <a:bodyPr wrap="none">
            <a:spAutoFit/>
          </a:bodyPr>
          <a:lstStyle/>
          <a:p>
            <a:r>
              <a:rPr lang="en-US" dirty="0">
                <a:solidFill>
                  <a:srgbClr val="000000"/>
                </a:solidFill>
                <a:latin typeface="Calibri" panose="020F0502020204030204" pitchFamily="34" charset="0"/>
              </a:rPr>
              <a:t>1133.063</a:t>
            </a:r>
            <a:r>
              <a:rPr lang="en-US" dirty="0"/>
              <a:t> </a:t>
            </a:r>
            <a:r>
              <a:rPr lang="en-US" dirty="0">
                <a:solidFill>
                  <a:srgbClr val="000000"/>
                </a:solidFill>
                <a:latin typeface="Calibri" panose="020F0502020204030204" pitchFamily="34" charset="0"/>
              </a:rPr>
              <a:t>Na*2 ;</a:t>
            </a:r>
            <a:r>
              <a:rPr lang="en-US" dirty="0"/>
              <a:t> </a:t>
            </a:r>
          </a:p>
        </p:txBody>
      </p:sp>
      <p:sp>
        <p:nvSpPr>
          <p:cNvPr id="9" name="Rectangle 8"/>
          <p:cNvSpPr/>
          <p:nvPr/>
        </p:nvSpPr>
        <p:spPr>
          <a:xfrm>
            <a:off x="2848948" y="5306913"/>
            <a:ext cx="2417650" cy="369332"/>
          </a:xfrm>
          <a:prstGeom prst="rect">
            <a:avLst/>
          </a:prstGeom>
        </p:spPr>
        <p:txBody>
          <a:bodyPr wrap="none">
            <a:spAutoFit/>
          </a:bodyPr>
          <a:lstStyle/>
          <a:p>
            <a:r>
              <a:rPr lang="en-US" dirty="0">
                <a:solidFill>
                  <a:srgbClr val="000000"/>
                </a:solidFill>
                <a:latin typeface="Calibri" panose="020F0502020204030204" pitchFamily="34" charset="0"/>
              </a:rPr>
              <a:t>1119.594</a:t>
            </a:r>
            <a:r>
              <a:rPr lang="en-US" dirty="0"/>
              <a:t> </a:t>
            </a:r>
            <a:r>
              <a:rPr lang="en-US" dirty="0">
                <a:solidFill>
                  <a:srgbClr val="000000"/>
                </a:solidFill>
                <a:latin typeface="Calibri" panose="020F0502020204030204" pitchFamily="34" charset="0"/>
              </a:rPr>
              <a:t>NH4*1 ;H*1 ;</a:t>
            </a:r>
            <a:r>
              <a:rPr lang="en-US" dirty="0"/>
              <a:t> </a:t>
            </a:r>
          </a:p>
        </p:txBody>
      </p:sp>
      <p:sp>
        <p:nvSpPr>
          <p:cNvPr id="10" name="Rectangle 9"/>
          <p:cNvSpPr/>
          <p:nvPr/>
        </p:nvSpPr>
        <p:spPr>
          <a:xfrm>
            <a:off x="8068961" y="762199"/>
            <a:ext cx="2533066" cy="369332"/>
          </a:xfrm>
          <a:prstGeom prst="rect">
            <a:avLst/>
          </a:prstGeom>
        </p:spPr>
        <p:txBody>
          <a:bodyPr wrap="none">
            <a:spAutoFit/>
          </a:bodyPr>
          <a:lstStyle/>
          <a:p>
            <a:r>
              <a:rPr lang="en-US" dirty="0">
                <a:solidFill>
                  <a:srgbClr val="000000"/>
                </a:solidFill>
                <a:latin typeface="Calibri" panose="020F0502020204030204" pitchFamily="34" charset="0"/>
              </a:rPr>
              <a:t>1130.585</a:t>
            </a:r>
            <a:r>
              <a:rPr lang="en-US" dirty="0"/>
              <a:t> </a:t>
            </a:r>
            <a:r>
              <a:rPr lang="en-US" dirty="0">
                <a:solidFill>
                  <a:srgbClr val="000000"/>
                </a:solidFill>
                <a:latin typeface="Calibri" panose="020F0502020204030204" pitchFamily="34" charset="0"/>
              </a:rPr>
              <a:t>NH4*1 ;Na*1 ;</a:t>
            </a:r>
            <a:r>
              <a:rPr lang="en-US" dirty="0"/>
              <a:t> </a:t>
            </a:r>
          </a:p>
        </p:txBody>
      </p:sp>
      <p:sp>
        <p:nvSpPr>
          <p:cNvPr id="11" name="Rectangle 10"/>
          <p:cNvSpPr/>
          <p:nvPr/>
        </p:nvSpPr>
        <p:spPr>
          <a:xfrm>
            <a:off x="8125460" y="2597150"/>
            <a:ext cx="1542410" cy="369332"/>
          </a:xfrm>
          <a:prstGeom prst="rect">
            <a:avLst/>
          </a:prstGeom>
        </p:spPr>
        <p:txBody>
          <a:bodyPr wrap="none">
            <a:spAutoFit/>
          </a:bodyPr>
          <a:lstStyle/>
          <a:p>
            <a:r>
              <a:rPr lang="en-US" dirty="0">
                <a:solidFill>
                  <a:srgbClr val="000000"/>
                </a:solidFill>
                <a:latin typeface="Calibri" panose="020F0502020204030204" pitchFamily="34" charset="0"/>
              </a:rPr>
              <a:t>741.056</a:t>
            </a:r>
            <a:r>
              <a:rPr lang="en-US" dirty="0"/>
              <a:t> </a:t>
            </a:r>
            <a:r>
              <a:rPr lang="en-US" dirty="0">
                <a:solidFill>
                  <a:srgbClr val="000000"/>
                </a:solidFill>
                <a:latin typeface="Calibri" panose="020F0502020204030204" pitchFamily="34" charset="0"/>
              </a:rPr>
              <a:t>H*3 ;</a:t>
            </a:r>
            <a:r>
              <a:rPr lang="en-US" dirty="0"/>
              <a:t> </a:t>
            </a:r>
          </a:p>
        </p:txBody>
      </p:sp>
      <p:sp>
        <p:nvSpPr>
          <p:cNvPr id="12" name="Rectangle 11"/>
          <p:cNvSpPr/>
          <p:nvPr/>
        </p:nvSpPr>
        <p:spPr>
          <a:xfrm>
            <a:off x="8201613" y="4532630"/>
            <a:ext cx="2266967" cy="369332"/>
          </a:xfrm>
          <a:prstGeom prst="rect">
            <a:avLst/>
          </a:prstGeom>
        </p:spPr>
        <p:txBody>
          <a:bodyPr wrap="none">
            <a:spAutoFit/>
          </a:bodyPr>
          <a:lstStyle/>
          <a:p>
            <a:r>
              <a:rPr lang="en-US" dirty="0">
                <a:solidFill>
                  <a:srgbClr val="000000"/>
                </a:solidFill>
                <a:latin typeface="Calibri" panose="020F0502020204030204" pitchFamily="34" charset="0"/>
              </a:rPr>
              <a:t>748.3835</a:t>
            </a:r>
            <a:r>
              <a:rPr lang="en-US" dirty="0"/>
              <a:t> </a:t>
            </a:r>
            <a:r>
              <a:rPr lang="en-US" dirty="0">
                <a:solidFill>
                  <a:srgbClr val="000000"/>
                </a:solidFill>
                <a:latin typeface="Calibri" panose="020F0502020204030204" pitchFamily="34" charset="0"/>
              </a:rPr>
              <a:t>Na*1 ;H*2 ;</a:t>
            </a:r>
            <a:r>
              <a:rPr lang="en-US" dirty="0"/>
              <a:t> </a:t>
            </a:r>
          </a:p>
        </p:txBody>
      </p:sp>
      <p:pic>
        <p:nvPicPr>
          <p:cNvPr id="13" name="图片 12"/>
          <p:cNvPicPr>
            <a:picLocks noChangeAspect="1"/>
          </p:cNvPicPr>
          <p:nvPr/>
        </p:nvPicPr>
        <p:blipFill>
          <a:blip r:embed="rId4"/>
          <a:stretch>
            <a:fillRect/>
          </a:stretch>
        </p:blipFill>
        <p:spPr>
          <a:xfrm>
            <a:off x="3643036" y="5786110"/>
            <a:ext cx="1971675" cy="819150"/>
          </a:xfrm>
          <a:prstGeom prst="rect">
            <a:avLst/>
          </a:prstGeom>
        </p:spPr>
      </p:pic>
      <p:sp>
        <p:nvSpPr>
          <p:cNvPr id="2" name="矩形 1"/>
          <p:cNvSpPr/>
          <p:nvPr/>
        </p:nvSpPr>
        <p:spPr>
          <a:xfrm>
            <a:off x="4081658" y="6420594"/>
            <a:ext cx="1184940" cy="369332"/>
          </a:xfrm>
          <a:prstGeom prst="rect">
            <a:avLst/>
          </a:prstGeom>
        </p:spPr>
        <p:txBody>
          <a:bodyPr wrap="none">
            <a:spAutoFit/>
          </a:bodyPr>
          <a:lstStyle/>
          <a:p>
            <a:r>
              <a:rPr lang="en-US" dirty="0"/>
              <a:t>[M+2H]2+ </a:t>
            </a:r>
          </a:p>
        </p:txBody>
      </p:sp>
      <p:pic>
        <p:nvPicPr>
          <p:cNvPr id="14" name="图片 13"/>
          <p:cNvPicPr>
            <a:picLocks noChangeAspect="1"/>
          </p:cNvPicPr>
          <p:nvPr/>
        </p:nvPicPr>
        <p:blipFill>
          <a:blip r:embed="rId4"/>
          <a:stretch>
            <a:fillRect/>
          </a:stretch>
        </p:blipFill>
        <p:spPr>
          <a:xfrm>
            <a:off x="8496905" y="1131531"/>
            <a:ext cx="1971675" cy="819150"/>
          </a:xfrm>
          <a:prstGeom prst="rect">
            <a:avLst/>
          </a:prstGeom>
        </p:spPr>
      </p:pic>
      <p:sp>
        <p:nvSpPr>
          <p:cNvPr id="15" name="矩形 14"/>
          <p:cNvSpPr/>
          <p:nvPr/>
        </p:nvSpPr>
        <p:spPr>
          <a:xfrm>
            <a:off x="8935527" y="1766015"/>
            <a:ext cx="1443024" cy="369332"/>
          </a:xfrm>
          <a:prstGeom prst="rect">
            <a:avLst/>
          </a:prstGeom>
        </p:spPr>
        <p:txBody>
          <a:bodyPr wrap="none">
            <a:spAutoFit/>
          </a:bodyPr>
          <a:lstStyle/>
          <a:p>
            <a:r>
              <a:rPr lang="en-US" dirty="0"/>
              <a:t>[</a:t>
            </a:r>
            <a:r>
              <a:rPr lang="en-US" dirty="0" err="1"/>
              <a:t>M+H+Na</a:t>
            </a:r>
            <a:r>
              <a:rPr lang="en-US" dirty="0"/>
              <a:t>]2+ </a:t>
            </a:r>
          </a:p>
        </p:txBody>
      </p:sp>
    </p:spTree>
    <p:extLst>
      <p:ext uri="{BB962C8B-B14F-4D97-AF65-F5344CB8AC3E}">
        <p14:creationId xmlns:p14="http://schemas.microsoft.com/office/powerpoint/2010/main" val="812949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573581" y="3953684"/>
          <a:ext cx="11014360" cy="1112520"/>
        </p:xfrm>
        <a:graphic>
          <a:graphicData uri="http://schemas.openxmlformats.org/drawingml/2006/table">
            <a:tbl>
              <a:tblPr firstRow="1" bandRow="1">
                <a:tableStyleId>{5C22544A-7EE6-4342-B048-85BDC9FD1C3A}</a:tableStyleId>
              </a:tblPr>
              <a:tblGrid>
                <a:gridCol w="1546164"/>
                <a:gridCol w="1479666"/>
                <a:gridCol w="3254432"/>
                <a:gridCol w="1300942"/>
                <a:gridCol w="3433156"/>
              </a:tblGrid>
              <a:tr h="370840">
                <a:tc>
                  <a:txBody>
                    <a:bodyPr/>
                    <a:lstStyle/>
                    <a:p>
                      <a:r>
                        <a:rPr lang="en-US" dirty="0" smtClean="0"/>
                        <a:t>Observed </a:t>
                      </a:r>
                      <a:r>
                        <a:rPr lang="en-US" i="1" dirty="0" smtClean="0"/>
                        <a:t>m/z</a:t>
                      </a:r>
                      <a:endParaRPr lang="en-US" i="1" dirty="0"/>
                    </a:p>
                  </a:txBody>
                  <a:tcPr/>
                </a:tc>
                <a:tc gridSpan="2">
                  <a:txBody>
                    <a:bodyPr/>
                    <a:lstStyle/>
                    <a:p>
                      <a:pPr algn="ctr"/>
                      <a:r>
                        <a:rPr lang="en-US" dirty="0" smtClean="0"/>
                        <a:t>4-4-0-1 </a:t>
                      </a:r>
                      <a:endParaRPr lang="en-US" dirty="0"/>
                    </a:p>
                  </a:txBody>
                  <a:tcPr/>
                </a:tc>
                <a:tc hMerge="1">
                  <a:txBody>
                    <a:bodyPr/>
                    <a:lstStyle/>
                    <a:p>
                      <a:endParaRPr lang="en-US" dirty="0"/>
                    </a:p>
                  </a:txBody>
                  <a:tcPr/>
                </a:tc>
                <a:tc gridSpan="2">
                  <a:txBody>
                    <a:bodyPr/>
                    <a:lstStyle/>
                    <a:p>
                      <a:pPr algn="ctr"/>
                      <a:r>
                        <a:rPr lang="en-US" dirty="0" smtClean="0"/>
                        <a:t>4-5-1-0-0</a:t>
                      </a:r>
                      <a:endParaRPr lang="en-US" dirty="0"/>
                    </a:p>
                  </a:txBody>
                  <a:tcPr/>
                </a:tc>
                <a:tc hMerge="1">
                  <a:txBody>
                    <a:bodyPr/>
                    <a:lstStyle/>
                    <a:p>
                      <a:endParaRPr lang="en-US" dirty="0"/>
                    </a:p>
                  </a:txBody>
                  <a:tcPr/>
                </a:tc>
              </a:tr>
              <a:tr h="370840">
                <a:tc>
                  <a:txBody>
                    <a:bodyPr/>
                    <a:lstStyle/>
                    <a:p>
                      <a:r>
                        <a:rPr lang="en-US" dirty="0" smtClean="0"/>
                        <a:t>1119.589</a:t>
                      </a:r>
                      <a:endParaRPr lang="en-US" dirty="0"/>
                    </a:p>
                  </a:txBody>
                  <a:tcPr/>
                </a:tc>
                <a:tc>
                  <a:txBody>
                    <a:bodyPr/>
                    <a:lstStyle/>
                    <a:p>
                      <a:r>
                        <a:rPr lang="en-US" dirty="0" smtClean="0"/>
                        <a:t>NH4*1,H*1</a:t>
                      </a:r>
                      <a:endParaRPr lang="en-US" dirty="0"/>
                    </a:p>
                  </a:txBody>
                  <a:tcPr/>
                </a:tc>
                <a:tc>
                  <a:txBody>
                    <a:bodyPr/>
                    <a:lstStyle/>
                    <a:p>
                      <a:r>
                        <a:rPr lang="en-US" dirty="0" smtClean="0"/>
                        <a:t>1119.594 (</a:t>
                      </a:r>
                      <a:r>
                        <a:rPr lang="el-GR" dirty="0" smtClean="0"/>
                        <a:t>Δ</a:t>
                      </a:r>
                      <a:r>
                        <a:rPr lang="en-US" dirty="0" smtClean="0"/>
                        <a:t>=0.005   PPM 4.4)</a:t>
                      </a:r>
                      <a:endParaRPr lang="en-US" dirty="0"/>
                    </a:p>
                  </a:txBody>
                  <a:tcPr/>
                </a:tc>
                <a:tc>
                  <a:txBody>
                    <a:bodyPr/>
                    <a:lstStyle/>
                    <a:p>
                      <a:r>
                        <a:rPr lang="en-US" dirty="0" smtClean="0"/>
                        <a:t>H*2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1119.588</a:t>
                      </a:r>
                      <a:r>
                        <a:rPr lang="en-US" dirty="0" smtClean="0"/>
                        <a:t> (</a:t>
                      </a:r>
                      <a:r>
                        <a:rPr lang="el-GR" dirty="0" smtClean="0"/>
                        <a:t>Δ</a:t>
                      </a:r>
                      <a:r>
                        <a:rPr lang="en-US" dirty="0" smtClean="0"/>
                        <a:t>=0.001   PPM 0.89)</a:t>
                      </a:r>
                      <a:endParaRPr lang="en-US" dirty="0"/>
                    </a:p>
                  </a:txBody>
                  <a:tcPr/>
                </a:tc>
              </a:tr>
              <a:tr h="370840">
                <a:tc>
                  <a:txBody>
                    <a:bodyPr/>
                    <a:lstStyle/>
                    <a:p>
                      <a:r>
                        <a:rPr lang="en-US" dirty="0" smtClean="0"/>
                        <a:t>1130.57959</a:t>
                      </a:r>
                      <a:endParaRPr lang="en-US" dirty="0"/>
                    </a:p>
                  </a:txBody>
                  <a:tcPr/>
                </a:tc>
                <a:tc>
                  <a:txBody>
                    <a:bodyPr/>
                    <a:lstStyle/>
                    <a:p>
                      <a:r>
                        <a:rPr lang="en-US" dirty="0" smtClean="0"/>
                        <a:t>NH4*1 ;Na*1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1130.5851 (</a:t>
                      </a:r>
                      <a:r>
                        <a:rPr lang="el-GR" dirty="0" smtClean="0"/>
                        <a:t>Δ</a:t>
                      </a:r>
                      <a:r>
                        <a:rPr lang="en-US" dirty="0" smtClean="0"/>
                        <a:t>=0.00551  PPM 4.9)</a:t>
                      </a:r>
                    </a:p>
                  </a:txBody>
                  <a:tcPr/>
                </a:tc>
                <a:tc>
                  <a:txBody>
                    <a:bodyPr/>
                    <a:lstStyle/>
                    <a:p>
                      <a:r>
                        <a:rPr lang="en-US" dirty="0" smtClean="0"/>
                        <a:t>Na*1 ;H*1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1130.579 (</a:t>
                      </a:r>
                      <a:r>
                        <a:rPr lang="el-GR" dirty="0" smtClean="0"/>
                        <a:t>Δ</a:t>
                      </a:r>
                      <a:r>
                        <a:rPr lang="en-US" dirty="0" smtClean="0"/>
                        <a:t>=0.00059 PPM 0.52)</a:t>
                      </a:r>
                    </a:p>
                  </a:txBody>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31124"/>
            <a:ext cx="6442364" cy="322118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4836" y="331124"/>
            <a:ext cx="6342612" cy="3171306"/>
          </a:xfrm>
          <a:prstGeom prst="rect">
            <a:avLst/>
          </a:prstGeom>
        </p:spPr>
      </p:pic>
      <p:sp>
        <p:nvSpPr>
          <p:cNvPr id="8" name="TextBox 7"/>
          <p:cNvSpPr txBox="1"/>
          <p:nvPr/>
        </p:nvSpPr>
        <p:spPr>
          <a:xfrm>
            <a:off x="922713" y="5511338"/>
            <a:ext cx="10025149" cy="923330"/>
          </a:xfrm>
          <a:prstGeom prst="rect">
            <a:avLst/>
          </a:prstGeom>
          <a:noFill/>
        </p:spPr>
        <p:txBody>
          <a:bodyPr wrap="square" rtlCol="0">
            <a:spAutoFit/>
          </a:bodyPr>
          <a:lstStyle/>
          <a:p>
            <a:r>
              <a:rPr lang="en-US" dirty="0" smtClean="0"/>
              <a:t>Indeed, these </a:t>
            </a:r>
            <a:r>
              <a:rPr lang="en-US" i="1" dirty="0" smtClean="0"/>
              <a:t>m/z</a:t>
            </a:r>
            <a:r>
              <a:rPr lang="en-US" dirty="0" smtClean="0"/>
              <a:t> can be matched to two different glycans, however 4-5-1-0 has smallest delta and more reasonable elution time. Currently my program report these two glycans and merge them into different glycan. So the peaks are counted twice. I will modify my program to solve this problem.</a:t>
            </a:r>
            <a:endParaRPr lang="en-US" dirty="0"/>
          </a:p>
        </p:txBody>
      </p:sp>
    </p:spTree>
    <p:extLst>
      <p:ext uri="{BB962C8B-B14F-4D97-AF65-F5344CB8AC3E}">
        <p14:creationId xmlns:p14="http://schemas.microsoft.com/office/powerpoint/2010/main" val="362336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2015-05-01</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3690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updated</a:t>
            </a:r>
            <a:endParaRPr lang="en-US" dirty="0"/>
          </a:p>
        </p:txBody>
      </p:sp>
      <p:pic>
        <p:nvPicPr>
          <p:cNvPr id="1026" name="Picture 2" descr="C:\Users\chuyu\AppData\Local\Temp\SNAGHTML2e928d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910" y="1690689"/>
            <a:ext cx="6924675" cy="46386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21200" y="4010028"/>
            <a:ext cx="1574800" cy="214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6189135" y="4010029"/>
            <a:ext cx="2302932" cy="62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576733" y="3632200"/>
            <a:ext cx="1972734" cy="923330"/>
          </a:xfrm>
          <a:prstGeom prst="rect">
            <a:avLst/>
          </a:prstGeom>
          <a:noFill/>
        </p:spPr>
        <p:txBody>
          <a:bodyPr wrap="square" rtlCol="0">
            <a:spAutoFit/>
          </a:bodyPr>
          <a:lstStyle/>
          <a:p>
            <a:r>
              <a:rPr lang="en-US" dirty="0"/>
              <a:t>Only use relative abundance above this value</a:t>
            </a:r>
            <a:endParaRPr lang="en-US" dirty="0"/>
          </a:p>
        </p:txBody>
      </p:sp>
    </p:spTree>
    <p:extLst>
      <p:ext uri="{BB962C8B-B14F-4D97-AF65-F5344CB8AC3E}">
        <p14:creationId xmlns:p14="http://schemas.microsoft.com/office/powerpoint/2010/main" val="3698552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r>
              <a:rPr lang="en-US" dirty="0" smtClean="0"/>
              <a:t>From </a:t>
            </a:r>
            <a:r>
              <a:rPr lang="en-US" dirty="0" err="1" smtClean="0"/>
              <a:t>Chuan-Yih</a:t>
            </a:r>
            <a:endParaRPr lang="en-US" dirty="0" smtClean="0"/>
          </a:p>
          <a:p>
            <a:pPr marL="0" indent="0">
              <a:buNone/>
            </a:pPr>
            <a:r>
              <a:rPr lang="en-US" sz="2400" dirty="0" smtClean="0">
                <a:hlinkClick r:id="rId2" action="ppaction://hlinksldjump"/>
              </a:rPr>
              <a:t>2015-08-14</a:t>
            </a:r>
            <a:r>
              <a:rPr lang="en-US" sz="2400" dirty="0" smtClean="0"/>
              <a:t>  </a:t>
            </a:r>
            <a:r>
              <a:rPr lang="en-US" sz="2400" dirty="0" smtClean="0">
                <a:hlinkClick r:id="rId3" action="ppaction://hlinksldjump"/>
              </a:rPr>
              <a:t>2015-07-23</a:t>
            </a:r>
            <a:r>
              <a:rPr lang="en-US" sz="2400" dirty="0" smtClean="0"/>
              <a:t> </a:t>
            </a:r>
            <a:r>
              <a:rPr lang="en-US" sz="2400" dirty="0" smtClean="0">
                <a:hlinkClick r:id="rId4" action="ppaction://hlinksldjump"/>
              </a:rPr>
              <a:t>2015-05-02</a:t>
            </a:r>
            <a:r>
              <a:rPr lang="en-US" sz="2400" dirty="0" smtClean="0"/>
              <a:t> </a:t>
            </a:r>
            <a:r>
              <a:rPr lang="en-US" sz="2400" dirty="0" smtClean="0">
                <a:hlinkClick r:id="rId5" action="ppaction://hlinksldjump"/>
              </a:rPr>
              <a:t>2015-05-01</a:t>
            </a:r>
            <a:r>
              <a:rPr lang="en-US" sz="2400" dirty="0" smtClean="0"/>
              <a:t> </a:t>
            </a:r>
            <a:r>
              <a:rPr lang="en-US" sz="2400" dirty="0" smtClean="0">
                <a:hlinkClick r:id="rId6" action="ppaction://hlinksldjump"/>
              </a:rPr>
              <a:t>2015-04-03</a:t>
            </a:r>
            <a:r>
              <a:rPr lang="en-US" sz="2400" dirty="0" smtClean="0"/>
              <a:t> </a:t>
            </a:r>
            <a:r>
              <a:rPr lang="en-US" sz="2400" dirty="0" smtClean="0">
                <a:hlinkClick r:id="rId7" action="ppaction://hlinksldjump"/>
              </a:rPr>
              <a:t>2015-03-25</a:t>
            </a:r>
            <a:r>
              <a:rPr lang="en-US" sz="2400" dirty="0" smtClean="0"/>
              <a:t>    </a:t>
            </a:r>
            <a:endParaRPr lang="en-US" sz="2400" dirty="0" smtClean="0"/>
          </a:p>
          <a:p>
            <a:r>
              <a:rPr lang="en-US" dirty="0" smtClean="0"/>
              <a:t>From TTU</a:t>
            </a:r>
          </a:p>
          <a:p>
            <a:pPr marL="0" indent="0">
              <a:buNone/>
            </a:pPr>
            <a:r>
              <a:rPr lang="en-US" sz="2400" dirty="0" smtClean="0">
                <a:hlinkClick r:id="rId8" action="ppaction://hlinksldjump"/>
              </a:rPr>
              <a:t>2015-07-16</a:t>
            </a:r>
            <a:r>
              <a:rPr lang="en-US" sz="2400" dirty="0" smtClean="0"/>
              <a:t> </a:t>
            </a:r>
            <a:r>
              <a:rPr lang="en-US" sz="2400" dirty="0" smtClean="0">
                <a:hlinkClick r:id="rId9" action="ppaction://hlinksldjump"/>
              </a:rPr>
              <a:t>2015-04-03</a:t>
            </a:r>
            <a:r>
              <a:rPr lang="en-US" sz="2400" dirty="0" smtClean="0"/>
              <a:t> </a:t>
            </a:r>
            <a:r>
              <a:rPr lang="en-US" sz="2400" dirty="0" smtClean="0">
                <a:hlinkClick r:id="rId10" action="ppaction://hlinksldjump"/>
              </a:rPr>
              <a:t>2015-03-31</a:t>
            </a:r>
            <a:r>
              <a:rPr lang="en-US" sz="2400" dirty="0" smtClean="0"/>
              <a:t>             </a:t>
            </a:r>
            <a:endParaRPr lang="en-US" sz="2400" dirty="0"/>
          </a:p>
        </p:txBody>
      </p:sp>
    </p:spTree>
    <p:extLst>
      <p:ext uri="{BB962C8B-B14F-4D97-AF65-F5344CB8AC3E}">
        <p14:creationId xmlns:p14="http://schemas.microsoft.com/office/powerpoint/2010/main" val="1464071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409809"/>
            <a:ext cx="9144000" cy="4572000"/>
          </a:xfrm>
          <a:prstGeom prst="rect">
            <a:avLst/>
          </a:prstGeom>
        </p:spPr>
      </p:pic>
      <p:sp>
        <p:nvSpPr>
          <p:cNvPr id="2" name="Title 1"/>
          <p:cNvSpPr>
            <a:spLocks noGrp="1"/>
          </p:cNvSpPr>
          <p:nvPr>
            <p:ph type="title" idx="4294967295"/>
          </p:nvPr>
        </p:nvSpPr>
        <p:spPr>
          <a:xfrm>
            <a:off x="1524000" y="365126"/>
            <a:ext cx="7886700" cy="1325563"/>
          </a:xfrm>
        </p:spPr>
        <p:txBody>
          <a:bodyPr/>
          <a:lstStyle/>
          <a:p>
            <a:r>
              <a:rPr lang="en-US" dirty="0" smtClean="0"/>
              <a:t>Illustrate peak range</a:t>
            </a:r>
            <a:endParaRPr lang="en-US" dirty="0"/>
          </a:p>
        </p:txBody>
      </p:sp>
      <p:pic>
        <p:nvPicPr>
          <p:cNvPr id="5" name="Picture 4"/>
          <p:cNvPicPr>
            <a:picLocks noChangeAspect="1"/>
          </p:cNvPicPr>
          <p:nvPr/>
        </p:nvPicPr>
        <p:blipFill>
          <a:blip r:embed="rId3"/>
          <a:stretch>
            <a:fillRect/>
          </a:stretch>
        </p:blipFill>
        <p:spPr>
          <a:xfrm>
            <a:off x="3072200" y="5446516"/>
            <a:ext cx="6200000" cy="1076190"/>
          </a:xfrm>
          <a:prstGeom prst="rect">
            <a:avLst/>
          </a:prstGeom>
        </p:spPr>
      </p:pic>
      <p:sp>
        <p:nvSpPr>
          <p:cNvPr id="6" name="Rectangle 5"/>
          <p:cNvSpPr/>
          <p:nvPr/>
        </p:nvSpPr>
        <p:spPr>
          <a:xfrm>
            <a:off x="2870199" y="6000319"/>
            <a:ext cx="5842000" cy="4402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3369733" y="5308932"/>
            <a:ext cx="1295400" cy="793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8238067" y="5308932"/>
            <a:ext cx="627132" cy="1039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313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52115" y="487115"/>
            <a:ext cx="5374739" cy="2637086"/>
          </a:xfrm>
          <a:prstGeom prst="rect">
            <a:avLst/>
          </a:prstGeom>
        </p:spPr>
      </p:pic>
      <p:graphicFrame>
        <p:nvGraphicFramePr>
          <p:cNvPr id="8" name="Table 7"/>
          <p:cNvGraphicFramePr>
            <a:graphicFrameLocks noGrp="1"/>
          </p:cNvGraphicFramePr>
          <p:nvPr>
            <p:extLst/>
          </p:nvPr>
        </p:nvGraphicFramePr>
        <p:xfrm>
          <a:off x="6978120" y="1066268"/>
          <a:ext cx="3334280" cy="4234996"/>
        </p:xfrm>
        <a:graphic>
          <a:graphicData uri="http://schemas.openxmlformats.org/drawingml/2006/table">
            <a:tbl>
              <a:tblPr>
                <a:tableStyleId>{5C22544A-7EE6-4342-B048-85BDC9FD1C3A}</a:tableStyleId>
              </a:tblPr>
              <a:tblGrid>
                <a:gridCol w="792575"/>
                <a:gridCol w="583043"/>
                <a:gridCol w="1193417"/>
                <a:gridCol w="765245"/>
              </a:tblGrid>
              <a:tr h="151036">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PPM</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1111.074</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6-7-0-4-0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NH4*2 ;H*2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5.400151204</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1111.08</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4-4-0-1-0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H*2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7552" marR="7552" marT="7552" marB="0" anchor="b"/>
                </a:tc>
              </a:tr>
              <a:tr h="157024">
                <a:tc>
                  <a:txBody>
                    <a:bodyPr/>
                    <a:lstStyle/>
                    <a:p>
                      <a:pPr algn="r" fontAlgn="b"/>
                      <a:r>
                        <a:rPr lang="en-US" sz="900" u="none" strike="noStrike" dirty="0">
                          <a:effectLst/>
                        </a:rPr>
                        <a:t>1111.098</a:t>
                      </a:r>
                      <a:endParaRPr lang="en-US" sz="900" b="0" i="0" u="none" strike="noStrike" dirty="0">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10-8-1-0-0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K*2 ;Na*2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16.20045361</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1122.066</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6-7-0-4-0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NH4*2 ;Na*2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5.347250444</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1122.072</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4-4-0-1-0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Na*1 ;H*1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1122.109</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8-9-1-1-0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K*1 ;NH4*3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32.97471107</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1133.013</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9-9-0-4-0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K*2 ;NH4*2 ;H*1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44.12817293</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1133.063</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4-4-0-1-0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Na*2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1133.084</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7-9-1-2-0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NH4*1 ;H*3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18.53383263</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1119.588</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4-5-1-0-0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H*2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5.359085526</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1119.594</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4-4-0-1-0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NH4*1 ;H*1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1119.595</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9-8-1-1-0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K*1 ;H*3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0.893180921</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1130.579</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4-5-1-0-0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Na*1 ;H*1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5.306987091</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1130.585</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4-4-0-1-0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NH4*1 ;Na*1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1130.587</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9-8-1-1-0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K*1 ;Na*2 ;H*1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1.768995697</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741.0153</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7-7-0-1-0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K*2 ;NH4*2 ;Na*1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54.92162536</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741.056</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4-4-0-1-0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H*3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741.1596</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5-7-1-2-0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Na*4 ;H*1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139.8005009</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748.3738</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6-6-1-2-0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NH4*1 ;Na*3 ;H*1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12.96126919</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748.3835</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4-4-0-1-0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Na*1 ;H*2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7552" marR="7552" marT="7552" marB="0" anchor="b"/>
                </a:tc>
              </a:tr>
              <a:tr h="151036">
                <a:tc>
                  <a:txBody>
                    <a:bodyPr/>
                    <a:lstStyle/>
                    <a:p>
                      <a:pPr algn="r" fontAlgn="b"/>
                      <a:r>
                        <a:rPr lang="en-US" sz="900" u="none" strike="noStrike">
                          <a:effectLst/>
                        </a:rPr>
                        <a:t>748.3867</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4-6-0-2-0</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l" fontAlgn="b"/>
                      <a:r>
                        <a:rPr lang="en-US" sz="900" u="none" strike="noStrike">
                          <a:effectLst/>
                        </a:rPr>
                        <a:t>H*4 ;</a:t>
                      </a:r>
                      <a:endParaRPr lang="en-US" sz="900" b="0" i="0" u="none" strike="noStrike">
                        <a:solidFill>
                          <a:srgbClr val="000000"/>
                        </a:solidFill>
                        <a:effectLst/>
                        <a:latin typeface="Calibri" panose="020F0502020204030204" pitchFamily="34" charset="0"/>
                      </a:endParaRPr>
                    </a:p>
                  </a:txBody>
                  <a:tcPr marL="7552" marR="7552" marT="7552" marB="0" anchor="b"/>
                </a:tc>
                <a:tc>
                  <a:txBody>
                    <a:bodyPr/>
                    <a:lstStyle/>
                    <a:p>
                      <a:pPr algn="r" fontAlgn="b"/>
                      <a:r>
                        <a:rPr lang="en-US" sz="900" u="none" strike="noStrike" dirty="0">
                          <a:effectLst/>
                        </a:rPr>
                        <a:t>4.275882619</a:t>
                      </a:r>
                      <a:endParaRPr lang="en-US" sz="900" b="0" i="0" u="none" strike="noStrike" dirty="0">
                        <a:solidFill>
                          <a:srgbClr val="000000"/>
                        </a:solidFill>
                        <a:effectLst/>
                        <a:latin typeface="Calibri" panose="020F0502020204030204" pitchFamily="34" charset="0"/>
                      </a:endParaRPr>
                    </a:p>
                  </a:txBody>
                  <a:tcPr marL="7552" marR="7552" marT="7552" marB="0" anchor="b"/>
                </a:tc>
              </a:tr>
            </a:tbl>
          </a:graphicData>
        </a:graphic>
      </p:graphicFrame>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114" y="3305175"/>
            <a:ext cx="5314950" cy="2657475"/>
          </a:xfrm>
          <a:prstGeom prst="rect">
            <a:avLst/>
          </a:prstGeom>
        </p:spPr>
      </p:pic>
    </p:spTree>
    <p:extLst>
      <p:ext uri="{BB962C8B-B14F-4D97-AF65-F5344CB8AC3E}">
        <p14:creationId xmlns:p14="http://schemas.microsoft.com/office/powerpoint/2010/main" val="3426218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4867" r="46381"/>
          <a:stretch/>
        </p:blipFill>
        <p:spPr>
          <a:xfrm>
            <a:off x="2152651" y="365127"/>
            <a:ext cx="2009041" cy="6349999"/>
          </a:xfrm>
          <a:prstGeom prst="rect">
            <a:avLst/>
          </a:prstGeom>
        </p:spPr>
      </p:pic>
      <p:pic>
        <p:nvPicPr>
          <p:cNvPr id="5" name="Picture 4"/>
          <p:cNvPicPr>
            <a:picLocks noChangeAspect="1"/>
          </p:cNvPicPr>
          <p:nvPr/>
        </p:nvPicPr>
        <p:blipFill rotWithShape="1">
          <a:blip r:embed="rId3"/>
          <a:srcRect l="34647" r="47174" b="24295"/>
          <a:stretch/>
        </p:blipFill>
        <p:spPr>
          <a:xfrm>
            <a:off x="7067732" y="472757"/>
            <a:ext cx="2267763" cy="5597526"/>
          </a:xfrm>
          <a:prstGeom prst="rect">
            <a:avLst/>
          </a:prstGeom>
        </p:spPr>
      </p:pic>
      <p:sp>
        <p:nvSpPr>
          <p:cNvPr id="6" name="TextBox 5"/>
          <p:cNvSpPr txBox="1"/>
          <p:nvPr/>
        </p:nvSpPr>
        <p:spPr>
          <a:xfrm>
            <a:off x="2697480" y="762199"/>
            <a:ext cx="2453640" cy="369332"/>
          </a:xfrm>
          <a:prstGeom prst="rect">
            <a:avLst/>
          </a:prstGeom>
          <a:noFill/>
        </p:spPr>
        <p:txBody>
          <a:bodyPr wrap="square" rtlCol="0">
            <a:spAutoFit/>
          </a:bodyPr>
          <a:lstStyle/>
          <a:p>
            <a:r>
              <a:rPr lang="en-US" dirty="0"/>
              <a:t>1111.08</a:t>
            </a:r>
            <a:r>
              <a:rPr lang="en-US" dirty="0"/>
              <a:t> H*2 </a:t>
            </a:r>
            <a:r>
              <a:rPr lang="en-US" dirty="0"/>
              <a:t>;</a:t>
            </a:r>
            <a:r>
              <a:rPr lang="en-US" dirty="0"/>
              <a:t> </a:t>
            </a:r>
            <a:endParaRPr lang="en-US" dirty="0"/>
          </a:p>
        </p:txBody>
      </p:sp>
      <p:sp>
        <p:nvSpPr>
          <p:cNvPr id="7" name="Rectangle 6"/>
          <p:cNvSpPr/>
          <p:nvPr/>
        </p:nvSpPr>
        <p:spPr>
          <a:xfrm>
            <a:off x="2708976" y="2330450"/>
            <a:ext cx="2266967" cy="369332"/>
          </a:xfrm>
          <a:prstGeom prst="rect">
            <a:avLst/>
          </a:prstGeom>
        </p:spPr>
        <p:txBody>
          <a:bodyPr wrap="none">
            <a:spAutoFit/>
          </a:bodyPr>
          <a:lstStyle/>
          <a:p>
            <a:r>
              <a:rPr lang="en-US" dirty="0">
                <a:solidFill>
                  <a:srgbClr val="000000"/>
                </a:solidFill>
                <a:latin typeface="Calibri" panose="020F0502020204030204" pitchFamily="34" charset="0"/>
              </a:rPr>
              <a:t>1122.072</a:t>
            </a:r>
            <a:r>
              <a:rPr lang="en-US" dirty="0"/>
              <a:t> </a:t>
            </a:r>
            <a:r>
              <a:rPr lang="en-US" dirty="0">
                <a:solidFill>
                  <a:srgbClr val="000000"/>
                </a:solidFill>
                <a:latin typeface="Calibri" panose="020F0502020204030204" pitchFamily="34" charset="0"/>
              </a:rPr>
              <a:t>Na*1 ;H*1 ;</a:t>
            </a:r>
            <a:r>
              <a:rPr lang="en-US" dirty="0"/>
              <a:t> </a:t>
            </a:r>
            <a:endParaRPr lang="en-US" dirty="0"/>
          </a:p>
        </p:txBody>
      </p:sp>
      <p:sp>
        <p:nvSpPr>
          <p:cNvPr id="8" name="Rectangle 7"/>
          <p:cNvSpPr/>
          <p:nvPr/>
        </p:nvSpPr>
        <p:spPr>
          <a:xfrm>
            <a:off x="2793972" y="3898701"/>
            <a:ext cx="1774845" cy="369332"/>
          </a:xfrm>
          <a:prstGeom prst="rect">
            <a:avLst/>
          </a:prstGeom>
        </p:spPr>
        <p:txBody>
          <a:bodyPr wrap="none">
            <a:spAutoFit/>
          </a:bodyPr>
          <a:lstStyle/>
          <a:p>
            <a:r>
              <a:rPr lang="en-US" dirty="0">
                <a:solidFill>
                  <a:srgbClr val="000000"/>
                </a:solidFill>
                <a:latin typeface="Calibri" panose="020F0502020204030204" pitchFamily="34" charset="0"/>
              </a:rPr>
              <a:t>1133.063</a:t>
            </a:r>
            <a:r>
              <a:rPr lang="en-US" dirty="0"/>
              <a:t> </a:t>
            </a:r>
            <a:r>
              <a:rPr lang="en-US" dirty="0">
                <a:solidFill>
                  <a:srgbClr val="000000"/>
                </a:solidFill>
                <a:latin typeface="Calibri" panose="020F0502020204030204" pitchFamily="34" charset="0"/>
              </a:rPr>
              <a:t>Na*2 ;</a:t>
            </a:r>
            <a:r>
              <a:rPr lang="en-US" dirty="0"/>
              <a:t> </a:t>
            </a:r>
            <a:endParaRPr lang="en-US" dirty="0"/>
          </a:p>
        </p:txBody>
      </p:sp>
      <p:sp>
        <p:nvSpPr>
          <p:cNvPr id="9" name="Rectangle 8"/>
          <p:cNvSpPr/>
          <p:nvPr/>
        </p:nvSpPr>
        <p:spPr>
          <a:xfrm>
            <a:off x="2848948" y="5306913"/>
            <a:ext cx="2417650" cy="369332"/>
          </a:xfrm>
          <a:prstGeom prst="rect">
            <a:avLst/>
          </a:prstGeom>
        </p:spPr>
        <p:txBody>
          <a:bodyPr wrap="none">
            <a:spAutoFit/>
          </a:bodyPr>
          <a:lstStyle/>
          <a:p>
            <a:r>
              <a:rPr lang="en-US" dirty="0">
                <a:solidFill>
                  <a:srgbClr val="000000"/>
                </a:solidFill>
                <a:latin typeface="Calibri" panose="020F0502020204030204" pitchFamily="34" charset="0"/>
              </a:rPr>
              <a:t>1119.594</a:t>
            </a:r>
            <a:r>
              <a:rPr lang="en-US" dirty="0"/>
              <a:t> </a:t>
            </a:r>
            <a:r>
              <a:rPr lang="en-US" dirty="0">
                <a:solidFill>
                  <a:srgbClr val="000000"/>
                </a:solidFill>
                <a:latin typeface="Calibri" panose="020F0502020204030204" pitchFamily="34" charset="0"/>
              </a:rPr>
              <a:t>NH4*1 ;H*1 ;</a:t>
            </a:r>
            <a:r>
              <a:rPr lang="en-US" dirty="0"/>
              <a:t> </a:t>
            </a:r>
            <a:endParaRPr lang="en-US" dirty="0"/>
          </a:p>
        </p:txBody>
      </p:sp>
      <p:sp>
        <p:nvSpPr>
          <p:cNvPr id="10" name="Rectangle 9"/>
          <p:cNvSpPr/>
          <p:nvPr/>
        </p:nvSpPr>
        <p:spPr>
          <a:xfrm>
            <a:off x="8068961" y="762199"/>
            <a:ext cx="2533066" cy="369332"/>
          </a:xfrm>
          <a:prstGeom prst="rect">
            <a:avLst/>
          </a:prstGeom>
        </p:spPr>
        <p:txBody>
          <a:bodyPr wrap="none">
            <a:spAutoFit/>
          </a:bodyPr>
          <a:lstStyle/>
          <a:p>
            <a:r>
              <a:rPr lang="en-US" dirty="0">
                <a:solidFill>
                  <a:srgbClr val="000000"/>
                </a:solidFill>
                <a:latin typeface="Calibri" panose="020F0502020204030204" pitchFamily="34" charset="0"/>
              </a:rPr>
              <a:t>1130.585</a:t>
            </a:r>
            <a:r>
              <a:rPr lang="en-US" dirty="0"/>
              <a:t> </a:t>
            </a:r>
            <a:r>
              <a:rPr lang="en-US" dirty="0">
                <a:solidFill>
                  <a:srgbClr val="000000"/>
                </a:solidFill>
                <a:latin typeface="Calibri" panose="020F0502020204030204" pitchFamily="34" charset="0"/>
              </a:rPr>
              <a:t>NH4*1 ;Na*1 ;</a:t>
            </a:r>
            <a:r>
              <a:rPr lang="en-US" dirty="0"/>
              <a:t> </a:t>
            </a:r>
            <a:endParaRPr lang="en-US" dirty="0"/>
          </a:p>
        </p:txBody>
      </p:sp>
      <p:sp>
        <p:nvSpPr>
          <p:cNvPr id="11" name="Rectangle 10"/>
          <p:cNvSpPr/>
          <p:nvPr/>
        </p:nvSpPr>
        <p:spPr>
          <a:xfrm>
            <a:off x="8125460" y="2597150"/>
            <a:ext cx="1542410" cy="369332"/>
          </a:xfrm>
          <a:prstGeom prst="rect">
            <a:avLst/>
          </a:prstGeom>
        </p:spPr>
        <p:txBody>
          <a:bodyPr wrap="none">
            <a:spAutoFit/>
          </a:bodyPr>
          <a:lstStyle/>
          <a:p>
            <a:r>
              <a:rPr lang="en-US" dirty="0">
                <a:solidFill>
                  <a:srgbClr val="000000"/>
                </a:solidFill>
                <a:latin typeface="Calibri" panose="020F0502020204030204" pitchFamily="34" charset="0"/>
              </a:rPr>
              <a:t>741.056</a:t>
            </a:r>
            <a:r>
              <a:rPr lang="en-US" dirty="0"/>
              <a:t> </a:t>
            </a:r>
            <a:r>
              <a:rPr lang="en-US" dirty="0">
                <a:solidFill>
                  <a:srgbClr val="000000"/>
                </a:solidFill>
                <a:latin typeface="Calibri" panose="020F0502020204030204" pitchFamily="34" charset="0"/>
              </a:rPr>
              <a:t>H*3 ;</a:t>
            </a:r>
            <a:r>
              <a:rPr lang="en-US" dirty="0"/>
              <a:t> </a:t>
            </a:r>
            <a:endParaRPr lang="en-US" dirty="0"/>
          </a:p>
        </p:txBody>
      </p:sp>
      <p:sp>
        <p:nvSpPr>
          <p:cNvPr id="12" name="Rectangle 11"/>
          <p:cNvSpPr/>
          <p:nvPr/>
        </p:nvSpPr>
        <p:spPr>
          <a:xfrm>
            <a:off x="8201613" y="4532630"/>
            <a:ext cx="2266967" cy="369332"/>
          </a:xfrm>
          <a:prstGeom prst="rect">
            <a:avLst/>
          </a:prstGeom>
        </p:spPr>
        <p:txBody>
          <a:bodyPr wrap="none">
            <a:spAutoFit/>
          </a:bodyPr>
          <a:lstStyle/>
          <a:p>
            <a:r>
              <a:rPr lang="en-US" dirty="0">
                <a:solidFill>
                  <a:srgbClr val="000000"/>
                </a:solidFill>
                <a:latin typeface="Calibri" panose="020F0502020204030204" pitchFamily="34" charset="0"/>
              </a:rPr>
              <a:t>748.3835</a:t>
            </a:r>
            <a:r>
              <a:rPr lang="en-US" dirty="0"/>
              <a:t> </a:t>
            </a:r>
            <a:r>
              <a:rPr lang="en-US" dirty="0">
                <a:solidFill>
                  <a:srgbClr val="000000"/>
                </a:solidFill>
                <a:latin typeface="Calibri" panose="020F0502020204030204" pitchFamily="34" charset="0"/>
              </a:rPr>
              <a:t>Na*1 ;H*2 ;</a:t>
            </a:r>
            <a:r>
              <a:rPr lang="en-US" dirty="0"/>
              <a:t> </a:t>
            </a:r>
            <a:endParaRPr lang="en-US" dirty="0"/>
          </a:p>
        </p:txBody>
      </p:sp>
    </p:spTree>
    <p:extLst>
      <p:ext uri="{BB962C8B-B14F-4D97-AF65-F5344CB8AC3E}">
        <p14:creationId xmlns:p14="http://schemas.microsoft.com/office/powerpoint/2010/main" val="555171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2015-04-03</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30855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891238" y="209953"/>
            <a:ext cx="8409524" cy="6438095"/>
          </a:xfrm>
          <a:prstGeom prst="rect">
            <a:avLst/>
          </a:prstGeom>
        </p:spPr>
      </p:pic>
    </p:spTree>
    <p:extLst>
      <p:ext uri="{BB962C8B-B14F-4D97-AF65-F5344CB8AC3E}">
        <p14:creationId xmlns:p14="http://schemas.microsoft.com/office/powerpoint/2010/main" val="4253521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01524" y="662000"/>
            <a:ext cx="3727302" cy="369332"/>
          </a:xfrm>
          <a:prstGeom prst="rect">
            <a:avLst/>
          </a:prstGeom>
        </p:spPr>
        <p:txBody>
          <a:bodyPr wrap="none">
            <a:spAutoFit/>
          </a:bodyPr>
          <a:lstStyle/>
          <a:p>
            <a:r>
              <a:rPr lang="pl-PL" dirty="0">
                <a:solidFill>
                  <a:srgbClr val="000000"/>
                </a:solidFill>
                <a:latin typeface="Calibri" panose="020F0502020204030204" pitchFamily="34" charset="0"/>
              </a:rPr>
              <a:t>1130.581</a:t>
            </a:r>
            <a:r>
              <a:rPr lang="en-US" dirty="0">
                <a:solidFill>
                  <a:srgbClr val="000000"/>
                </a:solidFill>
                <a:latin typeface="Calibri" panose="020F0502020204030204" pitchFamily="34" charset="0"/>
              </a:rPr>
              <a:t>,</a:t>
            </a:r>
            <a:r>
              <a:rPr lang="pl-PL" dirty="0"/>
              <a:t> </a:t>
            </a:r>
            <a:r>
              <a:rPr lang="pl-PL" dirty="0">
                <a:solidFill>
                  <a:srgbClr val="000000"/>
                </a:solidFill>
                <a:latin typeface="Calibri" panose="020F0502020204030204" pitchFamily="34" charset="0"/>
              </a:rPr>
              <a:t>4-4-0-1-0</a:t>
            </a:r>
            <a:r>
              <a:rPr lang="en-US" dirty="0">
                <a:solidFill>
                  <a:srgbClr val="000000"/>
                </a:solidFill>
                <a:latin typeface="Calibri" panose="020F0502020204030204" pitchFamily="34" charset="0"/>
              </a:rPr>
              <a:t>,</a:t>
            </a:r>
            <a:r>
              <a:rPr lang="pl-PL" dirty="0"/>
              <a:t> </a:t>
            </a:r>
            <a:r>
              <a:rPr lang="pl-PL" dirty="0">
                <a:solidFill>
                  <a:srgbClr val="000000"/>
                </a:solidFill>
                <a:latin typeface="Calibri" panose="020F0502020204030204" pitchFamily="34" charset="0"/>
              </a:rPr>
              <a:t>NH4 * 1; Na * 1; </a:t>
            </a:r>
            <a:endParaRPr lang="en-US" dirty="0"/>
          </a:p>
        </p:txBody>
      </p:sp>
      <p:pic>
        <p:nvPicPr>
          <p:cNvPr id="6" name="Picture 5"/>
          <p:cNvPicPr>
            <a:picLocks noChangeAspect="1"/>
          </p:cNvPicPr>
          <p:nvPr/>
        </p:nvPicPr>
        <p:blipFill rotWithShape="1">
          <a:blip r:embed="rId2"/>
          <a:srcRect l="28996" t="52553" r="3285" b="349"/>
          <a:stretch/>
        </p:blipFill>
        <p:spPr>
          <a:xfrm>
            <a:off x="1701704" y="2844800"/>
            <a:ext cx="8680462" cy="3429000"/>
          </a:xfrm>
          <a:prstGeom prst="rect">
            <a:avLst/>
          </a:prstGeom>
        </p:spPr>
      </p:pic>
    </p:spTree>
    <p:extLst>
      <p:ext uri="{BB962C8B-B14F-4D97-AF65-F5344CB8AC3E}">
        <p14:creationId xmlns:p14="http://schemas.microsoft.com/office/powerpoint/2010/main" val="4134259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90741" y="662001"/>
            <a:ext cx="3494867" cy="369332"/>
          </a:xfrm>
          <a:prstGeom prst="rect">
            <a:avLst/>
          </a:prstGeom>
        </p:spPr>
        <p:txBody>
          <a:bodyPr wrap="none">
            <a:spAutoFit/>
          </a:bodyPr>
          <a:lstStyle/>
          <a:p>
            <a:r>
              <a:rPr lang="pt-BR" dirty="0">
                <a:solidFill>
                  <a:srgbClr val="000000"/>
                </a:solidFill>
                <a:latin typeface="Calibri" panose="020F0502020204030204" pitchFamily="34" charset="0"/>
              </a:rPr>
              <a:t>1119.59,</a:t>
            </a:r>
            <a:r>
              <a:rPr lang="pt-BR" dirty="0"/>
              <a:t> </a:t>
            </a:r>
            <a:r>
              <a:rPr lang="pt-BR" dirty="0">
                <a:solidFill>
                  <a:srgbClr val="000000"/>
                </a:solidFill>
                <a:latin typeface="Calibri" panose="020F0502020204030204" pitchFamily="34" charset="0"/>
              </a:rPr>
              <a:t>4-4-0-1-0,</a:t>
            </a:r>
            <a:r>
              <a:rPr lang="pt-BR" dirty="0"/>
              <a:t> </a:t>
            </a:r>
            <a:r>
              <a:rPr lang="pt-BR" dirty="0">
                <a:solidFill>
                  <a:srgbClr val="000000"/>
                </a:solidFill>
                <a:latin typeface="Calibri" panose="020F0502020204030204" pitchFamily="34" charset="0"/>
              </a:rPr>
              <a:t>NH4 * 1; H * 1; </a:t>
            </a:r>
            <a:endParaRPr lang="en-US" dirty="0"/>
          </a:p>
        </p:txBody>
      </p:sp>
      <p:pic>
        <p:nvPicPr>
          <p:cNvPr id="5" name="Picture 4"/>
          <p:cNvPicPr>
            <a:picLocks noChangeAspect="1"/>
          </p:cNvPicPr>
          <p:nvPr/>
        </p:nvPicPr>
        <p:blipFill rotWithShape="1">
          <a:blip r:embed="rId2"/>
          <a:srcRect l="25200" t="51795" r="21309"/>
          <a:stretch/>
        </p:blipFill>
        <p:spPr>
          <a:xfrm>
            <a:off x="2174239" y="2011680"/>
            <a:ext cx="7792266" cy="3988526"/>
          </a:xfrm>
          <a:prstGeom prst="rect">
            <a:avLst/>
          </a:prstGeom>
        </p:spPr>
      </p:pic>
    </p:spTree>
    <p:extLst>
      <p:ext uri="{BB962C8B-B14F-4D97-AF65-F5344CB8AC3E}">
        <p14:creationId xmlns:p14="http://schemas.microsoft.com/office/powerpoint/2010/main" val="3636647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2015-03-25</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33649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chuyu\AppData\Local\Temp\SNAGHTMLaf7e882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242" y="901435"/>
            <a:ext cx="6924675" cy="46386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66267" y="3750733"/>
            <a:ext cx="1854200" cy="1312334"/>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984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4667" y="435240"/>
            <a:ext cx="7886700" cy="4351338"/>
          </a:xfrm>
        </p:spPr>
        <p:txBody>
          <a:bodyPr/>
          <a:lstStyle/>
          <a:p>
            <a:r>
              <a:rPr lang="en-US" dirty="0" smtClean="0"/>
              <a:t>Two new columns in Glycan files</a:t>
            </a:r>
          </a:p>
          <a:p>
            <a:pPr lvl="1"/>
            <a:r>
              <a:rPr lang="en-US" dirty="0" err="1" smtClean="0"/>
              <a:t>LinearRegression_Slope</a:t>
            </a:r>
            <a:endParaRPr lang="en-US" dirty="0" smtClean="0"/>
          </a:p>
          <a:p>
            <a:pPr lvl="1"/>
            <a:r>
              <a:rPr lang="en-US" dirty="0" err="1" smtClean="0"/>
              <a:t>LinearRegression_intercept</a:t>
            </a:r>
            <a:endParaRPr lang="en-US" dirty="0"/>
          </a:p>
        </p:txBody>
      </p:sp>
      <p:pic>
        <p:nvPicPr>
          <p:cNvPr id="5" name="Picture 4"/>
          <p:cNvPicPr>
            <a:picLocks noChangeAspect="1"/>
          </p:cNvPicPr>
          <p:nvPr/>
        </p:nvPicPr>
        <p:blipFill>
          <a:blip r:embed="rId2"/>
          <a:stretch>
            <a:fillRect/>
          </a:stretch>
        </p:blipFill>
        <p:spPr>
          <a:xfrm>
            <a:off x="3548382" y="1768532"/>
            <a:ext cx="5095238" cy="4704762"/>
          </a:xfrm>
          <a:prstGeom prst="rect">
            <a:avLst/>
          </a:prstGeom>
        </p:spPr>
      </p:pic>
    </p:spTree>
    <p:extLst>
      <p:ext uri="{BB962C8B-B14F-4D97-AF65-F5344CB8AC3E}">
        <p14:creationId xmlns:p14="http://schemas.microsoft.com/office/powerpoint/2010/main" val="3144033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From </a:t>
            </a:r>
            <a:r>
              <a:rPr lang="en-US" dirty="0" err="1" smtClean="0"/>
              <a:t>Chuan-Yih</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25345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49" y="149225"/>
            <a:ext cx="7886700" cy="4351338"/>
          </a:xfrm>
        </p:spPr>
        <p:txBody>
          <a:bodyPr/>
          <a:lstStyle/>
          <a:p>
            <a:r>
              <a:rPr lang="en-US" dirty="0" smtClean="0"/>
              <a:t>Choose concurrent file</a:t>
            </a:r>
            <a:endParaRPr lang="en-US" dirty="0"/>
          </a:p>
        </p:txBody>
      </p:sp>
      <p:pic>
        <p:nvPicPr>
          <p:cNvPr id="2050" name="Picture 2" descr="C:\Users\chuyu\AppData\Local\Temp\SNAGHTMLaf82fd5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263" y="1222904"/>
            <a:ext cx="6924675" cy="54673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366000" y="4174067"/>
            <a:ext cx="1854200" cy="43180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0881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TTU</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7453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2015-07-16</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64834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Mode Issue</a:t>
            </a:r>
            <a:endParaRPr lang="en-US" dirty="0"/>
          </a:p>
        </p:txBody>
      </p:sp>
      <p:sp>
        <p:nvSpPr>
          <p:cNvPr id="3" name="Content Placeholder 2"/>
          <p:cNvSpPr>
            <a:spLocks noGrp="1"/>
          </p:cNvSpPr>
          <p:nvPr>
            <p:ph idx="1"/>
          </p:nvPr>
        </p:nvSpPr>
        <p:spPr/>
        <p:txBody>
          <a:bodyPr>
            <a:normAutofit/>
          </a:bodyPr>
          <a:lstStyle/>
          <a:p>
            <a:r>
              <a:rPr lang="en-US" dirty="0" smtClean="0"/>
              <a:t>The batch mode is not able to handle more than 15 raw files simultaneously. As you can see in the “MergeResult.csv”, we tried to process 18 raw files together, the last file shows “N/A” for all glycans. (Some times last two or three samples are all “N/A”. In other cases, </a:t>
            </a:r>
            <a:r>
              <a:rPr lang="en-US" dirty="0" err="1" smtClean="0"/>
              <a:t>Multiglycan</a:t>
            </a:r>
            <a:r>
              <a:rPr lang="en-US" dirty="0" smtClean="0"/>
              <a:t> crushed with &gt;15 files loading.)</a:t>
            </a:r>
          </a:p>
          <a:p>
            <a:r>
              <a:rPr lang="en-US" dirty="0"/>
              <a:t>T</a:t>
            </a:r>
            <a:r>
              <a:rPr lang="en-US" dirty="0" smtClean="0"/>
              <a:t>he “pic” folders do not contain all the peak construction information, when batch mode is used. (Most of time, only several of the “pic” folders are empty. The ones we uploaded is the worst case, only “Cell_Deter_SP_01” has 3 pictures.) </a:t>
            </a:r>
            <a:endParaRPr lang="en-US" dirty="0"/>
          </a:p>
        </p:txBody>
      </p:sp>
    </p:spTree>
    <p:extLst>
      <p:ext uri="{BB962C8B-B14F-4D97-AF65-F5344CB8AC3E}">
        <p14:creationId xmlns:p14="http://schemas.microsoft.com/office/powerpoint/2010/main" val="3251633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Quantitation Issue</a:t>
            </a:r>
            <a:endParaRPr lang="en-US" dirty="0"/>
          </a:p>
        </p:txBody>
      </p:sp>
      <p:sp>
        <p:nvSpPr>
          <p:cNvPr id="3" name="Content Placeholder 2"/>
          <p:cNvSpPr>
            <a:spLocks noGrp="1"/>
          </p:cNvSpPr>
          <p:nvPr>
            <p:ph idx="1"/>
          </p:nvPr>
        </p:nvSpPr>
        <p:spPr/>
        <p:txBody>
          <a:bodyPr/>
          <a:lstStyle/>
          <a:p>
            <a:r>
              <a:rPr lang="en-US" dirty="0" smtClean="0"/>
              <a:t>There are two issues with the newest version of </a:t>
            </a:r>
            <a:r>
              <a:rPr lang="en-US" dirty="0" err="1" smtClean="0"/>
              <a:t>Multiglycan</a:t>
            </a:r>
            <a:r>
              <a:rPr lang="en-US" dirty="0" smtClean="0"/>
              <a:t>.</a:t>
            </a:r>
          </a:p>
          <a:p>
            <a:r>
              <a:rPr lang="en-US" dirty="0" smtClean="0"/>
              <a:t>1. Some peaks are not picked. </a:t>
            </a:r>
          </a:p>
          <a:p>
            <a:r>
              <a:rPr lang="en-US" dirty="0" smtClean="0"/>
              <a:t>2. Some quantitation results agreed with </a:t>
            </a:r>
            <a:r>
              <a:rPr lang="en-US" dirty="0" err="1" smtClean="0"/>
              <a:t>Xcalibur</a:t>
            </a:r>
            <a:r>
              <a:rPr lang="en-US" dirty="0" smtClean="0"/>
              <a:t> while some quantitation results did not. </a:t>
            </a:r>
          </a:p>
          <a:p>
            <a:r>
              <a:rPr lang="en-US" dirty="0" smtClean="0"/>
              <a:t>Examples are shown in the following slides.</a:t>
            </a:r>
            <a:endParaRPr lang="en-US" dirty="0"/>
          </a:p>
        </p:txBody>
      </p:sp>
    </p:spTree>
    <p:extLst>
      <p:ext uri="{BB962C8B-B14F-4D97-AF65-F5344CB8AC3E}">
        <p14:creationId xmlns:p14="http://schemas.microsoft.com/office/powerpoint/2010/main" val="1763168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067" t="20000" r="20104" b="71975"/>
          <a:stretch/>
        </p:blipFill>
        <p:spPr bwMode="auto">
          <a:xfrm>
            <a:off x="2275114" y="654050"/>
            <a:ext cx="7618344"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094" y="1981200"/>
            <a:ext cx="7474364"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07429" y="97971"/>
            <a:ext cx="1325171" cy="369332"/>
          </a:xfrm>
          <a:prstGeom prst="rect">
            <a:avLst/>
          </a:prstGeom>
          <a:noFill/>
        </p:spPr>
        <p:txBody>
          <a:bodyPr wrap="none" rtlCol="0">
            <a:spAutoFit/>
          </a:bodyPr>
          <a:lstStyle/>
          <a:p>
            <a:r>
              <a:rPr lang="en-US" dirty="0"/>
              <a:t>Issue Type 1</a:t>
            </a:r>
            <a:endParaRPr lang="en-US" dirty="0"/>
          </a:p>
        </p:txBody>
      </p:sp>
      <p:sp>
        <p:nvSpPr>
          <p:cNvPr id="5" name="Rectangle 4"/>
          <p:cNvSpPr/>
          <p:nvPr/>
        </p:nvSpPr>
        <p:spPr>
          <a:xfrm>
            <a:off x="7696200" y="1066800"/>
            <a:ext cx="1066800" cy="412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983664" y="1590879"/>
            <a:ext cx="2201244" cy="369332"/>
          </a:xfrm>
          <a:prstGeom prst="rect">
            <a:avLst/>
          </a:prstGeom>
          <a:noFill/>
        </p:spPr>
        <p:txBody>
          <a:bodyPr wrap="none" rtlCol="0">
            <a:spAutoFit/>
          </a:bodyPr>
          <a:lstStyle/>
          <a:p>
            <a:r>
              <a:rPr lang="en-US" dirty="0"/>
              <a:t>EICs of [28000+2H]2+</a:t>
            </a:r>
            <a:endParaRPr lang="en-US" dirty="0"/>
          </a:p>
        </p:txBody>
      </p:sp>
      <p:sp>
        <p:nvSpPr>
          <p:cNvPr id="9" name="TextBox 8"/>
          <p:cNvSpPr txBox="1"/>
          <p:nvPr/>
        </p:nvSpPr>
        <p:spPr>
          <a:xfrm>
            <a:off x="4516607" y="5181600"/>
            <a:ext cx="1164293" cy="369332"/>
          </a:xfrm>
          <a:prstGeom prst="rect">
            <a:avLst/>
          </a:prstGeom>
          <a:noFill/>
        </p:spPr>
        <p:txBody>
          <a:bodyPr wrap="none" rtlCol="0">
            <a:spAutoFit/>
          </a:bodyPr>
          <a:lstStyle/>
          <a:p>
            <a:r>
              <a:rPr lang="en-US" dirty="0">
                <a:solidFill>
                  <a:srgbClr val="FF0000"/>
                </a:solidFill>
              </a:rPr>
              <a:t>Clear Peak</a:t>
            </a:r>
            <a:endParaRPr lang="en-US" dirty="0">
              <a:solidFill>
                <a:srgbClr val="FF0000"/>
              </a:solidFill>
            </a:endParaRPr>
          </a:p>
        </p:txBody>
      </p:sp>
    </p:spTree>
    <p:extLst>
      <p:ext uri="{BB962C8B-B14F-4D97-AF65-F5344CB8AC3E}">
        <p14:creationId xmlns:p14="http://schemas.microsoft.com/office/powerpoint/2010/main" val="2632571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486" y="1598636"/>
            <a:ext cx="8752114" cy="5283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2152" t="17469" r="26836" b="74709"/>
          <a:stretch/>
        </p:blipFill>
        <p:spPr bwMode="auto">
          <a:xfrm>
            <a:off x="2046515" y="457324"/>
            <a:ext cx="7685314" cy="804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019800" y="1676400"/>
            <a:ext cx="593432" cy="369332"/>
          </a:xfrm>
          <a:prstGeom prst="rect">
            <a:avLst/>
          </a:prstGeom>
          <a:noFill/>
        </p:spPr>
        <p:txBody>
          <a:bodyPr wrap="none" rtlCol="0">
            <a:spAutoFit/>
          </a:bodyPr>
          <a:lstStyle/>
          <a:p>
            <a:r>
              <a:rPr lang="en-US" b="1" dirty="0">
                <a:solidFill>
                  <a:srgbClr val="FF0000"/>
                </a:solidFill>
              </a:rPr>
              <a:t>2.56</a:t>
            </a:r>
            <a:endParaRPr lang="en-US" b="1" dirty="0">
              <a:solidFill>
                <a:srgbClr val="FF0000"/>
              </a:solidFill>
            </a:endParaRPr>
          </a:p>
        </p:txBody>
      </p:sp>
      <p:sp>
        <p:nvSpPr>
          <p:cNvPr id="7" name="TextBox 6"/>
          <p:cNvSpPr txBox="1"/>
          <p:nvPr/>
        </p:nvSpPr>
        <p:spPr>
          <a:xfrm>
            <a:off x="6150750" y="2656114"/>
            <a:ext cx="593432" cy="369332"/>
          </a:xfrm>
          <a:prstGeom prst="rect">
            <a:avLst/>
          </a:prstGeom>
          <a:noFill/>
        </p:spPr>
        <p:txBody>
          <a:bodyPr wrap="none" rtlCol="0">
            <a:spAutoFit/>
          </a:bodyPr>
          <a:lstStyle/>
          <a:p>
            <a:r>
              <a:rPr lang="en-US" b="1" dirty="0">
                <a:solidFill>
                  <a:srgbClr val="FF0000"/>
                </a:solidFill>
              </a:rPr>
              <a:t>4.78</a:t>
            </a:r>
            <a:endParaRPr lang="en-US" b="1" dirty="0">
              <a:solidFill>
                <a:srgbClr val="FF0000"/>
              </a:solidFill>
            </a:endParaRPr>
          </a:p>
        </p:txBody>
      </p:sp>
      <p:sp>
        <p:nvSpPr>
          <p:cNvPr id="8" name="TextBox 7"/>
          <p:cNvSpPr txBox="1"/>
          <p:nvPr/>
        </p:nvSpPr>
        <p:spPr>
          <a:xfrm>
            <a:off x="6268936" y="3493532"/>
            <a:ext cx="593432" cy="369332"/>
          </a:xfrm>
          <a:prstGeom prst="rect">
            <a:avLst/>
          </a:prstGeom>
          <a:noFill/>
        </p:spPr>
        <p:txBody>
          <a:bodyPr wrap="none" rtlCol="0">
            <a:spAutoFit/>
          </a:bodyPr>
          <a:lstStyle/>
          <a:p>
            <a:r>
              <a:rPr lang="en-US" b="1" dirty="0">
                <a:solidFill>
                  <a:srgbClr val="FF0000"/>
                </a:solidFill>
              </a:rPr>
              <a:t>5.08</a:t>
            </a:r>
            <a:endParaRPr lang="en-US" b="1" dirty="0">
              <a:solidFill>
                <a:srgbClr val="FF0000"/>
              </a:solidFill>
            </a:endParaRPr>
          </a:p>
        </p:txBody>
      </p:sp>
      <p:sp>
        <p:nvSpPr>
          <p:cNvPr id="9" name="TextBox 8"/>
          <p:cNvSpPr txBox="1"/>
          <p:nvPr/>
        </p:nvSpPr>
        <p:spPr>
          <a:xfrm>
            <a:off x="6414809" y="4440198"/>
            <a:ext cx="301686" cy="369332"/>
          </a:xfrm>
          <a:prstGeom prst="rect">
            <a:avLst/>
          </a:prstGeom>
          <a:noFill/>
        </p:spPr>
        <p:txBody>
          <a:bodyPr wrap="none" rtlCol="0">
            <a:spAutoFit/>
          </a:bodyPr>
          <a:lstStyle/>
          <a:p>
            <a:r>
              <a:rPr lang="en-US" b="1" dirty="0">
                <a:solidFill>
                  <a:srgbClr val="FF0000"/>
                </a:solidFill>
              </a:rPr>
              <a:t>1</a:t>
            </a:r>
            <a:endParaRPr lang="en-US" b="1" dirty="0">
              <a:solidFill>
                <a:srgbClr val="FF0000"/>
              </a:solidFill>
            </a:endParaRPr>
          </a:p>
        </p:txBody>
      </p:sp>
      <p:sp>
        <p:nvSpPr>
          <p:cNvPr id="10" name="TextBox 9"/>
          <p:cNvSpPr txBox="1"/>
          <p:nvPr/>
        </p:nvSpPr>
        <p:spPr>
          <a:xfrm>
            <a:off x="6242766" y="5106182"/>
            <a:ext cx="593432" cy="369332"/>
          </a:xfrm>
          <a:prstGeom prst="rect">
            <a:avLst/>
          </a:prstGeom>
          <a:noFill/>
        </p:spPr>
        <p:txBody>
          <a:bodyPr wrap="none" rtlCol="0">
            <a:spAutoFit/>
          </a:bodyPr>
          <a:lstStyle/>
          <a:p>
            <a:r>
              <a:rPr lang="en-US" b="1" dirty="0">
                <a:solidFill>
                  <a:srgbClr val="FF0000"/>
                </a:solidFill>
              </a:rPr>
              <a:t>2.73</a:t>
            </a:r>
            <a:endParaRPr lang="en-US" b="1" dirty="0">
              <a:solidFill>
                <a:srgbClr val="FF0000"/>
              </a:solidFill>
            </a:endParaRPr>
          </a:p>
        </p:txBody>
      </p:sp>
      <p:sp>
        <p:nvSpPr>
          <p:cNvPr id="11" name="TextBox 10"/>
          <p:cNvSpPr txBox="1"/>
          <p:nvPr/>
        </p:nvSpPr>
        <p:spPr>
          <a:xfrm>
            <a:off x="6242003" y="6020582"/>
            <a:ext cx="593432" cy="369332"/>
          </a:xfrm>
          <a:prstGeom prst="rect">
            <a:avLst/>
          </a:prstGeom>
          <a:noFill/>
        </p:spPr>
        <p:txBody>
          <a:bodyPr wrap="none" rtlCol="0">
            <a:spAutoFit/>
          </a:bodyPr>
          <a:lstStyle/>
          <a:p>
            <a:r>
              <a:rPr lang="en-US" b="1" dirty="0">
                <a:solidFill>
                  <a:srgbClr val="FF0000"/>
                </a:solidFill>
              </a:rPr>
              <a:t>9.68</a:t>
            </a:r>
            <a:endParaRPr lang="en-US" b="1" dirty="0">
              <a:solidFill>
                <a:srgbClr val="FF0000"/>
              </a:solidFill>
            </a:endParaRPr>
          </a:p>
        </p:txBody>
      </p:sp>
      <p:sp>
        <p:nvSpPr>
          <p:cNvPr id="5" name="TextBox 4"/>
          <p:cNvSpPr txBox="1"/>
          <p:nvPr/>
        </p:nvSpPr>
        <p:spPr>
          <a:xfrm>
            <a:off x="3230256" y="1230991"/>
            <a:ext cx="593432" cy="369332"/>
          </a:xfrm>
          <a:prstGeom prst="rect">
            <a:avLst/>
          </a:prstGeom>
          <a:noFill/>
        </p:spPr>
        <p:txBody>
          <a:bodyPr wrap="none" rtlCol="0">
            <a:spAutoFit/>
          </a:bodyPr>
          <a:lstStyle/>
          <a:p>
            <a:r>
              <a:rPr lang="en-US" b="1" dirty="0">
                <a:solidFill>
                  <a:srgbClr val="0070C0"/>
                </a:solidFill>
              </a:rPr>
              <a:t>3.92</a:t>
            </a:r>
            <a:endParaRPr lang="en-US" b="1" dirty="0">
              <a:solidFill>
                <a:srgbClr val="0070C0"/>
              </a:solidFill>
            </a:endParaRPr>
          </a:p>
        </p:txBody>
      </p:sp>
      <p:sp>
        <p:nvSpPr>
          <p:cNvPr id="13" name="TextBox 12"/>
          <p:cNvSpPr txBox="1"/>
          <p:nvPr/>
        </p:nvSpPr>
        <p:spPr>
          <a:xfrm>
            <a:off x="4288973" y="1231773"/>
            <a:ext cx="713657" cy="369332"/>
          </a:xfrm>
          <a:prstGeom prst="rect">
            <a:avLst/>
          </a:prstGeom>
          <a:noFill/>
        </p:spPr>
        <p:txBody>
          <a:bodyPr wrap="none" rtlCol="0">
            <a:spAutoFit/>
          </a:bodyPr>
          <a:lstStyle/>
          <a:p>
            <a:r>
              <a:rPr lang="en-US" b="1" dirty="0">
                <a:solidFill>
                  <a:srgbClr val="0070C0"/>
                </a:solidFill>
              </a:rPr>
              <a:t>16.08</a:t>
            </a:r>
            <a:endParaRPr lang="en-US" b="1" dirty="0">
              <a:solidFill>
                <a:srgbClr val="0070C0"/>
              </a:solidFill>
            </a:endParaRPr>
          </a:p>
        </p:txBody>
      </p:sp>
      <p:sp>
        <p:nvSpPr>
          <p:cNvPr id="14" name="TextBox 13"/>
          <p:cNvSpPr txBox="1"/>
          <p:nvPr/>
        </p:nvSpPr>
        <p:spPr>
          <a:xfrm>
            <a:off x="5425888" y="1241878"/>
            <a:ext cx="713657" cy="369332"/>
          </a:xfrm>
          <a:prstGeom prst="rect">
            <a:avLst/>
          </a:prstGeom>
          <a:noFill/>
        </p:spPr>
        <p:txBody>
          <a:bodyPr wrap="none" rtlCol="0">
            <a:spAutoFit/>
          </a:bodyPr>
          <a:lstStyle/>
          <a:p>
            <a:r>
              <a:rPr lang="en-US" b="1" dirty="0">
                <a:solidFill>
                  <a:srgbClr val="0070C0"/>
                </a:solidFill>
              </a:rPr>
              <a:t>14.01</a:t>
            </a:r>
            <a:endParaRPr lang="en-US" b="1" dirty="0">
              <a:solidFill>
                <a:srgbClr val="0070C0"/>
              </a:solidFill>
            </a:endParaRPr>
          </a:p>
        </p:txBody>
      </p:sp>
      <p:sp>
        <p:nvSpPr>
          <p:cNvPr id="15" name="TextBox 14"/>
          <p:cNvSpPr txBox="1"/>
          <p:nvPr/>
        </p:nvSpPr>
        <p:spPr>
          <a:xfrm>
            <a:off x="6684592" y="1230991"/>
            <a:ext cx="301686" cy="369332"/>
          </a:xfrm>
          <a:prstGeom prst="rect">
            <a:avLst/>
          </a:prstGeom>
          <a:noFill/>
        </p:spPr>
        <p:txBody>
          <a:bodyPr wrap="none" rtlCol="0">
            <a:spAutoFit/>
          </a:bodyPr>
          <a:lstStyle/>
          <a:p>
            <a:r>
              <a:rPr lang="en-US" b="1" dirty="0">
                <a:solidFill>
                  <a:srgbClr val="0070C0"/>
                </a:solidFill>
              </a:rPr>
              <a:t>1</a:t>
            </a:r>
            <a:endParaRPr lang="en-US" b="1" dirty="0">
              <a:solidFill>
                <a:srgbClr val="0070C0"/>
              </a:solidFill>
            </a:endParaRPr>
          </a:p>
        </p:txBody>
      </p:sp>
      <p:sp>
        <p:nvSpPr>
          <p:cNvPr id="16" name="TextBox 15"/>
          <p:cNvSpPr txBox="1"/>
          <p:nvPr/>
        </p:nvSpPr>
        <p:spPr>
          <a:xfrm>
            <a:off x="7731659" y="1208438"/>
            <a:ext cx="596638" cy="369332"/>
          </a:xfrm>
          <a:prstGeom prst="rect">
            <a:avLst/>
          </a:prstGeom>
          <a:noFill/>
        </p:spPr>
        <p:txBody>
          <a:bodyPr wrap="none" rtlCol="0">
            <a:spAutoFit/>
          </a:bodyPr>
          <a:lstStyle/>
          <a:p>
            <a:r>
              <a:rPr lang="en-US" b="1" dirty="0">
                <a:solidFill>
                  <a:srgbClr val="0070C0"/>
                </a:solidFill>
              </a:rPr>
              <a:t>5.25</a:t>
            </a:r>
            <a:endParaRPr lang="en-US" b="1" dirty="0">
              <a:solidFill>
                <a:srgbClr val="0070C0"/>
              </a:solidFill>
            </a:endParaRPr>
          </a:p>
        </p:txBody>
      </p:sp>
      <p:sp>
        <p:nvSpPr>
          <p:cNvPr id="17" name="TextBox 16"/>
          <p:cNvSpPr txBox="1"/>
          <p:nvPr/>
        </p:nvSpPr>
        <p:spPr>
          <a:xfrm>
            <a:off x="8784773" y="1220106"/>
            <a:ext cx="713657" cy="369332"/>
          </a:xfrm>
          <a:prstGeom prst="rect">
            <a:avLst/>
          </a:prstGeom>
          <a:noFill/>
        </p:spPr>
        <p:txBody>
          <a:bodyPr wrap="none" rtlCol="0">
            <a:spAutoFit/>
          </a:bodyPr>
          <a:lstStyle/>
          <a:p>
            <a:r>
              <a:rPr lang="en-US" b="1" dirty="0">
                <a:solidFill>
                  <a:srgbClr val="0070C0"/>
                </a:solidFill>
              </a:rPr>
              <a:t>39.39</a:t>
            </a:r>
            <a:endParaRPr lang="en-US" b="1" dirty="0">
              <a:solidFill>
                <a:srgbClr val="0070C0"/>
              </a:solidFill>
            </a:endParaRPr>
          </a:p>
        </p:txBody>
      </p:sp>
      <p:sp>
        <p:nvSpPr>
          <p:cNvPr id="18" name="TextBox 17"/>
          <p:cNvSpPr txBox="1"/>
          <p:nvPr/>
        </p:nvSpPr>
        <p:spPr>
          <a:xfrm>
            <a:off x="1578750" y="0"/>
            <a:ext cx="9144000" cy="338554"/>
          </a:xfrm>
          <a:prstGeom prst="rect">
            <a:avLst/>
          </a:prstGeom>
          <a:noFill/>
        </p:spPr>
        <p:txBody>
          <a:bodyPr wrap="square" rtlCol="0">
            <a:spAutoFit/>
          </a:bodyPr>
          <a:lstStyle/>
          <a:p>
            <a:r>
              <a:rPr lang="en-US" sz="1600" dirty="0"/>
              <a:t>Issue Type 2: quantitation of same glycan in different files (</a:t>
            </a:r>
            <a:r>
              <a:rPr lang="en-US" sz="1600" dirty="0" err="1"/>
              <a:t>Multiglycan</a:t>
            </a:r>
            <a:r>
              <a:rPr lang="en-US" sz="1600" dirty="0"/>
              <a:t> and </a:t>
            </a:r>
            <a:r>
              <a:rPr lang="en-US" sz="1600" dirty="0" err="1"/>
              <a:t>Xcarlibur</a:t>
            </a:r>
            <a:r>
              <a:rPr lang="en-US" sz="1600" dirty="0"/>
              <a:t> gives different ratio)</a:t>
            </a:r>
          </a:p>
        </p:txBody>
      </p:sp>
    </p:spTree>
    <p:extLst>
      <p:ext uri="{BB962C8B-B14F-4D97-AF65-F5344CB8AC3E}">
        <p14:creationId xmlns:p14="http://schemas.microsoft.com/office/powerpoint/2010/main" val="3183956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1515"/>
            <a:ext cx="8534400" cy="660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500561" y="316468"/>
            <a:ext cx="596638" cy="369332"/>
          </a:xfrm>
          <a:prstGeom prst="rect">
            <a:avLst/>
          </a:prstGeom>
          <a:noFill/>
        </p:spPr>
        <p:txBody>
          <a:bodyPr wrap="none" rtlCol="0">
            <a:spAutoFit/>
          </a:bodyPr>
          <a:lstStyle/>
          <a:p>
            <a:r>
              <a:rPr lang="en-US" b="1" dirty="0">
                <a:solidFill>
                  <a:srgbClr val="FF0000"/>
                </a:solidFill>
              </a:rPr>
              <a:t>2.61</a:t>
            </a:r>
            <a:endParaRPr lang="en-US" b="1" dirty="0">
              <a:solidFill>
                <a:srgbClr val="FF0000"/>
              </a:solidFill>
            </a:endParaRPr>
          </a:p>
        </p:txBody>
      </p:sp>
      <p:sp>
        <p:nvSpPr>
          <p:cNvPr id="6" name="TextBox 5"/>
          <p:cNvSpPr txBox="1"/>
          <p:nvPr/>
        </p:nvSpPr>
        <p:spPr>
          <a:xfrm>
            <a:off x="3519209" y="1448191"/>
            <a:ext cx="596638" cy="369332"/>
          </a:xfrm>
          <a:prstGeom prst="rect">
            <a:avLst/>
          </a:prstGeom>
          <a:noFill/>
        </p:spPr>
        <p:txBody>
          <a:bodyPr wrap="none" rtlCol="0">
            <a:spAutoFit/>
          </a:bodyPr>
          <a:lstStyle/>
          <a:p>
            <a:r>
              <a:rPr lang="en-US" b="1" dirty="0">
                <a:solidFill>
                  <a:srgbClr val="FF0000"/>
                </a:solidFill>
              </a:rPr>
              <a:t>5.04</a:t>
            </a:r>
            <a:endParaRPr lang="en-US" b="1" dirty="0">
              <a:solidFill>
                <a:srgbClr val="FF0000"/>
              </a:solidFill>
            </a:endParaRPr>
          </a:p>
        </p:txBody>
      </p:sp>
      <p:sp>
        <p:nvSpPr>
          <p:cNvPr id="7" name="TextBox 6"/>
          <p:cNvSpPr txBox="1"/>
          <p:nvPr/>
        </p:nvSpPr>
        <p:spPr>
          <a:xfrm>
            <a:off x="3489685" y="2491264"/>
            <a:ext cx="596638" cy="369332"/>
          </a:xfrm>
          <a:prstGeom prst="rect">
            <a:avLst/>
          </a:prstGeom>
          <a:noFill/>
        </p:spPr>
        <p:txBody>
          <a:bodyPr wrap="none" rtlCol="0">
            <a:spAutoFit/>
          </a:bodyPr>
          <a:lstStyle/>
          <a:p>
            <a:r>
              <a:rPr lang="en-US" b="1" dirty="0">
                <a:solidFill>
                  <a:srgbClr val="FF0000"/>
                </a:solidFill>
              </a:rPr>
              <a:t>4.21</a:t>
            </a:r>
            <a:endParaRPr lang="en-US" b="1" dirty="0">
              <a:solidFill>
                <a:srgbClr val="FF0000"/>
              </a:solidFill>
            </a:endParaRPr>
          </a:p>
        </p:txBody>
      </p:sp>
      <p:sp>
        <p:nvSpPr>
          <p:cNvPr id="8" name="TextBox 7"/>
          <p:cNvSpPr txBox="1"/>
          <p:nvPr/>
        </p:nvSpPr>
        <p:spPr>
          <a:xfrm>
            <a:off x="3635558" y="3444307"/>
            <a:ext cx="301686" cy="369332"/>
          </a:xfrm>
          <a:prstGeom prst="rect">
            <a:avLst/>
          </a:prstGeom>
          <a:noFill/>
        </p:spPr>
        <p:txBody>
          <a:bodyPr wrap="none" rtlCol="0">
            <a:spAutoFit/>
          </a:bodyPr>
          <a:lstStyle/>
          <a:p>
            <a:r>
              <a:rPr lang="en-US" b="1" dirty="0">
                <a:solidFill>
                  <a:srgbClr val="FF0000"/>
                </a:solidFill>
              </a:rPr>
              <a:t>1</a:t>
            </a:r>
            <a:endParaRPr lang="en-US" b="1" dirty="0">
              <a:solidFill>
                <a:srgbClr val="FF0000"/>
              </a:solidFill>
            </a:endParaRPr>
          </a:p>
        </p:txBody>
      </p:sp>
      <p:sp>
        <p:nvSpPr>
          <p:cNvPr id="9" name="TextBox 8"/>
          <p:cNvSpPr txBox="1"/>
          <p:nvPr/>
        </p:nvSpPr>
        <p:spPr>
          <a:xfrm>
            <a:off x="3429321" y="4495800"/>
            <a:ext cx="596638" cy="369332"/>
          </a:xfrm>
          <a:prstGeom prst="rect">
            <a:avLst/>
          </a:prstGeom>
          <a:noFill/>
        </p:spPr>
        <p:txBody>
          <a:bodyPr wrap="none" rtlCol="0">
            <a:spAutoFit/>
          </a:bodyPr>
          <a:lstStyle/>
          <a:p>
            <a:r>
              <a:rPr lang="en-US" b="1" dirty="0">
                <a:solidFill>
                  <a:srgbClr val="FF0000"/>
                </a:solidFill>
              </a:rPr>
              <a:t>2.80</a:t>
            </a:r>
            <a:endParaRPr lang="en-US" b="1" dirty="0">
              <a:solidFill>
                <a:srgbClr val="FF0000"/>
              </a:solidFill>
            </a:endParaRPr>
          </a:p>
        </p:txBody>
      </p:sp>
      <p:sp>
        <p:nvSpPr>
          <p:cNvPr id="10" name="TextBox 9"/>
          <p:cNvSpPr txBox="1"/>
          <p:nvPr/>
        </p:nvSpPr>
        <p:spPr>
          <a:xfrm>
            <a:off x="3448612" y="5431971"/>
            <a:ext cx="596638" cy="369332"/>
          </a:xfrm>
          <a:prstGeom prst="rect">
            <a:avLst/>
          </a:prstGeom>
          <a:noFill/>
        </p:spPr>
        <p:txBody>
          <a:bodyPr wrap="none" rtlCol="0">
            <a:spAutoFit/>
          </a:bodyPr>
          <a:lstStyle/>
          <a:p>
            <a:r>
              <a:rPr lang="en-US" b="1" dirty="0">
                <a:solidFill>
                  <a:srgbClr val="FF0000"/>
                </a:solidFill>
              </a:rPr>
              <a:t>8.15</a:t>
            </a:r>
            <a:endParaRPr lang="en-US" b="1" dirty="0">
              <a:solidFill>
                <a:srgbClr val="FF0000"/>
              </a:solidFill>
            </a:endParaRPr>
          </a:p>
        </p:txBody>
      </p:sp>
    </p:spTree>
    <p:extLst>
      <p:ext uri="{BB962C8B-B14F-4D97-AF65-F5344CB8AC3E}">
        <p14:creationId xmlns:p14="http://schemas.microsoft.com/office/powerpoint/2010/main" val="1341011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8750" y="0"/>
            <a:ext cx="9144000" cy="338554"/>
          </a:xfrm>
          <a:prstGeom prst="rect">
            <a:avLst/>
          </a:prstGeom>
          <a:noFill/>
        </p:spPr>
        <p:txBody>
          <a:bodyPr wrap="square" rtlCol="0">
            <a:spAutoFit/>
          </a:bodyPr>
          <a:lstStyle/>
          <a:p>
            <a:r>
              <a:rPr lang="en-US" sz="1600" dirty="0"/>
              <a:t>Issue Type 2: quantitation of same glycan in different files (</a:t>
            </a:r>
            <a:r>
              <a:rPr lang="en-US" sz="1600" dirty="0" err="1"/>
              <a:t>Multiglycan</a:t>
            </a:r>
            <a:r>
              <a:rPr lang="en-US" sz="1600" dirty="0"/>
              <a:t> and </a:t>
            </a:r>
            <a:r>
              <a:rPr lang="en-US" sz="1600" dirty="0" err="1"/>
              <a:t>Xcarlibur</a:t>
            </a:r>
            <a:r>
              <a:rPr lang="en-US" sz="1600" dirty="0"/>
              <a:t> gives similar ratio)</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125" y="1572768"/>
            <a:ext cx="9089250" cy="5285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2137" t="19401" r="27137" b="74291"/>
          <a:stretch/>
        </p:blipFill>
        <p:spPr bwMode="auto">
          <a:xfrm>
            <a:off x="2209800" y="314170"/>
            <a:ext cx="7580672" cy="64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165249" y="1583654"/>
            <a:ext cx="596638" cy="369332"/>
          </a:xfrm>
          <a:prstGeom prst="rect">
            <a:avLst/>
          </a:prstGeom>
          <a:noFill/>
        </p:spPr>
        <p:txBody>
          <a:bodyPr wrap="none" rtlCol="0">
            <a:spAutoFit/>
          </a:bodyPr>
          <a:lstStyle/>
          <a:p>
            <a:r>
              <a:rPr lang="en-US" b="1" dirty="0">
                <a:solidFill>
                  <a:srgbClr val="FF0000"/>
                </a:solidFill>
              </a:rPr>
              <a:t>2.48</a:t>
            </a:r>
            <a:endParaRPr lang="en-US" b="1" dirty="0">
              <a:solidFill>
                <a:srgbClr val="FF0000"/>
              </a:solidFill>
            </a:endParaRPr>
          </a:p>
        </p:txBody>
      </p:sp>
      <p:sp>
        <p:nvSpPr>
          <p:cNvPr id="8" name="TextBox 7"/>
          <p:cNvSpPr txBox="1"/>
          <p:nvPr/>
        </p:nvSpPr>
        <p:spPr>
          <a:xfrm>
            <a:off x="7296199" y="2563368"/>
            <a:ext cx="596638" cy="369332"/>
          </a:xfrm>
          <a:prstGeom prst="rect">
            <a:avLst/>
          </a:prstGeom>
          <a:noFill/>
        </p:spPr>
        <p:txBody>
          <a:bodyPr wrap="none" rtlCol="0">
            <a:spAutoFit/>
          </a:bodyPr>
          <a:lstStyle/>
          <a:p>
            <a:r>
              <a:rPr lang="en-US" b="1" dirty="0">
                <a:solidFill>
                  <a:srgbClr val="FF0000"/>
                </a:solidFill>
              </a:rPr>
              <a:t>3.82</a:t>
            </a:r>
            <a:endParaRPr lang="en-US" b="1" dirty="0">
              <a:solidFill>
                <a:srgbClr val="FF0000"/>
              </a:solidFill>
            </a:endParaRPr>
          </a:p>
        </p:txBody>
      </p:sp>
      <p:sp>
        <p:nvSpPr>
          <p:cNvPr id="9" name="TextBox 8"/>
          <p:cNvSpPr txBox="1"/>
          <p:nvPr/>
        </p:nvSpPr>
        <p:spPr>
          <a:xfrm>
            <a:off x="7414385" y="3400786"/>
            <a:ext cx="596638" cy="369332"/>
          </a:xfrm>
          <a:prstGeom prst="rect">
            <a:avLst/>
          </a:prstGeom>
          <a:noFill/>
        </p:spPr>
        <p:txBody>
          <a:bodyPr wrap="none" rtlCol="0">
            <a:spAutoFit/>
          </a:bodyPr>
          <a:lstStyle/>
          <a:p>
            <a:r>
              <a:rPr lang="en-US" b="1" dirty="0">
                <a:solidFill>
                  <a:srgbClr val="FF0000"/>
                </a:solidFill>
              </a:rPr>
              <a:t>3.06</a:t>
            </a:r>
            <a:endParaRPr lang="en-US" b="1" dirty="0">
              <a:solidFill>
                <a:srgbClr val="FF0000"/>
              </a:solidFill>
            </a:endParaRPr>
          </a:p>
        </p:txBody>
      </p:sp>
      <p:sp>
        <p:nvSpPr>
          <p:cNvPr id="10" name="TextBox 9"/>
          <p:cNvSpPr txBox="1"/>
          <p:nvPr/>
        </p:nvSpPr>
        <p:spPr>
          <a:xfrm>
            <a:off x="7560258" y="4347452"/>
            <a:ext cx="301686" cy="369332"/>
          </a:xfrm>
          <a:prstGeom prst="rect">
            <a:avLst/>
          </a:prstGeom>
          <a:noFill/>
        </p:spPr>
        <p:txBody>
          <a:bodyPr wrap="none" rtlCol="0">
            <a:spAutoFit/>
          </a:bodyPr>
          <a:lstStyle/>
          <a:p>
            <a:r>
              <a:rPr lang="en-US" b="1" dirty="0">
                <a:solidFill>
                  <a:srgbClr val="FF0000"/>
                </a:solidFill>
              </a:rPr>
              <a:t>1</a:t>
            </a:r>
            <a:endParaRPr lang="en-US" b="1" dirty="0">
              <a:solidFill>
                <a:srgbClr val="FF0000"/>
              </a:solidFill>
            </a:endParaRPr>
          </a:p>
        </p:txBody>
      </p:sp>
      <p:sp>
        <p:nvSpPr>
          <p:cNvPr id="11" name="TextBox 10"/>
          <p:cNvSpPr txBox="1"/>
          <p:nvPr/>
        </p:nvSpPr>
        <p:spPr>
          <a:xfrm>
            <a:off x="7388215" y="5013436"/>
            <a:ext cx="596638" cy="369332"/>
          </a:xfrm>
          <a:prstGeom prst="rect">
            <a:avLst/>
          </a:prstGeom>
          <a:noFill/>
        </p:spPr>
        <p:txBody>
          <a:bodyPr wrap="none" rtlCol="0">
            <a:spAutoFit/>
          </a:bodyPr>
          <a:lstStyle/>
          <a:p>
            <a:r>
              <a:rPr lang="en-US" b="1" dirty="0">
                <a:solidFill>
                  <a:srgbClr val="FF0000"/>
                </a:solidFill>
              </a:rPr>
              <a:t>1.68</a:t>
            </a:r>
            <a:endParaRPr lang="en-US" b="1" dirty="0">
              <a:solidFill>
                <a:srgbClr val="FF0000"/>
              </a:solidFill>
            </a:endParaRPr>
          </a:p>
        </p:txBody>
      </p:sp>
      <p:sp>
        <p:nvSpPr>
          <p:cNvPr id="12" name="TextBox 11"/>
          <p:cNvSpPr txBox="1"/>
          <p:nvPr/>
        </p:nvSpPr>
        <p:spPr>
          <a:xfrm>
            <a:off x="7387452" y="5927836"/>
            <a:ext cx="596638" cy="369332"/>
          </a:xfrm>
          <a:prstGeom prst="rect">
            <a:avLst/>
          </a:prstGeom>
          <a:noFill/>
        </p:spPr>
        <p:txBody>
          <a:bodyPr wrap="none" rtlCol="0">
            <a:spAutoFit/>
          </a:bodyPr>
          <a:lstStyle/>
          <a:p>
            <a:r>
              <a:rPr lang="en-US" b="1" dirty="0">
                <a:solidFill>
                  <a:srgbClr val="FF0000"/>
                </a:solidFill>
              </a:rPr>
              <a:t>4.66</a:t>
            </a:r>
            <a:endParaRPr lang="en-US" b="1" dirty="0">
              <a:solidFill>
                <a:srgbClr val="FF0000"/>
              </a:solidFill>
            </a:endParaRPr>
          </a:p>
        </p:txBody>
      </p:sp>
      <p:sp>
        <p:nvSpPr>
          <p:cNvPr id="13" name="TextBox 12"/>
          <p:cNvSpPr txBox="1"/>
          <p:nvPr/>
        </p:nvSpPr>
        <p:spPr>
          <a:xfrm>
            <a:off x="3409227" y="937077"/>
            <a:ext cx="596638" cy="369332"/>
          </a:xfrm>
          <a:prstGeom prst="rect">
            <a:avLst/>
          </a:prstGeom>
          <a:noFill/>
        </p:spPr>
        <p:txBody>
          <a:bodyPr wrap="none" rtlCol="0">
            <a:spAutoFit/>
          </a:bodyPr>
          <a:lstStyle/>
          <a:p>
            <a:r>
              <a:rPr lang="en-US" b="1" dirty="0">
                <a:solidFill>
                  <a:srgbClr val="0070C0"/>
                </a:solidFill>
              </a:rPr>
              <a:t>2.96</a:t>
            </a:r>
            <a:endParaRPr lang="en-US" b="1" dirty="0">
              <a:solidFill>
                <a:srgbClr val="0070C0"/>
              </a:solidFill>
            </a:endParaRPr>
          </a:p>
        </p:txBody>
      </p:sp>
      <p:sp>
        <p:nvSpPr>
          <p:cNvPr id="14" name="TextBox 13"/>
          <p:cNvSpPr txBox="1"/>
          <p:nvPr/>
        </p:nvSpPr>
        <p:spPr>
          <a:xfrm>
            <a:off x="4467943" y="937859"/>
            <a:ext cx="596638" cy="369332"/>
          </a:xfrm>
          <a:prstGeom prst="rect">
            <a:avLst/>
          </a:prstGeom>
          <a:noFill/>
        </p:spPr>
        <p:txBody>
          <a:bodyPr wrap="none" rtlCol="0">
            <a:spAutoFit/>
          </a:bodyPr>
          <a:lstStyle/>
          <a:p>
            <a:r>
              <a:rPr lang="en-US" b="1" dirty="0">
                <a:solidFill>
                  <a:srgbClr val="0070C0"/>
                </a:solidFill>
              </a:rPr>
              <a:t>4.62</a:t>
            </a:r>
            <a:endParaRPr lang="en-US" b="1" dirty="0">
              <a:solidFill>
                <a:srgbClr val="0070C0"/>
              </a:solidFill>
            </a:endParaRPr>
          </a:p>
        </p:txBody>
      </p:sp>
      <p:sp>
        <p:nvSpPr>
          <p:cNvPr id="15" name="TextBox 14"/>
          <p:cNvSpPr txBox="1"/>
          <p:nvPr/>
        </p:nvSpPr>
        <p:spPr>
          <a:xfrm>
            <a:off x="5604858" y="947964"/>
            <a:ext cx="596638" cy="369332"/>
          </a:xfrm>
          <a:prstGeom prst="rect">
            <a:avLst/>
          </a:prstGeom>
          <a:noFill/>
        </p:spPr>
        <p:txBody>
          <a:bodyPr wrap="none" rtlCol="0">
            <a:spAutoFit/>
          </a:bodyPr>
          <a:lstStyle/>
          <a:p>
            <a:r>
              <a:rPr lang="en-US" b="1" dirty="0">
                <a:solidFill>
                  <a:srgbClr val="0070C0"/>
                </a:solidFill>
              </a:rPr>
              <a:t>3.57</a:t>
            </a:r>
            <a:endParaRPr lang="en-US" b="1" dirty="0">
              <a:solidFill>
                <a:srgbClr val="0070C0"/>
              </a:solidFill>
            </a:endParaRPr>
          </a:p>
        </p:txBody>
      </p:sp>
      <p:sp>
        <p:nvSpPr>
          <p:cNvPr id="16" name="TextBox 15"/>
          <p:cNvSpPr txBox="1"/>
          <p:nvPr/>
        </p:nvSpPr>
        <p:spPr>
          <a:xfrm>
            <a:off x="6863563" y="937077"/>
            <a:ext cx="301686" cy="369332"/>
          </a:xfrm>
          <a:prstGeom prst="rect">
            <a:avLst/>
          </a:prstGeom>
          <a:noFill/>
        </p:spPr>
        <p:txBody>
          <a:bodyPr wrap="none" rtlCol="0">
            <a:spAutoFit/>
          </a:bodyPr>
          <a:lstStyle/>
          <a:p>
            <a:r>
              <a:rPr lang="en-US" b="1" dirty="0">
                <a:solidFill>
                  <a:srgbClr val="0070C0"/>
                </a:solidFill>
              </a:rPr>
              <a:t>1</a:t>
            </a:r>
            <a:endParaRPr lang="en-US" b="1" dirty="0">
              <a:solidFill>
                <a:srgbClr val="0070C0"/>
              </a:solidFill>
            </a:endParaRPr>
          </a:p>
        </p:txBody>
      </p:sp>
      <p:sp>
        <p:nvSpPr>
          <p:cNvPr id="17" name="TextBox 16"/>
          <p:cNvSpPr txBox="1"/>
          <p:nvPr/>
        </p:nvSpPr>
        <p:spPr>
          <a:xfrm>
            <a:off x="7910630" y="914524"/>
            <a:ext cx="596638" cy="369332"/>
          </a:xfrm>
          <a:prstGeom prst="rect">
            <a:avLst/>
          </a:prstGeom>
          <a:noFill/>
        </p:spPr>
        <p:txBody>
          <a:bodyPr wrap="none" rtlCol="0">
            <a:spAutoFit/>
          </a:bodyPr>
          <a:lstStyle/>
          <a:p>
            <a:r>
              <a:rPr lang="en-US" b="1" dirty="0">
                <a:solidFill>
                  <a:srgbClr val="0070C0"/>
                </a:solidFill>
              </a:rPr>
              <a:t>2.08</a:t>
            </a:r>
            <a:endParaRPr lang="en-US" b="1" dirty="0">
              <a:solidFill>
                <a:srgbClr val="0070C0"/>
              </a:solidFill>
            </a:endParaRPr>
          </a:p>
        </p:txBody>
      </p:sp>
      <p:sp>
        <p:nvSpPr>
          <p:cNvPr id="18" name="TextBox 17"/>
          <p:cNvSpPr txBox="1"/>
          <p:nvPr/>
        </p:nvSpPr>
        <p:spPr>
          <a:xfrm>
            <a:off x="8963743" y="926192"/>
            <a:ext cx="596638" cy="369332"/>
          </a:xfrm>
          <a:prstGeom prst="rect">
            <a:avLst/>
          </a:prstGeom>
          <a:noFill/>
        </p:spPr>
        <p:txBody>
          <a:bodyPr wrap="none" rtlCol="0">
            <a:spAutoFit/>
          </a:bodyPr>
          <a:lstStyle/>
          <a:p>
            <a:r>
              <a:rPr lang="en-US" b="1" dirty="0">
                <a:solidFill>
                  <a:srgbClr val="0070C0"/>
                </a:solidFill>
              </a:rPr>
              <a:t>6.44</a:t>
            </a:r>
            <a:endParaRPr lang="en-US" b="1" dirty="0">
              <a:solidFill>
                <a:srgbClr val="0070C0"/>
              </a:solidFill>
            </a:endParaRPr>
          </a:p>
        </p:txBody>
      </p:sp>
    </p:spTree>
    <p:extLst>
      <p:ext uri="{BB962C8B-B14F-4D97-AF65-F5344CB8AC3E}">
        <p14:creationId xmlns:p14="http://schemas.microsoft.com/office/powerpoint/2010/main" val="3704078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2015-04-03</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412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2015-08-14</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74517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851" y="609600"/>
            <a:ext cx="7315200" cy="406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G:\MultiG_test\12221\D1_06262014\Pic\3-6-0-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609600"/>
            <a:ext cx="4267200" cy="2133600"/>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a:xfrm rot="1578942">
            <a:off x="4162974" y="2297519"/>
            <a:ext cx="533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7822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MultiG_test\12221\D1_06262014\Pic\4-4-0-1-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143000"/>
            <a:ext cx="9144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a:xfrm rot="2368015">
            <a:off x="4308400" y="3140964"/>
            <a:ext cx="457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800600" y="2871802"/>
            <a:ext cx="941476" cy="369332"/>
          </a:xfrm>
          <a:prstGeom prst="rect">
            <a:avLst/>
          </a:prstGeom>
          <a:noFill/>
        </p:spPr>
        <p:txBody>
          <a:bodyPr wrap="none" rtlCol="0">
            <a:spAutoFit/>
          </a:bodyPr>
          <a:lstStyle/>
          <a:p>
            <a:r>
              <a:rPr lang="en-US" dirty="0"/>
              <a:t>Not real</a:t>
            </a:r>
          </a:p>
        </p:txBody>
      </p:sp>
    </p:spTree>
    <p:extLst>
      <p:ext uri="{BB962C8B-B14F-4D97-AF65-F5344CB8AC3E}">
        <p14:creationId xmlns:p14="http://schemas.microsoft.com/office/powerpoint/2010/main" val="2332517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G:\MultiG_test\12221\D1_06262014\Pic\4-8-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0"/>
            <a:ext cx="7391400" cy="36957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824038"/>
            <a:ext cx="7315200" cy="406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81601" y="4724400"/>
            <a:ext cx="2007409" cy="369332"/>
          </a:xfrm>
          <a:prstGeom prst="rect">
            <a:avLst/>
          </a:prstGeom>
          <a:noFill/>
        </p:spPr>
        <p:txBody>
          <a:bodyPr wrap="none" rtlCol="0">
            <a:spAutoFit/>
          </a:bodyPr>
          <a:lstStyle/>
          <a:p>
            <a:r>
              <a:rPr lang="en-US" dirty="0"/>
              <a:t>Wrong charge state</a:t>
            </a:r>
          </a:p>
        </p:txBody>
      </p:sp>
    </p:spTree>
    <p:extLst>
      <p:ext uri="{BB962C8B-B14F-4D97-AF65-F5344CB8AC3E}">
        <p14:creationId xmlns:p14="http://schemas.microsoft.com/office/powerpoint/2010/main" val="15421807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2015-03-31</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70726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96479"/>
            <a:ext cx="9144000" cy="486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C:\Users\Mechref324\Dropbox\Chuan-Yih\Raw file and old results\R4_150319124400\Pic\3-7-0-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8600" y="8467"/>
            <a:ext cx="4495800" cy="2247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05201" y="457200"/>
            <a:ext cx="1659429" cy="369332"/>
          </a:xfrm>
          <a:prstGeom prst="rect">
            <a:avLst/>
          </a:prstGeom>
          <a:noFill/>
        </p:spPr>
        <p:txBody>
          <a:bodyPr wrap="none" rtlCol="0">
            <a:spAutoFit/>
          </a:bodyPr>
          <a:lstStyle/>
          <a:p>
            <a:r>
              <a:rPr lang="en-US" dirty="0"/>
              <a:t>m/z=1114.0832</a:t>
            </a:r>
            <a:endParaRPr lang="en-US" dirty="0"/>
          </a:p>
        </p:txBody>
      </p:sp>
      <p:sp>
        <p:nvSpPr>
          <p:cNvPr id="5" name="Down Arrow 4"/>
          <p:cNvSpPr/>
          <p:nvPr/>
        </p:nvSpPr>
        <p:spPr>
          <a:xfrm rot="1575521">
            <a:off x="5664212" y="3464569"/>
            <a:ext cx="227689" cy="2868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934201" y="2667000"/>
            <a:ext cx="3733800" cy="923330"/>
          </a:xfrm>
          <a:prstGeom prst="rect">
            <a:avLst/>
          </a:prstGeom>
          <a:noFill/>
        </p:spPr>
        <p:txBody>
          <a:bodyPr wrap="square" rtlCol="0">
            <a:spAutoFit/>
          </a:bodyPr>
          <a:lstStyle/>
          <a:p>
            <a:r>
              <a:rPr lang="en-US" dirty="0"/>
              <a:t>Wrong Peak since it’s not first mono</a:t>
            </a:r>
          </a:p>
          <a:p>
            <a:r>
              <a:rPr lang="en-US" dirty="0"/>
              <a:t>Similar issue exists in several other structures e.g. 3-5-0-0-0, 3-4-0-0-0</a:t>
            </a:r>
            <a:endParaRPr lang="en-US" dirty="0"/>
          </a:p>
        </p:txBody>
      </p:sp>
      <p:sp>
        <p:nvSpPr>
          <p:cNvPr id="7" name="TextBox 6"/>
          <p:cNvSpPr txBox="1"/>
          <p:nvPr/>
        </p:nvSpPr>
        <p:spPr>
          <a:xfrm>
            <a:off x="4233334" y="0"/>
            <a:ext cx="6554679" cy="369332"/>
          </a:xfrm>
          <a:prstGeom prst="rect">
            <a:avLst/>
          </a:prstGeom>
          <a:noFill/>
        </p:spPr>
        <p:txBody>
          <a:bodyPr wrap="none" rtlCol="0">
            <a:spAutoFit/>
          </a:bodyPr>
          <a:lstStyle/>
          <a:p>
            <a:r>
              <a:rPr lang="en-US" dirty="0"/>
              <a:t>Dropbox\</a:t>
            </a:r>
            <a:r>
              <a:rPr lang="en-US" dirty="0" err="1"/>
              <a:t>Chuan-Yih</a:t>
            </a:r>
            <a:r>
              <a:rPr lang="en-US" dirty="0"/>
              <a:t>\Raw file and old results\R4_150319124400.raw</a:t>
            </a:r>
          </a:p>
        </p:txBody>
      </p:sp>
    </p:spTree>
    <p:extLst>
      <p:ext uri="{BB962C8B-B14F-4D97-AF65-F5344CB8AC3E}">
        <p14:creationId xmlns:p14="http://schemas.microsoft.com/office/powerpoint/2010/main" val="362531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echref324\Dropbox\Chuan-Yih\Raw file and old results\R4_150319124400\Pic\5-7-0-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0"/>
            <a:ext cx="8077200" cy="4038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43200" y="4724400"/>
            <a:ext cx="3927294" cy="369332"/>
          </a:xfrm>
          <a:prstGeom prst="rect">
            <a:avLst/>
          </a:prstGeom>
          <a:noFill/>
        </p:spPr>
        <p:txBody>
          <a:bodyPr wrap="none" rtlCol="0">
            <a:spAutoFit/>
          </a:bodyPr>
          <a:lstStyle/>
          <a:p>
            <a:r>
              <a:rPr lang="en-US" dirty="0"/>
              <a:t>Could not be found in </a:t>
            </a:r>
            <a:r>
              <a:rPr lang="en-US" dirty="0" err="1"/>
              <a:t>Xcalibur</a:t>
            </a:r>
            <a:r>
              <a:rPr lang="en-US" dirty="0"/>
              <a:t> using EIC</a:t>
            </a:r>
            <a:endParaRPr lang="en-US" dirty="0"/>
          </a:p>
        </p:txBody>
      </p:sp>
    </p:spTree>
    <p:extLst>
      <p:ext uri="{BB962C8B-B14F-4D97-AF65-F5344CB8AC3E}">
        <p14:creationId xmlns:p14="http://schemas.microsoft.com/office/powerpoint/2010/main" val="24417411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SDC test\Glycomics\R4_0328-150331 1053\Pic\5-6-0-3-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0"/>
            <a:ext cx="9144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a:xfrm rot="20292304">
            <a:off x="4793011" y="2312121"/>
            <a:ext cx="302077"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502099">
            <a:off x="5850411" y="2386741"/>
            <a:ext cx="302077"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114800" y="1828800"/>
            <a:ext cx="1446422" cy="369332"/>
          </a:xfrm>
          <a:prstGeom prst="rect">
            <a:avLst/>
          </a:prstGeom>
          <a:noFill/>
        </p:spPr>
        <p:txBody>
          <a:bodyPr wrap="none" rtlCol="0">
            <a:spAutoFit/>
          </a:bodyPr>
          <a:lstStyle/>
          <a:p>
            <a:r>
              <a:rPr lang="en-US" dirty="0"/>
              <a:t>Not real peak</a:t>
            </a:r>
            <a:endParaRPr lang="en-US" dirty="0"/>
          </a:p>
        </p:txBody>
      </p:sp>
      <p:sp>
        <p:nvSpPr>
          <p:cNvPr id="8" name="TextBox 7"/>
          <p:cNvSpPr txBox="1"/>
          <p:nvPr/>
        </p:nvSpPr>
        <p:spPr>
          <a:xfrm>
            <a:off x="5687248" y="2101334"/>
            <a:ext cx="584584" cy="369332"/>
          </a:xfrm>
          <a:prstGeom prst="rect">
            <a:avLst/>
          </a:prstGeom>
          <a:noFill/>
        </p:spPr>
        <p:txBody>
          <a:bodyPr wrap="none" rtlCol="0">
            <a:spAutoFit/>
          </a:bodyPr>
          <a:lstStyle/>
          <a:p>
            <a:r>
              <a:rPr lang="en-US" dirty="0"/>
              <a:t>Real</a:t>
            </a:r>
            <a:endParaRPr lang="en-US" dirty="0"/>
          </a:p>
        </p:txBody>
      </p:sp>
    </p:spTree>
    <p:extLst>
      <p:ext uri="{BB962C8B-B14F-4D97-AF65-F5344CB8AC3E}">
        <p14:creationId xmlns:p14="http://schemas.microsoft.com/office/powerpoint/2010/main" val="3413298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1676400"/>
            <a:ext cx="8686800" cy="923330"/>
          </a:xfrm>
          <a:prstGeom prst="rect">
            <a:avLst/>
          </a:prstGeom>
          <a:noFill/>
        </p:spPr>
        <p:txBody>
          <a:bodyPr wrap="square" rtlCol="0">
            <a:spAutoFit/>
          </a:bodyPr>
          <a:lstStyle/>
          <a:p>
            <a:r>
              <a:rPr lang="en-US" dirty="0"/>
              <a:t>High mannose is excluded in the exported </a:t>
            </a:r>
            <a:r>
              <a:rPr lang="en-US" dirty="0" err="1"/>
              <a:t>xls</a:t>
            </a:r>
            <a:r>
              <a:rPr lang="en-US" dirty="0"/>
              <a:t> file in the latest version of software, they were picked in the PIC file. I have uploaded the raw file and the processed results in </a:t>
            </a:r>
            <a:r>
              <a:rPr lang="en-US" dirty="0" err="1"/>
              <a:t>dropbox</a:t>
            </a:r>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2729"/>
          <a:stretch/>
        </p:blipFill>
        <p:spPr bwMode="auto">
          <a:xfrm>
            <a:off x="5791201" y="2438400"/>
            <a:ext cx="4788023" cy="4315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descr="C:\Users\Mechref324\Dropbox\Chuan-Yih\Raw file and old results\R4_150319124400\Pic\2-5-0-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581400"/>
            <a:ext cx="42672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31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4992" y="249396"/>
            <a:ext cx="11197844" cy="3736008"/>
          </a:xfrm>
          <a:prstGeom prst="rect">
            <a:avLst/>
          </a:prstGeom>
        </p:spPr>
      </p:pic>
      <p:sp>
        <p:nvSpPr>
          <p:cNvPr id="5" name="TextBox 4"/>
          <p:cNvSpPr txBox="1"/>
          <p:nvPr/>
        </p:nvSpPr>
        <p:spPr>
          <a:xfrm>
            <a:off x="624992" y="4597879"/>
            <a:ext cx="3010618" cy="369332"/>
          </a:xfrm>
          <a:prstGeom prst="rect">
            <a:avLst/>
          </a:prstGeom>
          <a:noFill/>
        </p:spPr>
        <p:txBody>
          <a:bodyPr wrap="square" rtlCol="0">
            <a:spAutoFit/>
          </a:bodyPr>
          <a:lstStyle/>
          <a:p>
            <a:r>
              <a:rPr lang="en-US" dirty="0" smtClean="0"/>
              <a:t>Response to: </a:t>
            </a:r>
            <a:r>
              <a:rPr lang="en-US" dirty="0" smtClean="0">
                <a:hlinkClick r:id="rId3" action="ppaction://hlinksldjump"/>
              </a:rPr>
              <a:t>2015-07-16</a:t>
            </a:r>
            <a:endParaRPr lang="en-US" dirty="0"/>
          </a:p>
        </p:txBody>
      </p:sp>
    </p:spTree>
    <p:extLst>
      <p:ext uri="{BB962C8B-B14F-4D97-AF65-F5344CB8AC3E}">
        <p14:creationId xmlns:p14="http://schemas.microsoft.com/office/powerpoint/2010/main" val="2096201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2015-07-23</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505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mode issue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 was able to finish 54 raw files on a 4 GB (3GB available) Windows 7 32 bits computer.</a:t>
            </a:r>
          </a:p>
          <a:p>
            <a:pPr marL="514350" indent="-514350">
              <a:buFont typeface="+mj-lt"/>
              <a:buAutoNum type="arabicPeriod"/>
            </a:pPr>
            <a:r>
              <a:rPr lang="en-US" dirty="0" smtClean="0"/>
              <a:t>All graphs are generated</a:t>
            </a:r>
          </a:p>
          <a:p>
            <a:pPr marL="514350" indent="-514350">
              <a:buFont typeface="+mj-lt"/>
              <a:buAutoNum type="arabicPeriod"/>
            </a:pPr>
            <a:endParaRPr lang="en-US" dirty="0"/>
          </a:p>
          <a:p>
            <a:pPr marL="514350" indent="-514350">
              <a:buFont typeface="+mj-lt"/>
              <a:buAutoNum type="arabicPeriod"/>
            </a:pPr>
            <a:endParaRPr lang="en-US" dirty="0" smtClean="0"/>
          </a:p>
          <a:p>
            <a:r>
              <a:rPr lang="en-US" dirty="0" smtClean="0"/>
              <a:t>Can not replicate issues in your end</a:t>
            </a:r>
          </a:p>
          <a:p>
            <a:pPr lvl="1"/>
            <a:r>
              <a:rPr lang="en-US" dirty="0" smtClean="0"/>
              <a:t>Advice: change another pc or re-install OS to run</a:t>
            </a:r>
            <a:endParaRPr lang="en-US" dirty="0"/>
          </a:p>
        </p:txBody>
      </p:sp>
    </p:spTree>
    <p:extLst>
      <p:ext uri="{BB962C8B-B14F-4D97-AF65-F5344CB8AC3E}">
        <p14:creationId xmlns:p14="http://schemas.microsoft.com/office/powerpoint/2010/main" val="412168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382" y="-77284"/>
            <a:ext cx="7886700" cy="1325563"/>
          </a:xfrm>
        </p:spPr>
        <p:txBody>
          <a:bodyPr>
            <a:normAutofit/>
          </a:bodyPr>
          <a:lstStyle/>
          <a:p>
            <a:r>
              <a:rPr lang="en-US" sz="3600" dirty="0"/>
              <a:t>Peak picking problem ~ Missing </a:t>
            </a:r>
            <a:r>
              <a:rPr lang="en-US" sz="3600" dirty="0"/>
              <a:t>peak </a:t>
            </a:r>
          </a:p>
        </p:txBody>
      </p:sp>
      <p:pic>
        <p:nvPicPr>
          <p:cNvPr id="8" name="Picture 7"/>
          <p:cNvPicPr>
            <a:picLocks noChangeAspect="1"/>
          </p:cNvPicPr>
          <p:nvPr/>
        </p:nvPicPr>
        <p:blipFill>
          <a:blip r:embed="rId2"/>
          <a:stretch>
            <a:fillRect/>
          </a:stretch>
        </p:blipFill>
        <p:spPr>
          <a:xfrm>
            <a:off x="2364365" y="860466"/>
            <a:ext cx="6933464" cy="2406518"/>
          </a:xfrm>
          <a:prstGeom prst="rect">
            <a:avLst/>
          </a:prstGeom>
        </p:spPr>
      </p:pic>
      <p:sp>
        <p:nvSpPr>
          <p:cNvPr id="9" name="TextBox 8"/>
          <p:cNvSpPr txBox="1"/>
          <p:nvPr/>
        </p:nvSpPr>
        <p:spPr>
          <a:xfrm>
            <a:off x="2480217" y="3638629"/>
            <a:ext cx="7816850" cy="369332"/>
          </a:xfrm>
          <a:prstGeom prst="rect">
            <a:avLst/>
          </a:prstGeom>
          <a:noFill/>
        </p:spPr>
        <p:txBody>
          <a:bodyPr wrap="square" rtlCol="0">
            <a:spAutoFit/>
          </a:bodyPr>
          <a:lstStyle/>
          <a:p>
            <a:r>
              <a:rPr lang="en-US" dirty="0"/>
              <a:t>1094.0742  - 1094.0653 =~ 8.14 PPM   &gt; 6 PPM (Peak picking threshold)</a:t>
            </a:r>
            <a:endParaRPr lang="en-US" dirty="0"/>
          </a:p>
        </p:txBody>
      </p:sp>
      <p:cxnSp>
        <p:nvCxnSpPr>
          <p:cNvPr id="11" name="Straight Arrow Connector 10"/>
          <p:cNvCxnSpPr/>
          <p:nvPr/>
        </p:nvCxnSpPr>
        <p:spPr>
          <a:xfrm>
            <a:off x="5343526" y="2707535"/>
            <a:ext cx="238125" cy="646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32943" y="3240804"/>
            <a:ext cx="6452839" cy="369332"/>
          </a:xfrm>
          <a:prstGeom prst="rect">
            <a:avLst/>
          </a:prstGeom>
          <a:noFill/>
        </p:spPr>
        <p:txBody>
          <a:bodyPr wrap="square" rtlCol="0">
            <a:spAutoFit/>
          </a:bodyPr>
          <a:lstStyle/>
          <a:p>
            <a:r>
              <a:rPr lang="en-US" dirty="0"/>
              <a:t>1093.5653 + 0.5 = 1094.0653 (expect 2</a:t>
            </a:r>
            <a:r>
              <a:rPr lang="en-US" baseline="30000" dirty="0"/>
              <a:t>nd</a:t>
            </a:r>
            <a:r>
              <a:rPr lang="en-US" dirty="0"/>
              <a:t> mono)</a:t>
            </a:r>
            <a:endParaRPr lang="en-US" dirty="0"/>
          </a:p>
        </p:txBody>
      </p:sp>
      <p:pic>
        <p:nvPicPr>
          <p:cNvPr id="15" name="Picture 14"/>
          <p:cNvPicPr>
            <a:picLocks noChangeAspect="1"/>
          </p:cNvPicPr>
          <p:nvPr/>
        </p:nvPicPr>
        <p:blipFill rotWithShape="1">
          <a:blip r:embed="rId3"/>
          <a:srcRect b="15282"/>
          <a:stretch/>
        </p:blipFill>
        <p:spPr>
          <a:xfrm>
            <a:off x="2364365" y="3981782"/>
            <a:ext cx="7252470" cy="2188285"/>
          </a:xfrm>
          <a:prstGeom prst="rect">
            <a:avLst/>
          </a:prstGeom>
        </p:spPr>
      </p:pic>
      <p:cxnSp>
        <p:nvCxnSpPr>
          <p:cNvPr id="18" name="Straight Arrow Connector 17"/>
          <p:cNvCxnSpPr/>
          <p:nvPr/>
        </p:nvCxnSpPr>
        <p:spPr>
          <a:xfrm flipH="1">
            <a:off x="3286126" y="2790825"/>
            <a:ext cx="2638425" cy="847804"/>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71700" y="6456405"/>
            <a:ext cx="7816850" cy="369332"/>
          </a:xfrm>
          <a:prstGeom prst="rect">
            <a:avLst/>
          </a:prstGeom>
          <a:noFill/>
        </p:spPr>
        <p:txBody>
          <a:bodyPr wrap="square" rtlCol="0">
            <a:spAutoFit/>
          </a:bodyPr>
          <a:lstStyle/>
          <a:p>
            <a:r>
              <a:rPr lang="en-US" dirty="0"/>
              <a:t>1094.0715  - 1094.0688 =~ 2.46 PPM   &lt; 6 PPM (Peak picking threshold)</a:t>
            </a:r>
            <a:endParaRPr lang="en-US" dirty="0"/>
          </a:p>
        </p:txBody>
      </p:sp>
      <p:sp>
        <p:nvSpPr>
          <p:cNvPr id="20" name="TextBox 19"/>
          <p:cNvSpPr txBox="1"/>
          <p:nvPr/>
        </p:nvSpPr>
        <p:spPr>
          <a:xfrm>
            <a:off x="4924426" y="6087073"/>
            <a:ext cx="6452839" cy="369332"/>
          </a:xfrm>
          <a:prstGeom prst="rect">
            <a:avLst/>
          </a:prstGeom>
          <a:noFill/>
        </p:spPr>
        <p:txBody>
          <a:bodyPr wrap="square" rtlCol="0">
            <a:spAutoFit/>
          </a:bodyPr>
          <a:lstStyle/>
          <a:p>
            <a:r>
              <a:rPr lang="en-US" dirty="0"/>
              <a:t>1093.5688 + 0.5 = 1094.0688 (expect 2</a:t>
            </a:r>
            <a:r>
              <a:rPr lang="en-US" baseline="30000" dirty="0"/>
              <a:t>nd</a:t>
            </a:r>
            <a:r>
              <a:rPr lang="en-US" dirty="0"/>
              <a:t> mono)</a:t>
            </a:r>
            <a:endParaRPr lang="en-US" dirty="0"/>
          </a:p>
        </p:txBody>
      </p:sp>
      <p:sp>
        <p:nvSpPr>
          <p:cNvPr id="21" name="TextBox 20"/>
          <p:cNvSpPr txBox="1"/>
          <p:nvPr/>
        </p:nvSpPr>
        <p:spPr>
          <a:xfrm>
            <a:off x="8556702" y="1170458"/>
            <a:ext cx="2111298" cy="369332"/>
          </a:xfrm>
          <a:prstGeom prst="rect">
            <a:avLst/>
          </a:prstGeom>
          <a:noFill/>
        </p:spPr>
        <p:txBody>
          <a:bodyPr wrap="square" rtlCol="0">
            <a:spAutoFit/>
          </a:bodyPr>
          <a:lstStyle/>
          <a:p>
            <a:r>
              <a:rPr lang="en-US" dirty="0">
                <a:latin typeface="標楷體" panose="03000509000000000000" pitchFamily="65" charset="-120"/>
                <a:ea typeface="標楷體" panose="03000509000000000000" pitchFamily="65" charset="-120"/>
                <a:sym typeface="Wingdings" panose="05000000000000000000" pitchFamily="2" charset="2"/>
              </a:rPr>
              <a:t> </a:t>
            </a:r>
            <a:r>
              <a:rPr lang="en-US" sz="1400" dirty="0">
                <a:latin typeface="標楷體" panose="03000509000000000000" pitchFamily="65" charset="-120"/>
                <a:ea typeface="標楷體" panose="03000509000000000000" pitchFamily="65" charset="-120"/>
                <a:sym typeface="Wingdings" panose="05000000000000000000" pitchFamily="2" charset="2"/>
              </a:rPr>
              <a:t>Can’t find Peak</a:t>
            </a:r>
            <a:endParaRPr lang="en-US" sz="1600" dirty="0"/>
          </a:p>
        </p:txBody>
      </p:sp>
      <p:sp>
        <p:nvSpPr>
          <p:cNvPr id="22" name="Rectangle 21"/>
          <p:cNvSpPr/>
          <p:nvPr/>
        </p:nvSpPr>
        <p:spPr>
          <a:xfrm>
            <a:off x="8739720" y="4253034"/>
            <a:ext cx="1402948" cy="369332"/>
          </a:xfrm>
          <a:prstGeom prst="rect">
            <a:avLst/>
          </a:prstGeom>
        </p:spPr>
        <p:txBody>
          <a:bodyPr wrap="none">
            <a:spAutoFit/>
          </a:bodyPr>
          <a:lstStyle/>
          <a:p>
            <a:r>
              <a:rPr lang="en-US" dirty="0">
                <a:latin typeface="標楷體" panose="03000509000000000000" pitchFamily="65" charset="-120"/>
                <a:ea typeface="標楷體" panose="03000509000000000000" pitchFamily="65" charset="-120"/>
                <a:sym typeface="Wingdings" panose="05000000000000000000" pitchFamily="2" charset="2"/>
              </a:rPr>
              <a:t> </a:t>
            </a:r>
            <a:r>
              <a:rPr lang="en-US" sz="1400" dirty="0">
                <a:latin typeface="標楷體" panose="03000509000000000000" pitchFamily="65" charset="-120"/>
                <a:ea typeface="標楷體" panose="03000509000000000000" pitchFamily="65" charset="-120"/>
                <a:sym typeface="Wingdings" panose="05000000000000000000" pitchFamily="2" charset="2"/>
              </a:rPr>
              <a:t>Found Peak</a:t>
            </a:r>
            <a:endParaRPr lang="en-US" sz="1400" dirty="0"/>
          </a:p>
        </p:txBody>
      </p:sp>
    </p:spTree>
    <p:extLst>
      <p:ext uri="{BB962C8B-B14F-4D97-AF65-F5344CB8AC3E}">
        <p14:creationId xmlns:p14="http://schemas.microsoft.com/office/powerpoint/2010/main" val="2968809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Peak picking problem ~ Missing peak </a:t>
            </a:r>
          </a:p>
        </p:txBody>
      </p:sp>
      <p:sp>
        <p:nvSpPr>
          <p:cNvPr id="3" name="Content Placeholder 2"/>
          <p:cNvSpPr>
            <a:spLocks noGrp="1"/>
          </p:cNvSpPr>
          <p:nvPr>
            <p:ph idx="1"/>
          </p:nvPr>
        </p:nvSpPr>
        <p:spPr/>
        <p:txBody>
          <a:bodyPr/>
          <a:lstStyle/>
          <a:p>
            <a:r>
              <a:rPr lang="en-US" dirty="0" smtClean="0"/>
              <a:t>6 PPM is suggested by </a:t>
            </a:r>
            <a:r>
              <a:rPr lang="en-US" dirty="0" err="1" smtClean="0"/>
              <a:t>Shiyue</a:t>
            </a:r>
            <a:endParaRPr lang="en-US" dirty="0" smtClean="0"/>
          </a:p>
          <a:p>
            <a:pPr lvl="1"/>
            <a:r>
              <a:rPr lang="en-US" dirty="0" smtClean="0"/>
              <a:t>Some PPM between expected 2</a:t>
            </a:r>
            <a:r>
              <a:rPr lang="en-US" baseline="30000" dirty="0" smtClean="0"/>
              <a:t>nd</a:t>
            </a:r>
            <a:r>
              <a:rPr lang="en-US" dirty="0" smtClean="0"/>
              <a:t>/3rd isotope peak and observed peak can greater than 10 PPM</a:t>
            </a:r>
          </a:p>
          <a:p>
            <a:r>
              <a:rPr lang="en-US" dirty="0" smtClean="0"/>
              <a:t>The ways to solve this problem are</a:t>
            </a:r>
          </a:p>
          <a:p>
            <a:pPr lvl="1"/>
            <a:r>
              <a:rPr lang="en-US" dirty="0" smtClean="0"/>
              <a:t>Give a wider threshold </a:t>
            </a:r>
          </a:p>
          <a:p>
            <a:pPr lvl="1"/>
            <a:r>
              <a:rPr lang="en-US" dirty="0" smtClean="0"/>
              <a:t>Match mono only (no isotope pattern matching)</a:t>
            </a:r>
          </a:p>
          <a:p>
            <a:pPr lvl="1"/>
            <a:endParaRPr lang="en-US" dirty="0"/>
          </a:p>
          <a:p>
            <a:r>
              <a:rPr lang="en-US" dirty="0" smtClean="0"/>
              <a:t>This </a:t>
            </a:r>
            <a:r>
              <a:rPr lang="en-US" dirty="0"/>
              <a:t>also </a:t>
            </a:r>
            <a:r>
              <a:rPr lang="en-US" dirty="0" smtClean="0"/>
              <a:t>could result in </a:t>
            </a:r>
            <a:r>
              <a:rPr lang="en-US" dirty="0"/>
              <a:t>quantitation </a:t>
            </a:r>
            <a:r>
              <a:rPr lang="en-US" dirty="0" smtClean="0"/>
              <a:t>inaccuracy</a:t>
            </a:r>
            <a:r>
              <a:rPr lang="en-US" dirty="0"/>
              <a:t>.</a:t>
            </a:r>
            <a:endParaRPr lang="en-US" dirty="0" smtClean="0"/>
          </a:p>
        </p:txBody>
      </p:sp>
    </p:spTree>
    <p:extLst>
      <p:ext uri="{BB962C8B-B14F-4D97-AF65-F5344CB8AC3E}">
        <p14:creationId xmlns:p14="http://schemas.microsoft.com/office/powerpoint/2010/main" val="3490457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941</Words>
  <Application>Microsoft Office PowerPoint</Application>
  <PresentationFormat>Widescreen</PresentationFormat>
  <Paragraphs>228</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標楷體</vt:lpstr>
      <vt:lpstr>Arial</vt:lpstr>
      <vt:lpstr>Calibri</vt:lpstr>
      <vt:lpstr>Calibri Light</vt:lpstr>
      <vt:lpstr>Wingdings</vt:lpstr>
      <vt:lpstr>Office Theme</vt:lpstr>
      <vt:lpstr>Multiglycan</vt:lpstr>
      <vt:lpstr>Index</vt:lpstr>
      <vt:lpstr>From Chuan-Yih</vt:lpstr>
      <vt:lpstr>2015-08-14</vt:lpstr>
      <vt:lpstr>PowerPoint Presentation</vt:lpstr>
      <vt:lpstr>2015-07-23</vt:lpstr>
      <vt:lpstr>Batch mode issue</vt:lpstr>
      <vt:lpstr>Peak picking problem ~ Missing peak </vt:lpstr>
      <vt:lpstr>Peak picking problem ~ Missing peak </vt:lpstr>
      <vt:lpstr>2015-05-02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2015-05-01</vt:lpstr>
      <vt:lpstr>New updated</vt:lpstr>
      <vt:lpstr>Illustrate peak range</vt:lpstr>
      <vt:lpstr>PowerPoint Presentation</vt:lpstr>
      <vt:lpstr>PowerPoint Presentation</vt:lpstr>
      <vt:lpstr>2015-04-03</vt:lpstr>
      <vt:lpstr>PowerPoint Presentation</vt:lpstr>
      <vt:lpstr>PowerPoint Presentation</vt:lpstr>
      <vt:lpstr>PowerPoint Presentation</vt:lpstr>
      <vt:lpstr>2015-03-25</vt:lpstr>
      <vt:lpstr>PowerPoint Presentation</vt:lpstr>
      <vt:lpstr>PowerPoint Presentation</vt:lpstr>
      <vt:lpstr>PowerPoint Presentation</vt:lpstr>
      <vt:lpstr>From TTU</vt:lpstr>
      <vt:lpstr>2015-07-16</vt:lpstr>
      <vt:lpstr>Batch Mode Issue</vt:lpstr>
      <vt:lpstr>Quantitation Issue</vt:lpstr>
      <vt:lpstr>PowerPoint Presentation</vt:lpstr>
      <vt:lpstr>PowerPoint Presentation</vt:lpstr>
      <vt:lpstr>PowerPoint Presentation</vt:lpstr>
      <vt:lpstr>PowerPoint Presentation</vt:lpstr>
      <vt:lpstr>2015-04-03</vt:lpstr>
      <vt:lpstr>PowerPoint Presentation</vt:lpstr>
      <vt:lpstr>PowerPoint Presentation</vt:lpstr>
      <vt:lpstr>PowerPoint Presentation</vt:lpstr>
      <vt:lpstr>2015-03-31</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Multilycan</dc:title>
  <dc:creator>Chuan-Yih Yu</dc:creator>
  <cp:lastModifiedBy>Chuan-Yih Yu</cp:lastModifiedBy>
  <cp:revision>6</cp:revision>
  <dcterms:created xsi:type="dcterms:W3CDTF">2015-08-14T15:12:04Z</dcterms:created>
  <dcterms:modified xsi:type="dcterms:W3CDTF">2015-08-14T15:34:43Z</dcterms:modified>
</cp:coreProperties>
</file>