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1980" y="-3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8439C1-DD72-4F7D-A65A-7563E40FC497}"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418504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8439C1-DD72-4F7D-A65A-7563E40FC497}"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294678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8439C1-DD72-4F7D-A65A-7563E40FC497}"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375361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8439C1-DD72-4F7D-A65A-7563E40FC497}"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128564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439C1-DD72-4F7D-A65A-7563E40FC497}" type="datetimeFigureOut">
              <a:rPr lang="en-US" smtClean="0"/>
              <a:t>7/16/2015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57317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8439C1-DD72-4F7D-A65A-7563E40FC497}"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346595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8439C1-DD72-4F7D-A65A-7563E40FC497}" type="datetimeFigureOut">
              <a:rPr lang="en-US" smtClean="0"/>
              <a:t>7/16/2015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367760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8439C1-DD72-4F7D-A65A-7563E40FC497}" type="datetimeFigureOut">
              <a:rPr lang="en-US" smtClean="0"/>
              <a:t>7/16/2015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303400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439C1-DD72-4F7D-A65A-7563E40FC497}" type="datetimeFigureOut">
              <a:rPr lang="en-US" smtClean="0"/>
              <a:t>7/16/2015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139540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439C1-DD72-4F7D-A65A-7563E40FC497}"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106696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439C1-DD72-4F7D-A65A-7563E40FC497}" type="datetimeFigureOut">
              <a:rPr lang="en-US" smtClean="0"/>
              <a:t>7/16/2015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B0137-C41F-456E-9A75-1E1CF968A23E}" type="slidenum">
              <a:rPr lang="en-US" smtClean="0"/>
              <a:t>‹#›</a:t>
            </a:fld>
            <a:endParaRPr lang="en-US"/>
          </a:p>
        </p:txBody>
      </p:sp>
    </p:spTree>
    <p:extLst>
      <p:ext uri="{BB962C8B-B14F-4D97-AF65-F5344CB8AC3E}">
        <p14:creationId xmlns:p14="http://schemas.microsoft.com/office/powerpoint/2010/main" val="393245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39C1-DD72-4F7D-A65A-7563E40FC497}" type="datetimeFigureOut">
              <a:rPr lang="en-US" smtClean="0"/>
              <a:t>7/16/2015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B0137-C41F-456E-9A75-1E1CF968A23E}" type="slidenum">
              <a:rPr lang="en-US" smtClean="0"/>
              <a:t>‹#›</a:t>
            </a:fld>
            <a:endParaRPr lang="en-US"/>
          </a:p>
        </p:txBody>
      </p:sp>
    </p:spTree>
    <p:extLst>
      <p:ext uri="{BB962C8B-B14F-4D97-AF65-F5344CB8AC3E}">
        <p14:creationId xmlns:p14="http://schemas.microsoft.com/office/powerpoint/2010/main" val="359422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Multiglycan</a:t>
            </a:r>
            <a:r>
              <a:rPr lang="en-US" dirty="0" smtClean="0"/>
              <a:t> issues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686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Mode Issue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batch mode is not able to handle more than 15 raw files simultaneously. As you can see in the “MergeResult.csv”, we tried to process 18 raw files together, the last file shows “N/A” for all glycans. (Some times last two or three samples are all “N/A”. In other cases, </a:t>
            </a:r>
            <a:r>
              <a:rPr lang="en-US" dirty="0" err="1" smtClean="0"/>
              <a:t>Multiglycan</a:t>
            </a:r>
            <a:r>
              <a:rPr lang="en-US" dirty="0" smtClean="0"/>
              <a:t> crushed with &gt;15 files loading.)</a:t>
            </a:r>
          </a:p>
          <a:p>
            <a:r>
              <a:rPr lang="en-US" dirty="0"/>
              <a:t>T</a:t>
            </a:r>
            <a:r>
              <a:rPr lang="en-US" dirty="0" smtClean="0"/>
              <a:t>he “pic” folders do not contain all the peak construction information, when batch mode is used. (Most of time, only several of the “pic” folders are empty. The ones we uploaded is the worst case, only “Cell_Deter_SP_01” has 3 pictures.) </a:t>
            </a:r>
            <a:endParaRPr lang="en-US" dirty="0"/>
          </a:p>
        </p:txBody>
      </p:sp>
    </p:spTree>
    <p:extLst>
      <p:ext uri="{BB962C8B-B14F-4D97-AF65-F5344CB8AC3E}">
        <p14:creationId xmlns:p14="http://schemas.microsoft.com/office/powerpoint/2010/main" val="303932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Quantitation Issue</a:t>
            </a:r>
            <a:endParaRPr lang="en-US" dirty="0"/>
          </a:p>
        </p:txBody>
      </p:sp>
      <p:sp>
        <p:nvSpPr>
          <p:cNvPr id="3" name="Content Placeholder 2"/>
          <p:cNvSpPr>
            <a:spLocks noGrp="1"/>
          </p:cNvSpPr>
          <p:nvPr>
            <p:ph idx="1"/>
          </p:nvPr>
        </p:nvSpPr>
        <p:spPr/>
        <p:txBody>
          <a:bodyPr/>
          <a:lstStyle/>
          <a:p>
            <a:r>
              <a:rPr lang="en-US" dirty="0" smtClean="0"/>
              <a:t>There are two issues with the newest version of </a:t>
            </a:r>
            <a:r>
              <a:rPr lang="en-US" dirty="0" err="1" smtClean="0"/>
              <a:t>Multiglycan</a:t>
            </a:r>
            <a:r>
              <a:rPr lang="en-US" dirty="0" smtClean="0"/>
              <a:t>.</a:t>
            </a:r>
          </a:p>
          <a:p>
            <a:r>
              <a:rPr lang="en-US" dirty="0" smtClean="0"/>
              <a:t>1. Some peaks are not picked. </a:t>
            </a:r>
          </a:p>
          <a:p>
            <a:r>
              <a:rPr lang="en-US" dirty="0" smtClean="0"/>
              <a:t>2. Some quantitation results agreed with </a:t>
            </a:r>
            <a:r>
              <a:rPr lang="en-US" dirty="0" err="1" smtClean="0"/>
              <a:t>Xcalibur</a:t>
            </a:r>
            <a:r>
              <a:rPr lang="en-US" dirty="0" smtClean="0"/>
              <a:t> while some quantitation results did not. </a:t>
            </a:r>
          </a:p>
          <a:p>
            <a:r>
              <a:rPr lang="en-US" dirty="0" smtClean="0"/>
              <a:t>Examples are shown in the following slides.</a:t>
            </a:r>
            <a:endParaRPr lang="en-US" dirty="0"/>
          </a:p>
        </p:txBody>
      </p:sp>
    </p:spTree>
    <p:extLst>
      <p:ext uri="{BB962C8B-B14F-4D97-AF65-F5344CB8AC3E}">
        <p14:creationId xmlns:p14="http://schemas.microsoft.com/office/powerpoint/2010/main" val="33987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067" t="20000" r="20104" b="71975"/>
          <a:stretch/>
        </p:blipFill>
        <p:spPr bwMode="auto">
          <a:xfrm>
            <a:off x="751114" y="654050"/>
            <a:ext cx="7618344"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94" y="1981200"/>
            <a:ext cx="747436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83428" y="97971"/>
            <a:ext cx="1325171" cy="369332"/>
          </a:xfrm>
          <a:prstGeom prst="rect">
            <a:avLst/>
          </a:prstGeom>
          <a:noFill/>
        </p:spPr>
        <p:txBody>
          <a:bodyPr wrap="none" rtlCol="0">
            <a:spAutoFit/>
          </a:bodyPr>
          <a:lstStyle/>
          <a:p>
            <a:r>
              <a:rPr lang="en-US" dirty="0" smtClean="0"/>
              <a:t>Issue Type 1</a:t>
            </a:r>
            <a:endParaRPr lang="en-US" dirty="0"/>
          </a:p>
        </p:txBody>
      </p:sp>
      <p:sp>
        <p:nvSpPr>
          <p:cNvPr id="5" name="Rectangle 4"/>
          <p:cNvSpPr/>
          <p:nvPr/>
        </p:nvSpPr>
        <p:spPr>
          <a:xfrm>
            <a:off x="6172200" y="1066800"/>
            <a:ext cx="1066800" cy="412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59664" y="1590879"/>
            <a:ext cx="2201244" cy="369332"/>
          </a:xfrm>
          <a:prstGeom prst="rect">
            <a:avLst/>
          </a:prstGeom>
          <a:noFill/>
        </p:spPr>
        <p:txBody>
          <a:bodyPr wrap="none" rtlCol="0">
            <a:spAutoFit/>
          </a:bodyPr>
          <a:lstStyle/>
          <a:p>
            <a:r>
              <a:rPr lang="en-US" dirty="0" smtClean="0"/>
              <a:t>EICs of [28000+2H]2+</a:t>
            </a:r>
            <a:endParaRPr lang="en-US" dirty="0"/>
          </a:p>
        </p:txBody>
      </p:sp>
      <p:sp>
        <p:nvSpPr>
          <p:cNvPr id="9" name="TextBox 8"/>
          <p:cNvSpPr txBox="1"/>
          <p:nvPr/>
        </p:nvSpPr>
        <p:spPr>
          <a:xfrm>
            <a:off x="2992606" y="5181600"/>
            <a:ext cx="1164293" cy="369332"/>
          </a:xfrm>
          <a:prstGeom prst="rect">
            <a:avLst/>
          </a:prstGeom>
          <a:noFill/>
        </p:spPr>
        <p:txBody>
          <a:bodyPr wrap="none" rtlCol="0">
            <a:spAutoFit/>
          </a:bodyPr>
          <a:lstStyle/>
          <a:p>
            <a:r>
              <a:rPr lang="en-US" dirty="0" smtClean="0">
                <a:solidFill>
                  <a:srgbClr val="FF0000"/>
                </a:solidFill>
              </a:rPr>
              <a:t>Clear Peak</a:t>
            </a:r>
            <a:endParaRPr lang="en-US" dirty="0">
              <a:solidFill>
                <a:srgbClr val="FF0000"/>
              </a:solidFill>
            </a:endParaRPr>
          </a:p>
        </p:txBody>
      </p:sp>
    </p:spTree>
    <p:extLst>
      <p:ext uri="{BB962C8B-B14F-4D97-AF65-F5344CB8AC3E}">
        <p14:creationId xmlns:p14="http://schemas.microsoft.com/office/powerpoint/2010/main" val="137538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6" y="1598636"/>
            <a:ext cx="8752114" cy="528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2152" t="17469" r="26836" b="74709"/>
          <a:stretch/>
        </p:blipFill>
        <p:spPr bwMode="auto">
          <a:xfrm>
            <a:off x="522515" y="457324"/>
            <a:ext cx="7685314" cy="804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495800" y="1676400"/>
            <a:ext cx="593432" cy="369332"/>
          </a:xfrm>
          <a:prstGeom prst="rect">
            <a:avLst/>
          </a:prstGeom>
          <a:noFill/>
        </p:spPr>
        <p:txBody>
          <a:bodyPr wrap="none" rtlCol="0">
            <a:spAutoFit/>
          </a:bodyPr>
          <a:lstStyle/>
          <a:p>
            <a:r>
              <a:rPr lang="en-US" b="1" dirty="0" smtClean="0">
                <a:solidFill>
                  <a:srgbClr val="FF0000"/>
                </a:solidFill>
              </a:rPr>
              <a:t>2.56</a:t>
            </a:r>
            <a:endParaRPr lang="en-US" b="1" dirty="0">
              <a:solidFill>
                <a:srgbClr val="FF0000"/>
              </a:solidFill>
            </a:endParaRPr>
          </a:p>
        </p:txBody>
      </p:sp>
      <p:sp>
        <p:nvSpPr>
          <p:cNvPr id="7" name="TextBox 6"/>
          <p:cNvSpPr txBox="1"/>
          <p:nvPr/>
        </p:nvSpPr>
        <p:spPr>
          <a:xfrm>
            <a:off x="4626750" y="2656114"/>
            <a:ext cx="593432" cy="369332"/>
          </a:xfrm>
          <a:prstGeom prst="rect">
            <a:avLst/>
          </a:prstGeom>
          <a:noFill/>
        </p:spPr>
        <p:txBody>
          <a:bodyPr wrap="none" rtlCol="0">
            <a:spAutoFit/>
          </a:bodyPr>
          <a:lstStyle/>
          <a:p>
            <a:r>
              <a:rPr lang="en-US" b="1" dirty="0" smtClean="0">
                <a:solidFill>
                  <a:srgbClr val="FF0000"/>
                </a:solidFill>
              </a:rPr>
              <a:t>4.78</a:t>
            </a:r>
            <a:endParaRPr lang="en-US" b="1" dirty="0">
              <a:solidFill>
                <a:srgbClr val="FF0000"/>
              </a:solidFill>
            </a:endParaRPr>
          </a:p>
        </p:txBody>
      </p:sp>
      <p:sp>
        <p:nvSpPr>
          <p:cNvPr id="8" name="TextBox 7"/>
          <p:cNvSpPr txBox="1"/>
          <p:nvPr/>
        </p:nvSpPr>
        <p:spPr>
          <a:xfrm>
            <a:off x="4744936" y="3493532"/>
            <a:ext cx="593432" cy="369332"/>
          </a:xfrm>
          <a:prstGeom prst="rect">
            <a:avLst/>
          </a:prstGeom>
          <a:noFill/>
        </p:spPr>
        <p:txBody>
          <a:bodyPr wrap="none" rtlCol="0">
            <a:spAutoFit/>
          </a:bodyPr>
          <a:lstStyle/>
          <a:p>
            <a:r>
              <a:rPr lang="en-US" b="1" dirty="0" smtClean="0">
                <a:solidFill>
                  <a:srgbClr val="FF0000"/>
                </a:solidFill>
              </a:rPr>
              <a:t>5.08</a:t>
            </a:r>
            <a:endParaRPr lang="en-US" b="1" dirty="0">
              <a:solidFill>
                <a:srgbClr val="FF0000"/>
              </a:solidFill>
            </a:endParaRPr>
          </a:p>
        </p:txBody>
      </p:sp>
      <p:sp>
        <p:nvSpPr>
          <p:cNvPr id="9" name="TextBox 8"/>
          <p:cNvSpPr txBox="1"/>
          <p:nvPr/>
        </p:nvSpPr>
        <p:spPr>
          <a:xfrm>
            <a:off x="4890809" y="4440198"/>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0" name="TextBox 9"/>
          <p:cNvSpPr txBox="1"/>
          <p:nvPr/>
        </p:nvSpPr>
        <p:spPr>
          <a:xfrm>
            <a:off x="4718766" y="5106182"/>
            <a:ext cx="593432" cy="369332"/>
          </a:xfrm>
          <a:prstGeom prst="rect">
            <a:avLst/>
          </a:prstGeom>
          <a:noFill/>
        </p:spPr>
        <p:txBody>
          <a:bodyPr wrap="none" rtlCol="0">
            <a:spAutoFit/>
          </a:bodyPr>
          <a:lstStyle/>
          <a:p>
            <a:r>
              <a:rPr lang="en-US" b="1" dirty="0" smtClean="0">
                <a:solidFill>
                  <a:srgbClr val="FF0000"/>
                </a:solidFill>
              </a:rPr>
              <a:t>2.73</a:t>
            </a:r>
            <a:endParaRPr lang="en-US" b="1" dirty="0">
              <a:solidFill>
                <a:srgbClr val="FF0000"/>
              </a:solidFill>
            </a:endParaRPr>
          </a:p>
        </p:txBody>
      </p:sp>
      <p:sp>
        <p:nvSpPr>
          <p:cNvPr id="11" name="TextBox 10"/>
          <p:cNvSpPr txBox="1"/>
          <p:nvPr/>
        </p:nvSpPr>
        <p:spPr>
          <a:xfrm>
            <a:off x="4718003" y="6020582"/>
            <a:ext cx="593432" cy="369332"/>
          </a:xfrm>
          <a:prstGeom prst="rect">
            <a:avLst/>
          </a:prstGeom>
          <a:noFill/>
        </p:spPr>
        <p:txBody>
          <a:bodyPr wrap="none" rtlCol="0">
            <a:spAutoFit/>
          </a:bodyPr>
          <a:lstStyle/>
          <a:p>
            <a:r>
              <a:rPr lang="en-US" b="1" dirty="0" smtClean="0">
                <a:solidFill>
                  <a:srgbClr val="FF0000"/>
                </a:solidFill>
              </a:rPr>
              <a:t>9.68</a:t>
            </a:r>
            <a:endParaRPr lang="en-US" b="1" dirty="0">
              <a:solidFill>
                <a:srgbClr val="FF0000"/>
              </a:solidFill>
            </a:endParaRPr>
          </a:p>
        </p:txBody>
      </p:sp>
      <p:sp>
        <p:nvSpPr>
          <p:cNvPr id="5" name="TextBox 4"/>
          <p:cNvSpPr txBox="1"/>
          <p:nvPr/>
        </p:nvSpPr>
        <p:spPr>
          <a:xfrm>
            <a:off x="1706256" y="1230991"/>
            <a:ext cx="593432" cy="369332"/>
          </a:xfrm>
          <a:prstGeom prst="rect">
            <a:avLst/>
          </a:prstGeom>
          <a:noFill/>
        </p:spPr>
        <p:txBody>
          <a:bodyPr wrap="none" rtlCol="0">
            <a:spAutoFit/>
          </a:bodyPr>
          <a:lstStyle/>
          <a:p>
            <a:r>
              <a:rPr lang="en-US" b="1" dirty="0" smtClean="0">
                <a:solidFill>
                  <a:srgbClr val="0070C0"/>
                </a:solidFill>
              </a:rPr>
              <a:t>3.92</a:t>
            </a:r>
            <a:endParaRPr lang="en-US" b="1" dirty="0">
              <a:solidFill>
                <a:srgbClr val="0070C0"/>
              </a:solidFill>
            </a:endParaRPr>
          </a:p>
        </p:txBody>
      </p:sp>
      <p:sp>
        <p:nvSpPr>
          <p:cNvPr id="13" name="TextBox 12"/>
          <p:cNvSpPr txBox="1"/>
          <p:nvPr/>
        </p:nvSpPr>
        <p:spPr>
          <a:xfrm>
            <a:off x="2764972" y="1231773"/>
            <a:ext cx="713657" cy="369332"/>
          </a:xfrm>
          <a:prstGeom prst="rect">
            <a:avLst/>
          </a:prstGeom>
          <a:noFill/>
        </p:spPr>
        <p:txBody>
          <a:bodyPr wrap="none" rtlCol="0">
            <a:spAutoFit/>
          </a:bodyPr>
          <a:lstStyle/>
          <a:p>
            <a:r>
              <a:rPr lang="en-US" b="1" dirty="0" smtClean="0">
                <a:solidFill>
                  <a:srgbClr val="0070C0"/>
                </a:solidFill>
              </a:rPr>
              <a:t>16.08</a:t>
            </a:r>
            <a:endParaRPr lang="en-US" b="1" dirty="0">
              <a:solidFill>
                <a:srgbClr val="0070C0"/>
              </a:solidFill>
            </a:endParaRPr>
          </a:p>
        </p:txBody>
      </p:sp>
      <p:sp>
        <p:nvSpPr>
          <p:cNvPr id="14" name="TextBox 13"/>
          <p:cNvSpPr txBox="1"/>
          <p:nvPr/>
        </p:nvSpPr>
        <p:spPr>
          <a:xfrm>
            <a:off x="3901887" y="1241878"/>
            <a:ext cx="713657" cy="369332"/>
          </a:xfrm>
          <a:prstGeom prst="rect">
            <a:avLst/>
          </a:prstGeom>
          <a:noFill/>
        </p:spPr>
        <p:txBody>
          <a:bodyPr wrap="none" rtlCol="0">
            <a:spAutoFit/>
          </a:bodyPr>
          <a:lstStyle/>
          <a:p>
            <a:r>
              <a:rPr lang="en-US" b="1" dirty="0" smtClean="0">
                <a:solidFill>
                  <a:srgbClr val="0070C0"/>
                </a:solidFill>
              </a:rPr>
              <a:t>14.01</a:t>
            </a:r>
            <a:endParaRPr lang="en-US" b="1" dirty="0">
              <a:solidFill>
                <a:srgbClr val="0070C0"/>
              </a:solidFill>
            </a:endParaRPr>
          </a:p>
        </p:txBody>
      </p:sp>
      <p:sp>
        <p:nvSpPr>
          <p:cNvPr id="15" name="TextBox 14"/>
          <p:cNvSpPr txBox="1"/>
          <p:nvPr/>
        </p:nvSpPr>
        <p:spPr>
          <a:xfrm>
            <a:off x="5160592" y="1230991"/>
            <a:ext cx="301686" cy="369332"/>
          </a:xfrm>
          <a:prstGeom prst="rect">
            <a:avLst/>
          </a:prstGeom>
          <a:noFill/>
        </p:spPr>
        <p:txBody>
          <a:bodyPr wrap="none" rtlCol="0">
            <a:spAutoFit/>
          </a:bodyPr>
          <a:lstStyle/>
          <a:p>
            <a:r>
              <a:rPr lang="en-US" b="1" dirty="0" smtClean="0">
                <a:solidFill>
                  <a:srgbClr val="0070C0"/>
                </a:solidFill>
              </a:rPr>
              <a:t>1</a:t>
            </a:r>
            <a:endParaRPr lang="en-US" b="1" dirty="0">
              <a:solidFill>
                <a:srgbClr val="0070C0"/>
              </a:solidFill>
            </a:endParaRPr>
          </a:p>
        </p:txBody>
      </p:sp>
      <p:sp>
        <p:nvSpPr>
          <p:cNvPr id="16" name="TextBox 15"/>
          <p:cNvSpPr txBox="1"/>
          <p:nvPr/>
        </p:nvSpPr>
        <p:spPr>
          <a:xfrm>
            <a:off x="6207659" y="1208438"/>
            <a:ext cx="596638" cy="369332"/>
          </a:xfrm>
          <a:prstGeom prst="rect">
            <a:avLst/>
          </a:prstGeom>
          <a:noFill/>
        </p:spPr>
        <p:txBody>
          <a:bodyPr wrap="none" rtlCol="0">
            <a:spAutoFit/>
          </a:bodyPr>
          <a:lstStyle/>
          <a:p>
            <a:r>
              <a:rPr lang="en-US" b="1" dirty="0" smtClean="0">
                <a:solidFill>
                  <a:srgbClr val="0070C0"/>
                </a:solidFill>
              </a:rPr>
              <a:t>5.25</a:t>
            </a:r>
            <a:endParaRPr lang="en-US" b="1" dirty="0">
              <a:solidFill>
                <a:srgbClr val="0070C0"/>
              </a:solidFill>
            </a:endParaRPr>
          </a:p>
        </p:txBody>
      </p:sp>
      <p:sp>
        <p:nvSpPr>
          <p:cNvPr id="17" name="TextBox 16"/>
          <p:cNvSpPr txBox="1"/>
          <p:nvPr/>
        </p:nvSpPr>
        <p:spPr>
          <a:xfrm>
            <a:off x="7260772" y="1220106"/>
            <a:ext cx="713657" cy="369332"/>
          </a:xfrm>
          <a:prstGeom prst="rect">
            <a:avLst/>
          </a:prstGeom>
          <a:noFill/>
        </p:spPr>
        <p:txBody>
          <a:bodyPr wrap="none" rtlCol="0">
            <a:spAutoFit/>
          </a:bodyPr>
          <a:lstStyle/>
          <a:p>
            <a:r>
              <a:rPr lang="en-US" b="1" dirty="0" smtClean="0">
                <a:solidFill>
                  <a:srgbClr val="0070C0"/>
                </a:solidFill>
              </a:rPr>
              <a:t>39.39</a:t>
            </a:r>
            <a:endParaRPr lang="en-US" b="1" dirty="0">
              <a:solidFill>
                <a:srgbClr val="0070C0"/>
              </a:solidFill>
            </a:endParaRPr>
          </a:p>
        </p:txBody>
      </p:sp>
      <p:sp>
        <p:nvSpPr>
          <p:cNvPr id="18" name="TextBox 17"/>
          <p:cNvSpPr txBox="1"/>
          <p:nvPr/>
        </p:nvSpPr>
        <p:spPr>
          <a:xfrm>
            <a:off x="54750" y="0"/>
            <a:ext cx="9144000" cy="338554"/>
          </a:xfrm>
          <a:prstGeom prst="rect">
            <a:avLst/>
          </a:prstGeom>
          <a:noFill/>
        </p:spPr>
        <p:txBody>
          <a:bodyPr wrap="square" rtlCol="0">
            <a:spAutoFit/>
          </a:bodyPr>
          <a:lstStyle/>
          <a:p>
            <a:r>
              <a:rPr lang="en-US" sz="1600" dirty="0" smtClean="0"/>
              <a:t>Issue Type 2: quantitation of same glycan in different files (</a:t>
            </a:r>
            <a:r>
              <a:rPr lang="en-US" sz="1600" dirty="0" err="1" smtClean="0"/>
              <a:t>Multiglycan</a:t>
            </a:r>
            <a:r>
              <a:rPr lang="en-US" sz="1600" dirty="0" smtClean="0"/>
              <a:t> and </a:t>
            </a:r>
            <a:r>
              <a:rPr lang="en-US" sz="1600" dirty="0" err="1" smtClean="0"/>
              <a:t>Xcarlibur</a:t>
            </a:r>
            <a:r>
              <a:rPr lang="en-US" sz="1600" dirty="0" smtClean="0"/>
              <a:t> gives different ratio)</a:t>
            </a:r>
          </a:p>
        </p:txBody>
      </p:sp>
    </p:spTree>
    <p:extLst>
      <p:ext uri="{BB962C8B-B14F-4D97-AF65-F5344CB8AC3E}">
        <p14:creationId xmlns:p14="http://schemas.microsoft.com/office/powerpoint/2010/main" val="140271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1514"/>
            <a:ext cx="8534400" cy="660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76561" y="316468"/>
            <a:ext cx="596638" cy="369332"/>
          </a:xfrm>
          <a:prstGeom prst="rect">
            <a:avLst/>
          </a:prstGeom>
          <a:noFill/>
        </p:spPr>
        <p:txBody>
          <a:bodyPr wrap="none" rtlCol="0">
            <a:spAutoFit/>
          </a:bodyPr>
          <a:lstStyle/>
          <a:p>
            <a:r>
              <a:rPr lang="en-US" b="1" dirty="0" smtClean="0">
                <a:solidFill>
                  <a:srgbClr val="FF0000"/>
                </a:solidFill>
              </a:rPr>
              <a:t>2.61</a:t>
            </a:r>
            <a:endParaRPr lang="en-US" b="1" dirty="0">
              <a:solidFill>
                <a:srgbClr val="FF0000"/>
              </a:solidFill>
            </a:endParaRPr>
          </a:p>
        </p:txBody>
      </p:sp>
      <p:sp>
        <p:nvSpPr>
          <p:cNvPr id="6" name="TextBox 5"/>
          <p:cNvSpPr txBox="1"/>
          <p:nvPr/>
        </p:nvSpPr>
        <p:spPr>
          <a:xfrm>
            <a:off x="1995209" y="1448191"/>
            <a:ext cx="596638" cy="369332"/>
          </a:xfrm>
          <a:prstGeom prst="rect">
            <a:avLst/>
          </a:prstGeom>
          <a:noFill/>
        </p:spPr>
        <p:txBody>
          <a:bodyPr wrap="none" rtlCol="0">
            <a:spAutoFit/>
          </a:bodyPr>
          <a:lstStyle/>
          <a:p>
            <a:r>
              <a:rPr lang="en-US" b="1" dirty="0" smtClean="0">
                <a:solidFill>
                  <a:srgbClr val="FF0000"/>
                </a:solidFill>
              </a:rPr>
              <a:t>5.04</a:t>
            </a:r>
            <a:endParaRPr lang="en-US" b="1" dirty="0">
              <a:solidFill>
                <a:srgbClr val="FF0000"/>
              </a:solidFill>
            </a:endParaRPr>
          </a:p>
        </p:txBody>
      </p:sp>
      <p:sp>
        <p:nvSpPr>
          <p:cNvPr id="7" name="TextBox 6"/>
          <p:cNvSpPr txBox="1"/>
          <p:nvPr/>
        </p:nvSpPr>
        <p:spPr>
          <a:xfrm>
            <a:off x="1965685" y="2491264"/>
            <a:ext cx="596638" cy="369332"/>
          </a:xfrm>
          <a:prstGeom prst="rect">
            <a:avLst/>
          </a:prstGeom>
          <a:noFill/>
        </p:spPr>
        <p:txBody>
          <a:bodyPr wrap="none" rtlCol="0">
            <a:spAutoFit/>
          </a:bodyPr>
          <a:lstStyle/>
          <a:p>
            <a:r>
              <a:rPr lang="en-US" b="1" dirty="0" smtClean="0">
                <a:solidFill>
                  <a:srgbClr val="FF0000"/>
                </a:solidFill>
              </a:rPr>
              <a:t>4.21</a:t>
            </a:r>
            <a:endParaRPr lang="en-US" b="1" dirty="0">
              <a:solidFill>
                <a:srgbClr val="FF0000"/>
              </a:solidFill>
            </a:endParaRPr>
          </a:p>
        </p:txBody>
      </p:sp>
      <p:sp>
        <p:nvSpPr>
          <p:cNvPr id="8" name="TextBox 7"/>
          <p:cNvSpPr txBox="1"/>
          <p:nvPr/>
        </p:nvSpPr>
        <p:spPr>
          <a:xfrm>
            <a:off x="2111558" y="3444307"/>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9" name="TextBox 8"/>
          <p:cNvSpPr txBox="1"/>
          <p:nvPr/>
        </p:nvSpPr>
        <p:spPr>
          <a:xfrm>
            <a:off x="1905321" y="4495800"/>
            <a:ext cx="596638" cy="369332"/>
          </a:xfrm>
          <a:prstGeom prst="rect">
            <a:avLst/>
          </a:prstGeom>
          <a:noFill/>
        </p:spPr>
        <p:txBody>
          <a:bodyPr wrap="none" rtlCol="0">
            <a:spAutoFit/>
          </a:bodyPr>
          <a:lstStyle/>
          <a:p>
            <a:r>
              <a:rPr lang="en-US" b="1" dirty="0" smtClean="0">
                <a:solidFill>
                  <a:srgbClr val="FF0000"/>
                </a:solidFill>
              </a:rPr>
              <a:t>2.80</a:t>
            </a:r>
            <a:endParaRPr lang="en-US" b="1" dirty="0">
              <a:solidFill>
                <a:srgbClr val="FF0000"/>
              </a:solidFill>
            </a:endParaRPr>
          </a:p>
        </p:txBody>
      </p:sp>
      <p:sp>
        <p:nvSpPr>
          <p:cNvPr id="10" name="TextBox 9"/>
          <p:cNvSpPr txBox="1"/>
          <p:nvPr/>
        </p:nvSpPr>
        <p:spPr>
          <a:xfrm>
            <a:off x="1924612" y="5431971"/>
            <a:ext cx="596638" cy="369332"/>
          </a:xfrm>
          <a:prstGeom prst="rect">
            <a:avLst/>
          </a:prstGeom>
          <a:noFill/>
        </p:spPr>
        <p:txBody>
          <a:bodyPr wrap="none" rtlCol="0">
            <a:spAutoFit/>
          </a:bodyPr>
          <a:lstStyle/>
          <a:p>
            <a:r>
              <a:rPr lang="en-US" b="1" dirty="0" smtClean="0">
                <a:solidFill>
                  <a:srgbClr val="FF0000"/>
                </a:solidFill>
              </a:rPr>
              <a:t>8.15</a:t>
            </a:r>
            <a:endParaRPr lang="en-US" b="1" dirty="0">
              <a:solidFill>
                <a:srgbClr val="FF0000"/>
              </a:solidFill>
            </a:endParaRPr>
          </a:p>
        </p:txBody>
      </p:sp>
    </p:spTree>
    <p:extLst>
      <p:ext uri="{BB962C8B-B14F-4D97-AF65-F5344CB8AC3E}">
        <p14:creationId xmlns:p14="http://schemas.microsoft.com/office/powerpoint/2010/main" val="116807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750" y="0"/>
            <a:ext cx="9144000" cy="338554"/>
          </a:xfrm>
          <a:prstGeom prst="rect">
            <a:avLst/>
          </a:prstGeom>
          <a:noFill/>
        </p:spPr>
        <p:txBody>
          <a:bodyPr wrap="square" rtlCol="0">
            <a:spAutoFit/>
          </a:bodyPr>
          <a:lstStyle/>
          <a:p>
            <a:r>
              <a:rPr lang="en-US" sz="1600" dirty="0" smtClean="0"/>
              <a:t>Issue Type 2: quantitation of same glycan in different files (</a:t>
            </a:r>
            <a:r>
              <a:rPr lang="en-US" sz="1600" dirty="0" err="1" smtClean="0"/>
              <a:t>Multiglycan</a:t>
            </a:r>
            <a:r>
              <a:rPr lang="en-US" sz="1600" dirty="0" smtClean="0"/>
              <a:t> and </a:t>
            </a:r>
            <a:r>
              <a:rPr lang="en-US" sz="1600" dirty="0" err="1" smtClean="0"/>
              <a:t>Xcarlibur</a:t>
            </a:r>
            <a:r>
              <a:rPr lang="en-US" sz="1600" dirty="0" smtClean="0"/>
              <a:t> gives similar ratio)</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5" y="1572768"/>
            <a:ext cx="9089250" cy="528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2137" t="19401" r="27137" b="74291"/>
          <a:stretch/>
        </p:blipFill>
        <p:spPr bwMode="auto">
          <a:xfrm>
            <a:off x="685800" y="314170"/>
            <a:ext cx="7580672" cy="64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641249" y="1583654"/>
            <a:ext cx="596638" cy="369332"/>
          </a:xfrm>
          <a:prstGeom prst="rect">
            <a:avLst/>
          </a:prstGeom>
          <a:noFill/>
        </p:spPr>
        <p:txBody>
          <a:bodyPr wrap="none" rtlCol="0">
            <a:spAutoFit/>
          </a:bodyPr>
          <a:lstStyle/>
          <a:p>
            <a:r>
              <a:rPr lang="en-US" b="1" dirty="0" smtClean="0">
                <a:solidFill>
                  <a:srgbClr val="FF0000"/>
                </a:solidFill>
              </a:rPr>
              <a:t>2.48</a:t>
            </a:r>
            <a:endParaRPr lang="en-US" b="1" dirty="0">
              <a:solidFill>
                <a:srgbClr val="FF0000"/>
              </a:solidFill>
            </a:endParaRPr>
          </a:p>
        </p:txBody>
      </p:sp>
      <p:sp>
        <p:nvSpPr>
          <p:cNvPr id="8" name="TextBox 7"/>
          <p:cNvSpPr txBox="1"/>
          <p:nvPr/>
        </p:nvSpPr>
        <p:spPr>
          <a:xfrm>
            <a:off x="5772199" y="2563368"/>
            <a:ext cx="596638" cy="369332"/>
          </a:xfrm>
          <a:prstGeom prst="rect">
            <a:avLst/>
          </a:prstGeom>
          <a:noFill/>
        </p:spPr>
        <p:txBody>
          <a:bodyPr wrap="none" rtlCol="0">
            <a:spAutoFit/>
          </a:bodyPr>
          <a:lstStyle/>
          <a:p>
            <a:r>
              <a:rPr lang="en-US" b="1" dirty="0" smtClean="0">
                <a:solidFill>
                  <a:srgbClr val="FF0000"/>
                </a:solidFill>
              </a:rPr>
              <a:t>3.82</a:t>
            </a:r>
            <a:endParaRPr lang="en-US" b="1" dirty="0">
              <a:solidFill>
                <a:srgbClr val="FF0000"/>
              </a:solidFill>
            </a:endParaRPr>
          </a:p>
        </p:txBody>
      </p:sp>
      <p:sp>
        <p:nvSpPr>
          <p:cNvPr id="9" name="TextBox 8"/>
          <p:cNvSpPr txBox="1"/>
          <p:nvPr/>
        </p:nvSpPr>
        <p:spPr>
          <a:xfrm>
            <a:off x="5890385" y="3400786"/>
            <a:ext cx="596638" cy="369332"/>
          </a:xfrm>
          <a:prstGeom prst="rect">
            <a:avLst/>
          </a:prstGeom>
          <a:noFill/>
        </p:spPr>
        <p:txBody>
          <a:bodyPr wrap="none" rtlCol="0">
            <a:spAutoFit/>
          </a:bodyPr>
          <a:lstStyle/>
          <a:p>
            <a:r>
              <a:rPr lang="en-US" b="1" dirty="0" smtClean="0">
                <a:solidFill>
                  <a:srgbClr val="FF0000"/>
                </a:solidFill>
              </a:rPr>
              <a:t>3.06</a:t>
            </a:r>
            <a:endParaRPr lang="en-US" b="1" dirty="0">
              <a:solidFill>
                <a:srgbClr val="FF0000"/>
              </a:solidFill>
            </a:endParaRPr>
          </a:p>
        </p:txBody>
      </p:sp>
      <p:sp>
        <p:nvSpPr>
          <p:cNvPr id="10" name="TextBox 9"/>
          <p:cNvSpPr txBox="1"/>
          <p:nvPr/>
        </p:nvSpPr>
        <p:spPr>
          <a:xfrm>
            <a:off x="6036258" y="4347452"/>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1" name="TextBox 10"/>
          <p:cNvSpPr txBox="1"/>
          <p:nvPr/>
        </p:nvSpPr>
        <p:spPr>
          <a:xfrm>
            <a:off x="5864215" y="5013436"/>
            <a:ext cx="596638" cy="369332"/>
          </a:xfrm>
          <a:prstGeom prst="rect">
            <a:avLst/>
          </a:prstGeom>
          <a:noFill/>
        </p:spPr>
        <p:txBody>
          <a:bodyPr wrap="none" rtlCol="0">
            <a:spAutoFit/>
          </a:bodyPr>
          <a:lstStyle/>
          <a:p>
            <a:r>
              <a:rPr lang="en-US" b="1" dirty="0" smtClean="0">
                <a:solidFill>
                  <a:srgbClr val="FF0000"/>
                </a:solidFill>
              </a:rPr>
              <a:t>1.68</a:t>
            </a:r>
            <a:endParaRPr lang="en-US" b="1" dirty="0">
              <a:solidFill>
                <a:srgbClr val="FF0000"/>
              </a:solidFill>
            </a:endParaRPr>
          </a:p>
        </p:txBody>
      </p:sp>
      <p:sp>
        <p:nvSpPr>
          <p:cNvPr id="12" name="TextBox 11"/>
          <p:cNvSpPr txBox="1"/>
          <p:nvPr/>
        </p:nvSpPr>
        <p:spPr>
          <a:xfrm>
            <a:off x="5863452" y="5927836"/>
            <a:ext cx="596638" cy="369332"/>
          </a:xfrm>
          <a:prstGeom prst="rect">
            <a:avLst/>
          </a:prstGeom>
          <a:noFill/>
        </p:spPr>
        <p:txBody>
          <a:bodyPr wrap="none" rtlCol="0">
            <a:spAutoFit/>
          </a:bodyPr>
          <a:lstStyle/>
          <a:p>
            <a:r>
              <a:rPr lang="en-US" b="1" dirty="0" smtClean="0">
                <a:solidFill>
                  <a:srgbClr val="FF0000"/>
                </a:solidFill>
              </a:rPr>
              <a:t>4.66</a:t>
            </a:r>
            <a:endParaRPr lang="en-US" b="1" dirty="0">
              <a:solidFill>
                <a:srgbClr val="FF0000"/>
              </a:solidFill>
            </a:endParaRPr>
          </a:p>
        </p:txBody>
      </p:sp>
      <p:sp>
        <p:nvSpPr>
          <p:cNvPr id="13" name="TextBox 12"/>
          <p:cNvSpPr txBox="1"/>
          <p:nvPr/>
        </p:nvSpPr>
        <p:spPr>
          <a:xfrm>
            <a:off x="1885227" y="937077"/>
            <a:ext cx="596638" cy="369332"/>
          </a:xfrm>
          <a:prstGeom prst="rect">
            <a:avLst/>
          </a:prstGeom>
          <a:noFill/>
        </p:spPr>
        <p:txBody>
          <a:bodyPr wrap="none" rtlCol="0">
            <a:spAutoFit/>
          </a:bodyPr>
          <a:lstStyle/>
          <a:p>
            <a:r>
              <a:rPr lang="en-US" b="1" dirty="0" smtClean="0">
                <a:solidFill>
                  <a:srgbClr val="0070C0"/>
                </a:solidFill>
              </a:rPr>
              <a:t>2.96</a:t>
            </a:r>
            <a:endParaRPr lang="en-US" b="1" dirty="0">
              <a:solidFill>
                <a:srgbClr val="0070C0"/>
              </a:solidFill>
            </a:endParaRPr>
          </a:p>
        </p:txBody>
      </p:sp>
      <p:sp>
        <p:nvSpPr>
          <p:cNvPr id="14" name="TextBox 13"/>
          <p:cNvSpPr txBox="1"/>
          <p:nvPr/>
        </p:nvSpPr>
        <p:spPr>
          <a:xfrm>
            <a:off x="2943943" y="937859"/>
            <a:ext cx="596638" cy="369332"/>
          </a:xfrm>
          <a:prstGeom prst="rect">
            <a:avLst/>
          </a:prstGeom>
          <a:noFill/>
        </p:spPr>
        <p:txBody>
          <a:bodyPr wrap="none" rtlCol="0">
            <a:spAutoFit/>
          </a:bodyPr>
          <a:lstStyle/>
          <a:p>
            <a:r>
              <a:rPr lang="en-US" b="1" dirty="0" smtClean="0">
                <a:solidFill>
                  <a:srgbClr val="0070C0"/>
                </a:solidFill>
              </a:rPr>
              <a:t>4.62</a:t>
            </a:r>
            <a:endParaRPr lang="en-US" b="1" dirty="0">
              <a:solidFill>
                <a:srgbClr val="0070C0"/>
              </a:solidFill>
            </a:endParaRPr>
          </a:p>
        </p:txBody>
      </p:sp>
      <p:sp>
        <p:nvSpPr>
          <p:cNvPr id="15" name="TextBox 14"/>
          <p:cNvSpPr txBox="1"/>
          <p:nvPr/>
        </p:nvSpPr>
        <p:spPr>
          <a:xfrm>
            <a:off x="4080858" y="947964"/>
            <a:ext cx="596638" cy="369332"/>
          </a:xfrm>
          <a:prstGeom prst="rect">
            <a:avLst/>
          </a:prstGeom>
          <a:noFill/>
        </p:spPr>
        <p:txBody>
          <a:bodyPr wrap="none" rtlCol="0">
            <a:spAutoFit/>
          </a:bodyPr>
          <a:lstStyle/>
          <a:p>
            <a:r>
              <a:rPr lang="en-US" b="1" dirty="0" smtClean="0">
                <a:solidFill>
                  <a:srgbClr val="0070C0"/>
                </a:solidFill>
              </a:rPr>
              <a:t>3.57</a:t>
            </a:r>
            <a:endParaRPr lang="en-US" b="1" dirty="0">
              <a:solidFill>
                <a:srgbClr val="0070C0"/>
              </a:solidFill>
            </a:endParaRPr>
          </a:p>
        </p:txBody>
      </p:sp>
      <p:sp>
        <p:nvSpPr>
          <p:cNvPr id="16" name="TextBox 15"/>
          <p:cNvSpPr txBox="1"/>
          <p:nvPr/>
        </p:nvSpPr>
        <p:spPr>
          <a:xfrm>
            <a:off x="5339563" y="937077"/>
            <a:ext cx="301686" cy="369332"/>
          </a:xfrm>
          <a:prstGeom prst="rect">
            <a:avLst/>
          </a:prstGeom>
          <a:noFill/>
        </p:spPr>
        <p:txBody>
          <a:bodyPr wrap="none" rtlCol="0">
            <a:spAutoFit/>
          </a:bodyPr>
          <a:lstStyle/>
          <a:p>
            <a:r>
              <a:rPr lang="en-US" b="1" dirty="0" smtClean="0">
                <a:solidFill>
                  <a:srgbClr val="0070C0"/>
                </a:solidFill>
              </a:rPr>
              <a:t>1</a:t>
            </a:r>
            <a:endParaRPr lang="en-US" b="1" dirty="0">
              <a:solidFill>
                <a:srgbClr val="0070C0"/>
              </a:solidFill>
            </a:endParaRPr>
          </a:p>
        </p:txBody>
      </p:sp>
      <p:sp>
        <p:nvSpPr>
          <p:cNvPr id="17" name="TextBox 16"/>
          <p:cNvSpPr txBox="1"/>
          <p:nvPr/>
        </p:nvSpPr>
        <p:spPr>
          <a:xfrm>
            <a:off x="6386630" y="914524"/>
            <a:ext cx="596638" cy="369332"/>
          </a:xfrm>
          <a:prstGeom prst="rect">
            <a:avLst/>
          </a:prstGeom>
          <a:noFill/>
        </p:spPr>
        <p:txBody>
          <a:bodyPr wrap="none" rtlCol="0">
            <a:spAutoFit/>
          </a:bodyPr>
          <a:lstStyle/>
          <a:p>
            <a:r>
              <a:rPr lang="en-US" b="1" dirty="0" smtClean="0">
                <a:solidFill>
                  <a:srgbClr val="0070C0"/>
                </a:solidFill>
              </a:rPr>
              <a:t>2.08</a:t>
            </a:r>
            <a:endParaRPr lang="en-US" b="1" dirty="0">
              <a:solidFill>
                <a:srgbClr val="0070C0"/>
              </a:solidFill>
            </a:endParaRPr>
          </a:p>
        </p:txBody>
      </p:sp>
      <p:sp>
        <p:nvSpPr>
          <p:cNvPr id="18" name="TextBox 17"/>
          <p:cNvSpPr txBox="1"/>
          <p:nvPr/>
        </p:nvSpPr>
        <p:spPr>
          <a:xfrm>
            <a:off x="7439743" y="926192"/>
            <a:ext cx="596638" cy="369332"/>
          </a:xfrm>
          <a:prstGeom prst="rect">
            <a:avLst/>
          </a:prstGeom>
          <a:noFill/>
        </p:spPr>
        <p:txBody>
          <a:bodyPr wrap="none" rtlCol="0">
            <a:spAutoFit/>
          </a:bodyPr>
          <a:lstStyle/>
          <a:p>
            <a:r>
              <a:rPr lang="en-US" b="1" dirty="0" smtClean="0">
                <a:solidFill>
                  <a:srgbClr val="0070C0"/>
                </a:solidFill>
              </a:rPr>
              <a:t>6.44</a:t>
            </a:r>
            <a:endParaRPr lang="en-US" b="1" dirty="0">
              <a:solidFill>
                <a:srgbClr val="0070C0"/>
              </a:solidFill>
            </a:endParaRPr>
          </a:p>
        </p:txBody>
      </p:sp>
    </p:spTree>
    <p:extLst>
      <p:ext uri="{BB962C8B-B14F-4D97-AF65-F5344CB8AC3E}">
        <p14:creationId xmlns:p14="http://schemas.microsoft.com/office/powerpoint/2010/main" val="4226473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249</Words>
  <Application>Microsoft Office PowerPoint</Application>
  <PresentationFormat>On-screen Show (4:3)</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Multiglycan issues</vt:lpstr>
      <vt:lpstr>Batch Mode Issue</vt:lpstr>
      <vt:lpstr>Quantitation Issue</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Multiglycan issues</dc:title>
  <dc:creator>Mechref324</dc:creator>
  <cp:lastModifiedBy>Mechref324</cp:lastModifiedBy>
  <cp:revision>7</cp:revision>
  <dcterms:created xsi:type="dcterms:W3CDTF">2015-07-16T18:25:50Z</dcterms:created>
  <dcterms:modified xsi:type="dcterms:W3CDTF">2015-07-16T19:55:03Z</dcterms:modified>
</cp:coreProperties>
</file>