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8" r:id="rId1"/>
  </p:sldMasterIdLst>
  <p:notesMasterIdLst>
    <p:notesMasterId r:id="rId66"/>
  </p:notesMasterIdLst>
  <p:handoutMasterIdLst>
    <p:handoutMasterId r:id="rId67"/>
  </p:handoutMasterIdLst>
  <p:sldIdLst>
    <p:sldId id="298" r:id="rId2"/>
    <p:sldId id="356" r:id="rId3"/>
    <p:sldId id="415" r:id="rId4"/>
    <p:sldId id="394" r:id="rId5"/>
    <p:sldId id="403" r:id="rId6"/>
    <p:sldId id="398" r:id="rId7"/>
    <p:sldId id="399" r:id="rId8"/>
    <p:sldId id="400" r:id="rId9"/>
    <p:sldId id="405" r:id="rId10"/>
    <p:sldId id="416" r:id="rId11"/>
    <p:sldId id="368" r:id="rId12"/>
    <p:sldId id="418" r:id="rId13"/>
    <p:sldId id="417" r:id="rId14"/>
    <p:sldId id="406" r:id="rId15"/>
    <p:sldId id="407" r:id="rId16"/>
    <p:sldId id="408" r:id="rId17"/>
    <p:sldId id="409" r:id="rId18"/>
    <p:sldId id="410" r:id="rId19"/>
    <p:sldId id="411" r:id="rId20"/>
    <p:sldId id="387" r:id="rId21"/>
    <p:sldId id="383" r:id="rId22"/>
    <p:sldId id="380" r:id="rId23"/>
    <p:sldId id="420" r:id="rId24"/>
    <p:sldId id="421" r:id="rId25"/>
    <p:sldId id="422" r:id="rId26"/>
    <p:sldId id="423" r:id="rId27"/>
    <p:sldId id="424" r:id="rId28"/>
    <p:sldId id="439" r:id="rId29"/>
    <p:sldId id="440" r:id="rId30"/>
    <p:sldId id="441" r:id="rId31"/>
    <p:sldId id="442" r:id="rId32"/>
    <p:sldId id="425" r:id="rId33"/>
    <p:sldId id="419" r:id="rId34"/>
    <p:sldId id="426" r:id="rId35"/>
    <p:sldId id="428" r:id="rId36"/>
    <p:sldId id="371" r:id="rId37"/>
    <p:sldId id="427" r:id="rId38"/>
    <p:sldId id="429" r:id="rId39"/>
    <p:sldId id="430" r:id="rId40"/>
    <p:sldId id="431" r:id="rId41"/>
    <p:sldId id="432" r:id="rId42"/>
    <p:sldId id="433" r:id="rId43"/>
    <p:sldId id="444" r:id="rId44"/>
    <p:sldId id="296" r:id="rId45"/>
    <p:sldId id="436" r:id="rId46"/>
    <p:sldId id="435" r:id="rId47"/>
    <p:sldId id="437" r:id="rId48"/>
    <p:sldId id="438" r:id="rId49"/>
    <p:sldId id="373" r:id="rId50"/>
    <p:sldId id="365" r:id="rId51"/>
    <p:sldId id="445" r:id="rId52"/>
    <p:sldId id="447" r:id="rId53"/>
    <p:sldId id="448" r:id="rId54"/>
    <p:sldId id="443" r:id="rId55"/>
    <p:sldId id="374" r:id="rId56"/>
    <p:sldId id="375" r:id="rId57"/>
    <p:sldId id="393" r:id="rId58"/>
    <p:sldId id="449" r:id="rId59"/>
    <p:sldId id="450" r:id="rId60"/>
    <p:sldId id="379" r:id="rId61"/>
    <p:sldId id="382" r:id="rId62"/>
    <p:sldId id="452" r:id="rId63"/>
    <p:sldId id="363" r:id="rId64"/>
    <p:sldId id="332" r:id="rId65"/>
  </p:sldIdLst>
  <p:sldSz cx="9144000" cy="6858000" type="screen4x3"/>
  <p:notesSz cx="6985000" cy="9271000"/>
  <p:defaultTextStyle>
    <a:defPPr>
      <a:defRPr lang="en-US"/>
    </a:defPPr>
    <a:lvl1pPr algn="l" rtl="0" fontAlgn="base">
      <a:spcBef>
        <a:spcPct val="0"/>
      </a:spcBef>
      <a:spcAft>
        <a:spcPct val="0"/>
      </a:spcAft>
      <a:defRPr sz="2400" kern="1200">
        <a:solidFill>
          <a:schemeClr val="tx1"/>
        </a:solidFill>
        <a:latin typeface="Arial" pitchFamily="26" charset="0"/>
        <a:ea typeface="ＭＳ Ｐゴシック" pitchFamily="26" charset="-128"/>
        <a:cs typeface="ＭＳ Ｐゴシック" pitchFamily="26" charset="-128"/>
      </a:defRPr>
    </a:lvl1pPr>
    <a:lvl2pPr marL="457200" algn="l" rtl="0" fontAlgn="base">
      <a:spcBef>
        <a:spcPct val="0"/>
      </a:spcBef>
      <a:spcAft>
        <a:spcPct val="0"/>
      </a:spcAft>
      <a:defRPr sz="2400" kern="1200">
        <a:solidFill>
          <a:schemeClr val="tx1"/>
        </a:solidFill>
        <a:latin typeface="Arial" pitchFamily="26" charset="0"/>
        <a:ea typeface="ＭＳ Ｐゴシック" pitchFamily="26" charset="-128"/>
        <a:cs typeface="ＭＳ Ｐゴシック" pitchFamily="26" charset="-128"/>
      </a:defRPr>
    </a:lvl2pPr>
    <a:lvl3pPr marL="914400" algn="l" rtl="0" fontAlgn="base">
      <a:spcBef>
        <a:spcPct val="0"/>
      </a:spcBef>
      <a:spcAft>
        <a:spcPct val="0"/>
      </a:spcAft>
      <a:defRPr sz="2400" kern="1200">
        <a:solidFill>
          <a:schemeClr val="tx1"/>
        </a:solidFill>
        <a:latin typeface="Arial" pitchFamily="26" charset="0"/>
        <a:ea typeface="ＭＳ Ｐゴシック" pitchFamily="26" charset="-128"/>
        <a:cs typeface="ＭＳ Ｐゴシック" pitchFamily="26" charset="-128"/>
      </a:defRPr>
    </a:lvl3pPr>
    <a:lvl4pPr marL="1371600" algn="l" rtl="0" fontAlgn="base">
      <a:spcBef>
        <a:spcPct val="0"/>
      </a:spcBef>
      <a:spcAft>
        <a:spcPct val="0"/>
      </a:spcAft>
      <a:defRPr sz="2400" kern="1200">
        <a:solidFill>
          <a:schemeClr val="tx1"/>
        </a:solidFill>
        <a:latin typeface="Arial" pitchFamily="26" charset="0"/>
        <a:ea typeface="ＭＳ Ｐゴシック" pitchFamily="26" charset="-128"/>
        <a:cs typeface="ＭＳ Ｐゴシック" pitchFamily="26" charset="-128"/>
      </a:defRPr>
    </a:lvl4pPr>
    <a:lvl5pPr marL="1828800" algn="l" rtl="0" fontAlgn="base">
      <a:spcBef>
        <a:spcPct val="0"/>
      </a:spcBef>
      <a:spcAft>
        <a:spcPct val="0"/>
      </a:spcAft>
      <a:defRPr sz="2400" kern="1200">
        <a:solidFill>
          <a:schemeClr val="tx1"/>
        </a:solidFill>
        <a:latin typeface="Arial" pitchFamily="26" charset="0"/>
        <a:ea typeface="ＭＳ Ｐゴシック" pitchFamily="26" charset="-128"/>
        <a:cs typeface="ＭＳ Ｐゴシック" pitchFamily="26" charset="-128"/>
      </a:defRPr>
    </a:lvl5pPr>
    <a:lvl6pPr marL="2286000" algn="l" defTabSz="457200" rtl="0" eaLnBrk="1" latinLnBrk="0" hangingPunct="1">
      <a:defRPr sz="2400" kern="1200">
        <a:solidFill>
          <a:schemeClr val="tx1"/>
        </a:solidFill>
        <a:latin typeface="Arial" pitchFamily="26" charset="0"/>
        <a:ea typeface="ＭＳ Ｐゴシック" pitchFamily="26" charset="-128"/>
        <a:cs typeface="ＭＳ Ｐゴシック" pitchFamily="26" charset="-128"/>
      </a:defRPr>
    </a:lvl6pPr>
    <a:lvl7pPr marL="2743200" algn="l" defTabSz="457200" rtl="0" eaLnBrk="1" latinLnBrk="0" hangingPunct="1">
      <a:defRPr sz="2400" kern="1200">
        <a:solidFill>
          <a:schemeClr val="tx1"/>
        </a:solidFill>
        <a:latin typeface="Arial" pitchFamily="26" charset="0"/>
        <a:ea typeface="ＭＳ Ｐゴシック" pitchFamily="26" charset="-128"/>
        <a:cs typeface="ＭＳ Ｐゴシック" pitchFamily="26" charset="-128"/>
      </a:defRPr>
    </a:lvl7pPr>
    <a:lvl8pPr marL="3200400" algn="l" defTabSz="457200" rtl="0" eaLnBrk="1" latinLnBrk="0" hangingPunct="1">
      <a:defRPr sz="2400" kern="1200">
        <a:solidFill>
          <a:schemeClr val="tx1"/>
        </a:solidFill>
        <a:latin typeface="Arial" pitchFamily="26" charset="0"/>
        <a:ea typeface="ＭＳ Ｐゴシック" pitchFamily="26" charset="-128"/>
        <a:cs typeface="ＭＳ Ｐゴシック" pitchFamily="26" charset="-128"/>
      </a:defRPr>
    </a:lvl8pPr>
    <a:lvl9pPr marL="3657600" algn="l" defTabSz="457200" rtl="0" eaLnBrk="1" latinLnBrk="0" hangingPunct="1">
      <a:defRPr sz="2400" kern="1200">
        <a:solidFill>
          <a:schemeClr val="tx1"/>
        </a:solidFill>
        <a:latin typeface="Arial" pitchFamily="26" charset="0"/>
        <a:ea typeface="ＭＳ Ｐゴシック" pitchFamily="26" charset="-128"/>
        <a:cs typeface="ＭＳ Ｐゴシック" pitchFamily="26"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CC99"/>
    <a:srgbClr val="CC6633"/>
    <a:srgbClr val="7A2310"/>
    <a:srgbClr val="7D1F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920" autoAdjust="0"/>
  </p:normalViewPr>
  <p:slideViewPr>
    <p:cSldViewPr>
      <p:cViewPr varScale="1">
        <p:scale>
          <a:sx n="113" d="100"/>
          <a:sy n="113" d="100"/>
        </p:scale>
        <p:origin x="20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27363" cy="274638"/>
          </a:xfrm>
          <a:prstGeom prst="rect">
            <a:avLst/>
          </a:prstGeom>
          <a:noFill/>
          <a:ln w="9525">
            <a:noFill/>
            <a:miter lim="800000"/>
            <a:headEnd/>
            <a:tailEnd/>
          </a:ln>
          <a:effectLst/>
        </p:spPr>
        <p:txBody>
          <a:bodyPr vert="horz" wrap="square" lIns="92860" tIns="46431" rIns="92860" bIns="46431" numCol="1" anchor="t" anchorCtr="0" compatLnSpc="1">
            <a:prstTxWarp prst="textNoShape">
              <a:avLst/>
            </a:prstTxWarp>
            <a:spAutoFit/>
          </a:bodyPr>
          <a:lstStyle>
            <a:lvl1pPr defTabSz="928688" eaLnBrk="0" hangingPunct="0">
              <a:spcBef>
                <a:spcPct val="50000"/>
              </a:spcBef>
              <a:defRPr sz="1200">
                <a:latin typeface="Times" pitchFamily="26" charset="0"/>
              </a:defRPr>
            </a:lvl1pPr>
          </a:lstStyle>
          <a:p>
            <a:r>
              <a:rPr lang="en-US"/>
              <a:t>http://www.chpc.utah.edu</a:t>
            </a:r>
          </a:p>
        </p:txBody>
      </p:sp>
      <p:sp>
        <p:nvSpPr>
          <p:cNvPr id="9219" name="Rectangle 3"/>
          <p:cNvSpPr>
            <a:spLocks noGrp="1" noChangeArrowheads="1"/>
          </p:cNvSpPr>
          <p:nvPr>
            <p:ph type="dt" sz="quarter" idx="1"/>
          </p:nvPr>
        </p:nvSpPr>
        <p:spPr bwMode="auto">
          <a:xfrm>
            <a:off x="3957638" y="0"/>
            <a:ext cx="3027362" cy="274638"/>
          </a:xfrm>
          <a:prstGeom prst="rect">
            <a:avLst/>
          </a:prstGeom>
          <a:noFill/>
          <a:ln w="9525">
            <a:noFill/>
            <a:miter lim="800000"/>
            <a:headEnd/>
            <a:tailEnd/>
          </a:ln>
          <a:effectLst/>
        </p:spPr>
        <p:txBody>
          <a:bodyPr vert="horz" wrap="square" lIns="92860" tIns="46431" rIns="92860" bIns="46431" numCol="1" anchor="t" anchorCtr="0" compatLnSpc="1">
            <a:prstTxWarp prst="textNoShape">
              <a:avLst/>
            </a:prstTxWarp>
            <a:spAutoFit/>
          </a:bodyPr>
          <a:lstStyle>
            <a:lvl1pPr algn="r" defTabSz="928688" eaLnBrk="0" hangingPunct="0">
              <a:spcBef>
                <a:spcPct val="50000"/>
              </a:spcBef>
              <a:defRPr sz="1200">
                <a:latin typeface="Times" pitchFamily="26" charset="0"/>
              </a:defRPr>
            </a:lvl1pPr>
          </a:lstStyle>
          <a:p>
            <a:fld id="{62E2CED9-D5BD-3644-8475-2841E9D82073}" type="datetime1">
              <a:rPr lang="en-US" smtClean="0"/>
              <a:t>8/20/24</a:t>
            </a:fld>
            <a:endParaRPr lang="en-US"/>
          </a:p>
        </p:txBody>
      </p:sp>
      <p:sp>
        <p:nvSpPr>
          <p:cNvPr id="9220" name="Rectangle 4"/>
          <p:cNvSpPr>
            <a:spLocks noGrp="1" noChangeArrowheads="1"/>
          </p:cNvSpPr>
          <p:nvPr>
            <p:ph type="ftr" sz="quarter" idx="2"/>
          </p:nvPr>
        </p:nvSpPr>
        <p:spPr bwMode="auto">
          <a:xfrm>
            <a:off x="0" y="8996363"/>
            <a:ext cx="3027363" cy="274637"/>
          </a:xfrm>
          <a:prstGeom prst="rect">
            <a:avLst/>
          </a:prstGeom>
          <a:noFill/>
          <a:ln w="9525">
            <a:noFill/>
            <a:miter lim="800000"/>
            <a:headEnd/>
            <a:tailEnd/>
          </a:ln>
          <a:effectLst/>
        </p:spPr>
        <p:txBody>
          <a:bodyPr vert="horz" wrap="square" lIns="92860" tIns="46431" rIns="92860" bIns="46431" numCol="1" anchor="b" anchorCtr="0" compatLnSpc="1">
            <a:prstTxWarp prst="textNoShape">
              <a:avLst/>
            </a:prstTxWarp>
            <a:spAutoFit/>
          </a:bodyPr>
          <a:lstStyle>
            <a:lvl1pPr defTabSz="928688" eaLnBrk="0" hangingPunct="0">
              <a:spcBef>
                <a:spcPct val="50000"/>
              </a:spcBef>
              <a:defRPr sz="1200">
                <a:latin typeface="Times" pitchFamily="26" charset="0"/>
              </a:defRPr>
            </a:lvl1pPr>
          </a:lstStyle>
          <a:p>
            <a:endParaRPr lang="en-US"/>
          </a:p>
        </p:txBody>
      </p:sp>
      <p:sp>
        <p:nvSpPr>
          <p:cNvPr id="9221" name="Rectangle 5"/>
          <p:cNvSpPr>
            <a:spLocks noGrp="1" noChangeArrowheads="1"/>
          </p:cNvSpPr>
          <p:nvPr>
            <p:ph type="sldNum" sz="quarter" idx="3"/>
          </p:nvPr>
        </p:nvSpPr>
        <p:spPr bwMode="auto">
          <a:xfrm>
            <a:off x="3957638" y="8996363"/>
            <a:ext cx="3027362" cy="274637"/>
          </a:xfrm>
          <a:prstGeom prst="rect">
            <a:avLst/>
          </a:prstGeom>
          <a:noFill/>
          <a:ln w="9525">
            <a:noFill/>
            <a:miter lim="800000"/>
            <a:headEnd/>
            <a:tailEnd/>
          </a:ln>
          <a:effectLst/>
        </p:spPr>
        <p:txBody>
          <a:bodyPr vert="horz" wrap="square" lIns="92860" tIns="46431" rIns="92860" bIns="46431" numCol="1" anchor="b" anchorCtr="0" compatLnSpc="1">
            <a:prstTxWarp prst="textNoShape">
              <a:avLst/>
            </a:prstTxWarp>
            <a:spAutoFit/>
          </a:bodyPr>
          <a:lstStyle>
            <a:lvl1pPr algn="r" defTabSz="928688" eaLnBrk="0" hangingPunct="0">
              <a:spcBef>
                <a:spcPct val="50000"/>
              </a:spcBef>
              <a:defRPr sz="1200">
                <a:latin typeface="Times" pitchFamily="26" charset="0"/>
              </a:defRPr>
            </a:lvl1pPr>
          </a:lstStyle>
          <a:p>
            <a:fld id="{78EFBCC7-8BF4-9A48-B009-E4CAB00FB0F4}" type="slidenum">
              <a:rPr lang="en-US"/>
              <a:pPr/>
              <a:t>‹#›</a:t>
            </a:fld>
            <a:endParaRPr lang="en-US"/>
          </a:p>
        </p:txBody>
      </p:sp>
    </p:spTree>
    <p:extLst>
      <p:ext uri="{BB962C8B-B14F-4D97-AF65-F5344CB8AC3E}">
        <p14:creationId xmlns:p14="http://schemas.microsoft.com/office/powerpoint/2010/main" val="3210201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7363" cy="274638"/>
          </a:xfrm>
          <a:prstGeom prst="rect">
            <a:avLst/>
          </a:prstGeom>
          <a:noFill/>
          <a:ln w="9525">
            <a:noFill/>
            <a:miter lim="800000"/>
            <a:headEnd/>
            <a:tailEnd/>
          </a:ln>
          <a:effectLst/>
        </p:spPr>
        <p:txBody>
          <a:bodyPr vert="horz" wrap="square" lIns="92860" tIns="46431" rIns="92860" bIns="46431" numCol="1" anchor="t" anchorCtr="0" compatLnSpc="1">
            <a:prstTxWarp prst="textNoShape">
              <a:avLst/>
            </a:prstTxWarp>
            <a:spAutoFit/>
          </a:bodyPr>
          <a:lstStyle>
            <a:lvl1pPr defTabSz="928688" eaLnBrk="0" hangingPunct="0">
              <a:spcBef>
                <a:spcPct val="50000"/>
              </a:spcBef>
              <a:defRPr sz="1200">
                <a:latin typeface="Times" pitchFamily="26" charset="0"/>
              </a:defRPr>
            </a:lvl1pPr>
          </a:lstStyle>
          <a:p>
            <a:r>
              <a:rPr lang="en-US"/>
              <a:t>http://www.chpc.utah.edu</a:t>
            </a:r>
          </a:p>
        </p:txBody>
      </p:sp>
      <p:sp>
        <p:nvSpPr>
          <p:cNvPr id="6147" name="Rectangle 3"/>
          <p:cNvSpPr>
            <a:spLocks noGrp="1" noChangeArrowheads="1"/>
          </p:cNvSpPr>
          <p:nvPr>
            <p:ph type="dt" idx="1"/>
          </p:nvPr>
        </p:nvSpPr>
        <p:spPr bwMode="auto">
          <a:xfrm>
            <a:off x="3957638" y="0"/>
            <a:ext cx="3027362" cy="274638"/>
          </a:xfrm>
          <a:prstGeom prst="rect">
            <a:avLst/>
          </a:prstGeom>
          <a:noFill/>
          <a:ln w="9525">
            <a:noFill/>
            <a:miter lim="800000"/>
            <a:headEnd/>
            <a:tailEnd/>
          </a:ln>
          <a:effectLst/>
        </p:spPr>
        <p:txBody>
          <a:bodyPr vert="horz" wrap="square" lIns="92860" tIns="46431" rIns="92860" bIns="46431" numCol="1" anchor="t" anchorCtr="0" compatLnSpc="1">
            <a:prstTxWarp prst="textNoShape">
              <a:avLst/>
            </a:prstTxWarp>
            <a:spAutoFit/>
          </a:bodyPr>
          <a:lstStyle>
            <a:lvl1pPr algn="r" defTabSz="928688" eaLnBrk="0" hangingPunct="0">
              <a:spcBef>
                <a:spcPct val="50000"/>
              </a:spcBef>
              <a:defRPr sz="1200">
                <a:latin typeface="Times" pitchFamily="26" charset="0"/>
              </a:defRPr>
            </a:lvl1pPr>
          </a:lstStyle>
          <a:p>
            <a:fld id="{31221515-87E2-7C40-8A70-6FFA423A8160}" type="datetime1">
              <a:rPr lang="en-US" smtClean="0"/>
              <a:t>8/20/24</a:t>
            </a:fld>
            <a:endParaRPr lang="en-US"/>
          </a:p>
        </p:txBody>
      </p:sp>
      <p:sp>
        <p:nvSpPr>
          <p:cNvPr id="16388"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03725"/>
            <a:ext cx="5121275" cy="1227138"/>
          </a:xfrm>
          <a:prstGeom prst="rect">
            <a:avLst/>
          </a:prstGeom>
          <a:noFill/>
          <a:ln w="9525">
            <a:noFill/>
            <a:miter lim="800000"/>
            <a:headEnd/>
            <a:tailEnd/>
          </a:ln>
          <a:effectLst/>
        </p:spPr>
        <p:txBody>
          <a:bodyPr vert="horz" wrap="square" lIns="92860" tIns="46431" rIns="92860" bIns="46431"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996363"/>
            <a:ext cx="3027363" cy="274637"/>
          </a:xfrm>
          <a:prstGeom prst="rect">
            <a:avLst/>
          </a:prstGeom>
          <a:noFill/>
          <a:ln w="9525">
            <a:noFill/>
            <a:miter lim="800000"/>
            <a:headEnd/>
            <a:tailEnd/>
          </a:ln>
          <a:effectLst/>
        </p:spPr>
        <p:txBody>
          <a:bodyPr vert="horz" wrap="square" lIns="92860" tIns="46431" rIns="92860" bIns="46431" numCol="1" anchor="b" anchorCtr="0" compatLnSpc="1">
            <a:prstTxWarp prst="textNoShape">
              <a:avLst/>
            </a:prstTxWarp>
            <a:spAutoFit/>
          </a:bodyPr>
          <a:lstStyle>
            <a:lvl1pPr defTabSz="928688" eaLnBrk="0" hangingPunct="0">
              <a:spcBef>
                <a:spcPct val="50000"/>
              </a:spcBef>
              <a:defRPr sz="1200">
                <a:latin typeface="Times" pitchFamily="26" charset="0"/>
              </a:defRPr>
            </a:lvl1pPr>
          </a:lstStyle>
          <a:p>
            <a:endParaRPr lang="en-US"/>
          </a:p>
        </p:txBody>
      </p:sp>
      <p:sp>
        <p:nvSpPr>
          <p:cNvPr id="6151" name="Rectangle 7"/>
          <p:cNvSpPr>
            <a:spLocks noGrp="1" noChangeArrowheads="1"/>
          </p:cNvSpPr>
          <p:nvPr>
            <p:ph type="sldNum" sz="quarter" idx="5"/>
          </p:nvPr>
        </p:nvSpPr>
        <p:spPr bwMode="auto">
          <a:xfrm>
            <a:off x="3957638" y="8996363"/>
            <a:ext cx="3027362" cy="274637"/>
          </a:xfrm>
          <a:prstGeom prst="rect">
            <a:avLst/>
          </a:prstGeom>
          <a:noFill/>
          <a:ln w="9525">
            <a:noFill/>
            <a:miter lim="800000"/>
            <a:headEnd/>
            <a:tailEnd/>
          </a:ln>
          <a:effectLst/>
        </p:spPr>
        <p:txBody>
          <a:bodyPr vert="horz" wrap="square" lIns="92860" tIns="46431" rIns="92860" bIns="46431" numCol="1" anchor="b" anchorCtr="0" compatLnSpc="1">
            <a:prstTxWarp prst="textNoShape">
              <a:avLst/>
            </a:prstTxWarp>
            <a:spAutoFit/>
          </a:bodyPr>
          <a:lstStyle>
            <a:lvl1pPr algn="r" defTabSz="928688" eaLnBrk="0" hangingPunct="0">
              <a:spcBef>
                <a:spcPct val="50000"/>
              </a:spcBef>
              <a:defRPr sz="1200">
                <a:latin typeface="Times" pitchFamily="26" charset="0"/>
              </a:defRPr>
            </a:lvl1pPr>
          </a:lstStyle>
          <a:p>
            <a:fld id="{AA3895A6-670A-7448-8EB0-8F0271884791}" type="slidenum">
              <a:rPr lang="en-US"/>
              <a:pPr/>
              <a:t>‹#›</a:t>
            </a:fld>
            <a:endParaRPr lang="en-US"/>
          </a:p>
        </p:txBody>
      </p:sp>
    </p:spTree>
    <p:extLst>
      <p:ext uri="{BB962C8B-B14F-4D97-AF65-F5344CB8AC3E}">
        <p14:creationId xmlns:p14="http://schemas.microsoft.com/office/powerpoint/2010/main" val="299916439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10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This is what a </a:t>
            </a:r>
            <a:r>
              <a:rPr lang="en-US" dirty="0" err="1">
                <a:latin typeface="Times" pitchFamily="26" charset="0"/>
                <a:ea typeface="ＭＳ Ｐゴシック" pitchFamily="26" charset="-128"/>
                <a:cs typeface="ＭＳ Ｐゴシック" pitchFamily="26" charset="-128"/>
              </a:rPr>
              <a:t>slurm</a:t>
            </a:r>
            <a:r>
              <a:rPr lang="en-US" dirty="0">
                <a:latin typeface="Times" pitchFamily="26" charset="0"/>
                <a:ea typeface="ＭＳ Ｐゴシック" pitchFamily="26" charset="-128"/>
                <a:cs typeface="ＭＳ Ｐゴシック" pitchFamily="26" charset="-128"/>
              </a:rPr>
              <a:t> script looks like all together. It looks like a lot of information at first, but lets break it down piece by piece.</a:t>
            </a:r>
          </a:p>
        </p:txBody>
      </p:sp>
    </p:spTree>
    <p:extLst>
      <p:ext uri="{BB962C8B-B14F-4D97-AF65-F5344CB8AC3E}">
        <p14:creationId xmlns:p14="http://schemas.microsoft.com/office/powerpoint/2010/main" val="230206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11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The first thing you will need to fill out are the #SBATCH directives. Lets focus on the most important part – account and partition</a:t>
            </a:r>
          </a:p>
        </p:txBody>
      </p:sp>
    </p:spTree>
    <p:extLst>
      <p:ext uri="{BB962C8B-B14F-4D97-AF65-F5344CB8AC3E}">
        <p14:creationId xmlns:p14="http://schemas.microsoft.com/office/powerpoint/2010/main" val="279642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79B7796-27FF-2447-A144-C38BBB0049E9}"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12</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NOTE: are the first two commands useful to show?</a:t>
            </a:r>
          </a:p>
          <a:p>
            <a:pPr eaLnBrk="1" hangingPunct="1"/>
            <a:r>
              <a:rPr lang="en-US" dirty="0">
                <a:latin typeface="Times" pitchFamily="26" charset="0"/>
                <a:ea typeface="ＭＳ Ｐゴシック" pitchFamily="26" charset="-128"/>
                <a:cs typeface="ＭＳ Ｐゴシック" pitchFamily="26" charset="-128"/>
              </a:rPr>
              <a:t>First two commands are limited to the cluster you currently reside on</a:t>
            </a:r>
          </a:p>
          <a:p>
            <a:pPr eaLnBrk="1" hangingPunct="1"/>
            <a:r>
              <a:rPr lang="en-US" dirty="0">
                <a:latin typeface="Times" pitchFamily="26" charset="0"/>
                <a:ea typeface="ＭＳ Ｐゴシック" pitchFamily="26" charset="-128"/>
                <a:cs typeface="ＭＳ Ｐゴシック" pitchFamily="26" charset="-128"/>
              </a:rPr>
              <a:t>Here is how you can use the </a:t>
            </a:r>
            <a:r>
              <a:rPr lang="en-US" dirty="0" err="1">
                <a:latin typeface="Times" pitchFamily="26" charset="0"/>
                <a:ea typeface="ＭＳ Ｐゴシック" pitchFamily="26" charset="-128"/>
                <a:cs typeface="ＭＳ Ｐゴシック" pitchFamily="26" charset="-128"/>
              </a:rPr>
              <a:t>myallocation</a:t>
            </a:r>
            <a:r>
              <a:rPr lang="en-US" dirty="0">
                <a:latin typeface="Times" pitchFamily="26" charset="0"/>
                <a:ea typeface="ＭＳ Ｐゴシック" pitchFamily="26" charset="-128"/>
                <a:cs typeface="ＭＳ Ｐゴシック" pitchFamily="26" charset="-128"/>
              </a:rPr>
              <a:t> command</a:t>
            </a:r>
          </a:p>
        </p:txBody>
      </p:sp>
    </p:spTree>
    <p:extLst>
      <p:ext uri="{BB962C8B-B14F-4D97-AF65-F5344CB8AC3E}">
        <p14:creationId xmlns:p14="http://schemas.microsoft.com/office/powerpoint/2010/main" val="1317822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account, and partition are information you will need to submit a SLURM job.</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13</a:t>
            </a:fld>
            <a:endParaRPr lang="en-US"/>
          </a:p>
        </p:txBody>
      </p:sp>
    </p:spTree>
    <p:extLst>
      <p:ext uri="{BB962C8B-B14F-4D97-AF65-F5344CB8AC3E}">
        <p14:creationId xmlns:p14="http://schemas.microsoft.com/office/powerpoint/2010/main" val="200657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Preemption sounds scary but isn’t something you should worry about. We will get back to preemption later.</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14</a:t>
            </a:fld>
            <a:endParaRPr lang="en-US"/>
          </a:p>
        </p:txBody>
      </p:sp>
    </p:spTree>
    <p:extLst>
      <p:ext uri="{BB962C8B-B14F-4D97-AF65-F5344CB8AC3E}">
        <p14:creationId xmlns:p14="http://schemas.microsoft.com/office/powerpoint/2010/main" val="28045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15</a:t>
            </a:fld>
            <a:endParaRPr lang="en-US"/>
          </a:p>
        </p:txBody>
      </p:sp>
    </p:spTree>
    <p:extLst>
      <p:ext uri="{BB962C8B-B14F-4D97-AF65-F5344CB8AC3E}">
        <p14:creationId xmlns:p14="http://schemas.microsoft.com/office/powerpoint/2010/main" val="68307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16</a:t>
            </a:fld>
            <a:endParaRPr lang="en-US"/>
          </a:p>
        </p:txBody>
      </p:sp>
    </p:spTree>
    <p:extLst>
      <p:ext uri="{BB962C8B-B14F-4D97-AF65-F5344CB8AC3E}">
        <p14:creationId xmlns:p14="http://schemas.microsoft.com/office/powerpoint/2010/main" val="1220146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17</a:t>
            </a:fld>
            <a:endParaRPr lang="en-US"/>
          </a:p>
        </p:txBody>
      </p:sp>
    </p:spTree>
    <p:extLst>
      <p:ext uri="{BB962C8B-B14F-4D97-AF65-F5344CB8AC3E}">
        <p14:creationId xmlns:p14="http://schemas.microsoft.com/office/powerpoint/2010/main" val="1832575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preemption is discussed again – CHPC works in condominium-style, research groups can buy nodes, the CHPC manages said nodes, but if those nodes are sitting idle, others can use them. The research group that owns them has priority access, however.</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18</a:t>
            </a:fld>
            <a:endParaRPr lang="en-US"/>
          </a:p>
        </p:txBody>
      </p:sp>
    </p:spTree>
    <p:extLst>
      <p:ext uri="{BB962C8B-B14F-4D97-AF65-F5344CB8AC3E}">
        <p14:creationId xmlns:p14="http://schemas.microsoft.com/office/powerpoint/2010/main" val="2430959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0AE49970-C3A3-5C4A-A56E-CAE3397E90B1}"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19</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77641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27722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D898001E-D1C9-FC45-B022-1D6A937153D2}"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When to use owner/owner-guest partitions?</a:t>
            </a:r>
          </a:p>
        </p:txBody>
      </p:sp>
    </p:spTree>
    <p:extLst>
      <p:ext uri="{BB962C8B-B14F-4D97-AF65-F5344CB8AC3E}">
        <p14:creationId xmlns:p14="http://schemas.microsoft.com/office/powerpoint/2010/main" val="2962845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F75C1DB8-28DE-5A4F-B6D5-8CC525772AB8}"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18823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22</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980118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23</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531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24</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08289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25</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1544385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26</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459049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27</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410699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28</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07618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29</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85897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79B7796-27FF-2447-A144-C38BBB0049E9}"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4140770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But, for now, we don’t want to worry about constraints</a:t>
            </a:r>
          </a:p>
        </p:txBody>
      </p:sp>
    </p:spTree>
    <p:extLst>
      <p:ext uri="{BB962C8B-B14F-4D97-AF65-F5344CB8AC3E}">
        <p14:creationId xmlns:p14="http://schemas.microsoft.com/office/powerpoint/2010/main" val="303188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This is what a </a:t>
            </a:r>
            <a:r>
              <a:rPr lang="en-US" dirty="0" err="1">
                <a:latin typeface="Times" pitchFamily="26" charset="0"/>
                <a:ea typeface="ＭＳ Ｐゴシック" pitchFamily="26" charset="-128"/>
                <a:cs typeface="ＭＳ Ｐゴシック" pitchFamily="26" charset="-128"/>
              </a:rPr>
              <a:t>slurm</a:t>
            </a:r>
            <a:r>
              <a:rPr lang="en-US" dirty="0">
                <a:latin typeface="Times" pitchFamily="26" charset="0"/>
                <a:ea typeface="ＭＳ Ｐゴシック" pitchFamily="26" charset="-128"/>
                <a:cs typeface="ＭＳ Ｐゴシック" pitchFamily="26" charset="-128"/>
              </a:rPr>
              <a:t> script looks like all together. It looks like a lot of information at first, but lets break it down piece by piece.</a:t>
            </a:r>
          </a:p>
        </p:txBody>
      </p:sp>
    </p:spTree>
    <p:extLst>
      <p:ext uri="{BB962C8B-B14F-4D97-AF65-F5344CB8AC3E}">
        <p14:creationId xmlns:p14="http://schemas.microsoft.com/office/powerpoint/2010/main" val="2229107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1035767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three main storage systems here</a:t>
            </a:r>
          </a:p>
          <a:p>
            <a:r>
              <a:rPr lang="en-US" dirty="0"/>
              <a:t>We recommend using scratch when running your job</a:t>
            </a:r>
          </a:p>
          <a:p>
            <a:r>
              <a:rPr lang="en-US" dirty="0"/>
              <a:t>Here is how you can go about doing that</a:t>
            </a:r>
          </a:p>
        </p:txBody>
      </p:sp>
      <p:sp>
        <p:nvSpPr>
          <p:cNvPr id="4" name="Header Placeholder 3"/>
          <p:cNvSpPr>
            <a:spLocks noGrp="1"/>
          </p:cNvSpPr>
          <p:nvPr>
            <p:ph type="hdr" sz="quarter"/>
          </p:nvPr>
        </p:nvSpPr>
        <p:spPr/>
        <p:txBody>
          <a:bodyPr/>
          <a:lstStyle/>
          <a:p>
            <a:r>
              <a:rPr lang="en-US"/>
              <a:t>http://www.chpc.utah.edu</a:t>
            </a:r>
          </a:p>
        </p:txBody>
      </p:sp>
      <p:sp>
        <p:nvSpPr>
          <p:cNvPr id="5" name="Date Placeholder 4"/>
          <p:cNvSpPr>
            <a:spLocks noGrp="1"/>
          </p:cNvSpPr>
          <p:nvPr>
            <p:ph type="dt" idx="1"/>
          </p:nvPr>
        </p:nvSpPr>
        <p:spPr/>
        <p:txBody>
          <a:bodyPr/>
          <a:lstStyle/>
          <a:p>
            <a:fld id="{31221515-87E2-7C40-8A70-6FFA423A8160}" type="datetime1">
              <a:rPr lang="en-US" smtClean="0"/>
              <a:t>8/20/24</a:t>
            </a:fld>
            <a:endParaRPr lang="en-US"/>
          </a:p>
        </p:txBody>
      </p:sp>
      <p:sp>
        <p:nvSpPr>
          <p:cNvPr id="6" name="Slide Number Placeholder 5"/>
          <p:cNvSpPr>
            <a:spLocks noGrp="1"/>
          </p:cNvSpPr>
          <p:nvPr>
            <p:ph type="sldNum" sz="quarter" idx="5"/>
          </p:nvPr>
        </p:nvSpPr>
        <p:spPr/>
        <p:txBody>
          <a:bodyPr/>
          <a:lstStyle/>
          <a:p>
            <a:fld id="{AA3895A6-670A-7448-8EB0-8F0271884791}" type="slidenum">
              <a:rPr lang="en-US" smtClean="0"/>
              <a:pPr/>
              <a:t>33</a:t>
            </a:fld>
            <a:endParaRPr lang="en-US"/>
          </a:p>
        </p:txBody>
      </p:sp>
    </p:spTree>
    <p:extLst>
      <p:ext uri="{BB962C8B-B14F-4D97-AF65-F5344CB8AC3E}">
        <p14:creationId xmlns:p14="http://schemas.microsoft.com/office/powerpoint/2010/main" val="351684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34</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Create environmental var</a:t>
            </a:r>
          </a:p>
          <a:p>
            <a:pPr eaLnBrk="1" hangingPunct="1"/>
            <a:r>
              <a:rPr lang="en-US" dirty="0">
                <a:latin typeface="Times" pitchFamily="26" charset="0"/>
                <a:ea typeface="ＭＳ Ｐゴシック" pitchFamily="26" charset="-128"/>
                <a:cs typeface="ＭＳ Ｐゴシック" pitchFamily="26" charset="-128"/>
              </a:rPr>
              <a:t>$USER</a:t>
            </a:r>
          </a:p>
          <a:p>
            <a:pPr eaLnBrk="1" hangingPunct="1"/>
            <a:r>
              <a:rPr lang="en-US" dirty="0">
                <a:latin typeface="Times" pitchFamily="26" charset="0"/>
                <a:ea typeface="ＭＳ Ｐゴシック" pitchFamily="26" charset="-128"/>
                <a:cs typeface="ＭＳ Ｐゴシック" pitchFamily="26" charset="-128"/>
              </a:rPr>
              <a:t>Notice $SLURM_JOB_ID – lets talk about this</a:t>
            </a:r>
          </a:p>
        </p:txBody>
      </p:sp>
    </p:spTree>
    <p:extLst>
      <p:ext uri="{BB962C8B-B14F-4D97-AF65-F5344CB8AC3E}">
        <p14:creationId xmlns:p14="http://schemas.microsoft.com/office/powerpoint/2010/main" val="2071394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9EA1-35E9-911A-8815-FF06C7A85F5E}"/>
            </a:ext>
          </a:extLst>
        </p:cNvPr>
        <p:cNvGrpSpPr/>
        <p:nvPr/>
      </p:nvGrpSpPr>
      <p:grpSpPr>
        <a:xfrm>
          <a:off x="0" y="0"/>
          <a:ext cx="0" cy="0"/>
          <a:chOff x="0" y="0"/>
          <a:chExt cx="0" cy="0"/>
        </a:xfrm>
      </p:grpSpPr>
      <p:sp>
        <p:nvSpPr>
          <p:cNvPr id="19458" name="Rectangle 2">
            <a:extLst>
              <a:ext uri="{FF2B5EF4-FFF2-40B4-BE49-F238E27FC236}">
                <a16:creationId xmlns:a16="http://schemas.microsoft.com/office/drawing/2014/main" id="{37C8A4EF-CB3B-5C02-45B1-FF130F92C7D3}"/>
              </a:ext>
            </a:extLst>
          </p:cNvPr>
          <p:cNvSpPr>
            <a:spLocks noGrp="1" noChangeArrowheads="1"/>
          </p:cNvSpPr>
          <p:nvPr>
            <p:ph type="hdr" sz="quarter"/>
          </p:nvPr>
        </p:nvSpPr>
        <p:spPr>
          <a:noFill/>
        </p:spPr>
        <p:txBody>
          <a:bodyPr/>
          <a:lstStyle/>
          <a:p>
            <a:r>
              <a:rPr lang="en-US"/>
              <a:t>http://www.chpc.utah.edu</a:t>
            </a:r>
          </a:p>
        </p:txBody>
      </p:sp>
      <p:sp>
        <p:nvSpPr>
          <p:cNvPr id="19459" name="Rectangle 3">
            <a:extLst>
              <a:ext uri="{FF2B5EF4-FFF2-40B4-BE49-F238E27FC236}">
                <a16:creationId xmlns:a16="http://schemas.microsoft.com/office/drawing/2014/main" id="{12EBEFFC-F4E9-801D-2320-933C0B816EC7}"/>
              </a:ext>
            </a:extLst>
          </p:cNvPr>
          <p:cNvSpPr>
            <a:spLocks noGrp="1" noChangeArrowheads="1"/>
          </p:cNvSpPr>
          <p:nvPr>
            <p:ph type="dt" sz="quarter" idx="1"/>
          </p:nvPr>
        </p:nvSpPr>
        <p:spPr>
          <a:noFill/>
        </p:spPr>
        <p:txBody>
          <a:bodyPr/>
          <a:lstStyle/>
          <a:p>
            <a:fld id="{731A72B3-DD96-E04B-8B14-D43AA4AE89BB}" type="datetime1">
              <a:rPr lang="en-US" smtClean="0"/>
              <a:t>8/20/24</a:t>
            </a:fld>
            <a:endParaRPr lang="en-US"/>
          </a:p>
        </p:txBody>
      </p:sp>
      <p:sp>
        <p:nvSpPr>
          <p:cNvPr id="19460" name="Rectangle 7">
            <a:extLst>
              <a:ext uri="{FF2B5EF4-FFF2-40B4-BE49-F238E27FC236}">
                <a16:creationId xmlns:a16="http://schemas.microsoft.com/office/drawing/2014/main" id="{C73D2A7A-AF8A-D0D3-3E71-55CE52379C33}"/>
              </a:ext>
            </a:extLst>
          </p:cNvPr>
          <p:cNvSpPr>
            <a:spLocks noGrp="1" noChangeArrowheads="1"/>
          </p:cNvSpPr>
          <p:nvPr>
            <p:ph type="sldNum" sz="quarter" idx="5"/>
          </p:nvPr>
        </p:nvSpPr>
        <p:spPr>
          <a:noFill/>
        </p:spPr>
        <p:txBody>
          <a:bodyPr/>
          <a:lstStyle/>
          <a:p>
            <a:fld id="{592D9234-6126-A744-9630-0322AA72A86E}" type="slidenum">
              <a:rPr lang="en-US"/>
              <a:pPr/>
              <a:t>35</a:t>
            </a:fld>
            <a:endParaRPr lang="en-US"/>
          </a:p>
        </p:txBody>
      </p:sp>
      <p:sp>
        <p:nvSpPr>
          <p:cNvPr id="19461" name="Rectangle 2">
            <a:extLst>
              <a:ext uri="{FF2B5EF4-FFF2-40B4-BE49-F238E27FC236}">
                <a16:creationId xmlns:a16="http://schemas.microsoft.com/office/drawing/2014/main" id="{8E012176-27E3-1C89-7D8E-3F14BA2950D9}"/>
              </a:ext>
            </a:extLst>
          </p:cNvPr>
          <p:cNvSpPr>
            <a:spLocks noGrp="1" noRot="1" noChangeAspect="1" noChangeArrowheads="1" noTextEdit="1"/>
          </p:cNvSpPr>
          <p:nvPr>
            <p:ph type="sldImg"/>
          </p:nvPr>
        </p:nvSpPr>
        <p:spPr>
          <a:ln/>
        </p:spPr>
      </p:sp>
      <p:sp>
        <p:nvSpPr>
          <p:cNvPr id="19462" name="Rectangle 3">
            <a:extLst>
              <a:ext uri="{FF2B5EF4-FFF2-40B4-BE49-F238E27FC236}">
                <a16:creationId xmlns:a16="http://schemas.microsoft.com/office/drawing/2014/main" id="{E7A1BB90-8182-92BE-6CF1-E428B21965BF}"/>
              </a:ext>
            </a:extLst>
          </p:cNvPr>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SLURM sets environmental variables for us that we can call in our script, including $SLURM_JOB_ID</a:t>
            </a:r>
          </a:p>
          <a:p>
            <a:pPr eaLnBrk="1" hangingPunct="1"/>
            <a:r>
              <a:rPr lang="en-US" dirty="0">
                <a:latin typeface="Times" pitchFamily="26" charset="0"/>
                <a:ea typeface="ＭＳ Ｐゴシック" pitchFamily="26" charset="-128"/>
                <a:cs typeface="ＭＳ Ｐゴシック" pitchFamily="26" charset="-128"/>
              </a:rPr>
              <a:t>There is a whole bunch of different vars that </a:t>
            </a:r>
            <a:r>
              <a:rPr lang="en-US" dirty="0" err="1">
                <a:latin typeface="Times" pitchFamily="26" charset="0"/>
                <a:ea typeface="ＭＳ Ｐゴシック" pitchFamily="26" charset="-128"/>
                <a:cs typeface="ＭＳ Ｐゴシック" pitchFamily="26" charset="-128"/>
              </a:rPr>
              <a:t>slurm</a:t>
            </a:r>
            <a:r>
              <a:rPr lang="en-US" dirty="0">
                <a:latin typeface="Times" pitchFamily="26" charset="0"/>
                <a:ea typeface="ＭＳ Ｐゴシック" pitchFamily="26" charset="-128"/>
                <a:cs typeface="ＭＳ Ｐゴシック" pitchFamily="26" charset="-128"/>
              </a:rPr>
              <a:t> sets, you can see a complete list at this link, available in the pdf of these slides.</a:t>
            </a:r>
          </a:p>
          <a:p>
            <a:pPr eaLnBrk="1" hangingPunct="1"/>
            <a:r>
              <a:rPr lang="en-US" dirty="0">
                <a:latin typeface="Times" pitchFamily="26" charset="0"/>
                <a:ea typeface="ＭＳ Ｐゴシック" pitchFamily="26" charset="-128"/>
                <a:cs typeface="ＭＳ Ｐゴシック" pitchFamily="26" charset="-128"/>
              </a:rPr>
              <a:t>Back to our regularly scheduled programming</a:t>
            </a:r>
          </a:p>
        </p:txBody>
      </p:sp>
    </p:spTree>
    <p:extLst>
      <p:ext uri="{BB962C8B-B14F-4D97-AF65-F5344CB8AC3E}">
        <p14:creationId xmlns:p14="http://schemas.microsoft.com/office/powerpoint/2010/main" val="3522455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36</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Create environmental var</a:t>
            </a:r>
          </a:p>
          <a:p>
            <a:pPr eaLnBrk="1" hangingPunct="1"/>
            <a:r>
              <a:rPr lang="en-US" dirty="0">
                <a:latin typeface="Times" pitchFamily="26" charset="0"/>
                <a:ea typeface="ＭＳ Ｐゴシック" pitchFamily="26" charset="-128"/>
                <a:cs typeface="ＭＳ Ｐゴシック" pitchFamily="26" charset="-128"/>
              </a:rPr>
              <a:t>$USER</a:t>
            </a:r>
          </a:p>
          <a:p>
            <a:pPr eaLnBrk="1" hangingPunct="1"/>
            <a:r>
              <a:rPr lang="en-US" dirty="0">
                <a:latin typeface="Times" pitchFamily="26" charset="0"/>
                <a:ea typeface="ＭＳ Ｐゴシック" pitchFamily="26" charset="-128"/>
                <a:cs typeface="ＭＳ Ｐゴシック" pitchFamily="26" charset="-128"/>
              </a:rPr>
              <a:t>Notice $SLURM_JOB_ID – lets talk about this</a:t>
            </a:r>
          </a:p>
        </p:txBody>
      </p:sp>
    </p:spTree>
    <p:extLst>
      <p:ext uri="{BB962C8B-B14F-4D97-AF65-F5344CB8AC3E}">
        <p14:creationId xmlns:p14="http://schemas.microsoft.com/office/powerpoint/2010/main" val="1448375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37</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560405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38</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Load the desired modules into your environment so that the computer can recognize the commands you are giving it</a:t>
            </a:r>
          </a:p>
        </p:txBody>
      </p:sp>
    </p:spTree>
    <p:extLst>
      <p:ext uri="{BB962C8B-B14F-4D97-AF65-F5344CB8AC3E}">
        <p14:creationId xmlns:p14="http://schemas.microsoft.com/office/powerpoint/2010/main" val="3304378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39</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This is what a </a:t>
            </a:r>
            <a:r>
              <a:rPr lang="en-US" dirty="0" err="1">
                <a:latin typeface="Times" pitchFamily="26" charset="0"/>
                <a:ea typeface="ＭＳ Ｐゴシック" pitchFamily="26" charset="-128"/>
                <a:cs typeface="ＭＳ Ｐゴシック" pitchFamily="26" charset="-128"/>
              </a:rPr>
              <a:t>slurm</a:t>
            </a:r>
            <a:r>
              <a:rPr lang="en-US" dirty="0">
                <a:latin typeface="Times" pitchFamily="26" charset="0"/>
                <a:ea typeface="ＭＳ Ｐゴシック" pitchFamily="26" charset="-128"/>
                <a:cs typeface="ＭＳ Ｐゴシック" pitchFamily="26" charset="-128"/>
              </a:rPr>
              <a:t> script looks like all together. It looks like a lot of information at first, but lets break it down piece by piece.</a:t>
            </a:r>
          </a:p>
        </p:txBody>
      </p:sp>
    </p:spTree>
    <p:extLst>
      <p:ext uri="{BB962C8B-B14F-4D97-AF65-F5344CB8AC3E}">
        <p14:creationId xmlns:p14="http://schemas.microsoft.com/office/powerpoint/2010/main" val="91953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a:t>
            </a:fld>
            <a:endParaRPr lang="en-US"/>
          </a:p>
        </p:txBody>
      </p:sp>
    </p:spTree>
    <p:extLst>
      <p:ext uri="{BB962C8B-B14F-4D97-AF65-F5344CB8AC3E}">
        <p14:creationId xmlns:p14="http://schemas.microsoft.com/office/powerpoint/2010/main" val="1308791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40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Finally, you clean up after yourself.</a:t>
            </a:r>
          </a:p>
          <a:p>
            <a:pPr eaLnBrk="1" hangingPunct="1"/>
            <a:r>
              <a:rPr lang="en-US" dirty="0">
                <a:latin typeface="Times" pitchFamily="26" charset="0"/>
                <a:ea typeface="ＭＳ Ｐゴシック" pitchFamily="26" charset="-128"/>
                <a:cs typeface="ＭＳ Ｐゴシック" pitchFamily="26" charset="-128"/>
              </a:rPr>
              <a:t>Removing $SCRDIR is the most important part, because the scratch directories (vast and nfs1) frequently fill up and we have to remind users to clean up those directories.</a:t>
            </a:r>
          </a:p>
        </p:txBody>
      </p:sp>
    </p:spTree>
    <p:extLst>
      <p:ext uri="{BB962C8B-B14F-4D97-AF65-F5344CB8AC3E}">
        <p14:creationId xmlns:p14="http://schemas.microsoft.com/office/powerpoint/2010/main" val="2445748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2BB4CB58-B347-5B4D-9C8E-5A887AD7F3E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41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And there you have it! You have a whole SLURM script.</a:t>
            </a:r>
          </a:p>
        </p:txBody>
      </p:sp>
    </p:spTree>
    <p:extLst>
      <p:ext uri="{BB962C8B-B14F-4D97-AF65-F5344CB8AC3E}">
        <p14:creationId xmlns:p14="http://schemas.microsoft.com/office/powerpoint/2010/main" val="764859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2165229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sbatch</a:t>
            </a:r>
            <a:r>
              <a:rPr lang="en-US" dirty="0"/>
              <a:t> is the command to use. If your #SBATCH directives have no errors, you will see a message pop up that looks like this…</a:t>
            </a:r>
          </a:p>
          <a:p>
            <a:r>
              <a:rPr lang="en-US" dirty="0"/>
              <a:t>This is the SLURM job id</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C81A55C-D3F3-414F-ACAE-23B92BAD237C}"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43</a:t>
            </a:fld>
            <a:endParaRPr lang="en-US"/>
          </a:p>
        </p:txBody>
      </p:sp>
    </p:spTree>
    <p:extLst>
      <p:ext uri="{BB962C8B-B14F-4D97-AF65-F5344CB8AC3E}">
        <p14:creationId xmlns:p14="http://schemas.microsoft.com/office/powerpoint/2010/main" val="4290205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demonstration</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C81A55C-D3F3-414F-ACAE-23B92BAD237C}"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44</a:t>
            </a:fld>
            <a:endParaRPr lang="en-US"/>
          </a:p>
        </p:txBody>
      </p:sp>
    </p:spTree>
    <p:extLst>
      <p:ext uri="{BB962C8B-B14F-4D97-AF65-F5344CB8AC3E}">
        <p14:creationId xmlns:p14="http://schemas.microsoft.com/office/powerpoint/2010/main" val="2911333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C81A55C-D3F3-414F-ACAE-23B92BAD237C}"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45</a:t>
            </a:fld>
            <a:endParaRPr lang="en-US"/>
          </a:p>
        </p:txBody>
      </p:sp>
    </p:spTree>
    <p:extLst>
      <p:ext uri="{BB962C8B-B14F-4D97-AF65-F5344CB8AC3E}">
        <p14:creationId xmlns:p14="http://schemas.microsoft.com/office/powerpoint/2010/main" val="1496455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example of </a:t>
            </a:r>
            <a:r>
              <a:rPr lang="en-US" dirty="0" err="1"/>
              <a:t>sinfo</a:t>
            </a:r>
            <a:r>
              <a:rPr lang="en-US" dirty="0"/>
              <a:t> –help, </a:t>
            </a:r>
            <a:r>
              <a:rPr lang="en-US" dirty="0" err="1"/>
              <a:t>sinfo</a:t>
            </a:r>
            <a:r>
              <a:rPr lang="en-US" dirty="0"/>
              <a:t> –p </a:t>
            </a:r>
            <a:r>
              <a:rPr lang="en-US" dirty="0" err="1"/>
              <a:t>notchpeak</a:t>
            </a:r>
            <a:r>
              <a:rPr lang="en-US" dirty="0"/>
              <a:t>-guest, </a:t>
            </a:r>
            <a:r>
              <a:rPr lang="en-US" dirty="0" err="1"/>
              <a:t>sinfo</a:t>
            </a:r>
            <a:r>
              <a:rPr lang="en-US" dirty="0"/>
              <a:t> -N</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C81A55C-D3F3-414F-ACAE-23B92BAD237C}"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46</a:t>
            </a:fld>
            <a:endParaRPr lang="en-US"/>
          </a:p>
        </p:txBody>
      </p:sp>
    </p:spTree>
    <p:extLst>
      <p:ext uri="{BB962C8B-B14F-4D97-AF65-F5344CB8AC3E}">
        <p14:creationId xmlns:p14="http://schemas.microsoft.com/office/powerpoint/2010/main" val="2078102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you can do is request an interactive node through SLURM with the </a:t>
            </a:r>
            <a:r>
              <a:rPr lang="en-US" dirty="0" err="1"/>
              <a:t>salloc</a:t>
            </a:r>
            <a:r>
              <a:rPr lang="en-US" dirty="0"/>
              <a:t> command</a:t>
            </a:r>
          </a:p>
          <a:p>
            <a:r>
              <a:rPr lang="en-US" dirty="0"/>
              <a:t>Useful if you have a program that you need to interact with through the command line</a:t>
            </a:r>
          </a:p>
          <a:p>
            <a:r>
              <a:rPr lang="en-US" dirty="0"/>
              <a:t>Works with same #SBATCH directives</a:t>
            </a:r>
          </a:p>
          <a:p>
            <a:r>
              <a:rPr lang="en-US" dirty="0"/>
              <a:t>Give a demonstration </a:t>
            </a:r>
            <a:r>
              <a:rPr lang="en-US" dirty="0" err="1"/>
              <a:t>salloc</a:t>
            </a:r>
            <a:r>
              <a:rPr lang="en-US" dirty="0"/>
              <a:t> –partition </a:t>
            </a:r>
            <a:r>
              <a:rPr lang="en-US" dirty="0" err="1"/>
              <a:t>notchpeak</a:t>
            </a:r>
            <a:r>
              <a:rPr lang="en-US" dirty="0"/>
              <a:t>-shared-short –account </a:t>
            </a:r>
            <a:r>
              <a:rPr lang="en-US" dirty="0" err="1"/>
              <a:t>notchpeak</a:t>
            </a:r>
            <a:r>
              <a:rPr lang="en-US" dirty="0"/>
              <a:t>-shared-short –N 1 –t 01:00:00</a:t>
            </a:r>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C81A55C-D3F3-414F-ACAE-23B92BAD237C}"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47</a:t>
            </a:fld>
            <a:endParaRPr lang="en-US"/>
          </a:p>
        </p:txBody>
      </p:sp>
    </p:spTree>
    <p:extLst>
      <p:ext uri="{BB962C8B-B14F-4D97-AF65-F5344CB8AC3E}">
        <p14:creationId xmlns:p14="http://schemas.microsoft.com/office/powerpoint/2010/main" val="15498252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1097B111-7FCE-E042-A893-0D27CCF44D43}"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48</a:t>
            </a:fld>
            <a:endParaRPr lang="en-US"/>
          </a:p>
        </p:txBody>
      </p:sp>
    </p:spTree>
    <p:extLst>
      <p:ext uri="{BB962C8B-B14F-4D97-AF65-F5344CB8AC3E}">
        <p14:creationId xmlns:p14="http://schemas.microsoft.com/office/powerpoint/2010/main" val="885329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EA19B2C9-D816-8745-9B75-224A39CD4194}"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49</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554425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5</a:t>
            </a:fld>
            <a:endParaRPr lang="en-US"/>
          </a:p>
        </p:txBody>
      </p:sp>
    </p:spTree>
    <p:extLst>
      <p:ext uri="{BB962C8B-B14F-4D97-AF65-F5344CB8AC3E}">
        <p14:creationId xmlns:p14="http://schemas.microsoft.com/office/powerpoint/2010/main" val="3637633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EA19B2C9-D816-8745-9B75-224A39CD4194}"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922554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EA19B2C9-D816-8745-9B75-224A39CD4194}"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402692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EA19B2C9-D816-8745-9B75-224A39CD4194}"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52</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6131646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15176880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DEADA5F2-4B75-B848-AC6A-3BE2594695AF}"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54</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92376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F09DE289-74A0-584B-81B2-FA8F3DDBCCC1}"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55</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10622371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F50AE-E647-36AC-B905-DD881F4DBF09}"/>
            </a:ext>
          </a:extLst>
        </p:cNvPr>
        <p:cNvGrpSpPr/>
        <p:nvPr/>
      </p:nvGrpSpPr>
      <p:grpSpPr>
        <a:xfrm>
          <a:off x="0" y="0"/>
          <a:ext cx="0" cy="0"/>
          <a:chOff x="0" y="0"/>
          <a:chExt cx="0" cy="0"/>
        </a:xfrm>
      </p:grpSpPr>
      <p:sp>
        <p:nvSpPr>
          <p:cNvPr id="19458" name="Rectangle 2">
            <a:extLst>
              <a:ext uri="{FF2B5EF4-FFF2-40B4-BE49-F238E27FC236}">
                <a16:creationId xmlns:a16="http://schemas.microsoft.com/office/drawing/2014/main" id="{373AE198-E530-84B1-D9C1-20661F2B6D4E}"/>
              </a:ext>
            </a:extLst>
          </p:cNvPr>
          <p:cNvSpPr>
            <a:spLocks noGrp="1" noChangeArrowheads="1"/>
          </p:cNvSpPr>
          <p:nvPr>
            <p:ph type="hdr" sz="quarter"/>
          </p:nvPr>
        </p:nvSpPr>
        <p:spPr>
          <a:noFill/>
        </p:spPr>
        <p:txBody>
          <a:bodyPr/>
          <a:lstStyle/>
          <a:p>
            <a:r>
              <a:rPr lang="en-US"/>
              <a:t>http://www.chpc.utah.edu</a:t>
            </a:r>
          </a:p>
        </p:txBody>
      </p:sp>
      <p:sp>
        <p:nvSpPr>
          <p:cNvPr id="19459" name="Rectangle 3">
            <a:extLst>
              <a:ext uri="{FF2B5EF4-FFF2-40B4-BE49-F238E27FC236}">
                <a16:creationId xmlns:a16="http://schemas.microsoft.com/office/drawing/2014/main" id="{32B6D96A-0979-384C-52C9-4A638D2E73BF}"/>
              </a:ext>
            </a:extLst>
          </p:cNvPr>
          <p:cNvSpPr>
            <a:spLocks noGrp="1" noChangeArrowheads="1"/>
          </p:cNvSpPr>
          <p:nvPr>
            <p:ph type="dt" sz="quarter" idx="1"/>
          </p:nvPr>
        </p:nvSpPr>
        <p:spPr>
          <a:noFill/>
        </p:spPr>
        <p:txBody>
          <a:bodyPr/>
          <a:lstStyle/>
          <a:p>
            <a:fld id="{6368751F-E832-3449-A267-36E781ADD1EE}" type="datetime1">
              <a:rPr lang="en-US" smtClean="0"/>
              <a:t>8/20/24</a:t>
            </a:fld>
            <a:endParaRPr lang="en-US"/>
          </a:p>
        </p:txBody>
      </p:sp>
      <p:sp>
        <p:nvSpPr>
          <p:cNvPr id="19460" name="Rectangle 7">
            <a:extLst>
              <a:ext uri="{FF2B5EF4-FFF2-40B4-BE49-F238E27FC236}">
                <a16:creationId xmlns:a16="http://schemas.microsoft.com/office/drawing/2014/main" id="{841D7D95-2B5E-AC84-771B-EBA96F7F98AA}"/>
              </a:ext>
            </a:extLst>
          </p:cNvPr>
          <p:cNvSpPr>
            <a:spLocks noGrp="1" noChangeArrowheads="1"/>
          </p:cNvSpPr>
          <p:nvPr>
            <p:ph type="sldNum" sz="quarter" idx="5"/>
          </p:nvPr>
        </p:nvSpPr>
        <p:spPr>
          <a:noFill/>
        </p:spPr>
        <p:txBody>
          <a:bodyPr/>
          <a:lstStyle/>
          <a:p>
            <a:fld id="{592D9234-6126-A744-9630-0322AA72A86E}" type="slidenum">
              <a:rPr lang="en-US"/>
              <a:pPr/>
              <a:t>56</a:t>
            </a:fld>
            <a:endParaRPr lang="en-US"/>
          </a:p>
        </p:txBody>
      </p:sp>
      <p:sp>
        <p:nvSpPr>
          <p:cNvPr id="19461" name="Rectangle 2">
            <a:extLst>
              <a:ext uri="{FF2B5EF4-FFF2-40B4-BE49-F238E27FC236}">
                <a16:creationId xmlns:a16="http://schemas.microsoft.com/office/drawing/2014/main" id="{7C3D9A3E-20C4-E549-5A6D-413E3DD13588}"/>
              </a:ext>
            </a:extLst>
          </p:cNvPr>
          <p:cNvSpPr>
            <a:spLocks noGrp="1" noRot="1" noChangeAspect="1" noChangeArrowheads="1" noTextEdit="1"/>
          </p:cNvSpPr>
          <p:nvPr>
            <p:ph type="sldImg"/>
          </p:nvPr>
        </p:nvSpPr>
        <p:spPr>
          <a:ln/>
        </p:spPr>
      </p:sp>
      <p:sp>
        <p:nvSpPr>
          <p:cNvPr id="19462" name="Rectangle 3">
            <a:extLst>
              <a:ext uri="{FF2B5EF4-FFF2-40B4-BE49-F238E27FC236}">
                <a16:creationId xmlns:a16="http://schemas.microsoft.com/office/drawing/2014/main" id="{EC998C36-76C9-E2DB-8DB4-D686D3E77A08}"/>
              </a:ext>
            </a:extLst>
          </p:cNvPr>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8428341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35848363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01695E9A-5116-FD4E-977A-DF121CCB81E8}"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58</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1660695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01695E9A-5116-FD4E-977A-DF121CCB81E8}"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59</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dirty="0">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22987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http://www.chpc.utah.edu</a:t>
            </a:r>
          </a:p>
        </p:txBody>
      </p:sp>
      <p:sp>
        <p:nvSpPr>
          <p:cNvPr id="5" name="Date Placeholder 4"/>
          <p:cNvSpPr>
            <a:spLocks noGrp="1"/>
          </p:cNvSpPr>
          <p:nvPr>
            <p:ph type="dt" idx="1"/>
          </p:nvPr>
        </p:nvSpPr>
        <p:spPr/>
        <p:txBody>
          <a:bodyPr/>
          <a:lstStyle/>
          <a:p>
            <a:fld id="{31221515-87E2-7C40-8A70-6FFA423A8160}" type="datetime1">
              <a:rPr lang="en-US" smtClean="0"/>
              <a:t>8/20/24</a:t>
            </a:fld>
            <a:endParaRPr lang="en-US"/>
          </a:p>
        </p:txBody>
      </p:sp>
      <p:sp>
        <p:nvSpPr>
          <p:cNvPr id="6" name="Slide Number Placeholder 5"/>
          <p:cNvSpPr>
            <a:spLocks noGrp="1"/>
          </p:cNvSpPr>
          <p:nvPr>
            <p:ph type="sldNum" sz="quarter" idx="5"/>
          </p:nvPr>
        </p:nvSpPr>
        <p:spPr/>
        <p:txBody>
          <a:bodyPr/>
          <a:lstStyle/>
          <a:p>
            <a:fld id="{AA3895A6-670A-7448-8EB0-8F0271884791}" type="slidenum">
              <a:rPr lang="en-US" smtClean="0"/>
              <a:pPr/>
              <a:t>6</a:t>
            </a:fld>
            <a:endParaRPr lang="en-US"/>
          </a:p>
        </p:txBody>
      </p:sp>
    </p:spTree>
    <p:extLst>
      <p:ext uri="{BB962C8B-B14F-4D97-AF65-F5344CB8AC3E}">
        <p14:creationId xmlns:p14="http://schemas.microsoft.com/office/powerpoint/2010/main" val="41281256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380F9D85-7612-D540-9AE3-CB67301B2D9A}"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60</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This is useful for checking if you need to update memory, </a:t>
            </a:r>
            <a:r>
              <a:rPr lang="en-US" dirty="0" err="1">
                <a:latin typeface="Times" pitchFamily="26" charset="0"/>
                <a:ea typeface="ＭＳ Ｐゴシック" pitchFamily="26" charset="-128"/>
                <a:cs typeface="ＭＳ Ｐゴシック" pitchFamily="26" charset="-128"/>
              </a:rPr>
              <a:t>cpu</a:t>
            </a:r>
            <a:r>
              <a:rPr lang="en-US" dirty="0">
                <a:latin typeface="Times" pitchFamily="26" charset="0"/>
                <a:ea typeface="ＭＳ Ｐゴシック" pitchFamily="26" charset="-128"/>
                <a:cs typeface="ＭＳ Ｐゴシック" pitchFamily="26" charset="-128"/>
              </a:rPr>
              <a:t>, or node counts for a job – if you are using too many resources, it counts against your allocation and potential for longer wait times in cue</a:t>
            </a:r>
          </a:p>
        </p:txBody>
      </p:sp>
    </p:spTree>
    <p:extLst>
      <p:ext uri="{BB962C8B-B14F-4D97-AF65-F5344CB8AC3E}">
        <p14:creationId xmlns:p14="http://schemas.microsoft.com/office/powerpoint/2010/main" val="12968659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380F9D85-7612-D540-9AE3-CB67301B2D9A}"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61</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r>
              <a:rPr lang="en-US" dirty="0">
                <a:latin typeface="Times" pitchFamily="26" charset="0"/>
                <a:ea typeface="ＭＳ Ｐゴシック" pitchFamily="26" charset="-128"/>
                <a:cs typeface="ＭＳ Ｐゴシック" pitchFamily="26" charset="-128"/>
              </a:rPr>
              <a:t>Multiple ways you can check job performance</a:t>
            </a:r>
          </a:p>
        </p:txBody>
      </p:sp>
    </p:spTree>
    <p:extLst>
      <p:ext uri="{BB962C8B-B14F-4D97-AF65-F5344CB8AC3E}">
        <p14:creationId xmlns:p14="http://schemas.microsoft.com/office/powerpoint/2010/main" val="3014112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p>
            <a:r>
              <a:rPr lang="en-US"/>
              <a:t>http://www.chpc.utah.edu</a:t>
            </a:r>
          </a:p>
        </p:txBody>
      </p:sp>
      <p:sp>
        <p:nvSpPr>
          <p:cNvPr id="19459" name="Rectangle 3"/>
          <p:cNvSpPr>
            <a:spLocks noGrp="1" noChangeArrowheads="1"/>
          </p:cNvSpPr>
          <p:nvPr>
            <p:ph type="dt" sz="quarter" idx="1"/>
          </p:nvPr>
        </p:nvSpPr>
        <p:spPr>
          <a:noFill/>
        </p:spPr>
        <p:txBody>
          <a:bodyPr/>
          <a:lstStyle/>
          <a:p>
            <a:fld id="{63FD9185-AD24-9B42-A0B5-54F9817CCCB7}" type="datetime1">
              <a:rPr lang="en-US" smtClean="0"/>
              <a:t>8/20/24</a:t>
            </a:fld>
            <a:endParaRPr lang="en-US"/>
          </a:p>
        </p:txBody>
      </p:sp>
      <p:sp>
        <p:nvSpPr>
          <p:cNvPr id="19460" name="Rectangle 7"/>
          <p:cNvSpPr>
            <a:spLocks noGrp="1" noChangeArrowheads="1"/>
          </p:cNvSpPr>
          <p:nvPr>
            <p:ph type="sldNum" sz="quarter" idx="5"/>
          </p:nvPr>
        </p:nvSpPr>
        <p:spPr>
          <a:noFill/>
        </p:spPr>
        <p:txBody>
          <a:bodyPr/>
          <a:lstStyle/>
          <a:p>
            <a:fld id="{592D9234-6126-A744-9630-0322AA72A86E}" type="slidenum">
              <a:rPr lang="en-US"/>
              <a:pPr/>
              <a:t>62</a:t>
            </a:fld>
            <a:endParaRPr lang="en-US"/>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xfrm>
            <a:off x="931863" y="4403725"/>
            <a:ext cx="5121275" cy="274638"/>
          </a:xfrm>
          <a:noFill/>
          <a:ln/>
        </p:spPr>
        <p:txBody>
          <a:bodyPr/>
          <a:lstStyle/>
          <a:p>
            <a:pPr eaLnBrk="1" hangingPunct="1"/>
            <a:endParaRPr lang="en-US">
              <a:latin typeface="Times" pitchFamily="26" charset="0"/>
              <a:ea typeface="ＭＳ Ｐゴシック" pitchFamily="26" charset="-128"/>
              <a:cs typeface="ＭＳ Ｐゴシック" pitchFamily="26" charset="-128"/>
            </a:endParaRPr>
          </a:p>
        </p:txBody>
      </p:sp>
    </p:spTree>
    <p:extLst>
      <p:ext uri="{BB962C8B-B14F-4D97-AF65-F5344CB8AC3E}">
        <p14:creationId xmlns:p14="http://schemas.microsoft.com/office/powerpoint/2010/main" val="37125444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http://www.chpc.utah.edu</a:t>
            </a:r>
          </a:p>
        </p:txBody>
      </p:sp>
      <p:sp>
        <p:nvSpPr>
          <p:cNvPr id="43011" name="Rectangle 3"/>
          <p:cNvSpPr>
            <a:spLocks noGrp="1" noChangeArrowheads="1"/>
          </p:cNvSpPr>
          <p:nvPr>
            <p:ph type="dt" sz="quarter" idx="1"/>
          </p:nvPr>
        </p:nvSpPr>
        <p:spPr>
          <a:noFill/>
        </p:spPr>
        <p:txBody>
          <a:bodyPr/>
          <a:lstStyle/>
          <a:p>
            <a:fld id="{FCD69FAF-FB69-C34E-8B9C-EFFFE36E46A2}" type="datetime1">
              <a:rPr lang="en-US" smtClean="0"/>
              <a:t>8/20/24</a:t>
            </a:fld>
            <a:endParaRPr lang="en-US"/>
          </a:p>
        </p:txBody>
      </p:sp>
      <p:sp>
        <p:nvSpPr>
          <p:cNvPr id="43012" name="Rectangle 7"/>
          <p:cNvSpPr>
            <a:spLocks noGrp="1" noChangeArrowheads="1"/>
          </p:cNvSpPr>
          <p:nvPr>
            <p:ph type="sldNum" sz="quarter" idx="5"/>
          </p:nvPr>
        </p:nvSpPr>
        <p:spPr>
          <a:noFill/>
        </p:spPr>
        <p:txBody>
          <a:bodyPr/>
          <a:lstStyle/>
          <a:p>
            <a:fld id="{1C82E5BE-70E8-8441-A6F4-873B0B87C89F}" type="slidenum">
              <a:rPr lang="en-US"/>
              <a:pPr/>
              <a:t>63</a:t>
            </a:fld>
            <a:endParaRPr lang="en-US"/>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931863" y="4403725"/>
            <a:ext cx="5121275" cy="512763"/>
          </a:xfrm>
          <a:noFill/>
          <a:ln/>
        </p:spPr>
        <p:txBody>
          <a:bodyPr/>
          <a:lstStyle/>
          <a:p>
            <a:pPr eaLnBrk="1" hangingPunct="1"/>
            <a:r>
              <a:rPr lang="en-US" dirty="0">
                <a:latin typeface="Times" pitchFamily="26" charset="0"/>
                <a:ea typeface="ＭＳ Ｐゴシック" pitchFamily="26" charset="-128"/>
                <a:cs typeface="ＭＳ Ｐゴシック" pitchFamily="26" charset="-128"/>
              </a:rPr>
              <a:t>Will be changing to web maintenance.</a:t>
            </a:r>
          </a:p>
          <a:p>
            <a:pPr eaLnBrk="1" hangingPunct="1"/>
            <a:r>
              <a:rPr lang="en-US" dirty="0">
                <a:latin typeface="Times" pitchFamily="26" charset="0"/>
                <a:ea typeface="ＭＳ Ｐゴシック" pitchFamily="26" charset="-128"/>
                <a:cs typeface="ＭＳ Ｐゴシック" pitchFamily="26" charset="-128"/>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about asking SLURM to submit a job for us?</a:t>
            </a:r>
          </a:p>
        </p:txBody>
      </p:sp>
      <p:sp>
        <p:nvSpPr>
          <p:cNvPr id="4" name="Header Placeholder 3"/>
          <p:cNvSpPr>
            <a:spLocks noGrp="1"/>
          </p:cNvSpPr>
          <p:nvPr>
            <p:ph type="hdr" sz="quarter"/>
          </p:nvPr>
        </p:nvSpPr>
        <p:spPr/>
        <p:txBody>
          <a:bodyPr/>
          <a:lstStyle/>
          <a:p>
            <a:r>
              <a:rPr lang="en-US"/>
              <a:t>http://www.chpc.utah.edu</a:t>
            </a:r>
          </a:p>
        </p:txBody>
      </p:sp>
      <p:sp>
        <p:nvSpPr>
          <p:cNvPr id="5" name="Date Placeholder 4"/>
          <p:cNvSpPr>
            <a:spLocks noGrp="1"/>
          </p:cNvSpPr>
          <p:nvPr>
            <p:ph type="dt" idx="1"/>
          </p:nvPr>
        </p:nvSpPr>
        <p:spPr/>
        <p:txBody>
          <a:bodyPr/>
          <a:lstStyle/>
          <a:p>
            <a:fld id="{31221515-87E2-7C40-8A70-6FFA423A8160}" type="datetime1">
              <a:rPr lang="en-US" smtClean="0"/>
              <a:t>8/20/24</a:t>
            </a:fld>
            <a:endParaRPr lang="en-US"/>
          </a:p>
        </p:txBody>
      </p:sp>
      <p:sp>
        <p:nvSpPr>
          <p:cNvPr id="6" name="Slide Number Placeholder 5"/>
          <p:cNvSpPr>
            <a:spLocks noGrp="1"/>
          </p:cNvSpPr>
          <p:nvPr>
            <p:ph type="sldNum" sz="quarter" idx="5"/>
          </p:nvPr>
        </p:nvSpPr>
        <p:spPr/>
        <p:txBody>
          <a:bodyPr/>
          <a:lstStyle/>
          <a:p>
            <a:fld id="{AA3895A6-670A-7448-8EB0-8F0271884791}" type="slidenum">
              <a:rPr lang="en-US" smtClean="0"/>
              <a:pPr/>
              <a:t>7</a:t>
            </a:fld>
            <a:endParaRPr lang="en-US"/>
          </a:p>
        </p:txBody>
      </p:sp>
    </p:spTree>
    <p:extLst>
      <p:ext uri="{BB962C8B-B14F-4D97-AF65-F5344CB8AC3E}">
        <p14:creationId xmlns:p14="http://schemas.microsoft.com/office/powerpoint/2010/main" val="393178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http://www.chpc.utah.edu</a:t>
            </a:r>
          </a:p>
        </p:txBody>
      </p:sp>
      <p:sp>
        <p:nvSpPr>
          <p:cNvPr id="5" name="Date Placeholder 4"/>
          <p:cNvSpPr>
            <a:spLocks noGrp="1"/>
          </p:cNvSpPr>
          <p:nvPr>
            <p:ph type="dt" idx="11"/>
          </p:nvPr>
        </p:nvSpPr>
        <p:spPr/>
        <p:txBody>
          <a:bodyPr/>
          <a:lstStyle/>
          <a:p>
            <a:fld id="{6D1C50CE-E2FB-F04B-AEA0-39B24230EA52}" type="datetime1">
              <a:rPr lang="en-US" smtClean="0"/>
              <a:t>8/20/24</a:t>
            </a:fld>
            <a:endParaRPr lang="en-US"/>
          </a:p>
        </p:txBody>
      </p:sp>
      <p:sp>
        <p:nvSpPr>
          <p:cNvPr id="6" name="Slide Number Placeholder 5"/>
          <p:cNvSpPr>
            <a:spLocks noGrp="1"/>
          </p:cNvSpPr>
          <p:nvPr>
            <p:ph type="sldNum" sz="quarter" idx="12"/>
          </p:nvPr>
        </p:nvSpPr>
        <p:spPr/>
        <p:txBody>
          <a:bodyPr/>
          <a:lstStyle/>
          <a:p>
            <a:fld id="{AA3895A6-670A-7448-8EB0-8F0271884791}" type="slidenum">
              <a:rPr lang="en-US" smtClean="0"/>
              <a:pPr/>
              <a:t>8</a:t>
            </a:fld>
            <a:endParaRPr lang="en-US"/>
          </a:p>
        </p:txBody>
      </p:sp>
    </p:spTree>
    <p:extLst>
      <p:ext uri="{BB962C8B-B14F-4D97-AF65-F5344CB8AC3E}">
        <p14:creationId xmlns:p14="http://schemas.microsoft.com/office/powerpoint/2010/main" val="38736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747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 name="Shape 37"/>
          <p:cNvSpPr txBox="1">
            <a:spLocks noGrp="1"/>
          </p:cNvSpPr>
          <p:nvPr>
            <p:ph type="body" idx="1"/>
          </p:nvPr>
        </p:nvSpPr>
        <p:spPr>
          <a:xfrm>
            <a:off x="698501" y="4403725"/>
            <a:ext cx="5587999" cy="4171950"/>
          </a:xfrm>
          <a:prstGeom prst="rect">
            <a:avLst/>
          </a:prstGeom>
          <a:noFill/>
          <a:ln>
            <a:noFill/>
          </a:ln>
        </p:spPr>
        <p:txBody>
          <a:bodyPr lIns="92870" tIns="92870" rIns="92870" bIns="92870" anchor="t" anchorCtr="0">
            <a:noAutofit/>
          </a:bodyPr>
          <a:lstStyle/>
          <a:p>
            <a:fld id="{246B526E-6FBC-D841-B29C-F3223FA6FF83}" type="datetime1">
              <a:rPr lang="en-US" smtClean="0"/>
              <a:pPr/>
              <a:t>8/20/24</a:t>
            </a:fld>
            <a:endParaRPr dirty="0"/>
          </a:p>
        </p:txBody>
      </p:sp>
    </p:spTree>
    <p:extLst>
      <p:ext uri="{BB962C8B-B14F-4D97-AF65-F5344CB8AC3E}">
        <p14:creationId xmlns:p14="http://schemas.microsoft.com/office/powerpoint/2010/main" val="134725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Web-Gray-Style-title"/>
          <p:cNvPicPr>
            <a:picLocks noChangeAspect="1" noChangeArrowheads="1"/>
          </p:cNvPicPr>
          <p:nvPr/>
        </p:nvPicPr>
        <p:blipFill>
          <a:blip r:embed="rId2" cstate="print"/>
          <a:srcRect/>
          <a:stretch>
            <a:fillRect/>
          </a:stretch>
        </p:blipFill>
        <p:spPr bwMode="auto">
          <a:xfrm>
            <a:off x="0" y="0"/>
            <a:ext cx="9144000" cy="6873875"/>
          </a:xfrm>
          <a:prstGeom prst="rect">
            <a:avLst/>
          </a:prstGeom>
          <a:noFill/>
          <a:ln w="9525">
            <a:noFill/>
            <a:miter lim="800000"/>
            <a:headEnd/>
            <a:tailEnd/>
          </a:ln>
        </p:spPr>
      </p:pic>
      <p:sp>
        <p:nvSpPr>
          <p:cNvPr id="5" name="Text Box 16"/>
          <p:cNvSpPr txBox="1">
            <a:spLocks noChangeArrowheads="1"/>
          </p:cNvSpPr>
          <p:nvPr/>
        </p:nvSpPr>
        <p:spPr bwMode="auto">
          <a:xfrm>
            <a:off x="2895600" y="620713"/>
            <a:ext cx="5791200" cy="200025"/>
          </a:xfrm>
          <a:prstGeom prst="rect">
            <a:avLst/>
          </a:prstGeom>
          <a:noFill/>
          <a:ln w="9525">
            <a:noFill/>
            <a:miter lim="800000"/>
            <a:headEnd/>
            <a:tailEnd/>
          </a:ln>
          <a:effectLst/>
        </p:spPr>
        <p:txBody>
          <a:bodyPr anchor="b">
            <a:prstTxWarp prst="textNoShape">
              <a:avLst/>
            </a:prstTxWarp>
            <a:spAutoFit/>
          </a:bodyPr>
          <a:lstStyle/>
          <a:p>
            <a:pPr algn="r">
              <a:lnSpc>
                <a:spcPct val="40000"/>
              </a:lnSpc>
              <a:spcBef>
                <a:spcPct val="50000"/>
              </a:spcBef>
            </a:pPr>
            <a:r>
              <a:rPr lang="en-US" sz="1400">
                <a:solidFill>
                  <a:schemeClr val="bg1"/>
                </a:solidFill>
                <a:ea typeface="Arial" pitchFamily="26" charset="0"/>
                <a:cs typeface="Arial" pitchFamily="26" charset="0"/>
              </a:rPr>
              <a:t>CENTER FOR HIGH PERFORMANCE COMPUTING</a:t>
            </a:r>
          </a:p>
        </p:txBody>
      </p:sp>
      <p:sp>
        <p:nvSpPr>
          <p:cNvPr id="7171" name="Rectangle 3"/>
          <p:cNvSpPr>
            <a:spLocks noGrp="1" noChangeArrowheads="1"/>
          </p:cNvSpPr>
          <p:nvPr>
            <p:ph type="ctrTitle"/>
          </p:nvPr>
        </p:nvSpPr>
        <p:spPr>
          <a:xfrm>
            <a:off x="685800" y="2286000"/>
            <a:ext cx="7772400" cy="1143000"/>
          </a:xfrm>
        </p:spPr>
        <p:txBody>
          <a:bodyPr/>
          <a:lstStyle>
            <a:lvl1pPr algn="ctr">
              <a:defRPr>
                <a:solidFill>
                  <a:schemeClr val="bg1"/>
                </a:solidFill>
              </a:defRPr>
            </a:lvl1pPr>
          </a:lstStyle>
          <a:p>
            <a:r>
              <a:rPr lang="en-US"/>
              <a:t>Click to edit Master title style</a:t>
            </a:r>
          </a:p>
        </p:txBody>
      </p:sp>
      <p:sp>
        <p:nvSpPr>
          <p:cNvPr id="7172" name="Rectangle 4"/>
          <p:cNvSpPr>
            <a:spLocks noGrp="1" noChangeArrowheads="1"/>
          </p:cNvSpPr>
          <p:nvPr>
            <p:ph type="subTitle" idx="1"/>
          </p:nvPr>
        </p:nvSpPr>
        <p:spPr>
          <a:xfrm>
            <a:off x="1371600" y="3886200"/>
            <a:ext cx="6400800" cy="2209800"/>
          </a:xfrm>
        </p:spPr>
        <p:txBody>
          <a:bodyPr/>
          <a:lstStyle>
            <a:lvl1pPr marL="0" indent="0" algn="ctr">
              <a:buFontTx/>
              <a:buNone/>
              <a:defRPr/>
            </a:lvl1pPr>
          </a:lstStyle>
          <a:p>
            <a:r>
              <a:rPr lang="en-US"/>
              <a:t>Click to edit Master subtitle style</a:t>
            </a:r>
          </a:p>
        </p:txBody>
      </p:sp>
      <p:sp>
        <p:nvSpPr>
          <p:cNvPr id="6" name="Rectangle 5"/>
          <p:cNvSpPr>
            <a:spLocks noGrp="1" noChangeArrowheads="1"/>
          </p:cNvSpPr>
          <p:nvPr>
            <p:ph type="dt" sz="half" idx="10"/>
          </p:nvPr>
        </p:nvSpPr>
        <p:spPr>
          <a:xfrm>
            <a:off x="685800" y="6477000"/>
            <a:ext cx="1905000" cy="228600"/>
          </a:xfrm>
        </p:spPr>
        <p:txBody>
          <a:bodyPr/>
          <a:lstStyle>
            <a:lvl1pPr>
              <a:defRPr/>
            </a:lvl1pPr>
          </a:lstStyle>
          <a:p>
            <a:fld id="{55D5EE7A-2F0B-F045-A3C5-943ACEC06F73}" type="datetime1">
              <a:rPr lang="en-US" smtClean="0"/>
              <a:t>8/20/24</a:t>
            </a:fld>
            <a:endParaRPr lang="en-US"/>
          </a:p>
        </p:txBody>
      </p:sp>
      <p:sp>
        <p:nvSpPr>
          <p:cNvPr id="7" name="Rectangle 6"/>
          <p:cNvSpPr>
            <a:spLocks noGrp="1" noChangeArrowheads="1"/>
          </p:cNvSpPr>
          <p:nvPr>
            <p:ph type="ftr" sz="quarter" idx="11"/>
          </p:nvPr>
        </p:nvSpPr>
        <p:spPr>
          <a:xfrm>
            <a:off x="3124200" y="6477000"/>
            <a:ext cx="2895600" cy="228600"/>
          </a:xfrm>
        </p:spPr>
        <p:txBody>
          <a:bodyPr/>
          <a:lstStyle>
            <a:lvl1pPr>
              <a:defRPr/>
            </a:lvl1pPr>
          </a:lstStyle>
          <a:p>
            <a:r>
              <a:rPr lang="en-US"/>
              <a:t>http://www.chpc.utah.edu</a:t>
            </a:r>
          </a:p>
        </p:txBody>
      </p:sp>
      <p:sp>
        <p:nvSpPr>
          <p:cNvPr id="8" name="Rectangle 7"/>
          <p:cNvSpPr>
            <a:spLocks noGrp="1" noChangeArrowheads="1"/>
          </p:cNvSpPr>
          <p:nvPr>
            <p:ph type="sldNum" sz="quarter" idx="12"/>
          </p:nvPr>
        </p:nvSpPr>
        <p:spPr>
          <a:xfrm>
            <a:off x="6553200" y="6477000"/>
            <a:ext cx="1905000" cy="228600"/>
          </a:xfrm>
        </p:spPr>
        <p:txBody>
          <a:bodyPr/>
          <a:lstStyle>
            <a:lvl1pPr>
              <a:defRPr/>
            </a:lvl1pPr>
          </a:lstStyle>
          <a:p>
            <a:r>
              <a:rPr lang="en-US"/>
              <a:t>Slide </a:t>
            </a:r>
            <a:fld id="{AB6857DE-E482-664B-9DAF-74BD27A93805}"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085B8D5C-F4EF-B649-B365-9A4DB83B2496}" type="datetime1">
              <a:rPr lang="en-US" smtClean="0"/>
              <a:t>8/20/24</a:t>
            </a:fld>
            <a:endParaRPr lang="en-US"/>
          </a:p>
        </p:txBody>
      </p:sp>
      <p:sp>
        <p:nvSpPr>
          <p:cNvPr id="5" name="Rectangle 5"/>
          <p:cNvSpPr>
            <a:spLocks noGrp="1" noChangeArrowheads="1"/>
          </p:cNvSpPr>
          <p:nvPr>
            <p:ph type="ftr" sz="quarter" idx="11"/>
          </p:nvPr>
        </p:nvSpPr>
        <p:spPr/>
        <p:txBody>
          <a:bodyPr/>
          <a:lstStyle>
            <a:lvl1pPr>
              <a:defRPr/>
            </a:lvl1pPr>
          </a:lstStyle>
          <a:p>
            <a:r>
              <a:rPr lang="en-US"/>
              <a:t>http://www.chpc.utah.edu</a:t>
            </a:r>
          </a:p>
        </p:txBody>
      </p:sp>
      <p:sp>
        <p:nvSpPr>
          <p:cNvPr id="6" name="Rectangle 6"/>
          <p:cNvSpPr>
            <a:spLocks noGrp="1" noChangeArrowheads="1"/>
          </p:cNvSpPr>
          <p:nvPr>
            <p:ph type="sldNum" sz="quarter" idx="12"/>
          </p:nvPr>
        </p:nvSpPr>
        <p:spPr/>
        <p:txBody>
          <a:bodyPr/>
          <a:lstStyle>
            <a:lvl1pPr>
              <a:defRPr/>
            </a:lvl1pPr>
          </a:lstStyle>
          <a:p>
            <a:r>
              <a:rPr lang="en-US"/>
              <a:t>Slide </a:t>
            </a:r>
            <a:fld id="{B6CA9314-EE0B-3B48-A076-6A12237D2552}"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219200"/>
            <a:ext cx="203835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19200"/>
            <a:ext cx="596265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3DA9B093-FC82-AE41-AF04-D2D7DA79C7A2}" type="datetime1">
              <a:rPr lang="en-US" smtClean="0"/>
              <a:t>8/20/24</a:t>
            </a:fld>
            <a:endParaRPr lang="en-US"/>
          </a:p>
        </p:txBody>
      </p:sp>
      <p:sp>
        <p:nvSpPr>
          <p:cNvPr id="5" name="Rectangle 5"/>
          <p:cNvSpPr>
            <a:spLocks noGrp="1" noChangeArrowheads="1"/>
          </p:cNvSpPr>
          <p:nvPr>
            <p:ph type="ftr" sz="quarter" idx="11"/>
          </p:nvPr>
        </p:nvSpPr>
        <p:spPr/>
        <p:txBody>
          <a:bodyPr/>
          <a:lstStyle>
            <a:lvl1pPr>
              <a:defRPr/>
            </a:lvl1pPr>
          </a:lstStyle>
          <a:p>
            <a:r>
              <a:rPr lang="en-US"/>
              <a:t>http://www.chpc.utah.edu</a:t>
            </a:r>
          </a:p>
        </p:txBody>
      </p:sp>
      <p:sp>
        <p:nvSpPr>
          <p:cNvPr id="6" name="Rectangle 6"/>
          <p:cNvSpPr>
            <a:spLocks noGrp="1" noChangeArrowheads="1"/>
          </p:cNvSpPr>
          <p:nvPr>
            <p:ph type="sldNum" sz="quarter" idx="12"/>
          </p:nvPr>
        </p:nvSpPr>
        <p:spPr/>
        <p:txBody>
          <a:bodyPr/>
          <a:lstStyle>
            <a:lvl1pPr>
              <a:defRPr/>
            </a:lvl1pPr>
          </a:lstStyle>
          <a:p>
            <a:r>
              <a:rPr lang="en-US"/>
              <a:t>Slide </a:t>
            </a:r>
            <a:fld id="{0220D8AB-4353-1741-89AD-A6B6081117C4}"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8DF81612-102D-4C42-A0F0-339BF18A2360}" type="datetime1">
              <a:rPr lang="en-US" smtClean="0"/>
              <a:t>8/20/24</a:t>
            </a:fld>
            <a:endParaRPr lang="en-US"/>
          </a:p>
        </p:txBody>
      </p:sp>
      <p:sp>
        <p:nvSpPr>
          <p:cNvPr id="5" name="Rectangle 5"/>
          <p:cNvSpPr>
            <a:spLocks noGrp="1" noChangeArrowheads="1"/>
          </p:cNvSpPr>
          <p:nvPr>
            <p:ph type="ftr" sz="quarter" idx="11"/>
          </p:nvPr>
        </p:nvSpPr>
        <p:spPr/>
        <p:txBody>
          <a:bodyPr/>
          <a:lstStyle>
            <a:lvl1pPr>
              <a:defRPr/>
            </a:lvl1pPr>
          </a:lstStyle>
          <a:p>
            <a:r>
              <a:rPr lang="en-US"/>
              <a:t>http://www.chpc.utah.edu</a:t>
            </a:r>
          </a:p>
        </p:txBody>
      </p:sp>
      <p:sp>
        <p:nvSpPr>
          <p:cNvPr id="6" name="Rectangle 6"/>
          <p:cNvSpPr>
            <a:spLocks noGrp="1" noChangeArrowheads="1"/>
          </p:cNvSpPr>
          <p:nvPr>
            <p:ph type="sldNum" sz="quarter" idx="12"/>
          </p:nvPr>
        </p:nvSpPr>
        <p:spPr/>
        <p:txBody>
          <a:bodyPr/>
          <a:lstStyle>
            <a:lvl1pPr>
              <a:defRPr/>
            </a:lvl1pPr>
          </a:lstStyle>
          <a:p>
            <a:r>
              <a:rPr lang="en-US"/>
              <a:t>Slide </a:t>
            </a:r>
            <a:fld id="{22447915-5E49-6949-88C6-040B5AC0CE15}"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3E98D671-C5DA-AF46-84EF-749DA99440AB}" type="datetime1">
              <a:rPr lang="en-US" smtClean="0"/>
              <a:t>8/20/24</a:t>
            </a:fld>
            <a:endParaRPr lang="en-US"/>
          </a:p>
        </p:txBody>
      </p:sp>
      <p:sp>
        <p:nvSpPr>
          <p:cNvPr id="5" name="Rectangle 5"/>
          <p:cNvSpPr>
            <a:spLocks noGrp="1" noChangeArrowheads="1"/>
          </p:cNvSpPr>
          <p:nvPr>
            <p:ph type="ftr" sz="quarter" idx="11"/>
          </p:nvPr>
        </p:nvSpPr>
        <p:spPr/>
        <p:txBody>
          <a:bodyPr/>
          <a:lstStyle>
            <a:lvl1pPr>
              <a:defRPr/>
            </a:lvl1pPr>
          </a:lstStyle>
          <a:p>
            <a:r>
              <a:rPr lang="en-US"/>
              <a:t>http://www.chpc.utah.edu</a:t>
            </a:r>
          </a:p>
        </p:txBody>
      </p:sp>
      <p:sp>
        <p:nvSpPr>
          <p:cNvPr id="6" name="Rectangle 6"/>
          <p:cNvSpPr>
            <a:spLocks noGrp="1" noChangeArrowheads="1"/>
          </p:cNvSpPr>
          <p:nvPr>
            <p:ph type="sldNum" sz="quarter" idx="12"/>
          </p:nvPr>
        </p:nvSpPr>
        <p:spPr/>
        <p:txBody>
          <a:bodyPr/>
          <a:lstStyle>
            <a:lvl1pPr>
              <a:defRPr/>
            </a:lvl1pPr>
          </a:lstStyle>
          <a:p>
            <a:r>
              <a:rPr lang="en-US"/>
              <a:t>Slide </a:t>
            </a:r>
            <a:fld id="{DF1DACF8-B80E-5049-AB6E-B944CC926368}"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86000"/>
            <a:ext cx="4000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2286000"/>
            <a:ext cx="4000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95C48D57-3857-6F44-9A5B-F3531645B419}" type="datetime1">
              <a:rPr lang="en-US" smtClean="0"/>
              <a:t>8/20/24</a:t>
            </a:fld>
            <a:endParaRPr lang="en-US"/>
          </a:p>
        </p:txBody>
      </p:sp>
      <p:sp>
        <p:nvSpPr>
          <p:cNvPr id="6" name="Rectangle 5"/>
          <p:cNvSpPr>
            <a:spLocks noGrp="1" noChangeArrowheads="1"/>
          </p:cNvSpPr>
          <p:nvPr>
            <p:ph type="ftr" sz="quarter" idx="11"/>
          </p:nvPr>
        </p:nvSpPr>
        <p:spPr/>
        <p:txBody>
          <a:bodyPr/>
          <a:lstStyle>
            <a:lvl1pPr>
              <a:defRPr/>
            </a:lvl1pPr>
          </a:lstStyle>
          <a:p>
            <a:r>
              <a:rPr lang="en-US"/>
              <a:t>http://www.chpc.utah.edu</a:t>
            </a:r>
          </a:p>
        </p:txBody>
      </p:sp>
      <p:sp>
        <p:nvSpPr>
          <p:cNvPr id="7" name="Rectangle 6"/>
          <p:cNvSpPr>
            <a:spLocks noGrp="1" noChangeArrowheads="1"/>
          </p:cNvSpPr>
          <p:nvPr>
            <p:ph type="sldNum" sz="quarter" idx="12"/>
          </p:nvPr>
        </p:nvSpPr>
        <p:spPr/>
        <p:txBody>
          <a:bodyPr/>
          <a:lstStyle>
            <a:lvl1pPr>
              <a:defRPr/>
            </a:lvl1pPr>
          </a:lstStyle>
          <a:p>
            <a:r>
              <a:rPr lang="en-US"/>
              <a:t>Slide </a:t>
            </a:r>
            <a:fld id="{9038CFEA-FD42-FB4E-B1CF-7DA26AB4FF28}"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D7B5D516-3E61-FC47-B3EE-AEB5B493CC2D}" type="datetime1">
              <a:rPr lang="en-US" smtClean="0"/>
              <a:t>8/20/24</a:t>
            </a:fld>
            <a:endParaRPr lang="en-US"/>
          </a:p>
        </p:txBody>
      </p:sp>
      <p:sp>
        <p:nvSpPr>
          <p:cNvPr id="8" name="Rectangle 5"/>
          <p:cNvSpPr>
            <a:spLocks noGrp="1" noChangeArrowheads="1"/>
          </p:cNvSpPr>
          <p:nvPr>
            <p:ph type="ftr" sz="quarter" idx="11"/>
          </p:nvPr>
        </p:nvSpPr>
        <p:spPr/>
        <p:txBody>
          <a:bodyPr/>
          <a:lstStyle>
            <a:lvl1pPr>
              <a:defRPr/>
            </a:lvl1pPr>
          </a:lstStyle>
          <a:p>
            <a:r>
              <a:rPr lang="en-US"/>
              <a:t>http://www.chpc.utah.edu</a:t>
            </a:r>
          </a:p>
        </p:txBody>
      </p:sp>
      <p:sp>
        <p:nvSpPr>
          <p:cNvPr id="9" name="Rectangle 6"/>
          <p:cNvSpPr>
            <a:spLocks noGrp="1" noChangeArrowheads="1"/>
          </p:cNvSpPr>
          <p:nvPr>
            <p:ph type="sldNum" sz="quarter" idx="12"/>
          </p:nvPr>
        </p:nvSpPr>
        <p:spPr/>
        <p:txBody>
          <a:bodyPr/>
          <a:lstStyle>
            <a:lvl1pPr>
              <a:defRPr/>
            </a:lvl1pPr>
          </a:lstStyle>
          <a:p>
            <a:r>
              <a:rPr lang="en-US"/>
              <a:t>Slide </a:t>
            </a:r>
            <a:fld id="{13691FDC-7B41-3441-87BD-AB307C5D9318}"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5E645A94-515A-494B-8459-6B733D537A01}" type="datetime1">
              <a:rPr lang="en-US" smtClean="0"/>
              <a:t>8/20/24</a:t>
            </a:fld>
            <a:endParaRPr lang="en-US"/>
          </a:p>
        </p:txBody>
      </p:sp>
      <p:sp>
        <p:nvSpPr>
          <p:cNvPr id="4" name="Rectangle 5"/>
          <p:cNvSpPr>
            <a:spLocks noGrp="1" noChangeArrowheads="1"/>
          </p:cNvSpPr>
          <p:nvPr>
            <p:ph type="ftr" sz="quarter" idx="11"/>
          </p:nvPr>
        </p:nvSpPr>
        <p:spPr/>
        <p:txBody>
          <a:bodyPr/>
          <a:lstStyle>
            <a:lvl1pPr>
              <a:defRPr/>
            </a:lvl1pPr>
          </a:lstStyle>
          <a:p>
            <a:r>
              <a:rPr lang="en-US"/>
              <a:t>http://www.chpc.utah.edu</a:t>
            </a:r>
          </a:p>
        </p:txBody>
      </p:sp>
      <p:sp>
        <p:nvSpPr>
          <p:cNvPr id="5" name="Rectangle 6"/>
          <p:cNvSpPr>
            <a:spLocks noGrp="1" noChangeArrowheads="1"/>
          </p:cNvSpPr>
          <p:nvPr>
            <p:ph type="sldNum" sz="quarter" idx="12"/>
          </p:nvPr>
        </p:nvSpPr>
        <p:spPr/>
        <p:txBody>
          <a:bodyPr/>
          <a:lstStyle>
            <a:lvl1pPr>
              <a:defRPr/>
            </a:lvl1pPr>
          </a:lstStyle>
          <a:p>
            <a:r>
              <a:rPr lang="en-US"/>
              <a:t>Slide </a:t>
            </a:r>
            <a:fld id="{2253B3E3-4F5E-F04E-8EC9-D072D427100A}"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20B3524A-7318-A944-BA8D-F1BF3E5C8B6D}" type="datetime1">
              <a:rPr lang="en-US" smtClean="0"/>
              <a:t>8/20/24</a:t>
            </a:fld>
            <a:endParaRPr lang="en-US"/>
          </a:p>
        </p:txBody>
      </p:sp>
      <p:sp>
        <p:nvSpPr>
          <p:cNvPr id="3" name="Rectangle 5"/>
          <p:cNvSpPr>
            <a:spLocks noGrp="1" noChangeArrowheads="1"/>
          </p:cNvSpPr>
          <p:nvPr>
            <p:ph type="ftr" sz="quarter" idx="11"/>
          </p:nvPr>
        </p:nvSpPr>
        <p:spPr/>
        <p:txBody>
          <a:bodyPr/>
          <a:lstStyle>
            <a:lvl1pPr>
              <a:defRPr/>
            </a:lvl1pPr>
          </a:lstStyle>
          <a:p>
            <a:r>
              <a:rPr lang="en-US"/>
              <a:t>http://www.chpc.utah.edu</a:t>
            </a:r>
          </a:p>
        </p:txBody>
      </p:sp>
      <p:sp>
        <p:nvSpPr>
          <p:cNvPr id="4" name="Rectangle 6"/>
          <p:cNvSpPr>
            <a:spLocks noGrp="1" noChangeArrowheads="1"/>
          </p:cNvSpPr>
          <p:nvPr>
            <p:ph type="sldNum" sz="quarter" idx="12"/>
          </p:nvPr>
        </p:nvSpPr>
        <p:spPr/>
        <p:txBody>
          <a:bodyPr/>
          <a:lstStyle>
            <a:lvl1pPr>
              <a:defRPr/>
            </a:lvl1pPr>
          </a:lstStyle>
          <a:p>
            <a:r>
              <a:rPr lang="en-US"/>
              <a:t>Slide </a:t>
            </a:r>
            <a:fld id="{AB765C18-E0D6-214B-9724-6BA59D0E2BA5}"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F0CB42E9-74BD-2A4D-807D-A7E072659848}" type="datetime1">
              <a:rPr lang="en-US" smtClean="0"/>
              <a:t>8/20/24</a:t>
            </a:fld>
            <a:endParaRPr lang="en-US"/>
          </a:p>
        </p:txBody>
      </p:sp>
      <p:sp>
        <p:nvSpPr>
          <p:cNvPr id="6" name="Rectangle 5"/>
          <p:cNvSpPr>
            <a:spLocks noGrp="1" noChangeArrowheads="1"/>
          </p:cNvSpPr>
          <p:nvPr>
            <p:ph type="ftr" sz="quarter" idx="11"/>
          </p:nvPr>
        </p:nvSpPr>
        <p:spPr/>
        <p:txBody>
          <a:bodyPr/>
          <a:lstStyle>
            <a:lvl1pPr>
              <a:defRPr/>
            </a:lvl1pPr>
          </a:lstStyle>
          <a:p>
            <a:r>
              <a:rPr lang="en-US"/>
              <a:t>http://www.chpc.utah.edu</a:t>
            </a:r>
          </a:p>
        </p:txBody>
      </p:sp>
      <p:sp>
        <p:nvSpPr>
          <p:cNvPr id="7" name="Rectangle 6"/>
          <p:cNvSpPr>
            <a:spLocks noGrp="1" noChangeArrowheads="1"/>
          </p:cNvSpPr>
          <p:nvPr>
            <p:ph type="sldNum" sz="quarter" idx="12"/>
          </p:nvPr>
        </p:nvSpPr>
        <p:spPr/>
        <p:txBody>
          <a:bodyPr/>
          <a:lstStyle>
            <a:lvl1pPr>
              <a:defRPr/>
            </a:lvl1pPr>
          </a:lstStyle>
          <a:p>
            <a:r>
              <a:rPr lang="en-US"/>
              <a:t>Slide </a:t>
            </a:r>
            <a:fld id="{6C5D2D06-8857-354B-A6BC-7DB3F58E19DC}" type="slidenum">
              <a:rPr lang="en-US"/>
              <a:pPr/>
              <a:t>‹#›</a:t>
            </a:fld>
            <a:endParaRPr lang="en-US">
              <a:solidFill>
                <a:schemeClr val="tx1"/>
              </a:solidFill>
              <a:latin typeface="Times" pitchFamily="2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2621F6A-EA8C-C545-8D8E-EE14F3F0E9E8}" type="datetime1">
              <a:rPr lang="en-US" smtClean="0"/>
              <a:t>8/20/24</a:t>
            </a:fld>
            <a:endParaRPr lang="en-US"/>
          </a:p>
        </p:txBody>
      </p:sp>
      <p:sp>
        <p:nvSpPr>
          <p:cNvPr id="6" name="Rectangle 5"/>
          <p:cNvSpPr>
            <a:spLocks noGrp="1" noChangeArrowheads="1"/>
          </p:cNvSpPr>
          <p:nvPr>
            <p:ph type="ftr" sz="quarter" idx="11"/>
          </p:nvPr>
        </p:nvSpPr>
        <p:spPr/>
        <p:txBody>
          <a:bodyPr/>
          <a:lstStyle>
            <a:lvl1pPr>
              <a:defRPr/>
            </a:lvl1pPr>
          </a:lstStyle>
          <a:p>
            <a:r>
              <a:rPr lang="en-US"/>
              <a:t>http://www.chpc.utah.edu</a:t>
            </a:r>
          </a:p>
        </p:txBody>
      </p:sp>
      <p:sp>
        <p:nvSpPr>
          <p:cNvPr id="7" name="Rectangle 6"/>
          <p:cNvSpPr>
            <a:spLocks noGrp="1" noChangeArrowheads="1"/>
          </p:cNvSpPr>
          <p:nvPr>
            <p:ph type="sldNum" sz="quarter" idx="12"/>
          </p:nvPr>
        </p:nvSpPr>
        <p:spPr/>
        <p:txBody>
          <a:bodyPr/>
          <a:lstStyle>
            <a:lvl1pPr>
              <a:defRPr/>
            </a:lvl1pPr>
          </a:lstStyle>
          <a:p>
            <a:r>
              <a:rPr lang="en-US"/>
              <a:t>Slide </a:t>
            </a:r>
            <a:fld id="{00663AAA-568B-174A-BFD6-6E0BE8FF9E8C}" type="slidenum">
              <a:rPr lang="en-US"/>
              <a:pPr/>
              <a:t>‹#›</a:t>
            </a:fld>
            <a:endParaRPr lang="en-US">
              <a:solidFill>
                <a:schemeClr val="tx1"/>
              </a:solidFill>
              <a:latin typeface="Times" pitchFamily="2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Web-Gray-Style"/>
          <p:cNvPicPr>
            <a:picLocks noChangeAspect="1" noChangeArrowheads="1"/>
          </p:cNvPicPr>
          <p:nvPr/>
        </p:nvPicPr>
        <p:blipFill>
          <a:blip r:embed="rId13" cstate="print"/>
          <a:srcRect/>
          <a:stretch>
            <a:fillRect/>
          </a:stretch>
        </p:blipFill>
        <p:spPr bwMode="auto">
          <a:xfrm>
            <a:off x="0" y="0"/>
            <a:ext cx="9144000" cy="6872288"/>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1219200"/>
            <a:ext cx="8153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2286000"/>
            <a:ext cx="8153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8382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Arial" pitchFamily="26" charset="0"/>
                <a:cs typeface="Arial" pitchFamily="26" charset="0"/>
              </a:defRPr>
            </a:lvl1pPr>
          </a:lstStyle>
          <a:p>
            <a:fld id="{DB5C3C78-45DD-7D4B-BDDA-97BD873D1A45}" type="datetime1">
              <a:rPr lang="en-US" smtClean="0"/>
              <a:t>8/20/24</a:t>
            </a:fld>
            <a:endParaRPr lang="en-US"/>
          </a:p>
        </p:txBody>
      </p:sp>
      <p:sp>
        <p:nvSpPr>
          <p:cNvPr id="1029" name="Rectangle 5"/>
          <p:cNvSpPr>
            <a:spLocks noGrp="1" noChangeArrowheads="1"/>
          </p:cNvSpPr>
          <p:nvPr>
            <p:ph type="ftr" sz="quarter" idx="3"/>
          </p:nvPr>
        </p:nvSpPr>
        <p:spPr bwMode="auto">
          <a:xfrm>
            <a:off x="3276600" y="6477000"/>
            <a:ext cx="2895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bg1"/>
                </a:solidFill>
                <a:ea typeface="Arial" pitchFamily="26" charset="0"/>
                <a:cs typeface="Arial" pitchFamily="26" charset="0"/>
              </a:defRPr>
            </a:lvl1pPr>
          </a:lstStyle>
          <a:p>
            <a:r>
              <a:rPr lang="en-US"/>
              <a:t>http://www.chpc.utah.edu</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1"/>
                </a:solidFill>
                <a:ea typeface="Arial" pitchFamily="26" charset="0"/>
                <a:cs typeface="Arial" pitchFamily="26" charset="0"/>
              </a:defRPr>
            </a:lvl1pPr>
          </a:lstStyle>
          <a:p>
            <a:r>
              <a:rPr lang="en-US"/>
              <a:t>Slide </a:t>
            </a:r>
            <a:fld id="{B09C61DA-0528-6E4F-BFAB-17FE19E2F6C9}" type="slidenum">
              <a:rPr lang="en-US"/>
              <a:pPr/>
              <a:t>‹#›</a:t>
            </a:fld>
            <a:endParaRPr lang="en-US">
              <a:latin typeface="Times" pitchFamily="26" charset="0"/>
            </a:endParaRPr>
          </a:p>
        </p:txBody>
      </p:sp>
      <p:sp>
        <p:nvSpPr>
          <p:cNvPr id="1042" name="Text Box 18"/>
          <p:cNvSpPr txBox="1">
            <a:spLocks noChangeArrowheads="1"/>
          </p:cNvSpPr>
          <p:nvPr/>
        </p:nvSpPr>
        <p:spPr bwMode="auto">
          <a:xfrm>
            <a:off x="2895600" y="620713"/>
            <a:ext cx="5791200" cy="200025"/>
          </a:xfrm>
          <a:prstGeom prst="rect">
            <a:avLst/>
          </a:prstGeom>
          <a:noFill/>
          <a:ln w="9525">
            <a:noFill/>
            <a:miter lim="800000"/>
            <a:headEnd/>
            <a:tailEnd/>
          </a:ln>
          <a:effectLst/>
        </p:spPr>
        <p:txBody>
          <a:bodyPr anchor="b">
            <a:prstTxWarp prst="textNoShape">
              <a:avLst/>
            </a:prstTxWarp>
            <a:spAutoFit/>
          </a:bodyPr>
          <a:lstStyle/>
          <a:p>
            <a:pPr algn="r">
              <a:lnSpc>
                <a:spcPct val="40000"/>
              </a:lnSpc>
              <a:spcBef>
                <a:spcPct val="50000"/>
              </a:spcBef>
            </a:pPr>
            <a:r>
              <a:rPr lang="en-US" sz="1400">
                <a:solidFill>
                  <a:schemeClr val="bg1"/>
                </a:solidFill>
                <a:ea typeface="Arial" pitchFamily="26" charset="0"/>
                <a:cs typeface="Arial" pitchFamily="26" charset="0"/>
              </a:rPr>
              <a:t>CENTER FOR HIGH PERFORMANCE COMPUTING	</a:t>
            </a:r>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algn="l" rtl="0" eaLnBrk="0" fontAlgn="base" hangingPunct="0">
        <a:spcBef>
          <a:spcPct val="0"/>
        </a:spcBef>
        <a:spcAft>
          <a:spcPct val="0"/>
        </a:spcAft>
        <a:defRPr sz="4800">
          <a:solidFill>
            <a:srgbClr val="545454"/>
          </a:solidFill>
          <a:latin typeface="+mj-lt"/>
          <a:ea typeface="+mj-ea"/>
          <a:cs typeface="+mj-cs"/>
        </a:defRPr>
      </a:lvl1pPr>
      <a:lvl2pPr algn="l" rtl="0" eaLnBrk="0" fontAlgn="base" hangingPunct="0">
        <a:spcBef>
          <a:spcPct val="0"/>
        </a:spcBef>
        <a:spcAft>
          <a:spcPct val="0"/>
        </a:spcAft>
        <a:defRPr sz="4800">
          <a:solidFill>
            <a:srgbClr val="545454"/>
          </a:solidFill>
          <a:latin typeface="Times" charset="0"/>
          <a:ea typeface="Arial" charset="0"/>
          <a:cs typeface="Arial" charset="0"/>
        </a:defRPr>
      </a:lvl2pPr>
      <a:lvl3pPr algn="l" rtl="0" eaLnBrk="0" fontAlgn="base" hangingPunct="0">
        <a:spcBef>
          <a:spcPct val="0"/>
        </a:spcBef>
        <a:spcAft>
          <a:spcPct val="0"/>
        </a:spcAft>
        <a:defRPr sz="4800">
          <a:solidFill>
            <a:srgbClr val="545454"/>
          </a:solidFill>
          <a:latin typeface="Times" charset="0"/>
          <a:ea typeface="Arial" charset="0"/>
          <a:cs typeface="Arial" charset="0"/>
        </a:defRPr>
      </a:lvl3pPr>
      <a:lvl4pPr algn="l" rtl="0" eaLnBrk="0" fontAlgn="base" hangingPunct="0">
        <a:spcBef>
          <a:spcPct val="0"/>
        </a:spcBef>
        <a:spcAft>
          <a:spcPct val="0"/>
        </a:spcAft>
        <a:defRPr sz="4800">
          <a:solidFill>
            <a:srgbClr val="545454"/>
          </a:solidFill>
          <a:latin typeface="Times" charset="0"/>
          <a:ea typeface="Arial" charset="0"/>
          <a:cs typeface="Arial" charset="0"/>
        </a:defRPr>
      </a:lvl4pPr>
      <a:lvl5pPr algn="l" rtl="0" eaLnBrk="0" fontAlgn="base" hangingPunct="0">
        <a:spcBef>
          <a:spcPct val="0"/>
        </a:spcBef>
        <a:spcAft>
          <a:spcPct val="0"/>
        </a:spcAft>
        <a:defRPr sz="4800">
          <a:solidFill>
            <a:srgbClr val="545454"/>
          </a:solidFill>
          <a:latin typeface="Times" charset="0"/>
          <a:ea typeface="Arial" charset="0"/>
          <a:cs typeface="Arial" charset="0"/>
        </a:defRPr>
      </a:lvl5pPr>
      <a:lvl6pPr marL="457200" algn="l" rtl="0" eaLnBrk="1" fontAlgn="base" hangingPunct="1">
        <a:spcBef>
          <a:spcPct val="0"/>
        </a:spcBef>
        <a:spcAft>
          <a:spcPct val="0"/>
        </a:spcAft>
        <a:defRPr sz="4800">
          <a:solidFill>
            <a:srgbClr val="545454"/>
          </a:solidFill>
          <a:latin typeface="Times" charset="0"/>
          <a:ea typeface="Arial" charset="0"/>
          <a:cs typeface="Arial" charset="0"/>
        </a:defRPr>
      </a:lvl6pPr>
      <a:lvl7pPr marL="914400" algn="l" rtl="0" eaLnBrk="1" fontAlgn="base" hangingPunct="1">
        <a:spcBef>
          <a:spcPct val="0"/>
        </a:spcBef>
        <a:spcAft>
          <a:spcPct val="0"/>
        </a:spcAft>
        <a:defRPr sz="4800">
          <a:solidFill>
            <a:srgbClr val="545454"/>
          </a:solidFill>
          <a:latin typeface="Times" charset="0"/>
          <a:ea typeface="Arial" charset="0"/>
          <a:cs typeface="Arial" charset="0"/>
        </a:defRPr>
      </a:lvl7pPr>
      <a:lvl8pPr marL="1371600" algn="l" rtl="0" eaLnBrk="1" fontAlgn="base" hangingPunct="1">
        <a:spcBef>
          <a:spcPct val="0"/>
        </a:spcBef>
        <a:spcAft>
          <a:spcPct val="0"/>
        </a:spcAft>
        <a:defRPr sz="4800">
          <a:solidFill>
            <a:srgbClr val="545454"/>
          </a:solidFill>
          <a:latin typeface="Times" charset="0"/>
          <a:ea typeface="Arial" charset="0"/>
          <a:cs typeface="Arial" charset="0"/>
        </a:defRPr>
      </a:lvl8pPr>
      <a:lvl9pPr marL="1828800" algn="l" rtl="0" eaLnBrk="1" fontAlgn="base" hangingPunct="1">
        <a:spcBef>
          <a:spcPct val="0"/>
        </a:spcBef>
        <a:spcAft>
          <a:spcPct val="0"/>
        </a:spcAft>
        <a:defRPr sz="4800">
          <a:solidFill>
            <a:srgbClr val="545454"/>
          </a:solidFill>
          <a:latin typeface="Times"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hpc.utah.edu/documentation/software/node-sharing.ph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hpc.utah.edu/usage/constrain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hyperlink" Target="https://www.chpc.utah.edu/documentation/guides/index.php#par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lurm.schedmd.com/sbatch.html#SECTION_OUTPUT-ENVIRONMENT-VARIABLE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hpc.utah.edu/news/newsletters/summer2023_newsletter.pdf"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hpc.utah.edu/news/newsletters/summer2023_newsletter.pdf"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hyperlink" Target="https://www.chpc.utah.edu/news/newsletters/summer2023_newsletter.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hpc.utah.edu/news/newsletters/summer2023_newsletter.pdf"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chpc.utah.edu/documentation/software/slurm.php#aliase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lurm_Workload_Manag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chpc.utah.edu/documentation/guides/gpus-accelerators.php"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mailto:helpdesk@chpc.utah.edu"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chpc.utah.edu/documentation/software/slurm.php#priority"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xdmod.chpc.utah.edu/"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https://www.chpc.utah.edu/documentation/software/xdmod.php" TargetMode="External"/><Relationship Id="rId4" Type="http://schemas.openxmlformats.org/officeDocument/2006/relationships/hyperlink" Target="https://pe-xdmod.chpc.utah.edu/"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lurm.schedmd.com/documentation.html" TargetMode="External"/><Relationship Id="rId3" Type="http://schemas.openxmlformats.org/officeDocument/2006/relationships/hyperlink" Target="https://www.chpc.utah.edu/documentation/software/slurm.php" TargetMode="External"/><Relationship Id="rId7" Type="http://schemas.openxmlformats.org/officeDocument/2006/relationships/hyperlink" Target="https://www.chpc.utah.edu/documentation/guides/index.php#GenSlur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s://www.chpc.utah.edu/usage/constraints/" TargetMode="External"/><Relationship Id="rId5" Type="http://schemas.openxmlformats.org/officeDocument/2006/relationships/hyperlink" Target="https://www.chpc.utah.edu/documentation/software/node-sharing.php" TargetMode="External"/><Relationship Id="rId10" Type="http://schemas.openxmlformats.org/officeDocument/2006/relationships/hyperlink" Target="http://www.schedmd.com/slurmdocs/rosetta.pdf" TargetMode="External"/><Relationship Id="rId4" Type="http://schemas.openxmlformats.org/officeDocument/2006/relationships/hyperlink" Target="https://www.chpc.utah.edu/documentation/software/serial-jobs.php" TargetMode="External"/><Relationship Id="rId9" Type="http://schemas.openxmlformats.org/officeDocument/2006/relationships/hyperlink" Target="http://slurm.schedmd.com/pdfs/summary.pdf"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www.chpc.utah.edu/"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hyperlink" Target="mailto:chpc-hpc-users@lists.utah.edu" TargetMode="External"/><Relationship Id="rId4" Type="http://schemas.openxmlformats.org/officeDocument/2006/relationships/hyperlink" Target="mailto:helpdesk@chpc.utah.ed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1295400"/>
            <a:ext cx="9144000" cy="2057400"/>
          </a:xfrm>
        </p:spPr>
        <p:txBody>
          <a:bodyPr/>
          <a:lstStyle/>
          <a:p>
            <a:pPr eaLnBrk="1" hangingPunct="1"/>
            <a:r>
              <a:rPr lang="en-US" sz="6000" b="1" dirty="0">
                <a:solidFill>
                  <a:srgbClr val="990000"/>
                </a:solidFill>
                <a:latin typeface="+mn-lt"/>
              </a:rPr>
              <a:t>Introduction to </a:t>
            </a:r>
            <a:r>
              <a:rPr lang="en-US" sz="6000" b="1" dirty="0" err="1">
                <a:solidFill>
                  <a:srgbClr val="990000"/>
                </a:solidFill>
                <a:latin typeface="+mn-lt"/>
              </a:rPr>
              <a:t>Slurm</a:t>
            </a:r>
            <a:r>
              <a:rPr lang="en-US" sz="6000" b="1" dirty="0">
                <a:solidFill>
                  <a:srgbClr val="990000"/>
                </a:solidFill>
                <a:latin typeface="+mn-lt"/>
              </a:rPr>
              <a:t> &amp; </a:t>
            </a:r>
            <a:r>
              <a:rPr lang="en-US" sz="6000" b="1" dirty="0" err="1">
                <a:solidFill>
                  <a:srgbClr val="990000"/>
                </a:solidFill>
                <a:latin typeface="+mn-lt"/>
              </a:rPr>
              <a:t>Slurm</a:t>
            </a:r>
            <a:r>
              <a:rPr lang="en-US" sz="6000" b="1" dirty="0">
                <a:solidFill>
                  <a:srgbClr val="990000"/>
                </a:solidFill>
                <a:latin typeface="+mn-lt"/>
              </a:rPr>
              <a:t> batch scripts</a:t>
            </a:r>
          </a:p>
        </p:txBody>
      </p:sp>
      <p:sp>
        <p:nvSpPr>
          <p:cNvPr id="17411" name="Rectangle 3"/>
          <p:cNvSpPr>
            <a:spLocks noGrp="1" noChangeArrowheads="1"/>
          </p:cNvSpPr>
          <p:nvPr>
            <p:ph type="subTitle" idx="1"/>
          </p:nvPr>
        </p:nvSpPr>
        <p:spPr>
          <a:xfrm>
            <a:off x="-13138" y="4114800"/>
            <a:ext cx="8991600" cy="2588038"/>
          </a:xfrm>
        </p:spPr>
        <p:txBody>
          <a:bodyPr/>
          <a:lstStyle/>
          <a:p>
            <a:pPr eaLnBrk="1" hangingPunct="1"/>
            <a:r>
              <a:rPr lang="en-US" sz="2800" b="1" dirty="0"/>
              <a:t>Ashley </a:t>
            </a:r>
            <a:r>
              <a:rPr lang="en-US" sz="2800" b="1" dirty="0" err="1"/>
              <a:t>Dederich</a:t>
            </a:r>
            <a:r>
              <a:rPr lang="en-US" sz="2800" b="1" dirty="0"/>
              <a:t> &amp; Emilie Parra</a:t>
            </a:r>
          </a:p>
          <a:p>
            <a:pPr eaLnBrk="1" hangingPunct="1"/>
            <a:r>
              <a:rPr lang="en-US" sz="2600" dirty="0"/>
              <a:t>Research Consulting &amp; Faculty Engagement</a:t>
            </a:r>
          </a:p>
          <a:p>
            <a:pPr eaLnBrk="1" hangingPunct="1"/>
            <a:r>
              <a:rPr lang="en-US" sz="2600" dirty="0"/>
              <a:t>Center for High Performance Computing</a:t>
            </a:r>
          </a:p>
          <a:p>
            <a:pPr eaLnBrk="1" hangingPunct="1"/>
            <a:r>
              <a:rPr lang="en-US" sz="2600" b="1" dirty="0" err="1"/>
              <a:t>ashley.dederich@utah.edu</a:t>
            </a:r>
            <a:endParaRPr lang="en-US" sz="2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accent2"/>
                </a:solidFill>
                <a:sym typeface="Arial"/>
                <a:rtl val="0"/>
              </a:rPr>
              <a:t>Preparing a </a:t>
            </a:r>
            <a:r>
              <a:rPr lang="en-US" sz="2400" dirty="0" err="1">
                <a:solidFill>
                  <a:schemeClr val="accent2"/>
                </a:solidFill>
                <a:sym typeface="Arial"/>
                <a:rtl val="0"/>
              </a:rPr>
              <a:t>Slurm</a:t>
            </a:r>
            <a:r>
              <a:rPr lang="en-US" sz="2400" dirty="0">
                <a:solidFill>
                  <a:schemeClr val="accent2"/>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p>
          <a:p>
            <a:pPr marL="0" indent="0">
              <a:buNone/>
            </a:pP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36757308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#Set up whatever package we need to run with</a:t>
            </a:r>
          </a:p>
          <a:p>
            <a:pPr marL="0" indent="0">
              <a:buNone/>
            </a:pPr>
            <a:r>
              <a:rPr lang="en-US" sz="1300" dirty="0">
                <a:latin typeface="Consolas" panose="020B0609020204030204" pitchFamily="49" charset="0"/>
                <a:cs typeface="Consolas" panose="020B0609020204030204" pitchFamily="49" charset="0"/>
              </a:rPr>
              <a:t>module load &lt;some-module&gt;</a:t>
            </a: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#Run the program with our input</a:t>
            </a:r>
          </a:p>
          <a:p>
            <a:pPr marL="0" indent="0">
              <a:buNone/>
            </a:pPr>
            <a:r>
              <a:rPr lang="en-US" sz="1300" dirty="0" err="1">
                <a:latin typeface="Consolas" panose="020B0609020204030204" pitchFamily="49" charset="0"/>
                <a:cs typeface="Consolas" panose="020B0609020204030204" pitchFamily="49" charset="0"/>
              </a:rPr>
              <a:t>myprogram</a:t>
            </a:r>
            <a:r>
              <a:rPr lang="en-US" sz="1300" dirty="0">
                <a:latin typeface="Consolas" panose="020B0609020204030204" pitchFamily="49" charset="0"/>
                <a:cs typeface="Consolas" panose="020B0609020204030204" pitchFamily="49" charset="0"/>
              </a:rPr>
              <a:t> &lt;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&gt; </a:t>
            </a:r>
            <a:r>
              <a:rPr lang="en-US" sz="1300" dirty="0" err="1">
                <a:latin typeface="Consolas" panose="020B0609020204030204" pitchFamily="49" charset="0"/>
                <a:cs typeface="Consolas" panose="020B0609020204030204" pitchFamily="49" charset="0"/>
              </a:rPr>
              <a:t>file.output</a:t>
            </a:r>
            <a:endParaRPr lang="en-US" sz="1300" dirty="0">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#Move files out of working directory and clean up</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file.output</a:t>
            </a:r>
            <a:r>
              <a:rPr lang="en-US" sz="1300" dirty="0">
                <a:latin typeface="Consolas" panose="020B0609020204030204" pitchFamily="49" charset="0"/>
                <a:cs typeface="Consolas" panose="020B0609020204030204" pitchFamily="49" charset="0"/>
              </a:rPr>
              <a:t> $HOME/.</a:t>
            </a:r>
          </a:p>
          <a:p>
            <a:pPr marL="0" indent="0">
              <a:buNone/>
            </a:pPr>
            <a:r>
              <a:rPr lang="en-US" sz="1300" dirty="0">
                <a:latin typeface="Consolas" panose="020B0609020204030204" pitchFamily="49" charset="0"/>
                <a:cs typeface="Consolas" panose="020B0609020204030204" pitchFamily="49" charset="0"/>
              </a:rPr>
              <a:t>cd $HOME</a:t>
            </a:r>
          </a:p>
          <a:p>
            <a:pPr marL="0" indent="0">
              <a:buNone/>
            </a:pPr>
            <a:r>
              <a:rPr lang="en-US" sz="1300" dirty="0" err="1">
                <a:latin typeface="Consolas" panose="020B0609020204030204" pitchFamily="49" charset="0"/>
                <a:cs typeface="Consolas" panose="020B0609020204030204" pitchFamily="49" charset="0"/>
              </a:rPr>
              <a:t>rm</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rf</a:t>
            </a:r>
            <a:r>
              <a:rPr lang="en-US" sz="1300" dirty="0">
                <a:latin typeface="Consolas" panose="020B0609020204030204" pitchFamily="49" charset="0"/>
                <a:cs typeface="Consolas" panose="020B0609020204030204" pitchFamily="49" charset="0"/>
              </a:rPr>
              <a:t> $SCRDIR</a:t>
            </a: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whatever package we need to run with</a:t>
            </a:r>
          </a:p>
          <a:p>
            <a:pPr marL="0" indent="0">
              <a:buFontTx/>
              <a:buNone/>
            </a:pPr>
            <a:r>
              <a:rPr lang="en-US" sz="1300" kern="0" dirty="0">
                <a:latin typeface="Consolas" panose="020B0609020204030204" pitchFamily="49" charset="0"/>
                <a:cs typeface="Consolas" panose="020B0609020204030204" pitchFamily="49" charset="0"/>
              </a:rPr>
              <a:t>module load &lt;some-module&gt;</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#Run the program with our input</a:t>
            </a:r>
          </a:p>
          <a:p>
            <a:pPr marL="0" indent="0">
              <a:buFontTx/>
              <a:buNone/>
            </a:pPr>
            <a:r>
              <a:rPr lang="en-US" sz="1300" kern="0" dirty="0" err="1">
                <a:latin typeface="Consolas" panose="020B0609020204030204" pitchFamily="49" charset="0"/>
                <a:cs typeface="Consolas" panose="020B0609020204030204" pitchFamily="49" charset="0"/>
              </a:rPr>
              <a:t>myprogram</a:t>
            </a:r>
            <a:r>
              <a:rPr lang="en-US" sz="1300" kern="0" dirty="0">
                <a:latin typeface="Consolas" panose="020B0609020204030204" pitchFamily="49" charset="0"/>
                <a:cs typeface="Consolas" panose="020B0609020204030204" pitchFamily="49" charset="0"/>
              </a:rPr>
              <a:t> &lt;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&gt; </a:t>
            </a:r>
            <a:r>
              <a:rPr lang="en-US" sz="1300" kern="0" dirty="0" err="1">
                <a:latin typeface="Consolas" panose="020B0609020204030204" pitchFamily="49" charset="0"/>
                <a:cs typeface="Consolas" panose="020B0609020204030204" pitchFamily="49" charset="0"/>
              </a:rPr>
              <a:t>file.output</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files out of working directory and clean up</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file.output</a:t>
            </a:r>
            <a:r>
              <a:rPr lang="en-US" sz="1300" kern="0" dirty="0">
                <a:latin typeface="Consolas" panose="020B0609020204030204" pitchFamily="49" charset="0"/>
                <a:cs typeface="Consolas" panose="020B0609020204030204" pitchFamily="49" charset="0"/>
              </a:rPr>
              <a:t> $HOME/.</a:t>
            </a:r>
          </a:p>
          <a:p>
            <a:pPr marL="0" indent="0">
              <a:buFontTx/>
              <a:buNone/>
            </a:pPr>
            <a:r>
              <a:rPr lang="en-US" sz="1300" kern="0" dirty="0">
                <a:latin typeface="Consolas" panose="020B0609020204030204" pitchFamily="49" charset="0"/>
                <a:cs typeface="Consolas" panose="020B0609020204030204" pitchFamily="49" charset="0"/>
              </a:rPr>
              <a:t>cd $HOME</a:t>
            </a:r>
          </a:p>
          <a:p>
            <a:pPr marL="0" indent="0">
              <a:buFontTx/>
              <a:buNone/>
            </a:pPr>
            <a:r>
              <a:rPr lang="en-US" sz="1300" kern="0" dirty="0">
                <a:latin typeface="Consolas" panose="020B0609020204030204" pitchFamily="49" charset="0"/>
                <a:cs typeface="Consolas" panose="020B0609020204030204" pitchFamily="49" charset="0"/>
              </a:rPr>
              <a:t>rm -rf $SCRDIR</a:t>
            </a:r>
          </a:p>
        </p:txBody>
      </p:sp>
    </p:spTree>
    <p:extLst>
      <p:ext uri="{BB962C8B-B14F-4D97-AF65-F5344CB8AC3E}">
        <p14:creationId xmlns:p14="http://schemas.microsoft.com/office/powerpoint/2010/main" val="14184724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105425" y="1295400"/>
            <a:ext cx="4038600"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622163" y="1295400"/>
            <a:ext cx="4038600"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2347033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Preparing a </a:t>
            </a:r>
            <a:r>
              <a:rPr lang="en-US" sz="4000" b="1" dirty="0" err="1">
                <a:solidFill>
                  <a:srgbClr val="990000"/>
                </a:solidFill>
                <a:latin typeface="+mn-lt"/>
              </a:rPr>
              <a:t>Slurm</a:t>
            </a:r>
            <a:r>
              <a:rPr lang="en-US" sz="4000" b="1" dirty="0">
                <a:solidFill>
                  <a:srgbClr val="990000"/>
                </a:solidFill>
                <a:latin typeface="+mn-lt"/>
              </a:rPr>
              <a:t> Job</a:t>
            </a:r>
          </a:p>
        </p:txBody>
      </p:sp>
      <p:sp>
        <p:nvSpPr>
          <p:cNvPr id="18435" name="Rectangle 3"/>
          <p:cNvSpPr>
            <a:spLocks noGrp="1" noChangeArrowheads="1"/>
          </p:cNvSpPr>
          <p:nvPr>
            <p:ph idx="1"/>
          </p:nvPr>
        </p:nvSpPr>
        <p:spPr>
          <a:xfrm>
            <a:off x="0" y="1828800"/>
            <a:ext cx="9144000" cy="4572000"/>
          </a:xfrm>
        </p:spPr>
        <p:txBody>
          <a:bodyPr/>
          <a:lstStyle/>
          <a:p>
            <a:r>
              <a:rPr lang="en-US" sz="2000" dirty="0"/>
              <a:t>To run a job on CHPC, you need to specify a </a:t>
            </a:r>
            <a:r>
              <a:rPr lang="en-US" sz="2000" b="1" dirty="0"/>
              <a:t>Partition</a:t>
            </a:r>
            <a:r>
              <a:rPr lang="en-US" sz="2000" dirty="0"/>
              <a:t> and </a:t>
            </a:r>
            <a:r>
              <a:rPr lang="en-US" sz="2000" b="1" dirty="0"/>
              <a:t>Account</a:t>
            </a:r>
            <a:r>
              <a:rPr lang="en-US" sz="2000" dirty="0"/>
              <a:t> pair</a:t>
            </a:r>
            <a:r>
              <a:rPr lang="en-US" sz="2000" b="1" dirty="0"/>
              <a:t>. </a:t>
            </a:r>
            <a:endParaRPr lang="en-US" sz="1600" b="1" dirty="0"/>
          </a:p>
          <a:p>
            <a:pPr lvl="1"/>
            <a:r>
              <a:rPr lang="en-US" sz="1600" dirty="0"/>
              <a:t>Commands to check valid pairs: </a:t>
            </a:r>
          </a:p>
          <a:p>
            <a:pPr marL="457200" lvl="1" indent="0" algn="ctr">
              <a:buNone/>
            </a:pPr>
            <a:r>
              <a:rPr lang="en-US" sz="1600" b="1" dirty="0" err="1"/>
              <a:t>mysinfo</a:t>
            </a:r>
            <a:r>
              <a:rPr lang="en-US" sz="1600" b="1" dirty="0"/>
              <a:t>, </a:t>
            </a:r>
            <a:r>
              <a:rPr lang="en-US" sz="1600" b="1" dirty="0" err="1"/>
              <a:t>mysqueue</a:t>
            </a:r>
            <a:r>
              <a:rPr lang="en-US" sz="1600" b="1" dirty="0"/>
              <a:t>,</a:t>
            </a:r>
          </a:p>
          <a:p>
            <a:pPr marL="457200" lvl="1" indent="0" algn="ctr">
              <a:buNone/>
            </a:pPr>
            <a:r>
              <a:rPr lang="en-US" sz="1600" b="1" dirty="0"/>
              <a:t> </a:t>
            </a:r>
            <a:r>
              <a:rPr lang="en-US" sz="1600" b="1" dirty="0" err="1"/>
              <a:t>myallocation</a:t>
            </a:r>
            <a:r>
              <a:rPr lang="en-US" sz="1600" b="1" dirty="0"/>
              <a:t> </a:t>
            </a:r>
            <a:r>
              <a:rPr lang="en-US" sz="1600" b="1" dirty="0">
                <a:solidFill>
                  <a:srgbClr val="C00000"/>
                </a:solidFill>
              </a:rPr>
              <a:t>(Method 3; gives info on all clusters; runs fast!)</a:t>
            </a:r>
          </a:p>
          <a:p>
            <a:pPr marL="0" indent="0">
              <a:buNone/>
            </a:pPr>
            <a:endParaRPr lang="en-US" sz="2000" b="1" dirty="0"/>
          </a:p>
        </p:txBody>
      </p:sp>
    </p:spTree>
    <p:extLst>
      <p:ext uri="{BB962C8B-B14F-4D97-AF65-F5344CB8AC3E}">
        <p14:creationId xmlns:p14="http://schemas.microsoft.com/office/powerpoint/2010/main" val="405782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990600"/>
          </a:xfrm>
        </p:spPr>
        <p:txBody>
          <a:bodyPr/>
          <a:lstStyle/>
          <a:p>
            <a:pPr algn="ctr" eaLnBrk="1" hangingPunct="1"/>
            <a:r>
              <a:rPr lang="en-US" sz="3800" b="1" dirty="0">
                <a:solidFill>
                  <a:srgbClr val="990000"/>
                </a:solidFill>
                <a:latin typeface="Arial (Body)"/>
              </a:rPr>
              <a:t>Preparing a </a:t>
            </a:r>
            <a:r>
              <a:rPr lang="en-US" sz="3800" b="1" dirty="0" err="1">
                <a:solidFill>
                  <a:srgbClr val="990000"/>
                </a:solidFill>
                <a:latin typeface="Arial (Body)"/>
              </a:rPr>
              <a:t>Slurm</a:t>
            </a:r>
            <a:r>
              <a:rPr lang="en-US" sz="3800" b="1" dirty="0">
                <a:solidFill>
                  <a:srgbClr val="990000"/>
                </a:solidFill>
                <a:latin typeface="Arial (Body)"/>
              </a:rPr>
              <a:t> Job</a:t>
            </a:r>
            <a:endParaRPr lang="en-US" sz="4000" b="1" dirty="0">
              <a:solidFill>
                <a:srgbClr val="990000"/>
              </a:solidFill>
              <a:latin typeface="+mn-lt"/>
            </a:endParaRPr>
          </a:p>
        </p:txBody>
      </p:sp>
      <p:sp>
        <p:nvSpPr>
          <p:cNvPr id="20483" name="Content Placeholder 2"/>
          <p:cNvSpPr>
            <a:spLocks noGrp="1"/>
          </p:cNvSpPr>
          <p:nvPr>
            <p:ph idx="1"/>
          </p:nvPr>
        </p:nvSpPr>
        <p:spPr>
          <a:xfrm>
            <a:off x="76200" y="2057400"/>
            <a:ext cx="2667000" cy="609600"/>
          </a:xfrm>
        </p:spPr>
        <p:txBody>
          <a:bodyPr/>
          <a:lstStyle/>
          <a:p>
            <a:pPr>
              <a:lnSpc>
                <a:spcPct val="150000"/>
              </a:lnSpc>
            </a:pPr>
            <a:r>
              <a:rPr lang="en-US" sz="2400" dirty="0" err="1">
                <a:solidFill>
                  <a:schemeClr val="tx1"/>
                </a:solidFill>
                <a:latin typeface="Consolas" panose="020B0609020204030204" pitchFamily="49" charset="0"/>
                <a:cs typeface="Consolas" panose="020B0609020204030204" pitchFamily="49" charset="0"/>
              </a:rPr>
              <a:t>myallocation</a:t>
            </a:r>
            <a:endParaRPr lang="en-US" sz="2400" dirty="0">
              <a:solidFill>
                <a:schemeClr val="tx1"/>
              </a:solidFill>
              <a:latin typeface="Consolas" panose="020B0609020204030204" pitchFamily="49" charset="0"/>
              <a:cs typeface="Consolas" panose="020B0609020204030204" pitchFamily="49" charset="0"/>
            </a:endParaRPr>
          </a:p>
          <a:p>
            <a:pPr marL="0" indent="0">
              <a:buNone/>
            </a:pPr>
            <a:endParaRPr lang="en-US" sz="1400" dirty="0"/>
          </a:p>
          <a:p>
            <a:pPr marL="0" indent="0">
              <a:buNone/>
            </a:pPr>
            <a:endParaRPr lang="en-US" sz="2400" dirty="0"/>
          </a:p>
        </p:txBody>
      </p:sp>
      <p:pic>
        <p:nvPicPr>
          <p:cNvPr id="6" name="Picture 2">
            <a:extLst>
              <a:ext uri="{FF2B5EF4-FFF2-40B4-BE49-F238E27FC236}">
                <a16:creationId xmlns:a16="http://schemas.microsoft.com/office/drawing/2014/main" id="{2BA75D70-752A-7F7E-C959-F02CDD8E4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572000"/>
            <a:ext cx="2617641" cy="179916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a:extLst>
              <a:ext uri="{FF2B5EF4-FFF2-40B4-BE49-F238E27FC236}">
                <a16:creationId xmlns:a16="http://schemas.microsoft.com/office/drawing/2014/main" id="{42602556-19CA-B849-91BD-6C38D0ED0967}"/>
              </a:ext>
            </a:extLst>
          </p:cNvPr>
          <p:cNvCxnSpPr>
            <a:cxnSpLocks/>
          </p:cNvCxnSpPr>
          <p:nvPr/>
        </p:nvCxnSpPr>
        <p:spPr bwMode="auto">
          <a:xfrm rot="5400000" flipH="1" flipV="1">
            <a:off x="7035756" y="4882386"/>
            <a:ext cx="645715" cy="481880"/>
          </a:xfrm>
          <a:prstGeom prst="bentConnector3">
            <a:avLst/>
          </a:prstGeom>
          <a:solidFill>
            <a:schemeClr val="accent1"/>
          </a:solidFill>
          <a:ln w="38100" cap="flat" cmpd="sng" algn="ctr">
            <a:solidFill>
              <a:srgbClr val="C00000"/>
            </a:solidFill>
            <a:prstDash val="solid"/>
            <a:round/>
            <a:headEnd type="none" w="med" len="med"/>
            <a:tailEnd type="triangle"/>
          </a:ln>
          <a:effectLst/>
        </p:spPr>
      </p:cxnSp>
      <p:pic>
        <p:nvPicPr>
          <p:cNvPr id="8" name="Picture 2" descr="Slurm Workload Manager - Wikipedia">
            <a:extLst>
              <a:ext uri="{FF2B5EF4-FFF2-40B4-BE49-F238E27FC236}">
                <a16:creationId xmlns:a16="http://schemas.microsoft.com/office/drawing/2014/main" id="{B2AD2D22-7D47-B045-49D9-E729C2262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6" y="4766601"/>
            <a:ext cx="423449" cy="38748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DC47DA71-496F-F8C8-15EA-E4A46D87E6E4}"/>
              </a:ext>
            </a:extLst>
          </p:cNvPr>
          <p:cNvCxnSpPr>
            <a:cxnSpLocks/>
          </p:cNvCxnSpPr>
          <p:nvPr/>
        </p:nvCxnSpPr>
        <p:spPr bwMode="auto">
          <a:xfrm flipH="1">
            <a:off x="2590800" y="2438400"/>
            <a:ext cx="17526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5" name="TextBox 4">
            <a:extLst>
              <a:ext uri="{FF2B5EF4-FFF2-40B4-BE49-F238E27FC236}">
                <a16:creationId xmlns:a16="http://schemas.microsoft.com/office/drawing/2014/main" id="{0B8C07F6-0A71-F064-7D5C-B1592F07AB53}"/>
              </a:ext>
            </a:extLst>
          </p:cNvPr>
          <p:cNvSpPr txBox="1"/>
          <p:nvPr/>
        </p:nvSpPr>
        <p:spPr>
          <a:xfrm>
            <a:off x="4419600" y="2036003"/>
            <a:ext cx="4038600" cy="1200329"/>
          </a:xfrm>
          <a:prstGeom prst="rect">
            <a:avLst/>
          </a:prstGeom>
          <a:noFill/>
        </p:spPr>
        <p:txBody>
          <a:bodyPr wrap="square" rtlCol="0">
            <a:spAutoFit/>
          </a:bodyPr>
          <a:lstStyle/>
          <a:p>
            <a:r>
              <a:rPr lang="en-US" dirty="0">
                <a:latin typeface="+mn-lt"/>
              </a:rPr>
              <a:t>Helpful command; shows what resources you have access to</a:t>
            </a:r>
          </a:p>
        </p:txBody>
      </p:sp>
      <p:pic>
        <p:nvPicPr>
          <p:cNvPr id="10" name="Picture 9" descr="A screen shot of a computer screen&#10;&#10;Description automatically generated">
            <a:extLst>
              <a:ext uri="{FF2B5EF4-FFF2-40B4-BE49-F238E27FC236}">
                <a16:creationId xmlns:a16="http://schemas.microsoft.com/office/drawing/2014/main" id="{43CF754E-C930-486B-D8CC-2B845D580F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428" y="3210930"/>
            <a:ext cx="8614813" cy="3316853"/>
          </a:xfrm>
          <a:prstGeom prst="rect">
            <a:avLst/>
          </a:prstGeom>
        </p:spPr>
      </p:pic>
      <p:cxnSp>
        <p:nvCxnSpPr>
          <p:cNvPr id="12" name="Straight Arrow Connector 11">
            <a:extLst>
              <a:ext uri="{FF2B5EF4-FFF2-40B4-BE49-F238E27FC236}">
                <a16:creationId xmlns:a16="http://schemas.microsoft.com/office/drawing/2014/main" id="{807143FA-8960-AF0E-6604-204E19FC47CA}"/>
              </a:ext>
            </a:extLst>
          </p:cNvPr>
          <p:cNvCxnSpPr/>
          <p:nvPr/>
        </p:nvCxnSpPr>
        <p:spPr bwMode="auto">
          <a:xfrm>
            <a:off x="1524000" y="2667000"/>
            <a:ext cx="0" cy="762000"/>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471514EF-6BED-7B56-708E-8AFC52257AD6}"/>
              </a:ext>
            </a:extLst>
          </p:cNvPr>
          <p:cNvCxnSpPr/>
          <p:nvPr/>
        </p:nvCxnSpPr>
        <p:spPr bwMode="auto">
          <a:xfrm>
            <a:off x="3276600" y="2636167"/>
            <a:ext cx="0" cy="762000"/>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C660C22B-9215-A54E-0859-AF7963253FFB}"/>
              </a:ext>
            </a:extLst>
          </p:cNvPr>
          <p:cNvCxnSpPr/>
          <p:nvPr/>
        </p:nvCxnSpPr>
        <p:spPr bwMode="auto">
          <a:xfrm>
            <a:off x="4572000" y="2636167"/>
            <a:ext cx="0" cy="762000"/>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4BB6C290-5970-B7F0-F803-5A5F68F48730}"/>
              </a:ext>
            </a:extLst>
          </p:cNvPr>
          <p:cNvCxnSpPr/>
          <p:nvPr/>
        </p:nvCxnSpPr>
        <p:spPr bwMode="auto">
          <a:xfrm>
            <a:off x="6019800" y="2636167"/>
            <a:ext cx="0" cy="762000"/>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sp>
        <p:nvSpPr>
          <p:cNvPr id="16" name="TextBox 15">
            <a:extLst>
              <a:ext uri="{FF2B5EF4-FFF2-40B4-BE49-F238E27FC236}">
                <a16:creationId xmlns:a16="http://schemas.microsoft.com/office/drawing/2014/main" id="{950056E4-1DA1-2A25-B99B-4EA5A98C3D2A}"/>
              </a:ext>
            </a:extLst>
          </p:cNvPr>
          <p:cNvSpPr txBox="1"/>
          <p:nvPr/>
        </p:nvSpPr>
        <p:spPr>
          <a:xfrm>
            <a:off x="403684" y="2297668"/>
            <a:ext cx="1749197" cy="369332"/>
          </a:xfrm>
          <a:prstGeom prst="rect">
            <a:avLst/>
          </a:prstGeom>
          <a:noFill/>
        </p:spPr>
        <p:txBody>
          <a:bodyPr wrap="none" rtlCol="0">
            <a:spAutoFit/>
          </a:bodyPr>
          <a:lstStyle/>
          <a:p>
            <a:r>
              <a:rPr lang="en-US" sz="1800" dirty="0">
                <a:solidFill>
                  <a:srgbClr val="C00000"/>
                </a:solidFill>
              </a:rPr>
              <a:t>Allocation state</a:t>
            </a:r>
          </a:p>
        </p:txBody>
      </p:sp>
      <p:sp>
        <p:nvSpPr>
          <p:cNvPr id="17" name="TextBox 16">
            <a:extLst>
              <a:ext uri="{FF2B5EF4-FFF2-40B4-BE49-F238E27FC236}">
                <a16:creationId xmlns:a16="http://schemas.microsoft.com/office/drawing/2014/main" id="{0040F210-F986-6031-9C7C-8E561A3213D3}"/>
              </a:ext>
            </a:extLst>
          </p:cNvPr>
          <p:cNvSpPr txBox="1"/>
          <p:nvPr/>
        </p:nvSpPr>
        <p:spPr>
          <a:xfrm>
            <a:off x="2834855" y="2310261"/>
            <a:ext cx="864339" cy="369332"/>
          </a:xfrm>
          <a:prstGeom prst="rect">
            <a:avLst/>
          </a:prstGeom>
          <a:noFill/>
        </p:spPr>
        <p:txBody>
          <a:bodyPr wrap="none" rtlCol="0">
            <a:spAutoFit/>
          </a:bodyPr>
          <a:lstStyle/>
          <a:p>
            <a:r>
              <a:rPr lang="en-US" sz="1800" dirty="0">
                <a:solidFill>
                  <a:srgbClr val="C00000"/>
                </a:solidFill>
              </a:rPr>
              <a:t>cluster</a:t>
            </a:r>
          </a:p>
        </p:txBody>
      </p:sp>
      <p:sp>
        <p:nvSpPr>
          <p:cNvPr id="18" name="TextBox 17">
            <a:extLst>
              <a:ext uri="{FF2B5EF4-FFF2-40B4-BE49-F238E27FC236}">
                <a16:creationId xmlns:a16="http://schemas.microsoft.com/office/drawing/2014/main" id="{426160C7-921C-19F9-843F-CEB92887102D}"/>
              </a:ext>
            </a:extLst>
          </p:cNvPr>
          <p:cNvSpPr txBox="1"/>
          <p:nvPr/>
        </p:nvSpPr>
        <p:spPr>
          <a:xfrm>
            <a:off x="4020966" y="2264833"/>
            <a:ext cx="992579" cy="369332"/>
          </a:xfrm>
          <a:prstGeom prst="rect">
            <a:avLst/>
          </a:prstGeom>
          <a:noFill/>
        </p:spPr>
        <p:txBody>
          <a:bodyPr wrap="none" rtlCol="0">
            <a:spAutoFit/>
          </a:bodyPr>
          <a:lstStyle/>
          <a:p>
            <a:r>
              <a:rPr lang="en-US" sz="1800" dirty="0">
                <a:solidFill>
                  <a:srgbClr val="C00000"/>
                </a:solidFill>
              </a:rPr>
              <a:t>account</a:t>
            </a:r>
          </a:p>
        </p:txBody>
      </p:sp>
      <p:sp>
        <p:nvSpPr>
          <p:cNvPr id="19" name="TextBox 18">
            <a:extLst>
              <a:ext uri="{FF2B5EF4-FFF2-40B4-BE49-F238E27FC236}">
                <a16:creationId xmlns:a16="http://schemas.microsoft.com/office/drawing/2014/main" id="{712D3B08-786E-1183-204F-ACE2E4835270}"/>
              </a:ext>
            </a:extLst>
          </p:cNvPr>
          <p:cNvSpPr txBox="1"/>
          <p:nvPr/>
        </p:nvSpPr>
        <p:spPr>
          <a:xfrm>
            <a:off x="5504610" y="2264833"/>
            <a:ext cx="1096775" cy="400110"/>
          </a:xfrm>
          <a:prstGeom prst="rect">
            <a:avLst/>
          </a:prstGeom>
          <a:noFill/>
        </p:spPr>
        <p:txBody>
          <a:bodyPr wrap="none" rtlCol="0">
            <a:spAutoFit/>
          </a:bodyPr>
          <a:lstStyle/>
          <a:p>
            <a:r>
              <a:rPr lang="en-US" sz="2000" dirty="0">
                <a:solidFill>
                  <a:srgbClr val="C00000"/>
                </a:solidFill>
              </a:rPr>
              <a:t>partition</a:t>
            </a:r>
          </a:p>
        </p:txBody>
      </p:sp>
      <p:sp>
        <p:nvSpPr>
          <p:cNvPr id="20" name="Rectangle 19">
            <a:extLst>
              <a:ext uri="{FF2B5EF4-FFF2-40B4-BE49-F238E27FC236}">
                <a16:creationId xmlns:a16="http://schemas.microsoft.com/office/drawing/2014/main" id="{44E6A9A4-076F-196F-80B2-4401408482D7}"/>
              </a:ext>
            </a:extLst>
          </p:cNvPr>
          <p:cNvSpPr/>
          <p:nvPr/>
        </p:nvSpPr>
        <p:spPr bwMode="auto">
          <a:xfrm>
            <a:off x="2834855" y="2310261"/>
            <a:ext cx="864339" cy="354682"/>
          </a:xfrm>
          <a:prstGeom prst="rect">
            <a:avLst/>
          </a:prstGeom>
          <a:noFill/>
          <a:ln w="38100" cap="flat" cmpd="sng" algn="ctr">
            <a:solidFill>
              <a:schemeClr val="accent5">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1" name="Rectangle 20">
            <a:extLst>
              <a:ext uri="{FF2B5EF4-FFF2-40B4-BE49-F238E27FC236}">
                <a16:creationId xmlns:a16="http://schemas.microsoft.com/office/drawing/2014/main" id="{772E757B-D97D-1AD8-9475-6621A3B5C4D8}"/>
              </a:ext>
            </a:extLst>
          </p:cNvPr>
          <p:cNvSpPr/>
          <p:nvPr/>
        </p:nvSpPr>
        <p:spPr bwMode="auto">
          <a:xfrm>
            <a:off x="4054054" y="2302210"/>
            <a:ext cx="975146" cy="354682"/>
          </a:xfrm>
          <a:prstGeom prst="rect">
            <a:avLst/>
          </a:prstGeom>
          <a:noFill/>
          <a:ln w="38100" cap="flat" cmpd="sng" algn="ctr">
            <a:solidFill>
              <a:schemeClr val="accent5">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2" name="Rectangle 21">
            <a:extLst>
              <a:ext uri="{FF2B5EF4-FFF2-40B4-BE49-F238E27FC236}">
                <a16:creationId xmlns:a16="http://schemas.microsoft.com/office/drawing/2014/main" id="{90BD8091-523D-4D83-A20A-3735E3610A2D}"/>
              </a:ext>
            </a:extLst>
          </p:cNvPr>
          <p:cNvSpPr/>
          <p:nvPr/>
        </p:nvSpPr>
        <p:spPr bwMode="auto">
          <a:xfrm>
            <a:off x="5527994" y="2302210"/>
            <a:ext cx="1044487" cy="354682"/>
          </a:xfrm>
          <a:prstGeom prst="rect">
            <a:avLst/>
          </a:prstGeom>
          <a:noFill/>
          <a:ln w="38100" cap="flat" cmpd="sng" algn="ctr">
            <a:solidFill>
              <a:schemeClr val="accent5">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2585058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483">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20482"/>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20482"/>
                  </p:tgtEl>
                </p:cond>
              </p:nextCondLst>
            </p:seq>
          </p:childTnLst>
        </p:cTn>
      </p:par>
    </p:tnLst>
    <p:bldLst>
      <p:bldP spid="20483" grpId="0" build="p"/>
      <p:bldP spid="5" grpId="0"/>
      <p:bldP spid="5" grpId="1"/>
      <p:bldP spid="16" grpId="0"/>
      <p:bldP spid="17" grpId="0"/>
      <p:bldP spid="18" grpId="0"/>
      <p:bldP spid="19" grpId="0"/>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666695"/>
          </a:xfrm>
        </p:spPr>
        <p:txBody>
          <a:bodyPr/>
          <a:lstStyle/>
          <a:p>
            <a:pPr algn="ctr" eaLnBrk="1" hangingPunct="1"/>
            <a:r>
              <a:rPr lang="en-US" sz="3800" b="1" dirty="0">
                <a:solidFill>
                  <a:srgbClr val="990000"/>
                </a:solidFill>
                <a:latin typeface="Arial (Body)"/>
              </a:rPr>
              <a:t>Allocation State</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91338" y="1828800"/>
            <a:ext cx="6080861" cy="609600"/>
          </a:xfrm>
        </p:spPr>
        <p:txBody>
          <a:bodyPr/>
          <a:lstStyle/>
          <a:p>
            <a:pPr>
              <a:lnSpc>
                <a:spcPct val="150000"/>
              </a:lnSpc>
            </a:pPr>
            <a:r>
              <a:rPr lang="en-US" sz="2000" dirty="0">
                <a:solidFill>
                  <a:schemeClr val="tx1"/>
                </a:solidFill>
                <a:cs typeface="Consolas" panose="020B0609020204030204" pitchFamily="49" charset="0"/>
              </a:rPr>
              <a:t>Three allocation states:</a:t>
            </a:r>
          </a:p>
          <a:p>
            <a:pPr lvl="1">
              <a:lnSpc>
                <a:spcPct val="150000"/>
              </a:lnSpc>
            </a:pPr>
            <a:r>
              <a:rPr lang="en-US" sz="2000" u="sng" dirty="0">
                <a:solidFill>
                  <a:schemeClr val="tx1"/>
                </a:solidFill>
                <a:cs typeface="Consolas" panose="020B0609020204030204" pitchFamily="49" charset="0"/>
              </a:rPr>
              <a:t>General</a:t>
            </a:r>
            <a:r>
              <a:rPr lang="en-US" sz="2000" dirty="0">
                <a:solidFill>
                  <a:schemeClr val="tx1"/>
                </a:solidFill>
                <a:cs typeface="Consolas" panose="020B0609020204030204" pitchFamily="49" charset="0"/>
              </a:rPr>
              <a:t>: you can run jobs on that cluster with no issues</a:t>
            </a:r>
          </a:p>
          <a:p>
            <a:pPr lvl="1">
              <a:lnSpc>
                <a:spcPct val="150000"/>
              </a:lnSpc>
            </a:pPr>
            <a:r>
              <a:rPr lang="en-US" sz="2000" u="sng" dirty="0">
                <a:solidFill>
                  <a:schemeClr val="tx1"/>
                </a:solidFill>
                <a:cs typeface="Consolas" panose="020B0609020204030204" pitchFamily="49" charset="0"/>
              </a:rPr>
              <a:t>Preemptable</a:t>
            </a:r>
            <a:r>
              <a:rPr lang="en-US" sz="2000" dirty="0">
                <a:solidFill>
                  <a:schemeClr val="tx1"/>
                </a:solidFill>
                <a:cs typeface="Consolas" panose="020B0609020204030204" pitchFamily="49" charset="0"/>
              </a:rPr>
              <a:t>: you can still run jobs, but they are subject to </a:t>
            </a:r>
            <a:r>
              <a:rPr lang="en-US" sz="2000" i="1" dirty="0">
                <a:solidFill>
                  <a:schemeClr val="tx1"/>
                </a:solidFill>
                <a:cs typeface="Consolas" panose="020B0609020204030204" pitchFamily="49" charset="0"/>
              </a:rPr>
              <a:t>preemption</a:t>
            </a:r>
            <a:r>
              <a:rPr lang="en-US" sz="2000" dirty="0">
                <a:solidFill>
                  <a:schemeClr val="tx1"/>
                </a:solidFill>
                <a:cs typeface="Consolas" panose="020B0609020204030204" pitchFamily="49" charset="0"/>
              </a:rPr>
              <a:t>.</a:t>
            </a:r>
          </a:p>
          <a:p>
            <a:pPr lvl="1">
              <a:lnSpc>
                <a:spcPct val="150000"/>
              </a:lnSpc>
            </a:pPr>
            <a:r>
              <a:rPr lang="en-US" sz="2000" u="sng" dirty="0">
                <a:solidFill>
                  <a:schemeClr val="tx1"/>
                </a:solidFill>
                <a:cs typeface="Consolas" panose="020B0609020204030204" pitchFamily="49" charset="0"/>
              </a:rPr>
              <a:t>Owner</a:t>
            </a:r>
            <a:r>
              <a:rPr lang="en-US" sz="2000" dirty="0">
                <a:solidFill>
                  <a:schemeClr val="tx1"/>
                </a:solidFill>
                <a:cs typeface="Consolas" panose="020B0609020204030204" pitchFamily="49" charset="0"/>
              </a:rPr>
              <a:t>: you own a node and have priority access to it (preempt guest jobs)</a:t>
            </a:r>
            <a:endParaRPr lang="en-US" sz="2000" u="sng" dirty="0">
              <a:solidFill>
                <a:schemeClr val="tx1"/>
              </a:solidFill>
              <a:cs typeface="Consolas" panose="020B0609020204030204" pitchFamily="49" charset="0"/>
            </a:endParaRPr>
          </a:p>
          <a:p>
            <a:pPr lvl="1">
              <a:lnSpc>
                <a:spcPct val="150000"/>
              </a:lnSpc>
            </a:pPr>
            <a:endParaRPr lang="en-US" sz="1800" dirty="0">
              <a:solidFill>
                <a:schemeClr val="tx1"/>
              </a:solidFill>
              <a:cs typeface="Consolas" panose="020B0609020204030204" pitchFamily="49" charset="0"/>
            </a:endParaRPr>
          </a:p>
          <a:p>
            <a:pPr marL="0" indent="0">
              <a:buNone/>
            </a:pPr>
            <a:endParaRPr lang="en-US" sz="1800" dirty="0">
              <a:solidFill>
                <a:schemeClr val="tx1"/>
              </a:solidFill>
            </a:endParaRPr>
          </a:p>
          <a:p>
            <a:pPr marL="0" indent="0">
              <a:buNone/>
            </a:pPr>
            <a:endParaRPr lang="en-US" sz="1800" dirty="0">
              <a:solidFill>
                <a:schemeClr val="tx1"/>
              </a:solidFill>
            </a:endParaRPr>
          </a:p>
        </p:txBody>
      </p:sp>
      <p:pic>
        <p:nvPicPr>
          <p:cNvPr id="10" name="Picture 9" descr="A screen shot of a computer screen&#10;&#10;Description automatically generated">
            <a:extLst>
              <a:ext uri="{FF2B5EF4-FFF2-40B4-BE49-F238E27FC236}">
                <a16:creationId xmlns:a16="http://schemas.microsoft.com/office/drawing/2014/main" id="{43CF754E-C930-486B-D8CC-2B845D580FDB}"/>
              </a:ext>
            </a:extLst>
          </p:cNvPr>
          <p:cNvPicPr>
            <a:picLocks noChangeAspect="1"/>
          </p:cNvPicPr>
          <p:nvPr/>
        </p:nvPicPr>
        <p:blipFill rotWithShape="1">
          <a:blip r:embed="rId3">
            <a:extLst>
              <a:ext uri="{28A0092B-C50C-407E-A947-70E740481C1C}">
                <a14:useLocalDpi xmlns:a14="http://schemas.microsoft.com/office/drawing/2010/main" val="0"/>
              </a:ext>
            </a:extLst>
          </a:blip>
          <a:srcRect r="73727" b="-766"/>
          <a:stretch/>
        </p:blipFill>
        <p:spPr>
          <a:xfrm>
            <a:off x="6248399" y="2057400"/>
            <a:ext cx="2838129" cy="4191000"/>
          </a:xfrm>
          <a:prstGeom prst="rect">
            <a:avLst/>
          </a:prstGeom>
        </p:spPr>
      </p:pic>
      <p:sp>
        <p:nvSpPr>
          <p:cNvPr id="9" name="TextBox 8">
            <a:extLst>
              <a:ext uri="{FF2B5EF4-FFF2-40B4-BE49-F238E27FC236}">
                <a16:creationId xmlns:a16="http://schemas.microsoft.com/office/drawing/2014/main" id="{1A748987-52B7-3542-07E8-4DA4209FF371}"/>
              </a:ext>
            </a:extLst>
          </p:cNvPr>
          <p:cNvSpPr txBox="1"/>
          <p:nvPr/>
        </p:nvSpPr>
        <p:spPr>
          <a:xfrm>
            <a:off x="228599" y="5329535"/>
            <a:ext cx="5943599" cy="1015663"/>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t>Preemption</a:t>
            </a:r>
            <a:r>
              <a:rPr lang="en-US" sz="2000" dirty="0"/>
              <a:t>: your job will run on that node until another job requests that same node, at which point your job is automatically cancelled.</a:t>
            </a:r>
            <a:endParaRPr lang="en-US" sz="2000" u="sng" dirty="0"/>
          </a:p>
        </p:txBody>
      </p:sp>
    </p:spTree>
    <p:extLst>
      <p:ext uri="{BB962C8B-B14F-4D97-AF65-F5344CB8AC3E}">
        <p14:creationId xmlns:p14="http://schemas.microsoft.com/office/powerpoint/2010/main" val="2608725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666695"/>
          </a:xfrm>
        </p:spPr>
        <p:txBody>
          <a:bodyPr/>
          <a:lstStyle/>
          <a:p>
            <a:pPr algn="ctr" eaLnBrk="1" hangingPunct="1"/>
            <a:r>
              <a:rPr lang="en-US" sz="3800" b="1" dirty="0">
                <a:solidFill>
                  <a:srgbClr val="990000"/>
                </a:solidFill>
                <a:latin typeface="Arial (Body)"/>
              </a:rPr>
              <a:t>Cluster</a:t>
            </a:r>
            <a:endParaRPr lang="en-US" sz="4000" b="1" dirty="0">
              <a:solidFill>
                <a:srgbClr val="990000"/>
              </a:solidFill>
              <a:latin typeface="+mn-lt"/>
            </a:endParaRPr>
          </a:p>
        </p:txBody>
      </p:sp>
      <p:sp>
        <p:nvSpPr>
          <p:cNvPr id="20483" name="Content Placeholder 2"/>
          <p:cNvSpPr>
            <a:spLocks noGrp="1"/>
          </p:cNvSpPr>
          <p:nvPr>
            <p:ph idx="1"/>
          </p:nvPr>
        </p:nvSpPr>
        <p:spPr>
          <a:xfrm>
            <a:off x="91338" y="1828800"/>
            <a:ext cx="6080861" cy="609600"/>
          </a:xfrm>
        </p:spPr>
        <p:txBody>
          <a:bodyPr/>
          <a:lstStyle/>
          <a:p>
            <a:pPr>
              <a:lnSpc>
                <a:spcPct val="150000"/>
              </a:lnSpc>
            </a:pPr>
            <a:r>
              <a:rPr lang="en-US" sz="2400" dirty="0">
                <a:solidFill>
                  <a:schemeClr val="tx1"/>
                </a:solidFill>
                <a:cs typeface="Consolas" panose="020B0609020204030204" pitchFamily="49" charset="0"/>
              </a:rPr>
              <a:t>We currently have three </a:t>
            </a:r>
            <a:r>
              <a:rPr lang="en-US" sz="2400" i="1" dirty="0">
                <a:solidFill>
                  <a:schemeClr val="tx1"/>
                </a:solidFill>
                <a:cs typeface="Consolas" panose="020B0609020204030204" pitchFamily="49" charset="0"/>
              </a:rPr>
              <a:t>general environment</a:t>
            </a:r>
            <a:r>
              <a:rPr lang="en-US" sz="2400" dirty="0">
                <a:solidFill>
                  <a:schemeClr val="tx1"/>
                </a:solidFill>
                <a:cs typeface="Consolas" panose="020B0609020204030204" pitchFamily="49" charset="0"/>
              </a:rPr>
              <a:t> clusters:</a:t>
            </a:r>
          </a:p>
          <a:p>
            <a:pPr lvl="1">
              <a:lnSpc>
                <a:spcPct val="150000"/>
              </a:lnSpc>
            </a:pPr>
            <a:r>
              <a:rPr lang="en-US" sz="2000" dirty="0" err="1">
                <a:solidFill>
                  <a:schemeClr val="tx1"/>
                </a:solidFill>
                <a:cs typeface="Consolas" panose="020B0609020204030204" pitchFamily="49" charset="0"/>
              </a:rPr>
              <a:t>Notchpeak</a:t>
            </a:r>
            <a:endParaRPr lang="en-US" sz="2000" dirty="0">
              <a:solidFill>
                <a:schemeClr val="tx1"/>
              </a:solidFill>
              <a:cs typeface="Consolas" panose="020B0609020204030204" pitchFamily="49" charset="0"/>
            </a:endParaRPr>
          </a:p>
          <a:p>
            <a:pPr lvl="1">
              <a:lnSpc>
                <a:spcPct val="150000"/>
              </a:lnSpc>
            </a:pPr>
            <a:r>
              <a:rPr lang="en-US" sz="2000" dirty="0" err="1">
                <a:solidFill>
                  <a:schemeClr val="tx1"/>
                </a:solidFill>
                <a:cs typeface="Consolas" panose="020B0609020204030204" pitchFamily="49" charset="0"/>
              </a:rPr>
              <a:t>Kingspeak</a:t>
            </a:r>
            <a:endParaRPr lang="en-US" sz="2000" dirty="0">
              <a:solidFill>
                <a:schemeClr val="tx1"/>
              </a:solidFill>
              <a:cs typeface="Consolas" panose="020B0609020204030204" pitchFamily="49" charset="0"/>
            </a:endParaRPr>
          </a:p>
          <a:p>
            <a:pPr lvl="1">
              <a:lnSpc>
                <a:spcPct val="150000"/>
              </a:lnSpc>
            </a:pPr>
            <a:r>
              <a:rPr lang="en-US" sz="2000" dirty="0" err="1">
                <a:solidFill>
                  <a:schemeClr val="tx1"/>
                </a:solidFill>
                <a:cs typeface="Consolas" panose="020B0609020204030204" pitchFamily="49" charset="0"/>
              </a:rPr>
              <a:t>Lonepeak</a:t>
            </a:r>
            <a:endParaRPr lang="en-US" sz="2000" dirty="0">
              <a:solidFill>
                <a:schemeClr val="tx1"/>
              </a:solidFill>
              <a:cs typeface="Consolas" panose="020B0609020204030204" pitchFamily="49" charset="0"/>
            </a:endParaRPr>
          </a:p>
          <a:p>
            <a:pPr lvl="1">
              <a:lnSpc>
                <a:spcPct val="150000"/>
              </a:lnSpc>
            </a:pPr>
            <a:r>
              <a:rPr lang="en-US" sz="2000" dirty="0">
                <a:solidFill>
                  <a:schemeClr val="tx1"/>
                </a:solidFill>
                <a:cs typeface="Consolas" panose="020B0609020204030204" pitchFamily="49" charset="0"/>
              </a:rPr>
              <a:t>Ash (guest access only)</a:t>
            </a:r>
          </a:p>
          <a:p>
            <a:pPr marL="0" indent="0">
              <a:buNone/>
            </a:pPr>
            <a:endParaRPr lang="en-US" sz="1400" dirty="0">
              <a:solidFill>
                <a:schemeClr val="tx1"/>
              </a:solidFill>
            </a:endParaRPr>
          </a:p>
          <a:p>
            <a:pPr marL="0" indent="0">
              <a:buNone/>
            </a:pPr>
            <a:endParaRPr lang="en-US" sz="2400" dirty="0">
              <a:solidFill>
                <a:schemeClr val="tx1"/>
              </a:solidFill>
            </a:endParaRPr>
          </a:p>
        </p:txBody>
      </p:sp>
      <p:sp>
        <p:nvSpPr>
          <p:cNvPr id="9" name="TextBox 8">
            <a:extLst>
              <a:ext uri="{FF2B5EF4-FFF2-40B4-BE49-F238E27FC236}">
                <a16:creationId xmlns:a16="http://schemas.microsoft.com/office/drawing/2014/main" id="{1A748987-52B7-3542-07E8-4DA4209FF371}"/>
              </a:ext>
            </a:extLst>
          </p:cNvPr>
          <p:cNvSpPr txBox="1"/>
          <p:nvPr/>
        </p:nvSpPr>
        <p:spPr>
          <a:xfrm>
            <a:off x="91338" y="5191035"/>
            <a:ext cx="5638800"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n-lt"/>
              </a:rPr>
              <a:t>We have one </a:t>
            </a:r>
            <a:r>
              <a:rPr lang="en-US" i="1" dirty="0">
                <a:latin typeface="+mn-lt"/>
              </a:rPr>
              <a:t>protected environment</a:t>
            </a:r>
            <a:r>
              <a:rPr lang="en-US" dirty="0">
                <a:latin typeface="+mn-lt"/>
              </a:rPr>
              <a:t> cluster:</a:t>
            </a:r>
          </a:p>
          <a:p>
            <a:pPr marL="914400" lvl="1" indent="-457200">
              <a:buFont typeface="Arial" panose="020B0604020202020204" pitchFamily="34" charset="0"/>
              <a:buChar char="•"/>
            </a:pPr>
            <a:r>
              <a:rPr lang="en-US" dirty="0"/>
              <a:t>Redwood</a:t>
            </a:r>
          </a:p>
        </p:txBody>
      </p:sp>
      <p:pic>
        <p:nvPicPr>
          <p:cNvPr id="2" name="Picture 1" descr="A screen shot of a computer screen&#10;&#10;Description automatically generated">
            <a:extLst>
              <a:ext uri="{FF2B5EF4-FFF2-40B4-BE49-F238E27FC236}">
                <a16:creationId xmlns:a16="http://schemas.microsoft.com/office/drawing/2014/main" id="{15EF9890-DC60-0108-B14F-E0CC47826817}"/>
              </a:ext>
            </a:extLst>
          </p:cNvPr>
          <p:cNvPicPr>
            <a:picLocks noChangeAspect="1"/>
          </p:cNvPicPr>
          <p:nvPr/>
        </p:nvPicPr>
        <p:blipFill rotWithShape="1">
          <a:blip r:embed="rId3">
            <a:extLst>
              <a:ext uri="{28A0092B-C50C-407E-A947-70E740481C1C}">
                <a14:useLocalDpi xmlns:a14="http://schemas.microsoft.com/office/drawing/2010/main" val="0"/>
              </a:ext>
            </a:extLst>
          </a:blip>
          <a:srcRect l="24504" t="1" r="57805" b="8423"/>
          <a:stretch/>
        </p:blipFill>
        <p:spPr>
          <a:xfrm>
            <a:off x="6629398" y="1828800"/>
            <a:ext cx="2209801" cy="4404333"/>
          </a:xfrm>
          <a:prstGeom prst="rect">
            <a:avLst/>
          </a:prstGeom>
        </p:spPr>
      </p:pic>
    </p:spTree>
    <p:extLst>
      <p:ext uri="{BB962C8B-B14F-4D97-AF65-F5344CB8AC3E}">
        <p14:creationId xmlns:p14="http://schemas.microsoft.com/office/powerpoint/2010/main" val="377338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666695"/>
          </a:xfrm>
        </p:spPr>
        <p:txBody>
          <a:bodyPr/>
          <a:lstStyle/>
          <a:p>
            <a:pPr algn="ctr" eaLnBrk="1" hangingPunct="1"/>
            <a:r>
              <a:rPr lang="en-US" sz="3800" b="1" dirty="0">
                <a:solidFill>
                  <a:srgbClr val="990000"/>
                </a:solidFill>
                <a:latin typeface="Arial (Body)"/>
              </a:rPr>
              <a:t>Account</a:t>
            </a:r>
            <a:endParaRPr lang="en-US" sz="4000" b="1" dirty="0">
              <a:solidFill>
                <a:srgbClr val="990000"/>
              </a:solidFill>
              <a:latin typeface="+mn-lt"/>
            </a:endParaRPr>
          </a:p>
        </p:txBody>
      </p:sp>
      <p:sp>
        <p:nvSpPr>
          <p:cNvPr id="20483" name="Content Placeholder 2"/>
          <p:cNvSpPr>
            <a:spLocks noGrp="1"/>
          </p:cNvSpPr>
          <p:nvPr>
            <p:ph idx="1"/>
          </p:nvPr>
        </p:nvSpPr>
        <p:spPr>
          <a:xfrm>
            <a:off x="91339" y="1828800"/>
            <a:ext cx="5547461" cy="2209800"/>
          </a:xfrm>
        </p:spPr>
        <p:txBody>
          <a:bodyPr/>
          <a:lstStyle/>
          <a:p>
            <a:r>
              <a:rPr lang="en-US" sz="2400" b="1" dirty="0">
                <a:solidFill>
                  <a:schemeClr val="tx1"/>
                </a:solidFill>
              </a:rPr>
              <a:t>Account</a:t>
            </a:r>
            <a:r>
              <a:rPr lang="en-US" sz="2400" dirty="0">
                <a:solidFill>
                  <a:schemeClr val="tx1"/>
                </a:solidFill>
              </a:rPr>
              <a:t>: to limit and track resource utilization at user/group level. </a:t>
            </a:r>
          </a:p>
          <a:p>
            <a:r>
              <a:rPr lang="en-US" sz="2400" dirty="0">
                <a:solidFill>
                  <a:schemeClr val="tx1"/>
                </a:solidFill>
              </a:rPr>
              <a:t>A user/group can have multiple </a:t>
            </a:r>
            <a:r>
              <a:rPr lang="en-US" sz="2400" dirty="0" err="1">
                <a:solidFill>
                  <a:schemeClr val="tx1"/>
                </a:solidFill>
              </a:rPr>
              <a:t>Slurm</a:t>
            </a:r>
            <a:r>
              <a:rPr lang="en-US" sz="2400" dirty="0">
                <a:solidFill>
                  <a:schemeClr val="tx1"/>
                </a:solidFill>
              </a:rPr>
              <a:t> accounts</a:t>
            </a:r>
          </a:p>
          <a:p>
            <a:pPr lvl="1"/>
            <a:r>
              <a:rPr lang="en-US" sz="2000" dirty="0">
                <a:solidFill>
                  <a:schemeClr val="tx1"/>
                </a:solidFill>
              </a:rPr>
              <a:t>each represents different privileges</a:t>
            </a:r>
            <a:r>
              <a:rPr lang="en-US" sz="2400" dirty="0">
                <a:solidFill>
                  <a:schemeClr val="tx1"/>
                </a:solidFill>
                <a:cs typeface="Consolas" panose="020B0609020204030204" pitchFamily="49" charset="0"/>
              </a:rPr>
              <a:t>.</a:t>
            </a:r>
            <a:endParaRPr lang="en-US" sz="2400" dirty="0">
              <a:solidFill>
                <a:schemeClr val="tx1"/>
              </a:solidFill>
            </a:endParaRPr>
          </a:p>
          <a:p>
            <a:pPr marL="0" indent="0">
              <a:buNone/>
            </a:pPr>
            <a:endParaRPr lang="en-US" sz="2400" dirty="0"/>
          </a:p>
        </p:txBody>
      </p:sp>
      <p:pic>
        <p:nvPicPr>
          <p:cNvPr id="3" name="Picture 2" descr="A screen shot of a computer screen&#10;&#10;Description automatically generated">
            <a:extLst>
              <a:ext uri="{FF2B5EF4-FFF2-40B4-BE49-F238E27FC236}">
                <a16:creationId xmlns:a16="http://schemas.microsoft.com/office/drawing/2014/main" id="{D8EA115B-040D-978E-A34D-15651CDC2254}"/>
              </a:ext>
            </a:extLst>
          </p:cNvPr>
          <p:cNvPicPr>
            <a:picLocks noChangeAspect="1"/>
          </p:cNvPicPr>
          <p:nvPr/>
        </p:nvPicPr>
        <p:blipFill rotWithShape="1">
          <a:blip r:embed="rId3">
            <a:extLst>
              <a:ext uri="{28A0092B-C50C-407E-A947-70E740481C1C}">
                <a14:useLocalDpi xmlns:a14="http://schemas.microsoft.com/office/drawing/2010/main" val="0"/>
              </a:ext>
            </a:extLst>
          </a:blip>
          <a:srcRect l="35117" t="1980" r="32155" b="8422"/>
          <a:stretch/>
        </p:blipFill>
        <p:spPr>
          <a:xfrm>
            <a:off x="5638800" y="2223534"/>
            <a:ext cx="3352799" cy="3534034"/>
          </a:xfrm>
          <a:prstGeom prst="rect">
            <a:avLst/>
          </a:prstGeom>
        </p:spPr>
      </p:pic>
    </p:spTree>
    <p:extLst>
      <p:ext uri="{BB962C8B-B14F-4D97-AF65-F5344CB8AC3E}">
        <p14:creationId xmlns:p14="http://schemas.microsoft.com/office/powerpoint/2010/main" val="4499817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666695"/>
          </a:xfrm>
        </p:spPr>
        <p:txBody>
          <a:bodyPr/>
          <a:lstStyle/>
          <a:p>
            <a:pPr algn="ctr" eaLnBrk="1" hangingPunct="1"/>
            <a:r>
              <a:rPr lang="en-US" sz="3800" b="1" dirty="0">
                <a:solidFill>
                  <a:srgbClr val="990000"/>
                </a:solidFill>
                <a:latin typeface="Arial (Body)"/>
              </a:rPr>
              <a:t>Partition</a:t>
            </a:r>
            <a:endParaRPr lang="en-US" sz="4000" b="1" dirty="0">
              <a:solidFill>
                <a:srgbClr val="990000"/>
              </a:solidFill>
              <a:latin typeface="+mn-lt"/>
            </a:endParaRPr>
          </a:p>
        </p:txBody>
      </p:sp>
      <p:sp>
        <p:nvSpPr>
          <p:cNvPr id="20483" name="Content Placeholder 2"/>
          <p:cNvSpPr>
            <a:spLocks noGrp="1"/>
          </p:cNvSpPr>
          <p:nvPr>
            <p:ph idx="1"/>
          </p:nvPr>
        </p:nvSpPr>
        <p:spPr>
          <a:xfrm>
            <a:off x="93797" y="1600200"/>
            <a:ext cx="4761830" cy="609600"/>
          </a:xfrm>
        </p:spPr>
        <p:txBody>
          <a:bodyPr/>
          <a:lstStyle/>
          <a:p>
            <a:pPr>
              <a:lnSpc>
                <a:spcPct val="150000"/>
              </a:lnSpc>
            </a:pPr>
            <a:r>
              <a:rPr lang="en-US" sz="1800" dirty="0">
                <a:solidFill>
                  <a:schemeClr val="tx1"/>
                </a:solidFill>
                <a:cs typeface="Consolas" panose="020B0609020204030204" pitchFamily="49" charset="0"/>
              </a:rPr>
              <a:t>Refers to a set of nodes with specific resources:</a:t>
            </a:r>
          </a:p>
          <a:p>
            <a:pPr>
              <a:lnSpc>
                <a:spcPct val="150000"/>
              </a:lnSpc>
            </a:pPr>
            <a:r>
              <a:rPr lang="en-US" sz="1800" u="sng" dirty="0">
                <a:solidFill>
                  <a:schemeClr val="accent4"/>
                </a:solidFill>
                <a:cs typeface="Consolas" panose="020B0609020204030204" pitchFamily="49" charset="0"/>
              </a:rPr>
              <a:t>&lt;cluster&gt; </a:t>
            </a:r>
            <a:r>
              <a:rPr lang="en-US" sz="1800" dirty="0">
                <a:solidFill>
                  <a:schemeClr val="tx1"/>
                </a:solidFill>
                <a:cs typeface="Consolas" panose="020B0609020204030204" pitchFamily="49" charset="0"/>
              </a:rPr>
              <a:t>: whole node(s) to yourself</a:t>
            </a:r>
          </a:p>
          <a:p>
            <a:pPr>
              <a:lnSpc>
                <a:spcPct val="150000"/>
              </a:lnSpc>
            </a:pPr>
            <a:r>
              <a:rPr lang="en-US" sz="1800" u="sng" dirty="0">
                <a:solidFill>
                  <a:schemeClr val="accent4"/>
                </a:solidFill>
                <a:cs typeface="Consolas" panose="020B0609020204030204" pitchFamily="49" charset="0"/>
              </a:rPr>
              <a:t>&lt;cluster&gt;-shared</a:t>
            </a:r>
            <a:r>
              <a:rPr lang="en-US" sz="1800" dirty="0">
                <a:solidFill>
                  <a:schemeClr val="tx1"/>
                </a:solidFill>
                <a:cs typeface="Consolas" panose="020B0609020204030204" pitchFamily="49" charset="0"/>
              </a:rPr>
              <a:t>: share a node with other job(s)</a:t>
            </a:r>
          </a:p>
          <a:p>
            <a:pPr>
              <a:lnSpc>
                <a:spcPct val="150000"/>
              </a:lnSpc>
            </a:pPr>
            <a:r>
              <a:rPr lang="en-US" sz="1800" u="sng" dirty="0">
                <a:solidFill>
                  <a:schemeClr val="accent4"/>
                </a:solidFill>
                <a:cs typeface="Consolas" panose="020B0609020204030204" pitchFamily="49" charset="0"/>
              </a:rPr>
              <a:t>&lt;cluster&gt;-guest</a:t>
            </a:r>
            <a:r>
              <a:rPr lang="en-US" sz="1800" dirty="0">
                <a:solidFill>
                  <a:schemeClr val="tx1"/>
                </a:solidFill>
                <a:cs typeface="Consolas" panose="020B0609020204030204" pitchFamily="49" charset="0"/>
              </a:rPr>
              <a:t>: use owner nodes, subject to preemption</a:t>
            </a:r>
          </a:p>
          <a:p>
            <a:pPr>
              <a:lnSpc>
                <a:spcPct val="150000"/>
              </a:lnSpc>
            </a:pPr>
            <a:r>
              <a:rPr lang="en-US" sz="1800" u="sng" dirty="0">
                <a:solidFill>
                  <a:schemeClr val="accent4"/>
                </a:solidFill>
                <a:cs typeface="Consolas" panose="020B0609020204030204" pitchFamily="49" charset="0"/>
              </a:rPr>
              <a:t>&lt;cluster&gt;-shared-guest</a:t>
            </a:r>
            <a:r>
              <a:rPr lang="en-US" sz="1800" dirty="0">
                <a:solidFill>
                  <a:schemeClr val="tx1"/>
                </a:solidFill>
                <a:cs typeface="Consolas" panose="020B0609020204030204" pitchFamily="49" charset="0"/>
              </a:rPr>
              <a:t>: share owner nodes with other jobs, subject to preemption</a:t>
            </a:r>
          </a:p>
          <a:p>
            <a:pPr>
              <a:lnSpc>
                <a:spcPct val="150000"/>
              </a:lnSpc>
            </a:pPr>
            <a:r>
              <a:rPr lang="en-US" sz="1800" u="sng" dirty="0">
                <a:solidFill>
                  <a:schemeClr val="accent4"/>
                </a:solidFill>
                <a:cs typeface="Consolas" panose="020B0609020204030204" pitchFamily="49" charset="0"/>
              </a:rPr>
              <a:t>&lt;cluster&gt;-</a:t>
            </a:r>
            <a:r>
              <a:rPr lang="en-US" sz="1800" u="sng" dirty="0" err="1">
                <a:solidFill>
                  <a:schemeClr val="accent4"/>
                </a:solidFill>
                <a:cs typeface="Consolas" panose="020B0609020204030204" pitchFamily="49" charset="0"/>
              </a:rPr>
              <a:t>gpu</a:t>
            </a:r>
            <a:r>
              <a:rPr lang="en-US" sz="1800" dirty="0">
                <a:solidFill>
                  <a:schemeClr val="tx1"/>
                </a:solidFill>
                <a:cs typeface="Consolas" panose="020B0609020204030204" pitchFamily="49" charset="0"/>
              </a:rPr>
              <a:t>: use nodes with GPUs</a:t>
            </a:r>
            <a:endParaRPr lang="en-US" sz="1800" dirty="0">
              <a:solidFill>
                <a:schemeClr val="tx1"/>
              </a:solidFill>
            </a:endParaRPr>
          </a:p>
        </p:txBody>
      </p:sp>
      <p:pic>
        <p:nvPicPr>
          <p:cNvPr id="2" name="Picture 1" descr="A screen shot of a computer screen&#10;&#10;Description automatically generated">
            <a:extLst>
              <a:ext uri="{FF2B5EF4-FFF2-40B4-BE49-F238E27FC236}">
                <a16:creationId xmlns:a16="http://schemas.microsoft.com/office/drawing/2014/main" id="{0856B633-6C12-5A82-B3B5-086D292BECF4}"/>
              </a:ext>
            </a:extLst>
          </p:cNvPr>
          <p:cNvPicPr>
            <a:picLocks noChangeAspect="1"/>
          </p:cNvPicPr>
          <p:nvPr/>
        </p:nvPicPr>
        <p:blipFill rotWithShape="1">
          <a:blip r:embed="rId3">
            <a:extLst>
              <a:ext uri="{28A0092B-C50C-407E-A947-70E740481C1C}">
                <a14:useLocalDpi xmlns:a14="http://schemas.microsoft.com/office/drawing/2010/main" val="0"/>
              </a:ext>
            </a:extLst>
          </a:blip>
          <a:srcRect l="51924" r="2081"/>
          <a:stretch/>
        </p:blipFill>
        <p:spPr>
          <a:xfrm>
            <a:off x="4853169" y="1905000"/>
            <a:ext cx="4256964" cy="3563427"/>
          </a:xfrm>
          <a:prstGeom prst="rect">
            <a:avLst/>
          </a:prstGeom>
        </p:spPr>
      </p:pic>
    </p:spTree>
    <p:extLst>
      <p:ext uri="{BB962C8B-B14F-4D97-AF65-F5344CB8AC3E}">
        <p14:creationId xmlns:p14="http://schemas.microsoft.com/office/powerpoint/2010/main" val="2362424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666695"/>
          </a:xfrm>
        </p:spPr>
        <p:txBody>
          <a:bodyPr/>
          <a:lstStyle/>
          <a:p>
            <a:pPr algn="ctr" eaLnBrk="1" hangingPunct="1"/>
            <a:r>
              <a:rPr lang="en-US" sz="3800" b="1" dirty="0">
                <a:solidFill>
                  <a:srgbClr val="990000"/>
                </a:solidFill>
                <a:latin typeface="Arial (Body)"/>
              </a:rPr>
              <a:t>Partition</a:t>
            </a:r>
            <a:endParaRPr lang="en-US" sz="4000" b="1" dirty="0">
              <a:solidFill>
                <a:srgbClr val="990000"/>
              </a:solidFill>
              <a:latin typeface="+mn-lt"/>
            </a:endParaRPr>
          </a:p>
        </p:txBody>
      </p:sp>
      <p:sp>
        <p:nvSpPr>
          <p:cNvPr id="20483" name="Content Placeholder 2"/>
          <p:cNvSpPr>
            <a:spLocks noGrp="1"/>
          </p:cNvSpPr>
          <p:nvPr>
            <p:ph idx="1"/>
          </p:nvPr>
        </p:nvSpPr>
        <p:spPr>
          <a:xfrm>
            <a:off x="91339" y="1600200"/>
            <a:ext cx="4761830" cy="609600"/>
          </a:xfrm>
        </p:spPr>
        <p:txBody>
          <a:bodyPr/>
          <a:lstStyle/>
          <a:p>
            <a:pPr>
              <a:lnSpc>
                <a:spcPct val="150000"/>
              </a:lnSpc>
            </a:pPr>
            <a:r>
              <a:rPr lang="en-US" sz="1800" dirty="0">
                <a:solidFill>
                  <a:schemeClr val="tx1"/>
                </a:solidFill>
                <a:cs typeface="Consolas" panose="020B0609020204030204" pitchFamily="49" charset="0"/>
              </a:rPr>
              <a:t>Refers to a set of nodes with specific resources:</a:t>
            </a:r>
          </a:p>
          <a:p>
            <a:pPr>
              <a:lnSpc>
                <a:spcPct val="150000"/>
              </a:lnSpc>
            </a:pPr>
            <a:r>
              <a:rPr lang="en-US" sz="1800" u="sng" dirty="0">
                <a:solidFill>
                  <a:schemeClr val="accent4"/>
                </a:solidFill>
                <a:cs typeface="Consolas" panose="020B0609020204030204" pitchFamily="49" charset="0"/>
              </a:rPr>
              <a:t>&lt;cluster&gt; </a:t>
            </a:r>
            <a:r>
              <a:rPr lang="en-US" sz="1800" dirty="0">
                <a:solidFill>
                  <a:schemeClr val="tx1"/>
                </a:solidFill>
                <a:cs typeface="Consolas" panose="020B0609020204030204" pitchFamily="49" charset="0"/>
              </a:rPr>
              <a:t>: whole node(s) to yourself</a:t>
            </a:r>
          </a:p>
          <a:p>
            <a:pPr>
              <a:lnSpc>
                <a:spcPct val="150000"/>
              </a:lnSpc>
            </a:pPr>
            <a:r>
              <a:rPr lang="en-US" sz="1800" u="sng" dirty="0">
                <a:solidFill>
                  <a:schemeClr val="accent4"/>
                </a:solidFill>
                <a:cs typeface="Consolas" panose="020B0609020204030204" pitchFamily="49" charset="0"/>
              </a:rPr>
              <a:t>&lt;cluster&gt;-shared</a:t>
            </a:r>
            <a:r>
              <a:rPr lang="en-US" sz="1800" dirty="0">
                <a:solidFill>
                  <a:schemeClr val="tx1"/>
                </a:solidFill>
                <a:cs typeface="Consolas" panose="020B0609020204030204" pitchFamily="49" charset="0"/>
              </a:rPr>
              <a:t>: share a node with other job(s)</a:t>
            </a:r>
          </a:p>
          <a:p>
            <a:pPr>
              <a:lnSpc>
                <a:spcPct val="150000"/>
              </a:lnSpc>
            </a:pPr>
            <a:r>
              <a:rPr lang="en-US" sz="1800" u="sng" dirty="0">
                <a:solidFill>
                  <a:schemeClr val="accent4"/>
                </a:solidFill>
                <a:cs typeface="Consolas" panose="020B0609020204030204" pitchFamily="49" charset="0"/>
              </a:rPr>
              <a:t>&lt;cluster&gt;-guest</a:t>
            </a:r>
            <a:r>
              <a:rPr lang="en-US" sz="1800" dirty="0">
                <a:solidFill>
                  <a:schemeClr val="tx1"/>
                </a:solidFill>
                <a:cs typeface="Consolas" panose="020B0609020204030204" pitchFamily="49" charset="0"/>
              </a:rPr>
              <a:t>: use owner nodes, subject to </a:t>
            </a:r>
            <a:r>
              <a:rPr lang="en-US" sz="1800" dirty="0">
                <a:solidFill>
                  <a:srgbClr val="C00000"/>
                </a:solidFill>
                <a:cs typeface="Consolas" panose="020B0609020204030204" pitchFamily="49" charset="0"/>
              </a:rPr>
              <a:t>preemption</a:t>
            </a:r>
          </a:p>
          <a:p>
            <a:pPr>
              <a:lnSpc>
                <a:spcPct val="150000"/>
              </a:lnSpc>
            </a:pPr>
            <a:r>
              <a:rPr lang="en-US" sz="1800" u="sng" dirty="0">
                <a:solidFill>
                  <a:schemeClr val="accent4"/>
                </a:solidFill>
                <a:cs typeface="Consolas" panose="020B0609020204030204" pitchFamily="49" charset="0"/>
              </a:rPr>
              <a:t>&lt;cluster&gt;-shared-guest</a:t>
            </a:r>
            <a:r>
              <a:rPr lang="en-US" sz="1800" dirty="0">
                <a:solidFill>
                  <a:schemeClr val="tx1"/>
                </a:solidFill>
                <a:cs typeface="Consolas" panose="020B0609020204030204" pitchFamily="49" charset="0"/>
              </a:rPr>
              <a:t>: share owner nodes with other jobs, subject to </a:t>
            </a:r>
            <a:r>
              <a:rPr lang="en-US" sz="1800" dirty="0">
                <a:solidFill>
                  <a:srgbClr val="C00000"/>
                </a:solidFill>
                <a:cs typeface="Consolas" panose="020B0609020204030204" pitchFamily="49" charset="0"/>
              </a:rPr>
              <a:t>preemption</a:t>
            </a:r>
          </a:p>
          <a:p>
            <a:pPr>
              <a:lnSpc>
                <a:spcPct val="150000"/>
              </a:lnSpc>
            </a:pPr>
            <a:r>
              <a:rPr lang="en-US" sz="1800" u="sng" dirty="0">
                <a:solidFill>
                  <a:schemeClr val="accent4"/>
                </a:solidFill>
                <a:cs typeface="Consolas" panose="020B0609020204030204" pitchFamily="49" charset="0"/>
              </a:rPr>
              <a:t>&lt;cluster&gt;-</a:t>
            </a:r>
            <a:r>
              <a:rPr lang="en-US" sz="1800" u="sng" dirty="0" err="1">
                <a:solidFill>
                  <a:schemeClr val="accent4"/>
                </a:solidFill>
                <a:cs typeface="Consolas" panose="020B0609020204030204" pitchFamily="49" charset="0"/>
              </a:rPr>
              <a:t>gpu</a:t>
            </a:r>
            <a:r>
              <a:rPr lang="en-US" sz="1800" dirty="0">
                <a:solidFill>
                  <a:schemeClr val="tx1"/>
                </a:solidFill>
                <a:cs typeface="Consolas" panose="020B0609020204030204" pitchFamily="49" charset="0"/>
              </a:rPr>
              <a:t>: use nodes with GPUs</a:t>
            </a:r>
            <a:endParaRPr lang="en-US" sz="1800" dirty="0">
              <a:solidFill>
                <a:srgbClr val="C00000"/>
              </a:solidFill>
            </a:endParaRPr>
          </a:p>
        </p:txBody>
      </p:sp>
      <p:pic>
        <p:nvPicPr>
          <p:cNvPr id="2" name="Picture 1" descr="A screen shot of a computer screen&#10;&#10;Description automatically generated">
            <a:extLst>
              <a:ext uri="{FF2B5EF4-FFF2-40B4-BE49-F238E27FC236}">
                <a16:creationId xmlns:a16="http://schemas.microsoft.com/office/drawing/2014/main" id="{0856B633-6C12-5A82-B3B5-086D292BECF4}"/>
              </a:ext>
            </a:extLst>
          </p:cNvPr>
          <p:cNvPicPr>
            <a:picLocks noChangeAspect="1"/>
          </p:cNvPicPr>
          <p:nvPr/>
        </p:nvPicPr>
        <p:blipFill rotWithShape="1">
          <a:blip r:embed="rId3">
            <a:extLst>
              <a:ext uri="{28A0092B-C50C-407E-A947-70E740481C1C}">
                <a14:useLocalDpi xmlns:a14="http://schemas.microsoft.com/office/drawing/2010/main" val="0"/>
              </a:ext>
            </a:extLst>
          </a:blip>
          <a:srcRect l="51924" r="2081"/>
          <a:stretch/>
        </p:blipFill>
        <p:spPr>
          <a:xfrm>
            <a:off x="4853169" y="1905000"/>
            <a:ext cx="4256964" cy="3563427"/>
          </a:xfrm>
          <a:prstGeom prst="rect">
            <a:avLst/>
          </a:prstGeom>
        </p:spPr>
      </p:pic>
      <p:sp>
        <p:nvSpPr>
          <p:cNvPr id="3" name="TextBox 2">
            <a:extLst>
              <a:ext uri="{FF2B5EF4-FFF2-40B4-BE49-F238E27FC236}">
                <a16:creationId xmlns:a16="http://schemas.microsoft.com/office/drawing/2014/main" id="{E1A6976A-7615-5BB7-EB9A-EEB86474F31C}"/>
              </a:ext>
            </a:extLst>
          </p:cNvPr>
          <p:cNvSpPr txBox="1"/>
          <p:nvPr/>
        </p:nvSpPr>
        <p:spPr>
          <a:xfrm>
            <a:off x="4495892" y="5781368"/>
            <a:ext cx="4572000" cy="646331"/>
          </a:xfrm>
          <a:prstGeom prst="rect">
            <a:avLst/>
          </a:prstGeom>
          <a:noFill/>
        </p:spPr>
        <p:txBody>
          <a:bodyPr wrap="square" rtlCol="0">
            <a:spAutoFit/>
          </a:bodyPr>
          <a:lstStyle/>
          <a:p>
            <a:r>
              <a:rPr lang="en-US" sz="1800" dirty="0">
                <a:solidFill>
                  <a:srgbClr val="C00000"/>
                </a:solidFill>
              </a:rPr>
              <a:t>Exception: GPU partitions are all in Shared mode (even with no “-shared” in names)</a:t>
            </a:r>
          </a:p>
        </p:txBody>
      </p:sp>
      <p:sp>
        <p:nvSpPr>
          <p:cNvPr id="4" name="TextBox 3">
            <a:extLst>
              <a:ext uri="{FF2B5EF4-FFF2-40B4-BE49-F238E27FC236}">
                <a16:creationId xmlns:a16="http://schemas.microsoft.com/office/drawing/2014/main" id="{ACE2E3C5-08BA-445D-D490-2BCCF815061C}"/>
              </a:ext>
            </a:extLst>
          </p:cNvPr>
          <p:cNvSpPr txBox="1"/>
          <p:nvPr/>
        </p:nvSpPr>
        <p:spPr>
          <a:xfrm>
            <a:off x="4191000" y="6022032"/>
            <a:ext cx="304892" cy="461665"/>
          </a:xfrm>
          <a:prstGeom prst="rect">
            <a:avLst/>
          </a:prstGeom>
          <a:noFill/>
        </p:spPr>
        <p:txBody>
          <a:bodyPr wrap="none" rtlCol="0">
            <a:spAutoFit/>
          </a:bodyPr>
          <a:lstStyle/>
          <a:p>
            <a:r>
              <a:rPr lang="en-US" dirty="0">
                <a:solidFill>
                  <a:srgbClr val="C00000"/>
                </a:solidFill>
              </a:rPr>
              <a:t>*</a:t>
            </a:r>
          </a:p>
        </p:txBody>
      </p:sp>
    </p:spTree>
    <p:extLst>
      <p:ext uri="{BB962C8B-B14F-4D97-AF65-F5344CB8AC3E}">
        <p14:creationId xmlns:p14="http://schemas.microsoft.com/office/powerpoint/2010/main" val="2638799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3789780972"/>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1208" y="1143000"/>
            <a:ext cx="8153400" cy="762000"/>
          </a:xfrm>
        </p:spPr>
        <p:txBody>
          <a:bodyPr/>
          <a:lstStyle/>
          <a:p>
            <a:pPr algn="ctr" eaLnBrk="1" hangingPunct="1"/>
            <a:r>
              <a:rPr lang="en-US" sz="4000" b="1" dirty="0">
                <a:solidFill>
                  <a:srgbClr val="990000"/>
                </a:solidFill>
                <a:latin typeface="+mn-lt"/>
              </a:rPr>
              <a:t>Node Sharing</a:t>
            </a:r>
          </a:p>
        </p:txBody>
      </p:sp>
      <p:sp>
        <p:nvSpPr>
          <p:cNvPr id="18435" name="Rectangle 3"/>
          <p:cNvSpPr>
            <a:spLocks noGrp="1" noChangeArrowheads="1"/>
          </p:cNvSpPr>
          <p:nvPr>
            <p:ph idx="1"/>
          </p:nvPr>
        </p:nvSpPr>
        <p:spPr>
          <a:xfrm>
            <a:off x="-4091" y="1751066"/>
            <a:ext cx="9143999" cy="4648200"/>
          </a:xfrm>
        </p:spPr>
        <p:txBody>
          <a:bodyPr/>
          <a:lstStyle/>
          <a:p>
            <a:r>
              <a:rPr lang="en-US" sz="2400" dirty="0">
                <a:solidFill>
                  <a:srgbClr val="C00000"/>
                </a:solidFill>
              </a:rPr>
              <a:t>Use </a:t>
            </a:r>
            <a:r>
              <a:rPr lang="en-US" sz="2400" b="1" dirty="0">
                <a:solidFill>
                  <a:srgbClr val="C00000"/>
                </a:solidFill>
              </a:rPr>
              <a:t>Shared Partition </a:t>
            </a:r>
            <a:r>
              <a:rPr lang="en-US" sz="2400" dirty="0">
                <a:solidFill>
                  <a:srgbClr val="C00000"/>
                </a:solidFill>
              </a:rPr>
              <a:t>wherever</a:t>
            </a:r>
            <a:r>
              <a:rPr lang="zh-CN" altLang="en-US" sz="2400" dirty="0">
                <a:solidFill>
                  <a:srgbClr val="C00000"/>
                </a:solidFill>
              </a:rPr>
              <a:t> </a:t>
            </a:r>
            <a:r>
              <a:rPr lang="en-US" altLang="zh-CN" sz="2400" dirty="0">
                <a:solidFill>
                  <a:srgbClr val="C00000"/>
                </a:solidFill>
              </a:rPr>
              <a:t>possible</a:t>
            </a:r>
          </a:p>
          <a:p>
            <a:pPr lvl="1"/>
            <a:r>
              <a:rPr lang="en-US" sz="2400" dirty="0">
                <a:solidFill>
                  <a:schemeClr val="tx1"/>
                </a:solidFill>
              </a:rPr>
              <a:t>Save</a:t>
            </a:r>
            <a:r>
              <a:rPr lang="zh-CN" altLang="en-US" sz="2400" dirty="0">
                <a:solidFill>
                  <a:schemeClr val="tx1"/>
                </a:solidFill>
              </a:rPr>
              <a:t> </a:t>
            </a:r>
            <a:r>
              <a:rPr lang="en-US" altLang="zh-CN" sz="2400" dirty="0">
                <a:solidFill>
                  <a:schemeClr val="tx1"/>
                </a:solidFill>
              </a:rPr>
              <a:t>your</a:t>
            </a:r>
            <a:r>
              <a:rPr lang="zh-CN" altLang="en-US" sz="2400" dirty="0">
                <a:solidFill>
                  <a:schemeClr val="tx1"/>
                </a:solidFill>
              </a:rPr>
              <a:t> </a:t>
            </a:r>
            <a:r>
              <a:rPr lang="en-US" altLang="zh-CN" sz="2400" dirty="0">
                <a:solidFill>
                  <a:schemeClr val="tx1"/>
                </a:solidFill>
              </a:rPr>
              <a:t>group</a:t>
            </a:r>
            <a:r>
              <a:rPr lang="zh-CN" altLang="en-US" sz="2400" dirty="0">
                <a:solidFill>
                  <a:schemeClr val="tx1"/>
                </a:solidFill>
              </a:rPr>
              <a:t> </a:t>
            </a:r>
            <a:r>
              <a:rPr lang="en-US" altLang="zh-CN" sz="2400" dirty="0">
                <a:solidFill>
                  <a:schemeClr val="tx1"/>
                </a:solidFill>
              </a:rPr>
              <a:t>allocations/credits</a:t>
            </a:r>
          </a:p>
          <a:p>
            <a:pPr lvl="1"/>
            <a:r>
              <a:rPr lang="en-US" sz="2400" dirty="0">
                <a:solidFill>
                  <a:schemeClr val="tx1"/>
                </a:solidFill>
              </a:rPr>
              <a:t>Shorten queueing time for you</a:t>
            </a:r>
            <a:r>
              <a:rPr lang="zh-CN" altLang="en-US" sz="2400" dirty="0">
                <a:solidFill>
                  <a:schemeClr val="tx1"/>
                </a:solidFill>
              </a:rPr>
              <a:t> </a:t>
            </a:r>
            <a:r>
              <a:rPr lang="en-US" altLang="zh-CN" sz="2400" dirty="0">
                <a:solidFill>
                  <a:schemeClr val="tx1"/>
                </a:solidFill>
              </a:rPr>
              <a:t>and others</a:t>
            </a:r>
          </a:p>
          <a:p>
            <a:pPr lvl="1"/>
            <a:r>
              <a:rPr lang="en-US" sz="2400" dirty="0">
                <a:solidFill>
                  <a:schemeClr val="tx1"/>
                </a:solidFill>
              </a:rPr>
              <a:t>Help increase utilization and save energy/environment</a:t>
            </a: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endParaRPr lang="en-US" sz="2000" dirty="0">
              <a:hlinkClick r:id="rId3"/>
            </a:endParaRPr>
          </a:p>
          <a:p>
            <a:pPr marL="0" indent="0" algn="ctr">
              <a:buNone/>
            </a:pPr>
            <a:r>
              <a:rPr lang="en-US" sz="2000" dirty="0">
                <a:hlinkClick r:id="rId3"/>
              </a:rPr>
              <a:t>https://www.chpc.utah.edu/documentation/software/node-sharing.php</a:t>
            </a:r>
            <a:endParaRPr lang="en-US" sz="2000" dirty="0"/>
          </a:p>
        </p:txBody>
      </p:sp>
    </p:spTree>
    <p:extLst>
      <p:ext uri="{BB962C8B-B14F-4D97-AF65-F5344CB8AC3E}">
        <p14:creationId xmlns:p14="http://schemas.microsoft.com/office/powerpoint/2010/main" val="8065938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143000"/>
            <a:ext cx="8991600" cy="762000"/>
          </a:xfrm>
        </p:spPr>
        <p:txBody>
          <a:bodyPr/>
          <a:lstStyle/>
          <a:p>
            <a:pPr algn="ctr" eaLnBrk="1" hangingPunct="1"/>
            <a:r>
              <a:rPr lang="en-US" sz="4000" b="1" dirty="0">
                <a:solidFill>
                  <a:srgbClr val="990000"/>
                </a:solidFill>
                <a:latin typeface="+mn-lt"/>
              </a:rPr>
              <a:t>Node Sharing</a:t>
            </a:r>
          </a:p>
        </p:txBody>
      </p:sp>
      <p:sp>
        <p:nvSpPr>
          <p:cNvPr id="18435" name="Rectangle 3"/>
          <p:cNvSpPr>
            <a:spLocks noGrp="1" noChangeArrowheads="1"/>
          </p:cNvSpPr>
          <p:nvPr>
            <p:ph idx="1"/>
          </p:nvPr>
        </p:nvSpPr>
        <p:spPr>
          <a:xfrm>
            <a:off x="0" y="1828800"/>
            <a:ext cx="6248400" cy="4572000"/>
          </a:xfrm>
        </p:spPr>
        <p:txBody>
          <a:bodyPr/>
          <a:lstStyle/>
          <a:p>
            <a:r>
              <a:rPr lang="en-US" sz="2200" dirty="0"/>
              <a:t>CHPC provides heat maps of usage of owner nodes by the owner over last two weeks</a:t>
            </a:r>
          </a:p>
          <a:p>
            <a:r>
              <a:rPr lang="en-US" sz="2200" dirty="0">
                <a:hlinkClick r:id="rId3"/>
              </a:rPr>
              <a:t>https://www.chpc.utah.edu/usage/constraints/</a:t>
            </a:r>
            <a:endParaRPr lang="en-US" sz="2200" dirty="0"/>
          </a:p>
          <a:p>
            <a:r>
              <a:rPr lang="en-US" sz="2200" dirty="0"/>
              <a:t>Use this to target specific owner partitions </a:t>
            </a:r>
            <a:r>
              <a:rPr lang="en-US" sz="2200" i="1" dirty="0"/>
              <a:t>with use of constraints </a:t>
            </a:r>
            <a:r>
              <a:rPr lang="en-US" sz="2200" dirty="0"/>
              <a:t>(more later) and node feature list</a:t>
            </a:r>
          </a:p>
          <a:p>
            <a:pPr marL="0" indent="0">
              <a:buNone/>
            </a:pPr>
            <a:endParaRPr lang="en-US" sz="2200" dirty="0"/>
          </a:p>
        </p:txBody>
      </p:sp>
      <p:pic>
        <p:nvPicPr>
          <p:cNvPr id="2" name="Picture 1">
            <a:extLst>
              <a:ext uri="{FF2B5EF4-FFF2-40B4-BE49-F238E27FC236}">
                <a16:creationId xmlns:a16="http://schemas.microsoft.com/office/drawing/2014/main" id="{83E5AE2F-C744-40BA-9789-03A6A5E810D9}"/>
              </a:ext>
            </a:extLst>
          </p:cNvPr>
          <p:cNvPicPr>
            <a:picLocks noChangeAspect="1"/>
          </p:cNvPicPr>
          <p:nvPr/>
        </p:nvPicPr>
        <p:blipFill>
          <a:blip r:embed="rId4"/>
          <a:stretch>
            <a:fillRect/>
          </a:stretch>
        </p:blipFill>
        <p:spPr>
          <a:xfrm>
            <a:off x="6369226" y="1447800"/>
            <a:ext cx="2774774" cy="4800600"/>
          </a:xfrm>
          <a:prstGeom prst="rect">
            <a:avLst/>
          </a:prstGeom>
        </p:spPr>
      </p:pic>
    </p:spTree>
    <p:extLst>
      <p:ext uri="{BB962C8B-B14F-4D97-AF65-F5344CB8AC3E}">
        <p14:creationId xmlns:p14="http://schemas.microsoft.com/office/powerpoint/2010/main" val="7768436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More on Accounts &amp; Partitions</a:t>
            </a:r>
          </a:p>
        </p:txBody>
      </p:sp>
      <p:sp>
        <p:nvSpPr>
          <p:cNvPr id="18435" name="Rectangle 3"/>
          <p:cNvSpPr>
            <a:spLocks noGrp="1" noChangeArrowheads="1"/>
          </p:cNvSpPr>
          <p:nvPr>
            <p:ph idx="1"/>
          </p:nvPr>
        </p:nvSpPr>
        <p:spPr>
          <a:xfrm>
            <a:off x="228601" y="1981200"/>
            <a:ext cx="8610600" cy="4038600"/>
          </a:xfrm>
        </p:spPr>
        <p:txBody>
          <a:bodyPr/>
          <a:lstStyle/>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1752498695"/>
              </p:ext>
            </p:extLst>
          </p:nvPr>
        </p:nvGraphicFramePr>
        <p:xfrm>
          <a:off x="76200" y="1828800"/>
          <a:ext cx="8991600" cy="4508719"/>
        </p:xfrm>
        <a:graphic>
          <a:graphicData uri="http://schemas.openxmlformats.org/drawingml/2006/table">
            <a:tbl>
              <a:tblPr/>
              <a:tblGrid>
                <a:gridCol w="3505200">
                  <a:extLst>
                    <a:ext uri="{9D8B030D-6E8A-4147-A177-3AD203B41FA5}">
                      <a16:colId xmlns:a16="http://schemas.microsoft.com/office/drawing/2014/main" val="1703437405"/>
                    </a:ext>
                  </a:extLst>
                </a:gridCol>
                <a:gridCol w="5486400">
                  <a:extLst>
                    <a:ext uri="{9D8B030D-6E8A-4147-A177-3AD203B41FA5}">
                      <a16:colId xmlns:a16="http://schemas.microsoft.com/office/drawing/2014/main" val="1990973230"/>
                    </a:ext>
                  </a:extLst>
                </a:gridCol>
              </a:tblGrid>
              <a:tr h="425706">
                <a:tc>
                  <a:txBody>
                    <a:bodyPr/>
                    <a:lstStyle/>
                    <a:p>
                      <a:r>
                        <a:rPr lang="en-US" sz="1200" b="1" dirty="0">
                          <a:effectLst/>
                        </a:rPr>
                        <a:t>Awarded allocations and node ownership status</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b="1" dirty="0">
                          <a:effectLst/>
                        </a:rPr>
                        <a:t>What resource(s) are available </a:t>
                      </a:r>
                      <a:r>
                        <a:rPr lang="en-US" sz="1100" b="0" dirty="0">
                          <a:effectLst/>
                        </a:rPr>
                        <a:t>(</a:t>
                      </a:r>
                      <a:r>
                        <a:rPr lang="en-US" sz="1000" b="0" dirty="0">
                          <a:effectLst/>
                        </a:rPr>
                        <a:t>recommendation high to low)</a:t>
                      </a:r>
                      <a:endParaRPr lang="en-US" sz="1200" b="0" dirty="0">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62824248"/>
                  </a:ext>
                </a:extLst>
              </a:tr>
              <a:tr h="1153395">
                <a:tc>
                  <a:txBody>
                    <a:bodyPr/>
                    <a:lstStyle/>
                    <a:p>
                      <a:r>
                        <a:rPr lang="en-US" sz="1200" b="1" dirty="0">
                          <a:effectLst/>
                        </a:rPr>
                        <a:t>No allocation </a:t>
                      </a:r>
                      <a:r>
                        <a:rPr lang="en-US" sz="1200" b="0" dirty="0">
                          <a:effectLst/>
                        </a:rPr>
                        <a:t>awarded</a:t>
                      </a:r>
                      <a:r>
                        <a:rPr lang="en-US" sz="1200" b="1" dirty="0">
                          <a:effectLst/>
                        </a:rPr>
                        <a:t>, no owner </a:t>
                      </a:r>
                      <a:r>
                        <a:rPr lang="en-US" sz="1200" b="0" dirty="0">
                          <a:effectLst/>
                        </a:rPr>
                        <a:t>nodes</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200" u="none" dirty="0">
                        <a:solidFill>
                          <a:schemeClr val="tx1"/>
                        </a:solidFill>
                        <a:effectLst/>
                      </a:endParaRPr>
                    </a:p>
                    <a:p>
                      <a:pPr marL="171450" indent="-171450">
                        <a:buFont typeface="Arial" panose="020B0604020202020204" pitchFamily="34" charset="0"/>
                        <a:buChar char="•"/>
                      </a:pPr>
                      <a:r>
                        <a:rPr lang="en-US" sz="1200" u="none" dirty="0">
                          <a:solidFill>
                            <a:schemeClr val="tx1"/>
                          </a:solidFill>
                          <a:effectLst/>
                        </a:rPr>
                        <a:t>Unallocated general nodes (</a:t>
                      </a:r>
                      <a:r>
                        <a:rPr lang="en-US" sz="1200" i="1" u="none" dirty="0" err="1">
                          <a:solidFill>
                            <a:schemeClr val="tx1"/>
                          </a:solidFill>
                          <a:effectLst/>
                        </a:rPr>
                        <a:t>kingspeak</a:t>
                      </a:r>
                      <a:r>
                        <a:rPr lang="en-US" sz="1200" u="none" dirty="0">
                          <a:solidFill>
                            <a:schemeClr val="tx1"/>
                          </a:solidFill>
                          <a:effectLst/>
                        </a:rPr>
                        <a:t>, </a:t>
                      </a:r>
                      <a:r>
                        <a:rPr lang="en-US" sz="1200" i="1" u="none" dirty="0" err="1">
                          <a:solidFill>
                            <a:schemeClr val="tx1"/>
                          </a:solidFill>
                          <a:effectLst/>
                        </a:rPr>
                        <a:t>lonepeak</a:t>
                      </a:r>
                      <a:r>
                        <a:rPr lang="en-US" sz="1200" i="1" u="none" dirty="0">
                          <a:solidFill>
                            <a:schemeClr val="tx1"/>
                          </a:solidFill>
                          <a:effectLst/>
                        </a:rPr>
                        <a:t>, ash</a:t>
                      </a:r>
                      <a:r>
                        <a:rPr lang="en-US" sz="1200" u="none" dirty="0">
                          <a:solidFill>
                            <a:schemeClr val="tx1"/>
                          </a:solidFill>
                          <a:effectLst/>
                        </a:rPr>
                        <a:t>)</a:t>
                      </a:r>
                    </a:p>
                    <a:p>
                      <a:pPr marL="171450" indent="-171450">
                        <a:buFont typeface="Arial" panose="020B0604020202020204" pitchFamily="34" charset="0"/>
                        <a:buChar char="•"/>
                      </a:pPr>
                      <a:r>
                        <a:rPr lang="en-US" sz="1200" u="none" dirty="0">
                          <a:solidFill>
                            <a:schemeClr val="tx1"/>
                          </a:solidFill>
                          <a:effectLst/>
                        </a:rPr>
                        <a:t>Guest access on owner nodes </a:t>
                      </a:r>
                      <a:r>
                        <a:rPr lang="en-US" sz="1200" i="0" u="none" dirty="0">
                          <a:solidFill>
                            <a:schemeClr val="tx1"/>
                          </a:solidFill>
                          <a:effectLst/>
                        </a:rPr>
                        <a:t>(</a:t>
                      </a:r>
                      <a:r>
                        <a:rPr lang="en-US" sz="1200" i="1" u="none" dirty="0">
                          <a:solidFill>
                            <a:schemeClr val="tx1"/>
                          </a:solidFill>
                          <a:effectLst/>
                        </a:rPr>
                        <a:t>&lt;cluster&gt;-guest </a:t>
                      </a:r>
                      <a:r>
                        <a:rPr lang="en-US" sz="1200" i="0" u="none" dirty="0">
                          <a:solidFill>
                            <a:schemeClr val="tx1"/>
                          </a:solidFill>
                          <a:effectLst/>
                        </a:rPr>
                        <a:t>partitions)</a:t>
                      </a:r>
                      <a:br>
                        <a:rPr lang="en-US" sz="1200" dirty="0">
                          <a:effectLst/>
                        </a:rPr>
                      </a:br>
                      <a:r>
                        <a:rPr lang="en-US" sz="1200" u="none" dirty="0">
                          <a:solidFill>
                            <a:schemeClr val="tx1"/>
                          </a:solidFill>
                          <a:effectLst/>
                        </a:rPr>
                        <a:t>Allocated general nodes in freecycle mode (</a:t>
                      </a:r>
                      <a:r>
                        <a:rPr lang="en-US" sz="1200" i="1" u="none" dirty="0" err="1">
                          <a:solidFill>
                            <a:schemeClr val="tx1"/>
                          </a:solidFill>
                          <a:effectLst/>
                        </a:rPr>
                        <a:t>notchpeak</a:t>
                      </a:r>
                      <a:r>
                        <a:rPr lang="en-US" sz="1200" i="1" u="none" dirty="0">
                          <a:solidFill>
                            <a:schemeClr val="tx1"/>
                          </a:solidFill>
                          <a:effectLst/>
                        </a:rPr>
                        <a:t>-freecycle</a:t>
                      </a:r>
                      <a:r>
                        <a:rPr lang="en-US" sz="1200" u="none" dirty="0">
                          <a:solidFill>
                            <a:schemeClr val="tx1"/>
                          </a:solidFill>
                          <a:effectLst/>
                        </a:rPr>
                        <a:t>) </a:t>
                      </a:r>
                      <a:r>
                        <a:rPr lang="en-US" sz="1200" dirty="0">
                          <a:effectLst/>
                        </a:rPr>
                        <a:t>- </a:t>
                      </a:r>
                      <a:r>
                        <a:rPr lang="en-US" sz="1200" u="sng" dirty="0">
                          <a:effectLst/>
                        </a:rPr>
                        <a:t>not recommended</a:t>
                      </a:r>
                      <a:br>
                        <a:rPr lang="en-US" sz="1200" u="sng" dirty="0">
                          <a:effectLst/>
                        </a:rPr>
                      </a:br>
                      <a:endParaRPr lang="en-US" sz="1200" u="sng" dirty="0">
                        <a:solidFill>
                          <a:schemeClr val="tx1"/>
                        </a:solidFill>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64550143"/>
                  </a:ext>
                </a:extLst>
              </a:tr>
              <a:tr h="608150">
                <a:tc>
                  <a:txBody>
                    <a:bodyPr/>
                    <a:lstStyle/>
                    <a:p>
                      <a:r>
                        <a:rPr lang="en-US" sz="1200" b="0" dirty="0">
                          <a:effectLst/>
                        </a:rPr>
                        <a:t>Awarded general </a:t>
                      </a:r>
                      <a:r>
                        <a:rPr lang="en-US" sz="1200" b="1" dirty="0">
                          <a:effectLst/>
                        </a:rPr>
                        <a:t>allocation</a:t>
                      </a:r>
                      <a:r>
                        <a:rPr lang="en-US" sz="1200" dirty="0">
                          <a:effectLst/>
                        </a:rPr>
                        <a:t>, </a:t>
                      </a:r>
                      <a:r>
                        <a:rPr lang="en-US" sz="1200" b="1" dirty="0">
                          <a:effectLst/>
                        </a:rPr>
                        <a:t>no owner </a:t>
                      </a:r>
                      <a:r>
                        <a:rPr lang="en-US" sz="1200" dirty="0">
                          <a:effectLst/>
                        </a:rPr>
                        <a:t>nodes</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dirty="0">
                          <a:solidFill>
                            <a:schemeClr val="tx1"/>
                          </a:solidFill>
                          <a:effectLst/>
                        </a:rPr>
                        <a:t>Allocated general nodes (</a:t>
                      </a:r>
                      <a:r>
                        <a:rPr lang="en-US" sz="1200" i="1" u="none" dirty="0" err="1">
                          <a:solidFill>
                            <a:schemeClr val="tx1"/>
                          </a:solidFill>
                          <a:effectLst/>
                        </a:rPr>
                        <a:t>notchpeak</a:t>
                      </a:r>
                      <a:r>
                        <a:rPr lang="en-US" sz="1200" u="none" dirty="0">
                          <a:solidFill>
                            <a:schemeClr val="tx1"/>
                          </a:solidFill>
                          <a:effectLst/>
                        </a:rPr>
                        <a:t>)</a:t>
                      </a:r>
                      <a:endParaRPr lang="en-US" sz="1200" u="none" strike="noStrike" dirty="0">
                        <a:solidFill>
                          <a:schemeClr val="tx1"/>
                        </a:solidFill>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dirty="0">
                          <a:solidFill>
                            <a:schemeClr val="tx1"/>
                          </a:solidFill>
                          <a:effectLst/>
                        </a:rPr>
                        <a:t>Unallocated general nodes </a:t>
                      </a:r>
                      <a:r>
                        <a:rPr lang="en-US" sz="1200" u="none" dirty="0">
                          <a:solidFill>
                            <a:schemeClr val="tx1"/>
                          </a:solidFill>
                          <a:effectLst/>
                        </a:rPr>
                        <a:t>(</a:t>
                      </a:r>
                      <a:r>
                        <a:rPr lang="en-US" sz="1200" i="1" u="none" dirty="0" err="1">
                          <a:solidFill>
                            <a:schemeClr val="tx1"/>
                          </a:solidFill>
                          <a:effectLst/>
                        </a:rPr>
                        <a:t>kingspeak</a:t>
                      </a:r>
                      <a:r>
                        <a:rPr lang="en-US" sz="1200" u="none" dirty="0">
                          <a:solidFill>
                            <a:schemeClr val="tx1"/>
                          </a:solidFill>
                          <a:effectLst/>
                        </a:rPr>
                        <a:t>, </a:t>
                      </a:r>
                      <a:r>
                        <a:rPr lang="en-US" sz="1200" i="1" u="none" dirty="0" err="1">
                          <a:solidFill>
                            <a:schemeClr val="tx1"/>
                          </a:solidFill>
                          <a:effectLst/>
                        </a:rPr>
                        <a:t>lonepeak</a:t>
                      </a:r>
                      <a:r>
                        <a:rPr lang="en-US" sz="1200" i="1" u="none" dirty="0">
                          <a:solidFill>
                            <a:schemeClr val="tx1"/>
                          </a:solidFill>
                          <a:effectLst/>
                        </a:rPr>
                        <a:t>, ash</a:t>
                      </a:r>
                      <a:r>
                        <a:rPr lang="en-US" sz="1200" u="none" dirty="0">
                          <a:solidFill>
                            <a:schemeClr val="tx1"/>
                          </a:solidFill>
                          <a:effectLst/>
                        </a:rPr>
                        <a:t>)</a:t>
                      </a:r>
                      <a:br>
                        <a:rPr lang="en-US" sz="1200" dirty="0">
                          <a:effectLst/>
                        </a:rPr>
                      </a:br>
                      <a:r>
                        <a:rPr lang="en-US" sz="1200" u="none" dirty="0">
                          <a:solidFill>
                            <a:schemeClr val="tx1"/>
                          </a:solidFill>
                          <a:effectLst/>
                        </a:rPr>
                        <a:t>Guest access on owner nodes </a:t>
                      </a:r>
                      <a:r>
                        <a:rPr lang="en-US" sz="1200" i="0" u="none" dirty="0">
                          <a:solidFill>
                            <a:schemeClr val="tx1"/>
                          </a:solidFill>
                          <a:effectLst/>
                        </a:rPr>
                        <a:t>(</a:t>
                      </a:r>
                      <a:r>
                        <a:rPr lang="en-US" sz="1200" i="1" u="none" dirty="0">
                          <a:solidFill>
                            <a:schemeClr val="tx1"/>
                          </a:solidFill>
                          <a:effectLst/>
                        </a:rPr>
                        <a:t>&lt;cluster&gt;-guest </a:t>
                      </a:r>
                      <a:r>
                        <a:rPr lang="en-US" sz="1200" i="0" u="none" dirty="0">
                          <a:solidFill>
                            <a:schemeClr val="tx1"/>
                          </a:solidFill>
                          <a:effectLst/>
                        </a:rPr>
                        <a:t>partitions)</a:t>
                      </a:r>
                      <a:endParaRPr lang="en-US" sz="1200" u="none" dirty="0">
                        <a:solidFill>
                          <a:schemeClr val="tx1"/>
                        </a:solidFill>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21759088"/>
                  </a:ext>
                </a:extLst>
              </a:tr>
              <a:tr h="1335510">
                <a:tc>
                  <a:txBody>
                    <a:bodyPr/>
                    <a:lstStyle/>
                    <a:p>
                      <a:r>
                        <a:rPr lang="en-US" sz="1200" dirty="0">
                          <a:effectLst/>
                        </a:rPr>
                        <a:t>Group </a:t>
                      </a:r>
                      <a:r>
                        <a:rPr lang="en-US" sz="1200" b="1" dirty="0">
                          <a:effectLst/>
                        </a:rPr>
                        <a:t>owner nodes</a:t>
                      </a:r>
                      <a:r>
                        <a:rPr lang="en-US" sz="1200" dirty="0">
                          <a:effectLst/>
                        </a:rPr>
                        <a:t>, </a:t>
                      </a:r>
                      <a:r>
                        <a:rPr lang="en-US" sz="1200" b="1" dirty="0">
                          <a:effectLst/>
                        </a:rPr>
                        <a:t>no allocation </a:t>
                      </a:r>
                      <a:r>
                        <a:rPr lang="en-US" sz="1200" dirty="0">
                          <a:effectLst/>
                        </a:rPr>
                        <a:t>awarded</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sz="1200" u="none" dirty="0">
                        <a:solidFill>
                          <a:schemeClr val="tx1"/>
                        </a:solidFill>
                        <a:effectLst/>
                      </a:endParaRPr>
                    </a:p>
                    <a:p>
                      <a:pPr marL="171450" indent="-171450">
                        <a:buFont typeface="Arial" panose="020B0604020202020204" pitchFamily="34" charset="0"/>
                        <a:buChar char="•"/>
                      </a:pPr>
                      <a:r>
                        <a:rPr lang="en-US" sz="1200" u="none" dirty="0">
                          <a:solidFill>
                            <a:schemeClr val="tx1"/>
                          </a:solidFill>
                          <a:effectLst/>
                        </a:rPr>
                        <a:t>Group owned nodes (</a:t>
                      </a:r>
                      <a:r>
                        <a:rPr lang="en-US" sz="1200" i="1" u="none" dirty="0">
                          <a:solidFill>
                            <a:schemeClr val="tx1"/>
                          </a:solidFill>
                          <a:effectLst/>
                        </a:rPr>
                        <a:t>&lt;pi-name&gt;-np</a:t>
                      </a:r>
                      <a:r>
                        <a:rPr lang="en-US" sz="1200" i="0" u="none" dirty="0">
                          <a:solidFill>
                            <a:schemeClr val="tx1"/>
                          </a:solidFill>
                          <a:effectLst/>
                        </a:rPr>
                        <a:t>, </a:t>
                      </a:r>
                      <a:r>
                        <a:rPr lang="en-US" sz="1200" i="1" u="none" dirty="0">
                          <a:solidFill>
                            <a:schemeClr val="tx1"/>
                          </a:solidFill>
                          <a:effectLst/>
                        </a:rPr>
                        <a:t>&lt;pi-name&gt;-</a:t>
                      </a:r>
                      <a:r>
                        <a:rPr lang="en-US" sz="1200" i="1" u="none" dirty="0" err="1">
                          <a:solidFill>
                            <a:schemeClr val="tx1"/>
                          </a:solidFill>
                          <a:effectLst/>
                        </a:rPr>
                        <a:t>kp</a:t>
                      </a:r>
                      <a:r>
                        <a:rPr lang="en-US" sz="1200" i="0" u="none" dirty="0">
                          <a:solidFill>
                            <a:schemeClr val="tx1"/>
                          </a:solidFill>
                          <a:effectLst/>
                        </a:rPr>
                        <a:t>)</a:t>
                      </a:r>
                      <a:endParaRPr lang="en-US" sz="1200" u="none" dirty="0">
                        <a:solidFill>
                          <a:schemeClr val="tx1"/>
                        </a:solidFill>
                        <a:effectLst/>
                      </a:endParaRPr>
                    </a:p>
                    <a:p>
                      <a:pPr marL="171450" indent="-171450">
                        <a:buFont typeface="Arial" panose="020B0604020202020204" pitchFamily="34" charset="0"/>
                        <a:buChar char="•"/>
                      </a:pPr>
                      <a:r>
                        <a:rPr lang="en-US" sz="1200" u="none" dirty="0">
                          <a:solidFill>
                            <a:schemeClr val="tx1"/>
                          </a:solidFill>
                          <a:effectLst/>
                        </a:rPr>
                        <a:t>Unallocated general nodes (</a:t>
                      </a:r>
                      <a:r>
                        <a:rPr lang="en-US" sz="1200" i="1" u="none" dirty="0" err="1">
                          <a:solidFill>
                            <a:schemeClr val="tx1"/>
                          </a:solidFill>
                          <a:effectLst/>
                        </a:rPr>
                        <a:t>kingspeak</a:t>
                      </a:r>
                      <a:r>
                        <a:rPr lang="en-US" sz="1200" u="none" dirty="0">
                          <a:solidFill>
                            <a:schemeClr val="tx1"/>
                          </a:solidFill>
                          <a:effectLst/>
                        </a:rPr>
                        <a:t>, </a:t>
                      </a:r>
                      <a:r>
                        <a:rPr lang="en-US" sz="1200" i="1" u="none" dirty="0" err="1">
                          <a:solidFill>
                            <a:schemeClr val="tx1"/>
                          </a:solidFill>
                          <a:effectLst/>
                        </a:rPr>
                        <a:t>lonepeak</a:t>
                      </a:r>
                      <a:r>
                        <a:rPr lang="en-US" sz="1200" i="1" u="none" dirty="0">
                          <a:solidFill>
                            <a:schemeClr val="tx1"/>
                          </a:solidFill>
                          <a:effectLst/>
                        </a:rPr>
                        <a:t>, ash</a:t>
                      </a:r>
                      <a:r>
                        <a:rPr lang="en-US" sz="1200" u="none" dirty="0">
                          <a:solidFill>
                            <a:schemeClr val="tx1"/>
                          </a:solidFill>
                          <a:effectLst/>
                        </a:rPr>
                        <a:t>)</a:t>
                      </a:r>
                    </a:p>
                    <a:p>
                      <a:pPr marL="171450" indent="-171450">
                        <a:buFont typeface="Arial" panose="020B0604020202020204" pitchFamily="34" charset="0"/>
                        <a:buChar char="•"/>
                      </a:pPr>
                      <a:r>
                        <a:rPr lang="en-US" sz="1200" u="none" dirty="0">
                          <a:solidFill>
                            <a:schemeClr val="tx1"/>
                          </a:solidFill>
                          <a:effectLst/>
                        </a:rPr>
                        <a:t>Guest access on owner (</a:t>
                      </a:r>
                      <a:r>
                        <a:rPr lang="en-US" sz="1200" i="1" u="none" dirty="0">
                          <a:solidFill>
                            <a:schemeClr val="tx1"/>
                          </a:solidFill>
                          <a:effectLst/>
                        </a:rPr>
                        <a:t>&lt;cluster&gt;-guest</a:t>
                      </a:r>
                      <a:r>
                        <a:rPr lang="en-US" sz="1200" i="0" u="none" dirty="0">
                          <a:solidFill>
                            <a:schemeClr val="tx1"/>
                          </a:solidFill>
                          <a:effectLst/>
                        </a:rPr>
                        <a:t> partitions)</a:t>
                      </a:r>
                      <a:br>
                        <a:rPr lang="en-US" sz="1200" dirty="0">
                          <a:effectLst/>
                        </a:rPr>
                      </a:br>
                      <a:r>
                        <a:rPr lang="en-US" sz="1200" u="none" dirty="0">
                          <a:solidFill>
                            <a:schemeClr val="tx1"/>
                          </a:solidFill>
                          <a:effectLst/>
                        </a:rPr>
                        <a:t>Allocated general nodes in freecycle mode (</a:t>
                      </a:r>
                      <a:r>
                        <a:rPr lang="en-US" sz="1200" i="1" u="none" dirty="0" err="1">
                          <a:solidFill>
                            <a:schemeClr val="tx1"/>
                          </a:solidFill>
                          <a:effectLst/>
                        </a:rPr>
                        <a:t>notchpeak</a:t>
                      </a:r>
                      <a:r>
                        <a:rPr lang="en-US" sz="1200" i="1" u="none" dirty="0">
                          <a:solidFill>
                            <a:schemeClr val="tx1"/>
                          </a:solidFill>
                          <a:effectLst/>
                        </a:rPr>
                        <a:t>-freecycle</a:t>
                      </a:r>
                      <a:r>
                        <a:rPr lang="en-US" sz="1200" u="none" dirty="0">
                          <a:solidFill>
                            <a:schemeClr val="tx1"/>
                          </a:solidFill>
                          <a:effectLst/>
                        </a:rPr>
                        <a:t>) - </a:t>
                      </a:r>
                      <a:r>
                        <a:rPr lang="en-US" sz="1200" u="sng" dirty="0">
                          <a:solidFill>
                            <a:schemeClr val="tx1"/>
                          </a:solidFill>
                          <a:effectLst/>
                        </a:rPr>
                        <a:t>not recommended</a:t>
                      </a:r>
                      <a:br>
                        <a:rPr lang="en-US" sz="1200" u="sng" dirty="0">
                          <a:solidFill>
                            <a:schemeClr val="tx1"/>
                          </a:solidFill>
                          <a:effectLst/>
                        </a:rPr>
                      </a:br>
                      <a:endParaRPr lang="en-US" sz="1200" u="sng" dirty="0">
                        <a:solidFill>
                          <a:schemeClr val="tx1"/>
                        </a:solidFill>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92244721"/>
                  </a:ext>
                </a:extLst>
              </a:tr>
              <a:tr h="973039">
                <a:tc>
                  <a:txBody>
                    <a:bodyPr/>
                    <a:lstStyle/>
                    <a:p>
                      <a:r>
                        <a:rPr lang="en-US" sz="1200" dirty="0">
                          <a:effectLst/>
                        </a:rPr>
                        <a:t>Group </a:t>
                      </a:r>
                      <a:r>
                        <a:rPr lang="en-US" sz="1200" b="1" dirty="0">
                          <a:effectLst/>
                        </a:rPr>
                        <a:t>owner node</a:t>
                      </a:r>
                      <a:r>
                        <a:rPr lang="en-US" sz="1200" dirty="0">
                          <a:effectLst/>
                        </a:rPr>
                        <a:t>, awarded </a:t>
                      </a:r>
                      <a:r>
                        <a:rPr lang="en-US" sz="1200" b="1" dirty="0">
                          <a:effectLst/>
                        </a:rPr>
                        <a:t>general allocation</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dirty="0">
                          <a:solidFill>
                            <a:schemeClr val="tx1"/>
                          </a:solidFill>
                          <a:effectLst/>
                        </a:rPr>
                        <a:t>Group owned nodes (</a:t>
                      </a:r>
                      <a:r>
                        <a:rPr lang="en-US" sz="1200" i="1" u="none" dirty="0">
                          <a:solidFill>
                            <a:schemeClr val="tx1"/>
                          </a:solidFill>
                          <a:effectLst/>
                        </a:rPr>
                        <a:t>&lt;pi-name&gt;-np</a:t>
                      </a:r>
                      <a:r>
                        <a:rPr lang="en-US" sz="1200" i="0" u="none" dirty="0">
                          <a:solidFill>
                            <a:schemeClr val="tx1"/>
                          </a:solidFill>
                          <a:effectLst/>
                        </a:rPr>
                        <a:t>, </a:t>
                      </a:r>
                      <a:r>
                        <a:rPr lang="en-US" sz="1200" i="1" u="none" dirty="0">
                          <a:solidFill>
                            <a:schemeClr val="tx1"/>
                          </a:solidFill>
                          <a:effectLst/>
                        </a:rPr>
                        <a:t>&lt;pi-name&gt;-</a:t>
                      </a:r>
                      <a:r>
                        <a:rPr lang="en-US" sz="1200" i="1" u="none" dirty="0" err="1">
                          <a:solidFill>
                            <a:schemeClr val="tx1"/>
                          </a:solidFill>
                          <a:effectLst/>
                        </a:rPr>
                        <a:t>kp</a:t>
                      </a:r>
                      <a:r>
                        <a:rPr lang="en-US" sz="1200" i="0" u="none" dirty="0">
                          <a:solidFill>
                            <a:schemeClr val="tx1"/>
                          </a:solidFill>
                          <a:effectLst/>
                        </a:rPr>
                        <a:t>)</a:t>
                      </a:r>
                      <a:endParaRPr lang="en-US" sz="1200" u="none" dirty="0">
                        <a:solidFill>
                          <a:schemeClr val="tx1"/>
                        </a:solidFill>
                        <a:effectLst/>
                      </a:endParaRPr>
                    </a:p>
                    <a:p>
                      <a:pPr marL="171450" indent="-171450">
                        <a:buFont typeface="Arial" panose="020B0604020202020204" pitchFamily="34" charset="0"/>
                        <a:buChar char="•"/>
                      </a:pPr>
                      <a:r>
                        <a:rPr lang="en-US" sz="1200" u="none" dirty="0">
                          <a:solidFill>
                            <a:schemeClr val="tx1"/>
                          </a:solidFill>
                          <a:effectLst/>
                        </a:rPr>
                        <a:t>Allocated general nodes (</a:t>
                      </a:r>
                      <a:r>
                        <a:rPr lang="en-US" sz="1200" i="1" u="none" dirty="0" err="1">
                          <a:solidFill>
                            <a:schemeClr val="tx1"/>
                          </a:solidFill>
                          <a:effectLst/>
                        </a:rPr>
                        <a:t>notchpeak</a:t>
                      </a:r>
                      <a:r>
                        <a:rPr lang="en-US" sz="1200" u="none" dirty="0">
                          <a:solidFill>
                            <a:schemeClr val="tx1"/>
                          </a:solidFill>
                          <a:effectLst/>
                        </a:rPr>
                        <a:t>)</a:t>
                      </a:r>
                    </a:p>
                    <a:p>
                      <a:pPr marL="171450" indent="-171450">
                        <a:buFont typeface="Arial" panose="020B0604020202020204" pitchFamily="34" charset="0"/>
                        <a:buChar char="•"/>
                      </a:pPr>
                      <a:r>
                        <a:rPr lang="en-US" sz="1200" u="none" dirty="0">
                          <a:solidFill>
                            <a:schemeClr val="tx1"/>
                          </a:solidFill>
                          <a:effectLst/>
                        </a:rPr>
                        <a:t>Unallocated general nodes (</a:t>
                      </a:r>
                      <a:r>
                        <a:rPr lang="en-US" sz="1200" i="1" u="none" dirty="0" err="1">
                          <a:solidFill>
                            <a:schemeClr val="tx1"/>
                          </a:solidFill>
                          <a:effectLst/>
                        </a:rPr>
                        <a:t>kingspeak</a:t>
                      </a:r>
                      <a:r>
                        <a:rPr lang="en-US" sz="1200" u="none" dirty="0">
                          <a:solidFill>
                            <a:schemeClr val="tx1"/>
                          </a:solidFill>
                          <a:effectLst/>
                        </a:rPr>
                        <a:t>, </a:t>
                      </a:r>
                      <a:r>
                        <a:rPr lang="en-US" sz="1200" i="1" u="none" dirty="0" err="1">
                          <a:solidFill>
                            <a:schemeClr val="tx1"/>
                          </a:solidFill>
                          <a:effectLst/>
                        </a:rPr>
                        <a:t>lonepeak</a:t>
                      </a:r>
                      <a:r>
                        <a:rPr lang="en-US" sz="1200" i="1" u="none" dirty="0">
                          <a:solidFill>
                            <a:schemeClr val="tx1"/>
                          </a:solidFill>
                          <a:effectLst/>
                        </a:rPr>
                        <a:t>, ash</a:t>
                      </a:r>
                      <a:r>
                        <a:rPr lang="en-US" sz="1200" u="none" dirty="0">
                          <a:solidFill>
                            <a:schemeClr val="tx1"/>
                          </a:solidFill>
                          <a:effectLst/>
                        </a:rPr>
                        <a:t>)</a:t>
                      </a:r>
                    </a:p>
                    <a:p>
                      <a:pPr marL="171450" indent="-171450">
                        <a:buFont typeface="Arial" panose="020B0604020202020204" pitchFamily="34" charset="0"/>
                        <a:buChar char="•"/>
                      </a:pPr>
                      <a:r>
                        <a:rPr lang="en-US" sz="1200" u="none" dirty="0">
                          <a:solidFill>
                            <a:schemeClr val="tx1"/>
                          </a:solidFill>
                          <a:effectLst/>
                        </a:rPr>
                        <a:t>Guest access on owner nodes </a:t>
                      </a:r>
                      <a:r>
                        <a:rPr lang="en-US" sz="1200" i="0" u="none" dirty="0">
                          <a:solidFill>
                            <a:schemeClr val="tx1"/>
                          </a:solidFill>
                          <a:effectLst/>
                        </a:rPr>
                        <a:t>(</a:t>
                      </a:r>
                      <a:r>
                        <a:rPr lang="en-US" sz="1200" i="1" u="none" dirty="0">
                          <a:solidFill>
                            <a:schemeClr val="tx1"/>
                          </a:solidFill>
                          <a:effectLst/>
                        </a:rPr>
                        <a:t>&lt;cluster&gt;-guest </a:t>
                      </a:r>
                      <a:r>
                        <a:rPr lang="en-US" sz="1200" i="0" u="none" dirty="0">
                          <a:solidFill>
                            <a:schemeClr val="tx1"/>
                          </a:solidFill>
                          <a:effectLst/>
                        </a:rPr>
                        <a:t>partitions)</a:t>
                      </a:r>
                      <a:endParaRPr lang="en-US" sz="1200" u="none" dirty="0">
                        <a:solidFill>
                          <a:schemeClr val="tx1"/>
                        </a:solidFill>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25663956"/>
                  </a:ext>
                </a:extLst>
              </a:tr>
            </a:tbl>
          </a:graphicData>
        </a:graphic>
      </p:graphicFrame>
      <p:sp>
        <p:nvSpPr>
          <p:cNvPr id="3" name="Rectangle 2">
            <a:extLst>
              <a:ext uri="{FF2B5EF4-FFF2-40B4-BE49-F238E27FC236}">
                <a16:creationId xmlns:a16="http://schemas.microsoft.com/office/drawing/2014/main" id="{800ABD00-DB1E-4760-BB3E-8AA154636A60}"/>
              </a:ext>
            </a:extLst>
          </p:cNvPr>
          <p:cNvSpPr/>
          <p:nvPr/>
        </p:nvSpPr>
        <p:spPr>
          <a:xfrm>
            <a:off x="2241" y="6427113"/>
            <a:ext cx="9144000" cy="430887"/>
          </a:xfrm>
          <a:prstGeom prst="rect">
            <a:avLst/>
          </a:prstGeom>
        </p:spPr>
        <p:txBody>
          <a:bodyPr wrap="square">
            <a:spAutoFit/>
          </a:bodyPr>
          <a:lstStyle/>
          <a:p>
            <a:pPr marL="0" indent="0">
              <a:buNone/>
            </a:pPr>
            <a:r>
              <a:rPr lang="en-US" sz="2200" dirty="0"/>
              <a:t>See </a:t>
            </a:r>
            <a:r>
              <a:rPr lang="en-US" sz="2200" dirty="0">
                <a:hlinkClick r:id="rId3"/>
              </a:rPr>
              <a:t>https://www.chpc.utah.edu/documentation/guides/index.php#parts</a:t>
            </a:r>
            <a:r>
              <a:rPr lang="en-US" sz="2200" dirty="0"/>
              <a:t> </a:t>
            </a:r>
          </a:p>
        </p:txBody>
      </p:sp>
    </p:spTree>
    <p:extLst>
      <p:ext uri="{BB962C8B-B14F-4D97-AF65-F5344CB8AC3E}">
        <p14:creationId xmlns:p14="http://schemas.microsoft.com/office/powerpoint/2010/main" val="41702593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105425" y="16002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622163" y="16002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83419" y="4057471"/>
            <a:ext cx="6577161" cy="1200329"/>
          </a:xfrm>
          <a:prstGeom prst="rect">
            <a:avLst/>
          </a:prstGeom>
          <a:noFill/>
        </p:spPr>
        <p:txBody>
          <a:bodyPr wrap="square" rtlCol="0">
            <a:spAutoFit/>
          </a:bodyPr>
          <a:lstStyle/>
          <a:p>
            <a:pPr algn="ctr"/>
            <a:r>
              <a:rPr lang="en-US" u="sng" dirty="0">
                <a:solidFill>
                  <a:srgbClr val="FF0000"/>
                </a:solidFill>
              </a:rPr>
              <a:t>#SBATCH --time=02:00:00 </a:t>
            </a:r>
            <a:r>
              <a:rPr lang="en-US" dirty="0">
                <a:solidFill>
                  <a:srgbClr val="FF0000"/>
                </a:solidFill>
              </a:rPr>
              <a:t> specifies </a:t>
            </a:r>
            <a:r>
              <a:rPr lang="en-US" sz="2400" dirty="0">
                <a:solidFill>
                  <a:srgbClr val="FF0000"/>
                </a:solidFill>
                <a:sym typeface="Wingdings" panose="05000000000000000000" pitchFamily="2" charset="2"/>
              </a:rPr>
              <a:t>wall </a:t>
            </a:r>
            <a:r>
              <a:rPr lang="en-US" sz="2400" dirty="0">
                <a:solidFill>
                  <a:srgbClr val="FF0000"/>
                </a:solidFill>
              </a:rPr>
              <a:t>time of a job in </a:t>
            </a:r>
            <a:r>
              <a:rPr lang="en-US" dirty="0" err="1">
                <a:solidFill>
                  <a:srgbClr val="FF0000"/>
                </a:solidFill>
              </a:rPr>
              <a:t>H</a:t>
            </a:r>
            <a:r>
              <a:rPr lang="en-US" sz="2400" dirty="0" err="1">
                <a:solidFill>
                  <a:srgbClr val="FF0000"/>
                </a:solidFill>
              </a:rPr>
              <a:t>ours:Minutes:Seconds</a:t>
            </a:r>
            <a:endParaRPr lang="en-US" sz="2400" dirty="0">
              <a:solidFill>
                <a:srgbClr val="FF0000"/>
              </a:solidFill>
            </a:endParaRP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2701465" y="5106761"/>
            <a:ext cx="3138616" cy="830997"/>
          </a:xfrm>
          <a:prstGeom prst="rect">
            <a:avLst/>
          </a:prstGeom>
          <a:noFill/>
        </p:spPr>
        <p:txBody>
          <a:bodyPr wrap="none" rtlCol="0">
            <a:spAutoFit/>
          </a:bodyPr>
          <a:lstStyle/>
          <a:p>
            <a:pPr algn="ctr"/>
            <a:r>
              <a:rPr lang="en-US" dirty="0">
                <a:solidFill>
                  <a:srgbClr val="FF0000"/>
                </a:solidFill>
              </a:rPr>
              <a:t>#SBATCH -t 02:00:00</a:t>
            </a:r>
            <a:endParaRPr lang="en-US" sz="2400" dirty="0">
              <a:solidFill>
                <a:srgbClr val="FF0000"/>
              </a:solidFill>
            </a:endParaRPr>
          </a:p>
          <a:p>
            <a:pPr algn="ctr"/>
            <a:r>
              <a:rPr lang="en-US" dirty="0">
                <a:solidFill>
                  <a:srgbClr val="FF0000"/>
                </a:solidFill>
              </a:rPr>
              <a:t>also works</a:t>
            </a:r>
          </a:p>
        </p:txBody>
      </p:sp>
    </p:spTree>
    <p:extLst>
      <p:ext uri="{BB962C8B-B14F-4D97-AF65-F5344CB8AC3E}">
        <p14:creationId xmlns:p14="http://schemas.microsoft.com/office/powerpoint/2010/main" val="3098165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00104 -0.01667 L 0.00104 0.02778 " pathEditMode="relative" rAng="0" ptsTypes="AA">
                                      <p:cBhvr>
                                        <p:cTn id="6" dur="2000" fill="hold"/>
                                        <p:tgtEl>
                                          <p:spTgt spid="2"/>
                                        </p:tgtEl>
                                        <p:attrNameLst>
                                          <p:attrName>ppt_x</p:attrName>
                                          <p:attrName>ppt_y</p:attrName>
                                        </p:attrNameLst>
                                      </p:cBhvr>
                                      <p:rCtr x="0" y="2222"/>
                                    </p:animMotion>
                                  </p:childTnLst>
                                </p:cTn>
                              </p:par>
                              <p:par>
                                <p:cTn id="7" presetID="0" presetClass="path" presetSubtype="0" accel="50000" decel="50000" fill="hold" grpId="1" nodeType="withEffect">
                                  <p:stCondLst>
                                    <p:cond delay="0"/>
                                  </p:stCondLst>
                                  <p:childTnLst>
                                    <p:animMotion origin="layout" path="M -0.00139 -0.01667 L -0.00139 0.02778 " pathEditMode="relative" rAng="0" ptsTypes="AA">
                                      <p:cBhvr>
                                        <p:cTn id="8" dur="2000" fill="hold"/>
                                        <p:tgtEl>
                                          <p:spTgt spid="3"/>
                                        </p:tgtEl>
                                        <p:attrNameLst>
                                          <p:attrName>ppt_x</p:attrName>
                                          <p:attrName>ppt_y</p:attrName>
                                        </p:attrNameLst>
                                      </p:cBhvr>
                                      <p:rCtr x="0" y="2222"/>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89737" y="18288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601134" y="18288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83419" y="4057471"/>
            <a:ext cx="6577161" cy="1200329"/>
          </a:xfrm>
          <a:prstGeom prst="rect">
            <a:avLst/>
          </a:prstGeom>
          <a:noFill/>
        </p:spPr>
        <p:txBody>
          <a:bodyPr wrap="square" rtlCol="0">
            <a:spAutoFit/>
          </a:bodyPr>
          <a:lstStyle/>
          <a:p>
            <a:pPr marL="0" indent="0" algn="ctr">
              <a:buNone/>
            </a:pPr>
            <a:r>
              <a:rPr lang="en-US" u="sng" dirty="0">
                <a:solidFill>
                  <a:srgbClr val="FF0000"/>
                </a:solidFill>
              </a:rPr>
              <a:t>#SBATCH --nodes=1 </a:t>
            </a:r>
            <a:r>
              <a:rPr lang="en-US" dirty="0">
                <a:solidFill>
                  <a:srgbClr val="FF0000"/>
                </a:solidFill>
              </a:rPr>
              <a:t> specifies </a:t>
            </a:r>
            <a:r>
              <a:rPr lang="en-US" dirty="0">
                <a:solidFill>
                  <a:srgbClr val="FF0000"/>
                </a:solidFill>
                <a:sym typeface="Wingdings" panose="05000000000000000000" pitchFamily="2" charset="2"/>
              </a:rPr>
              <a:t>number of nodes</a:t>
            </a:r>
            <a:endParaRPr lang="en-US" dirty="0">
              <a:solidFill>
                <a:srgbClr val="FF0000"/>
              </a:solidFill>
            </a:endParaRP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3146298" y="5106761"/>
            <a:ext cx="2248950" cy="830997"/>
          </a:xfrm>
          <a:prstGeom prst="rect">
            <a:avLst/>
          </a:prstGeom>
          <a:noFill/>
        </p:spPr>
        <p:txBody>
          <a:bodyPr wrap="none" rtlCol="0">
            <a:spAutoFit/>
          </a:bodyPr>
          <a:lstStyle/>
          <a:p>
            <a:pPr algn="ctr"/>
            <a:r>
              <a:rPr lang="en-US" dirty="0">
                <a:solidFill>
                  <a:srgbClr val="FF0000"/>
                </a:solidFill>
              </a:rPr>
              <a:t>#SBATCH -N 1</a:t>
            </a:r>
            <a:endParaRPr lang="en-US" sz="2400" dirty="0">
              <a:solidFill>
                <a:srgbClr val="FF0000"/>
              </a:solidFill>
            </a:endParaRPr>
          </a:p>
          <a:p>
            <a:pPr algn="ctr"/>
            <a:r>
              <a:rPr lang="en-US" dirty="0">
                <a:solidFill>
                  <a:srgbClr val="FF0000"/>
                </a:solidFill>
              </a:rPr>
              <a:t>also works</a:t>
            </a:r>
          </a:p>
        </p:txBody>
      </p:sp>
    </p:spTree>
    <p:extLst>
      <p:ext uri="{BB962C8B-B14F-4D97-AF65-F5344CB8AC3E}">
        <p14:creationId xmlns:p14="http://schemas.microsoft.com/office/powerpoint/2010/main" val="3074738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03333 " pathEditMode="relative" ptsTypes="AA">
                                      <p:cBhvr>
                                        <p:cTn id="6" dur="2000" fill="hold"/>
                                        <p:tgtEl>
                                          <p:spTgt spid="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03333 " pathEditMode="relative" ptsTypes="AA">
                                      <p:cBhvr>
                                        <p:cTn id="8" dur="2000" fill="hold"/>
                                        <p:tgtEl>
                                          <p:spTgt spid="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70951" y="20574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7689" y="20574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83419" y="4057471"/>
            <a:ext cx="6577161" cy="1200329"/>
          </a:xfrm>
          <a:prstGeom prst="rect">
            <a:avLst/>
          </a:prstGeom>
          <a:noFill/>
        </p:spPr>
        <p:txBody>
          <a:bodyPr wrap="square" rtlCol="0">
            <a:spAutoFit/>
          </a:bodyPr>
          <a:lstStyle/>
          <a:p>
            <a:pPr marL="0" indent="0" algn="ctr">
              <a:buNone/>
            </a:pPr>
            <a:r>
              <a:rPr lang="en-US" u="sng" dirty="0">
                <a:solidFill>
                  <a:srgbClr val="FF0000"/>
                </a:solidFill>
              </a:rPr>
              <a:t>#SBATCH --</a:t>
            </a:r>
            <a:r>
              <a:rPr lang="en-US" u="sng" dirty="0" err="1">
                <a:solidFill>
                  <a:srgbClr val="FF0000"/>
                </a:solidFill>
              </a:rPr>
              <a:t>ntasks</a:t>
            </a:r>
            <a:r>
              <a:rPr lang="en-US" u="sng" dirty="0">
                <a:solidFill>
                  <a:srgbClr val="FF0000"/>
                </a:solidFill>
              </a:rPr>
              <a:t>=8 </a:t>
            </a:r>
            <a:r>
              <a:rPr lang="en-US" dirty="0">
                <a:solidFill>
                  <a:srgbClr val="FF0000"/>
                </a:solidFill>
              </a:rPr>
              <a:t> </a:t>
            </a:r>
            <a:r>
              <a:rPr lang="en-US" dirty="0">
                <a:solidFill>
                  <a:srgbClr val="FF0000"/>
                </a:solidFill>
                <a:sym typeface="Wingdings" panose="05000000000000000000" pitchFamily="2" charset="2"/>
              </a:rPr>
              <a:t>total number of tasks (</a:t>
            </a:r>
            <a:r>
              <a:rPr lang="en-US" dirty="0" err="1">
                <a:solidFill>
                  <a:srgbClr val="FF0000"/>
                </a:solidFill>
                <a:sym typeface="Wingdings" panose="05000000000000000000" pitchFamily="2" charset="2"/>
              </a:rPr>
              <a:t>cpu</a:t>
            </a:r>
            <a:r>
              <a:rPr lang="en-US" dirty="0">
                <a:solidFill>
                  <a:srgbClr val="FF0000"/>
                </a:solidFill>
                <a:sym typeface="Wingdings" panose="05000000000000000000" pitchFamily="2" charset="2"/>
              </a:rPr>
              <a:t> cores) (or -n)</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3171946" y="5106761"/>
            <a:ext cx="2197653" cy="830997"/>
          </a:xfrm>
          <a:prstGeom prst="rect">
            <a:avLst/>
          </a:prstGeom>
          <a:noFill/>
        </p:spPr>
        <p:txBody>
          <a:bodyPr wrap="none" rtlCol="0">
            <a:spAutoFit/>
          </a:bodyPr>
          <a:lstStyle/>
          <a:p>
            <a:pPr algn="ctr"/>
            <a:r>
              <a:rPr lang="en-US" dirty="0">
                <a:solidFill>
                  <a:srgbClr val="FF0000"/>
                </a:solidFill>
              </a:rPr>
              <a:t>#SBATCH -n 8</a:t>
            </a:r>
            <a:endParaRPr lang="en-US" sz="2400" dirty="0">
              <a:solidFill>
                <a:srgbClr val="FF0000"/>
              </a:solidFill>
            </a:endParaRPr>
          </a:p>
          <a:p>
            <a:pPr algn="ctr"/>
            <a:r>
              <a:rPr lang="en-US" dirty="0">
                <a:solidFill>
                  <a:srgbClr val="FF0000"/>
                </a:solidFill>
              </a:rPr>
              <a:t>also works</a:t>
            </a:r>
          </a:p>
        </p:txBody>
      </p:sp>
    </p:spTree>
    <p:extLst>
      <p:ext uri="{BB962C8B-B14F-4D97-AF65-F5344CB8AC3E}">
        <p14:creationId xmlns:p14="http://schemas.microsoft.com/office/powerpoint/2010/main" val="4284093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33333E-6 L 4.16667E-6 0.03333 " pathEditMode="relative" rAng="0" ptsTypes="AA">
                                      <p:cBhvr>
                                        <p:cTn id="6" dur="2000" fill="hold"/>
                                        <p:tgtEl>
                                          <p:spTgt spid="2"/>
                                        </p:tgtEl>
                                        <p:attrNameLst>
                                          <p:attrName>ppt_x</p:attrName>
                                          <p:attrName>ppt_y</p:attrName>
                                        </p:attrNameLst>
                                      </p:cBhvr>
                                      <p:rCtr x="0" y="1667"/>
                                    </p:animMotion>
                                  </p:childTnLst>
                                </p:cTn>
                              </p:par>
                              <p:par>
                                <p:cTn id="7" presetID="0" presetClass="path" presetSubtype="0" accel="50000" decel="50000" fill="hold" grpId="0" nodeType="withEffect">
                                  <p:stCondLst>
                                    <p:cond delay="0"/>
                                  </p:stCondLst>
                                  <p:childTnLst>
                                    <p:animMotion origin="layout" path="M 5.55556E-7 3.33333E-6 L 5.55556E-7 0.03333 " pathEditMode="relative" rAng="0" ptsTypes="AA">
                                      <p:cBhvr>
                                        <p:cTn id="8" dur="2000" fill="hold"/>
                                        <p:tgtEl>
                                          <p:spTgt spid="3"/>
                                        </p:tgtEl>
                                        <p:attrNameLst>
                                          <p:attrName>ppt_x</p:attrName>
                                          <p:attrName>ppt_y</p:attrName>
                                        </p:attrNameLst>
                                      </p:cBhvr>
                                      <p:rCtr x="0" y="1667"/>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75433" y="22860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92171" y="2286000"/>
            <a:ext cx="4038600" cy="2286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83419" y="3969594"/>
            <a:ext cx="6577161" cy="1200329"/>
          </a:xfrm>
          <a:prstGeom prst="rect">
            <a:avLst/>
          </a:prstGeom>
          <a:noFill/>
        </p:spPr>
        <p:txBody>
          <a:bodyPr wrap="square" rtlCol="0">
            <a:spAutoFit/>
          </a:bodyPr>
          <a:lstStyle/>
          <a:p>
            <a:pPr marL="0" indent="0" algn="ctr">
              <a:buNone/>
            </a:pPr>
            <a:r>
              <a:rPr lang="en-US" u="sng" dirty="0">
                <a:solidFill>
                  <a:srgbClr val="FF0000"/>
                </a:solidFill>
              </a:rPr>
              <a:t>#SBATCH --mem=32GB</a:t>
            </a:r>
            <a:r>
              <a:rPr lang="en-US" dirty="0">
                <a:solidFill>
                  <a:srgbClr val="FF0000"/>
                </a:solidFill>
              </a:rPr>
              <a:t> </a:t>
            </a:r>
            <a:r>
              <a:rPr lang="en-US" dirty="0">
                <a:solidFill>
                  <a:srgbClr val="FF0000"/>
                </a:solidFill>
                <a:sym typeface="Wingdings" panose="05000000000000000000" pitchFamily="2" charset="2"/>
              </a:rPr>
              <a:t>specifies total memory </a:t>
            </a:r>
            <a:r>
              <a:rPr lang="en-US" i="1" dirty="0">
                <a:solidFill>
                  <a:srgbClr val="FF0000"/>
                </a:solidFill>
                <a:sym typeface="Wingdings" panose="05000000000000000000" pitchFamily="2" charset="2"/>
              </a:rPr>
              <a:t>per node</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2923186" y="5005489"/>
            <a:ext cx="3200400" cy="1200329"/>
          </a:xfrm>
          <a:prstGeom prst="rect">
            <a:avLst/>
          </a:prstGeom>
          <a:noFill/>
        </p:spPr>
        <p:txBody>
          <a:bodyPr wrap="square" rtlCol="0">
            <a:spAutoFit/>
          </a:bodyPr>
          <a:lstStyle/>
          <a:p>
            <a:pPr algn="ctr"/>
            <a:r>
              <a:rPr lang="en-US" dirty="0">
                <a:solidFill>
                  <a:srgbClr val="FF0000"/>
                </a:solidFill>
              </a:rPr>
              <a:t>#SBATCH --mem=0 gives you memory of whole node </a:t>
            </a:r>
          </a:p>
        </p:txBody>
      </p:sp>
    </p:spTree>
    <p:extLst>
      <p:ext uri="{BB962C8B-B14F-4D97-AF65-F5344CB8AC3E}">
        <p14:creationId xmlns:p14="http://schemas.microsoft.com/office/powerpoint/2010/main" val="3604216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5.55112E-17 L 3.33333E-6 0.03333 " pathEditMode="relative" rAng="0" ptsTypes="AA">
                                      <p:cBhvr>
                                        <p:cTn id="6" dur="2000" fill="hold"/>
                                        <p:tgtEl>
                                          <p:spTgt spid="2"/>
                                        </p:tgtEl>
                                        <p:attrNameLst>
                                          <p:attrName>ppt_x</p:attrName>
                                          <p:attrName>ppt_y</p:attrName>
                                        </p:attrNameLst>
                                      </p:cBhvr>
                                      <p:rCtr x="0" y="1667"/>
                                    </p:animMotion>
                                  </p:childTnLst>
                                </p:cTn>
                              </p:par>
                              <p:par>
                                <p:cTn id="7" presetID="0" presetClass="path" presetSubtype="0" accel="50000" decel="50000" fill="hold" grpId="0" nodeType="withEffect">
                                  <p:stCondLst>
                                    <p:cond delay="0"/>
                                  </p:stCondLst>
                                  <p:childTnLst>
                                    <p:animMotion origin="layout" path="M -2.77778E-7 -5.55112E-17 L -2.77778E-7 0.03333 " pathEditMode="relative" rAng="0" ptsTypes="AA">
                                      <p:cBhvr>
                                        <p:cTn id="8" dur="2000" fill="hold"/>
                                        <p:tgtEl>
                                          <p:spTgt spid="3"/>
                                        </p:tgtEl>
                                        <p:attrNameLst>
                                          <p:attrName>ppt_x</p:attrName>
                                          <p:attrName>ppt_y</p:attrName>
                                        </p:attrNameLst>
                                      </p:cBhvr>
                                      <p:rCtr x="0" y="1667"/>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78448" y="2743200"/>
            <a:ext cx="4038600"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3980" y="2743200"/>
            <a:ext cx="4038600"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34805" y="3886200"/>
            <a:ext cx="6577161" cy="1200329"/>
          </a:xfrm>
          <a:prstGeom prst="rect">
            <a:avLst/>
          </a:prstGeom>
          <a:noFill/>
        </p:spPr>
        <p:txBody>
          <a:bodyPr wrap="square" rtlCol="0">
            <a:spAutoFit/>
          </a:bodyPr>
          <a:lstStyle/>
          <a:p>
            <a:pPr marL="0" indent="0" algn="ctr">
              <a:buNone/>
            </a:pPr>
            <a:r>
              <a:rPr lang="en-US" u="sng" dirty="0">
                <a:solidFill>
                  <a:srgbClr val="FF0000"/>
                </a:solidFill>
              </a:rPr>
              <a:t>#SBATCH -o</a:t>
            </a:r>
            <a:r>
              <a:rPr lang="en-US" dirty="0">
                <a:solidFill>
                  <a:srgbClr val="FF0000"/>
                </a:solidFill>
              </a:rPr>
              <a:t> outputs standard output in the form </a:t>
            </a:r>
            <a:r>
              <a:rPr lang="en-US" dirty="0" err="1">
                <a:solidFill>
                  <a:srgbClr val="FF0000"/>
                </a:solidFill>
              </a:rPr>
              <a:t>slurmjob</a:t>
            </a:r>
            <a:r>
              <a:rPr lang="en-US" dirty="0">
                <a:solidFill>
                  <a:srgbClr val="FF0000"/>
                </a:solidFill>
              </a:rPr>
              <a:t>-&lt;JOBID&gt;.out-&lt;NODEID&gt;</a:t>
            </a:r>
            <a:endParaRPr lang="en-US" i="1" dirty="0">
              <a:solidFill>
                <a:srgbClr val="FF0000"/>
              </a:solidFill>
              <a:sym typeface="Wingdings" panose="05000000000000000000" pitchFamily="2" charset="2"/>
            </a:endParaRP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1438191" y="4993821"/>
            <a:ext cx="6170388" cy="830997"/>
          </a:xfrm>
          <a:prstGeom prst="rect">
            <a:avLst/>
          </a:prstGeom>
          <a:noFill/>
        </p:spPr>
        <p:txBody>
          <a:bodyPr wrap="square" rtlCol="0">
            <a:spAutoFit/>
          </a:bodyPr>
          <a:lstStyle/>
          <a:p>
            <a:pPr marL="0" indent="0" algn="ctr">
              <a:buNone/>
            </a:pPr>
            <a:r>
              <a:rPr lang="en-US" u="sng" dirty="0">
                <a:solidFill>
                  <a:srgbClr val="FF0000"/>
                </a:solidFill>
              </a:rPr>
              <a:t>#SBATCH -e</a:t>
            </a:r>
            <a:r>
              <a:rPr lang="en-US" dirty="0">
                <a:solidFill>
                  <a:srgbClr val="FF0000"/>
                </a:solidFill>
              </a:rPr>
              <a:t> outputs error messages in the form </a:t>
            </a:r>
            <a:r>
              <a:rPr lang="en-US" dirty="0" err="1">
                <a:solidFill>
                  <a:srgbClr val="FF0000"/>
                </a:solidFill>
              </a:rPr>
              <a:t>slurmjob</a:t>
            </a:r>
            <a:r>
              <a:rPr lang="en-US" dirty="0">
                <a:solidFill>
                  <a:srgbClr val="FF0000"/>
                </a:solidFill>
              </a:rPr>
              <a:t>-&lt;JOBID&gt;.err-&lt;NODEID&gt;</a:t>
            </a:r>
            <a:endParaRPr lang="en-US"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3517510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&lt;CONSTRAINTS&gt;</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&lt;CONSTRAINTS&gt;</a:t>
            </a:r>
          </a:p>
          <a:p>
            <a:pPr marL="0" indent="0">
              <a:buFontTx/>
              <a:buNone/>
            </a:pP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67242" y="3227910"/>
            <a:ext cx="4038600" cy="27729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3980" y="3221998"/>
            <a:ext cx="4038600" cy="283203"/>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34805" y="3886200"/>
            <a:ext cx="6577161" cy="1200329"/>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Can also include constraints to target specific nodes</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1438191" y="4993821"/>
            <a:ext cx="6170388" cy="830997"/>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This can be memory avail, </a:t>
            </a:r>
            <a:r>
              <a:rPr lang="en-US" dirty="0" err="1">
                <a:solidFill>
                  <a:srgbClr val="FF0000"/>
                </a:solidFill>
                <a:sym typeface="Wingdings" panose="05000000000000000000" pitchFamily="2" charset="2"/>
              </a:rPr>
              <a:t>cpu</a:t>
            </a:r>
            <a:r>
              <a:rPr lang="en-US" dirty="0">
                <a:solidFill>
                  <a:srgbClr val="FF0000"/>
                </a:solidFill>
                <a:sym typeface="Wingdings" panose="05000000000000000000" pitchFamily="2" charset="2"/>
              </a:rPr>
              <a:t> count, specific owner nodes, </a:t>
            </a:r>
            <a:r>
              <a:rPr lang="en-US" dirty="0" err="1">
                <a:solidFill>
                  <a:srgbClr val="FF0000"/>
                </a:solidFill>
                <a:sym typeface="Wingdings" panose="05000000000000000000" pitchFamily="2" charset="2"/>
              </a:rPr>
              <a:t>etc</a:t>
            </a:r>
            <a:r>
              <a:rPr lang="en-US" dirty="0">
                <a:solidFill>
                  <a:srgbClr val="FF0000"/>
                </a:solidFill>
                <a:sym typeface="Wingdings" panose="05000000000000000000" pitchFamily="2" charset="2"/>
              </a:rPr>
              <a:t> </a:t>
            </a:r>
            <a:endParaRPr lang="en-US"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4199049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“c40”</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“m768”</a:t>
            </a:r>
          </a:p>
          <a:p>
            <a:pPr marL="0" indent="0">
              <a:buFontTx/>
              <a:buNone/>
            </a:pP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67242" y="3227910"/>
            <a:ext cx="4038600" cy="27729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3980" y="3221998"/>
            <a:ext cx="4038600" cy="283203"/>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34805" y="3886200"/>
            <a:ext cx="6577161" cy="1200329"/>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Can also include constraints to target specific nodes</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1438191" y="4993821"/>
            <a:ext cx="6170388" cy="830997"/>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This can be memory avail, </a:t>
            </a:r>
            <a:r>
              <a:rPr lang="en-US" dirty="0" err="1">
                <a:solidFill>
                  <a:srgbClr val="FF0000"/>
                </a:solidFill>
                <a:sym typeface="Wingdings" panose="05000000000000000000" pitchFamily="2" charset="2"/>
              </a:rPr>
              <a:t>cpu</a:t>
            </a:r>
            <a:r>
              <a:rPr lang="en-US" dirty="0">
                <a:solidFill>
                  <a:srgbClr val="FF0000"/>
                </a:solidFill>
                <a:sym typeface="Wingdings" panose="05000000000000000000" pitchFamily="2" charset="2"/>
              </a:rPr>
              <a:t> count, specific owner nodes, </a:t>
            </a:r>
            <a:r>
              <a:rPr lang="en-US" dirty="0" err="1">
                <a:solidFill>
                  <a:srgbClr val="FF0000"/>
                </a:solidFill>
                <a:sym typeface="Wingdings" panose="05000000000000000000" pitchFamily="2" charset="2"/>
              </a:rPr>
              <a:t>etc</a:t>
            </a:r>
            <a:r>
              <a:rPr lang="en-US" dirty="0">
                <a:solidFill>
                  <a:srgbClr val="FF0000"/>
                </a:solidFill>
                <a:sym typeface="Wingdings" panose="05000000000000000000" pitchFamily="2" charset="2"/>
              </a:rPr>
              <a:t> </a:t>
            </a:r>
            <a:endParaRPr lang="en-US"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39757279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accent2"/>
                </a:solidFill>
                <a:sym typeface="Arial"/>
                <a:rtl val="0"/>
              </a:rPr>
              <a:t>What is </a:t>
            </a:r>
            <a:r>
              <a:rPr lang="en-US" sz="2400" dirty="0" err="1">
                <a:solidFill>
                  <a:schemeClr val="accent2"/>
                </a:solidFill>
                <a:sym typeface="Arial"/>
                <a:rtl val="0"/>
              </a:rPr>
              <a:t>Slurm</a:t>
            </a:r>
            <a:r>
              <a:rPr lang="en-US" sz="2400" dirty="0">
                <a:solidFill>
                  <a:schemeClr val="accent2"/>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950442356"/>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“c40&amp;m768”</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“c40|c36”</a:t>
            </a:r>
          </a:p>
          <a:p>
            <a:pPr marL="0" indent="0">
              <a:buFontTx/>
              <a:buNone/>
            </a:pP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67242" y="3227910"/>
            <a:ext cx="4038600" cy="27729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3980" y="3221998"/>
            <a:ext cx="4038600" cy="283203"/>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34805" y="3886200"/>
            <a:ext cx="6577161" cy="1200329"/>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Can also include constraints to target specific nodes</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1438191" y="4993821"/>
            <a:ext cx="6170388" cy="830997"/>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This can be memory avail, </a:t>
            </a:r>
            <a:r>
              <a:rPr lang="en-US" dirty="0" err="1">
                <a:solidFill>
                  <a:srgbClr val="FF0000"/>
                </a:solidFill>
                <a:sym typeface="Wingdings" panose="05000000000000000000" pitchFamily="2" charset="2"/>
              </a:rPr>
              <a:t>cpu</a:t>
            </a:r>
            <a:r>
              <a:rPr lang="en-US" dirty="0">
                <a:solidFill>
                  <a:srgbClr val="FF0000"/>
                </a:solidFill>
                <a:sym typeface="Wingdings" panose="05000000000000000000" pitchFamily="2" charset="2"/>
              </a:rPr>
              <a:t> count, specific owner nodes, </a:t>
            </a:r>
            <a:r>
              <a:rPr lang="en-US" dirty="0" err="1">
                <a:solidFill>
                  <a:srgbClr val="FF0000"/>
                </a:solidFill>
                <a:sym typeface="Wingdings" panose="05000000000000000000" pitchFamily="2" charset="2"/>
              </a:rPr>
              <a:t>etc</a:t>
            </a:r>
            <a:r>
              <a:rPr lang="en-US" dirty="0">
                <a:solidFill>
                  <a:srgbClr val="FF0000"/>
                </a:solidFill>
                <a:sym typeface="Wingdings" panose="05000000000000000000" pitchFamily="2" charset="2"/>
              </a:rPr>
              <a:t> </a:t>
            </a:r>
            <a:endParaRPr lang="en-US" i="1" dirty="0">
              <a:solidFill>
                <a:srgbClr val="FF0000"/>
              </a:solidFill>
              <a:sym typeface="Wingdings" panose="05000000000000000000" pitchFamily="2" charset="2"/>
            </a:endParaRPr>
          </a:p>
        </p:txBody>
      </p:sp>
      <p:cxnSp>
        <p:nvCxnSpPr>
          <p:cNvPr id="10" name="Straight Arrow Connector 9">
            <a:extLst>
              <a:ext uri="{FF2B5EF4-FFF2-40B4-BE49-F238E27FC236}">
                <a16:creationId xmlns:a16="http://schemas.microsoft.com/office/drawing/2014/main" id="{3CE6028E-B449-D813-D61B-0DE639E053F8}"/>
              </a:ext>
            </a:extLst>
          </p:cNvPr>
          <p:cNvCxnSpPr/>
          <p:nvPr/>
        </p:nvCxnSpPr>
        <p:spPr bwMode="auto">
          <a:xfrm>
            <a:off x="2514600" y="3429000"/>
            <a:ext cx="0" cy="228600"/>
          </a:xfrm>
          <a:prstGeom prst="straightConnector1">
            <a:avLst/>
          </a:prstGeom>
          <a:solidFill>
            <a:schemeClr val="accent1"/>
          </a:solidFill>
          <a:ln w="28575" cap="flat" cmpd="sng" algn="ctr">
            <a:solidFill>
              <a:schemeClr val="accent5">
                <a:lumMod val="10000"/>
              </a:schemeClr>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09E56227-4274-EB1A-4374-C87F23B9B008}"/>
              </a:ext>
            </a:extLst>
          </p:cNvPr>
          <p:cNvCxnSpPr/>
          <p:nvPr/>
        </p:nvCxnSpPr>
        <p:spPr bwMode="auto">
          <a:xfrm>
            <a:off x="7010400" y="3429000"/>
            <a:ext cx="0" cy="228600"/>
          </a:xfrm>
          <a:prstGeom prst="straightConnector1">
            <a:avLst/>
          </a:prstGeom>
          <a:solidFill>
            <a:schemeClr val="accent1"/>
          </a:solidFill>
          <a:ln w="28575" cap="flat" cmpd="sng" algn="ctr">
            <a:solidFill>
              <a:schemeClr val="accent5">
                <a:lumMod val="10000"/>
              </a:schemeClr>
            </a:solidFill>
            <a:prstDash val="solid"/>
            <a:round/>
            <a:headEnd type="none" w="med" len="med"/>
            <a:tailEnd type="triangle"/>
          </a:ln>
          <a:effectLst/>
        </p:spPr>
      </p:cxnSp>
      <p:sp>
        <p:nvSpPr>
          <p:cNvPr id="12" name="TextBox 11">
            <a:extLst>
              <a:ext uri="{FF2B5EF4-FFF2-40B4-BE49-F238E27FC236}">
                <a16:creationId xmlns:a16="http://schemas.microsoft.com/office/drawing/2014/main" id="{31824A9C-F9E7-D4DA-788D-CE3895568755}"/>
              </a:ext>
            </a:extLst>
          </p:cNvPr>
          <p:cNvSpPr txBox="1"/>
          <p:nvPr/>
        </p:nvSpPr>
        <p:spPr>
          <a:xfrm>
            <a:off x="1071331" y="3564521"/>
            <a:ext cx="2919389" cy="338554"/>
          </a:xfrm>
          <a:prstGeom prst="rect">
            <a:avLst/>
          </a:prstGeom>
          <a:noFill/>
        </p:spPr>
        <p:txBody>
          <a:bodyPr wrap="none" rtlCol="0">
            <a:spAutoFit/>
          </a:bodyPr>
          <a:lstStyle/>
          <a:p>
            <a:r>
              <a:rPr lang="en-US" sz="1600" dirty="0">
                <a:solidFill>
                  <a:schemeClr val="accent5">
                    <a:lumMod val="10000"/>
                  </a:schemeClr>
                </a:solidFill>
              </a:rPr>
              <a:t>Include c40 </a:t>
            </a:r>
            <a:r>
              <a:rPr lang="en-US" sz="1600" b="1" dirty="0">
                <a:solidFill>
                  <a:schemeClr val="accent5">
                    <a:lumMod val="10000"/>
                  </a:schemeClr>
                </a:solidFill>
              </a:rPr>
              <a:t>AND</a:t>
            </a:r>
            <a:r>
              <a:rPr lang="en-US" sz="1600" dirty="0">
                <a:solidFill>
                  <a:schemeClr val="accent5">
                    <a:lumMod val="10000"/>
                  </a:schemeClr>
                </a:solidFill>
              </a:rPr>
              <a:t> m768 nodes</a:t>
            </a:r>
          </a:p>
        </p:txBody>
      </p:sp>
      <p:sp>
        <p:nvSpPr>
          <p:cNvPr id="13" name="TextBox 12">
            <a:extLst>
              <a:ext uri="{FF2B5EF4-FFF2-40B4-BE49-F238E27FC236}">
                <a16:creationId xmlns:a16="http://schemas.microsoft.com/office/drawing/2014/main" id="{99E19922-CF52-B5E8-91E3-44BCAACBB392}"/>
              </a:ext>
            </a:extLst>
          </p:cNvPr>
          <p:cNvSpPr txBox="1"/>
          <p:nvPr/>
        </p:nvSpPr>
        <p:spPr>
          <a:xfrm>
            <a:off x="5498738" y="3568910"/>
            <a:ext cx="2601994" cy="338554"/>
          </a:xfrm>
          <a:prstGeom prst="rect">
            <a:avLst/>
          </a:prstGeom>
          <a:noFill/>
        </p:spPr>
        <p:txBody>
          <a:bodyPr wrap="none" rtlCol="0">
            <a:spAutoFit/>
          </a:bodyPr>
          <a:lstStyle/>
          <a:p>
            <a:r>
              <a:rPr lang="en-US" sz="1600" dirty="0">
                <a:solidFill>
                  <a:schemeClr val="accent5">
                    <a:lumMod val="10000"/>
                  </a:schemeClr>
                </a:solidFill>
              </a:rPr>
              <a:t>Include c40 </a:t>
            </a:r>
            <a:r>
              <a:rPr lang="en-US" sz="1600" b="1" dirty="0">
                <a:solidFill>
                  <a:schemeClr val="accent5">
                    <a:lumMod val="10000"/>
                  </a:schemeClr>
                </a:solidFill>
              </a:rPr>
              <a:t>OR</a:t>
            </a:r>
            <a:r>
              <a:rPr lang="en-US" sz="1600" dirty="0">
                <a:solidFill>
                  <a:schemeClr val="accent5">
                    <a:lumMod val="10000"/>
                  </a:schemeClr>
                </a:solidFill>
              </a:rPr>
              <a:t> c36 nodes</a:t>
            </a:r>
          </a:p>
        </p:txBody>
      </p:sp>
    </p:spTree>
    <p:extLst>
      <p:ext uri="{BB962C8B-B14F-4D97-AF65-F5344CB8AC3E}">
        <p14:creationId xmlns:p14="http://schemas.microsoft.com/office/powerpoint/2010/main" val="2130865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22860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a:t>
            </a:r>
            <a:r>
              <a:rPr lang="en-US" sz="1300" dirty="0" err="1">
                <a:solidFill>
                  <a:srgbClr val="0070C0"/>
                </a:solidFill>
                <a:latin typeface="Consolas" panose="020B0609020204030204" pitchFamily="49" charset="0"/>
                <a:cs typeface="Consolas" panose="020B0609020204030204" pitchFamily="49" charset="0"/>
              </a:rPr>
              <a:t>gompert</a:t>
            </a:r>
            <a:r>
              <a:rPr lang="en-US" sz="1300" dirty="0">
                <a:solidFill>
                  <a:srgbClr val="0070C0"/>
                </a:solidFill>
                <a:latin typeface="Consolas" panose="020B0609020204030204" pitchFamily="49" charset="0"/>
                <a:cs typeface="Consolas" panose="020B0609020204030204" pitchFamily="49" charset="0"/>
              </a:rPr>
              <a:t>”</a:t>
            </a:r>
          </a:p>
          <a:p>
            <a:pPr marL="0" indent="0">
              <a:buNone/>
            </a:pPr>
            <a:endParaRPr lang="en-US" sz="2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--constraints “</a:t>
            </a:r>
            <a:r>
              <a:rPr lang="en-US" sz="1300" dirty="0" err="1">
                <a:solidFill>
                  <a:srgbClr val="0070C0"/>
                </a:solidFill>
                <a:latin typeface="Consolas" panose="020B0609020204030204" pitchFamily="49" charset="0"/>
                <a:cs typeface="Consolas" panose="020B0609020204030204" pitchFamily="49" charset="0"/>
              </a:rPr>
              <a:t>gompert|schmidt|tbicc</a:t>
            </a:r>
            <a:r>
              <a:rPr lang="en-US" sz="1300" dirty="0">
                <a:solidFill>
                  <a:srgbClr val="0070C0"/>
                </a:solidFill>
                <a:latin typeface="Consolas" panose="020B0609020204030204" pitchFamily="49" charset="0"/>
                <a:cs typeface="Consolas" panose="020B0609020204030204" pitchFamily="49" charset="0"/>
              </a:rPr>
              <a:t>”</a:t>
            </a:r>
          </a:p>
          <a:p>
            <a:pPr marL="0" indent="0">
              <a:buFontTx/>
              <a:buNone/>
            </a:pP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8D428AE9-ABB0-553B-1401-BBB213329DB3}"/>
              </a:ext>
            </a:extLst>
          </p:cNvPr>
          <p:cNvSpPr/>
          <p:nvPr/>
        </p:nvSpPr>
        <p:spPr bwMode="auto">
          <a:xfrm>
            <a:off x="67242" y="3227910"/>
            <a:ext cx="4038600" cy="27729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AFFA6F33-6096-C79B-6D0F-3BE484BECACE}"/>
              </a:ext>
            </a:extLst>
          </p:cNvPr>
          <p:cNvSpPr/>
          <p:nvPr/>
        </p:nvSpPr>
        <p:spPr bwMode="auto">
          <a:xfrm>
            <a:off x="4583980" y="3221998"/>
            <a:ext cx="4255220" cy="283203"/>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6C957E1D-6EB6-3327-EC71-31FF9C4BCD54}"/>
              </a:ext>
            </a:extLst>
          </p:cNvPr>
          <p:cNvSpPr txBox="1"/>
          <p:nvPr/>
        </p:nvSpPr>
        <p:spPr>
          <a:xfrm>
            <a:off x="1234805" y="3886200"/>
            <a:ext cx="6577161" cy="1200329"/>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Can also include constraints to target specific nodes</a:t>
            </a:r>
          </a:p>
          <a:p>
            <a:endParaRPr lang="en-US" dirty="0">
              <a:solidFill>
                <a:schemeClr val="accent2"/>
              </a:solidFill>
            </a:endParaRPr>
          </a:p>
        </p:txBody>
      </p:sp>
      <p:sp>
        <p:nvSpPr>
          <p:cNvPr id="5" name="TextBox 4">
            <a:extLst>
              <a:ext uri="{FF2B5EF4-FFF2-40B4-BE49-F238E27FC236}">
                <a16:creationId xmlns:a16="http://schemas.microsoft.com/office/drawing/2014/main" id="{E2BE2A6D-C6F0-8F90-FA0D-B3201BB25E2F}"/>
              </a:ext>
            </a:extLst>
          </p:cNvPr>
          <p:cNvSpPr txBox="1"/>
          <p:nvPr/>
        </p:nvSpPr>
        <p:spPr>
          <a:xfrm>
            <a:off x="1438191" y="4993821"/>
            <a:ext cx="6170388" cy="830997"/>
          </a:xfrm>
          <a:prstGeom prst="rect">
            <a:avLst/>
          </a:prstGeom>
          <a:noFill/>
        </p:spPr>
        <p:txBody>
          <a:bodyPr wrap="square" rtlCol="0">
            <a:spAutoFit/>
          </a:bodyPr>
          <a:lstStyle/>
          <a:p>
            <a:pPr marL="0" indent="0" algn="ctr">
              <a:buNone/>
            </a:pPr>
            <a:r>
              <a:rPr lang="en-US" dirty="0">
                <a:solidFill>
                  <a:srgbClr val="FF0000"/>
                </a:solidFill>
                <a:sym typeface="Wingdings" panose="05000000000000000000" pitchFamily="2" charset="2"/>
              </a:rPr>
              <a:t>This can be memory avail, </a:t>
            </a:r>
            <a:r>
              <a:rPr lang="en-US" dirty="0" err="1">
                <a:solidFill>
                  <a:srgbClr val="FF0000"/>
                </a:solidFill>
                <a:sym typeface="Wingdings" panose="05000000000000000000" pitchFamily="2" charset="2"/>
              </a:rPr>
              <a:t>cpu</a:t>
            </a:r>
            <a:r>
              <a:rPr lang="en-US" dirty="0">
                <a:solidFill>
                  <a:srgbClr val="FF0000"/>
                </a:solidFill>
                <a:sym typeface="Wingdings" panose="05000000000000000000" pitchFamily="2" charset="2"/>
              </a:rPr>
              <a:t> count, specific owner nodes, </a:t>
            </a:r>
            <a:r>
              <a:rPr lang="en-US" dirty="0" err="1">
                <a:solidFill>
                  <a:srgbClr val="FF0000"/>
                </a:solidFill>
                <a:sym typeface="Wingdings" panose="05000000000000000000" pitchFamily="2" charset="2"/>
              </a:rPr>
              <a:t>etc</a:t>
            </a:r>
            <a:r>
              <a:rPr lang="en-US" dirty="0">
                <a:solidFill>
                  <a:srgbClr val="FF0000"/>
                </a:solidFill>
                <a:sym typeface="Wingdings" panose="05000000000000000000" pitchFamily="2" charset="2"/>
              </a:rPr>
              <a:t> </a:t>
            </a:r>
            <a:endParaRPr lang="en-US" i="1" dirty="0">
              <a:solidFill>
                <a:srgbClr val="FF0000"/>
              </a:solidFill>
              <a:sym typeface="Wingdings" panose="05000000000000000000" pitchFamily="2" charset="2"/>
            </a:endParaRPr>
          </a:p>
        </p:txBody>
      </p:sp>
      <p:sp>
        <p:nvSpPr>
          <p:cNvPr id="8" name="TextBox 7">
            <a:extLst>
              <a:ext uri="{FF2B5EF4-FFF2-40B4-BE49-F238E27FC236}">
                <a16:creationId xmlns:a16="http://schemas.microsoft.com/office/drawing/2014/main" id="{172E4CBE-F525-06C6-06F6-9CC435D7999A}"/>
              </a:ext>
            </a:extLst>
          </p:cNvPr>
          <p:cNvSpPr txBox="1"/>
          <p:nvPr/>
        </p:nvSpPr>
        <p:spPr>
          <a:xfrm>
            <a:off x="1470211" y="5921028"/>
            <a:ext cx="6341755" cy="461665"/>
          </a:xfrm>
          <a:prstGeom prst="rect">
            <a:avLst/>
          </a:prstGeom>
          <a:noFill/>
        </p:spPr>
        <p:txBody>
          <a:bodyPr wrap="square">
            <a:spAutoFit/>
          </a:bodyPr>
          <a:lstStyle/>
          <a:p>
            <a:r>
              <a:rPr lang="en-US" dirty="0"/>
              <a:t>https://</a:t>
            </a:r>
            <a:r>
              <a:rPr lang="en-US" dirty="0" err="1"/>
              <a:t>www.chpc.utah.edu</a:t>
            </a:r>
            <a:r>
              <a:rPr lang="en-US" dirty="0"/>
              <a:t>/usage/constraints/</a:t>
            </a:r>
          </a:p>
        </p:txBody>
      </p:sp>
    </p:spTree>
    <p:extLst>
      <p:ext uri="{BB962C8B-B14F-4D97-AF65-F5344CB8AC3E}">
        <p14:creationId xmlns:p14="http://schemas.microsoft.com/office/powerpoint/2010/main" val="339141139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0AA972FA-D2A0-2630-F2CB-A67F11B4F98C}"/>
              </a:ext>
            </a:extLst>
          </p:cNvPr>
          <p:cNvSpPr/>
          <p:nvPr/>
        </p:nvSpPr>
        <p:spPr bwMode="auto">
          <a:xfrm>
            <a:off x="57503" y="3200400"/>
            <a:ext cx="4496567" cy="15240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E3399402-5621-2371-8B7C-9851FAD6A99E}"/>
              </a:ext>
            </a:extLst>
          </p:cNvPr>
          <p:cNvSpPr/>
          <p:nvPr/>
        </p:nvSpPr>
        <p:spPr bwMode="auto">
          <a:xfrm>
            <a:off x="4572000" y="3200400"/>
            <a:ext cx="4267200" cy="15240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423FDF60-3253-698D-B652-ADEB139EA966}"/>
              </a:ext>
            </a:extLst>
          </p:cNvPr>
          <p:cNvSpPr txBox="1"/>
          <p:nvPr/>
        </p:nvSpPr>
        <p:spPr>
          <a:xfrm>
            <a:off x="1589686" y="5071381"/>
            <a:ext cx="5867400" cy="830997"/>
          </a:xfrm>
          <a:prstGeom prst="rect">
            <a:avLst/>
          </a:prstGeom>
          <a:noFill/>
        </p:spPr>
        <p:txBody>
          <a:bodyPr wrap="square" rtlCol="0">
            <a:spAutoFit/>
          </a:bodyPr>
          <a:lstStyle/>
          <a:p>
            <a:pPr algn="ctr"/>
            <a:r>
              <a:rPr lang="en-US" dirty="0">
                <a:solidFill>
                  <a:schemeClr val="tx2"/>
                </a:solidFill>
              </a:rPr>
              <a:t>Now, we will discuss the best way to stage your files for analysis</a:t>
            </a:r>
          </a:p>
        </p:txBody>
      </p:sp>
    </p:spTree>
    <p:extLst>
      <p:ext uri="{BB962C8B-B14F-4D97-AF65-F5344CB8AC3E}">
        <p14:creationId xmlns:p14="http://schemas.microsoft.com/office/powerpoint/2010/main" val="35370822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accent2"/>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p>
          <a:p>
            <a:pPr marL="0" indent="0">
              <a:buNone/>
            </a:pP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1470550022"/>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3AA2-6830-5F71-5969-5A01D7591F5C}"/>
              </a:ext>
            </a:extLst>
          </p:cNvPr>
          <p:cNvSpPr>
            <a:spLocks noGrp="1"/>
          </p:cNvSpPr>
          <p:nvPr>
            <p:ph type="title"/>
          </p:nvPr>
        </p:nvSpPr>
        <p:spPr/>
        <p:txBody>
          <a:bodyPr/>
          <a:lstStyle/>
          <a:p>
            <a:pPr algn="ctr"/>
            <a:r>
              <a:rPr kumimoji="0" lang="en-US" sz="4000" b="1" i="0" u="none" strike="noStrike" kern="0" cap="none" spc="0" normalizeH="0" baseline="0" noProof="0" dirty="0">
                <a:ln>
                  <a:noFill/>
                </a:ln>
                <a:solidFill>
                  <a:srgbClr val="990000"/>
                </a:solidFill>
                <a:effectLst/>
                <a:uLnTx/>
                <a:uFillTx/>
                <a:latin typeface="Arial"/>
                <a:ea typeface="Arial"/>
                <a:cs typeface="Arial"/>
                <a:sym typeface="Arial"/>
                <a:rtl val="0"/>
              </a:rPr>
              <a:t>CHPC Storage Resources</a:t>
            </a:r>
            <a:endParaRPr lang="en-US" dirty="0"/>
          </a:p>
        </p:txBody>
      </p:sp>
      <p:sp>
        <p:nvSpPr>
          <p:cNvPr id="4" name="TextBox 3">
            <a:extLst>
              <a:ext uri="{FF2B5EF4-FFF2-40B4-BE49-F238E27FC236}">
                <a16:creationId xmlns:a16="http://schemas.microsoft.com/office/drawing/2014/main" id="{0C862383-09C3-39D6-E141-B9E97E94D5FA}"/>
              </a:ext>
            </a:extLst>
          </p:cNvPr>
          <p:cNvSpPr txBox="1"/>
          <p:nvPr/>
        </p:nvSpPr>
        <p:spPr>
          <a:xfrm>
            <a:off x="720176" y="1978968"/>
            <a:ext cx="1007007" cy="461665"/>
          </a:xfrm>
          <a:prstGeom prst="rect">
            <a:avLst/>
          </a:prstGeom>
          <a:noFill/>
        </p:spPr>
        <p:txBody>
          <a:bodyPr wrap="none" rtlCol="0">
            <a:spAutoFit/>
          </a:bodyPr>
          <a:lstStyle/>
          <a:p>
            <a:r>
              <a:rPr lang="en-US" u="sng" dirty="0"/>
              <a:t>Home</a:t>
            </a:r>
          </a:p>
        </p:txBody>
      </p:sp>
      <p:sp>
        <p:nvSpPr>
          <p:cNvPr id="5" name="TextBox 4">
            <a:extLst>
              <a:ext uri="{FF2B5EF4-FFF2-40B4-BE49-F238E27FC236}">
                <a16:creationId xmlns:a16="http://schemas.microsoft.com/office/drawing/2014/main" id="{12F1E319-E70A-3C14-5537-B247B11CEEF6}"/>
              </a:ext>
            </a:extLst>
          </p:cNvPr>
          <p:cNvSpPr txBox="1"/>
          <p:nvPr/>
        </p:nvSpPr>
        <p:spPr>
          <a:xfrm>
            <a:off x="3810000" y="2055167"/>
            <a:ext cx="1228221" cy="461665"/>
          </a:xfrm>
          <a:prstGeom prst="rect">
            <a:avLst/>
          </a:prstGeom>
          <a:noFill/>
        </p:spPr>
        <p:txBody>
          <a:bodyPr wrap="none" rtlCol="0">
            <a:spAutoFit/>
          </a:bodyPr>
          <a:lstStyle/>
          <a:p>
            <a:r>
              <a:rPr lang="en-US" u="sng" dirty="0"/>
              <a:t>Scratch</a:t>
            </a:r>
          </a:p>
        </p:txBody>
      </p:sp>
      <p:sp>
        <p:nvSpPr>
          <p:cNvPr id="6" name="TextBox 5">
            <a:extLst>
              <a:ext uri="{FF2B5EF4-FFF2-40B4-BE49-F238E27FC236}">
                <a16:creationId xmlns:a16="http://schemas.microsoft.com/office/drawing/2014/main" id="{87BD7B95-87AD-F572-883D-A19AB7C6098A}"/>
              </a:ext>
            </a:extLst>
          </p:cNvPr>
          <p:cNvSpPr txBox="1"/>
          <p:nvPr/>
        </p:nvSpPr>
        <p:spPr>
          <a:xfrm>
            <a:off x="7086600" y="1978968"/>
            <a:ext cx="1040670" cy="461665"/>
          </a:xfrm>
          <a:prstGeom prst="rect">
            <a:avLst/>
          </a:prstGeom>
          <a:noFill/>
        </p:spPr>
        <p:txBody>
          <a:bodyPr wrap="none" rtlCol="0">
            <a:spAutoFit/>
          </a:bodyPr>
          <a:lstStyle/>
          <a:p>
            <a:r>
              <a:rPr lang="en-US" u="sng" dirty="0"/>
              <a:t>Group</a:t>
            </a:r>
          </a:p>
        </p:txBody>
      </p:sp>
      <p:cxnSp>
        <p:nvCxnSpPr>
          <p:cNvPr id="8" name="Straight Connector 7">
            <a:extLst>
              <a:ext uri="{FF2B5EF4-FFF2-40B4-BE49-F238E27FC236}">
                <a16:creationId xmlns:a16="http://schemas.microsoft.com/office/drawing/2014/main" id="{3FACD278-BF72-7461-3C9E-DC825F1A1EC4}"/>
              </a:ext>
            </a:extLst>
          </p:cNvPr>
          <p:cNvCxnSpPr/>
          <p:nvPr/>
        </p:nvCxnSpPr>
        <p:spPr bwMode="auto">
          <a:xfrm>
            <a:off x="2819400" y="2133600"/>
            <a:ext cx="0" cy="35052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F26BD3EA-D280-5C7F-E750-6F03CAB7B155}"/>
              </a:ext>
            </a:extLst>
          </p:cNvPr>
          <p:cNvCxnSpPr/>
          <p:nvPr/>
        </p:nvCxnSpPr>
        <p:spPr bwMode="auto">
          <a:xfrm>
            <a:off x="6096000" y="2133600"/>
            <a:ext cx="0" cy="350520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5144725-EF4D-EC86-4F6C-F9C9A2C9A19C}"/>
              </a:ext>
            </a:extLst>
          </p:cNvPr>
          <p:cNvSpPr txBox="1"/>
          <p:nvPr/>
        </p:nvSpPr>
        <p:spPr>
          <a:xfrm>
            <a:off x="287938" y="2516832"/>
            <a:ext cx="2379055" cy="1938992"/>
          </a:xfrm>
          <a:prstGeom prst="rect">
            <a:avLst/>
          </a:prstGeom>
          <a:noFill/>
        </p:spPr>
        <p:txBody>
          <a:bodyPr wrap="square" rtlCol="0">
            <a:spAutoFit/>
          </a:bodyPr>
          <a:lstStyle/>
          <a:p>
            <a:pPr marL="342900" indent="-342900">
              <a:buFont typeface="Arial" panose="020B0604020202020204" pitchFamily="34" charset="0"/>
              <a:buChar char="•"/>
            </a:pPr>
            <a:r>
              <a:rPr lang="en-US" dirty="0"/>
              <a:t>Free</a:t>
            </a:r>
          </a:p>
          <a:p>
            <a:pPr marL="342900" indent="-342900">
              <a:buFont typeface="Arial" panose="020B0604020202020204" pitchFamily="34" charset="0"/>
              <a:buChar char="•"/>
            </a:pPr>
            <a:r>
              <a:rPr lang="en-US" dirty="0"/>
              <a:t>Automatically provisioned</a:t>
            </a:r>
          </a:p>
          <a:p>
            <a:pPr marL="342900" indent="-342900">
              <a:buFont typeface="Arial" panose="020B0604020202020204" pitchFamily="34" charset="0"/>
              <a:buChar char="•"/>
            </a:pPr>
            <a:r>
              <a:rPr lang="en-US" dirty="0"/>
              <a:t>50GB soft limit</a:t>
            </a:r>
          </a:p>
        </p:txBody>
      </p:sp>
      <p:sp>
        <p:nvSpPr>
          <p:cNvPr id="11" name="TextBox 10">
            <a:extLst>
              <a:ext uri="{FF2B5EF4-FFF2-40B4-BE49-F238E27FC236}">
                <a16:creationId xmlns:a16="http://schemas.microsoft.com/office/drawing/2014/main" id="{2B8872CD-2F46-9F74-D9F6-C0F58BDE9AAE}"/>
              </a:ext>
            </a:extLst>
          </p:cNvPr>
          <p:cNvSpPr txBox="1"/>
          <p:nvPr/>
        </p:nvSpPr>
        <p:spPr>
          <a:xfrm>
            <a:off x="3048001" y="2519064"/>
            <a:ext cx="2971789" cy="2677656"/>
          </a:xfrm>
          <a:prstGeom prst="rect">
            <a:avLst/>
          </a:prstGeom>
          <a:noFill/>
        </p:spPr>
        <p:txBody>
          <a:bodyPr wrap="square" rtlCol="0">
            <a:spAutoFit/>
          </a:bodyPr>
          <a:lstStyle/>
          <a:p>
            <a:pPr marL="342900" indent="-342900">
              <a:buFont typeface="Arial" panose="020B0604020202020204" pitchFamily="34" charset="0"/>
              <a:buChar char="•"/>
            </a:pPr>
            <a:r>
              <a:rPr lang="en-US" dirty="0"/>
              <a:t>Free</a:t>
            </a:r>
          </a:p>
          <a:p>
            <a:pPr marL="342900" indent="-342900">
              <a:buFont typeface="Arial" panose="020B0604020202020204" pitchFamily="34" charset="0"/>
              <a:buChar char="•"/>
            </a:pPr>
            <a:r>
              <a:rPr lang="en-US" dirty="0"/>
              <a:t>For intermediate files required during a job</a:t>
            </a:r>
          </a:p>
          <a:p>
            <a:pPr marL="342900" indent="-342900">
              <a:buFont typeface="Arial" panose="020B0604020202020204" pitchFamily="34" charset="0"/>
              <a:buChar char="•"/>
            </a:pPr>
            <a:r>
              <a:rPr lang="en-US" b="1" dirty="0"/>
              <a:t>vast</a:t>
            </a:r>
            <a:r>
              <a:rPr lang="en-US" dirty="0"/>
              <a:t> – 50TB/user quota</a:t>
            </a:r>
            <a:endParaRPr lang="en-US" b="1" dirty="0"/>
          </a:p>
          <a:p>
            <a:pPr marL="342900" indent="-342900">
              <a:buFont typeface="Arial" panose="020B0604020202020204" pitchFamily="34" charset="0"/>
              <a:buChar char="•"/>
            </a:pPr>
            <a:r>
              <a:rPr lang="en-US" b="1" dirty="0"/>
              <a:t>nfs1</a:t>
            </a:r>
            <a:r>
              <a:rPr lang="en-US" dirty="0"/>
              <a:t> – no quota</a:t>
            </a:r>
            <a:endParaRPr lang="en-US" b="1" dirty="0"/>
          </a:p>
        </p:txBody>
      </p:sp>
      <p:sp>
        <p:nvSpPr>
          <p:cNvPr id="12" name="TextBox 11">
            <a:extLst>
              <a:ext uri="{FF2B5EF4-FFF2-40B4-BE49-F238E27FC236}">
                <a16:creationId xmlns:a16="http://schemas.microsoft.com/office/drawing/2014/main" id="{71E0D56A-35E7-8BA0-6A12-9D3C6264CD44}"/>
              </a:ext>
            </a:extLst>
          </p:cNvPr>
          <p:cNvSpPr txBox="1"/>
          <p:nvPr/>
        </p:nvSpPr>
        <p:spPr>
          <a:xfrm>
            <a:off x="6352667" y="2516832"/>
            <a:ext cx="2791327" cy="1200329"/>
          </a:xfrm>
          <a:prstGeom prst="rect">
            <a:avLst/>
          </a:prstGeom>
          <a:noFill/>
        </p:spPr>
        <p:txBody>
          <a:bodyPr wrap="square" rtlCol="0">
            <a:spAutoFit/>
          </a:bodyPr>
          <a:lstStyle/>
          <a:p>
            <a:pPr marL="342900" indent="-342900">
              <a:buFont typeface="Arial" panose="020B0604020202020204" pitchFamily="34" charset="0"/>
              <a:buChar char="•"/>
            </a:pPr>
            <a:r>
              <a:rPr lang="en-US" dirty="0"/>
              <a:t>Needs to be purchased by PI</a:t>
            </a:r>
          </a:p>
          <a:p>
            <a:pPr marL="342900" indent="-342900">
              <a:buFont typeface="Arial" panose="020B0604020202020204" pitchFamily="34" charset="0"/>
              <a:buChar char="•"/>
            </a:pPr>
            <a:r>
              <a:rPr lang="en-US" dirty="0"/>
              <a:t>By the TB</a:t>
            </a:r>
          </a:p>
        </p:txBody>
      </p:sp>
      <p:sp>
        <p:nvSpPr>
          <p:cNvPr id="13" name="Rectangle 12">
            <a:extLst>
              <a:ext uri="{FF2B5EF4-FFF2-40B4-BE49-F238E27FC236}">
                <a16:creationId xmlns:a16="http://schemas.microsoft.com/office/drawing/2014/main" id="{C198CE12-6CF1-6BF1-AD6A-3D63D93FEB2E}"/>
              </a:ext>
            </a:extLst>
          </p:cNvPr>
          <p:cNvSpPr/>
          <p:nvPr/>
        </p:nvSpPr>
        <p:spPr bwMode="auto">
          <a:xfrm>
            <a:off x="2971800" y="2055167"/>
            <a:ext cx="3047990" cy="3355033"/>
          </a:xfrm>
          <a:prstGeom prst="rect">
            <a:avLst/>
          </a:prstGeom>
          <a:no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32104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1" grpId="0"/>
      <p:bldP spid="12" grpId="0"/>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0AA972FA-D2A0-2630-F2CB-A67F11B4F98C}"/>
              </a:ext>
            </a:extLst>
          </p:cNvPr>
          <p:cNvSpPr/>
          <p:nvPr/>
        </p:nvSpPr>
        <p:spPr bwMode="auto">
          <a:xfrm>
            <a:off x="57503" y="3429000"/>
            <a:ext cx="4496567" cy="3048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E3399402-5621-2371-8B7C-9851FAD6A99E}"/>
              </a:ext>
            </a:extLst>
          </p:cNvPr>
          <p:cNvSpPr/>
          <p:nvPr/>
        </p:nvSpPr>
        <p:spPr bwMode="auto">
          <a:xfrm>
            <a:off x="4572000" y="3429000"/>
            <a:ext cx="4267200" cy="3048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423FDF60-3253-698D-B652-ADEB139EA966}"/>
              </a:ext>
            </a:extLst>
          </p:cNvPr>
          <p:cNvSpPr txBox="1"/>
          <p:nvPr/>
        </p:nvSpPr>
        <p:spPr>
          <a:xfrm>
            <a:off x="1589686" y="4724400"/>
            <a:ext cx="5867400" cy="830997"/>
          </a:xfrm>
          <a:prstGeom prst="rect">
            <a:avLst/>
          </a:prstGeom>
          <a:noFill/>
        </p:spPr>
        <p:txBody>
          <a:bodyPr wrap="square" rtlCol="0">
            <a:spAutoFit/>
          </a:bodyPr>
          <a:lstStyle/>
          <a:p>
            <a:pPr algn="ctr"/>
            <a:r>
              <a:rPr lang="en-US" dirty="0">
                <a:solidFill>
                  <a:schemeClr val="tx2"/>
                </a:solidFill>
              </a:rPr>
              <a:t>Create an environmental variable that points to scratch path</a:t>
            </a:r>
          </a:p>
        </p:txBody>
      </p:sp>
      <p:sp>
        <p:nvSpPr>
          <p:cNvPr id="5" name="Rectangle 4">
            <a:extLst>
              <a:ext uri="{FF2B5EF4-FFF2-40B4-BE49-F238E27FC236}">
                <a16:creationId xmlns:a16="http://schemas.microsoft.com/office/drawing/2014/main" id="{479CDBE9-4793-7CD5-A1A8-B047DED0C638}"/>
              </a:ext>
            </a:extLst>
          </p:cNvPr>
          <p:cNvSpPr/>
          <p:nvPr/>
        </p:nvSpPr>
        <p:spPr bwMode="auto">
          <a:xfrm>
            <a:off x="2743200" y="3505200"/>
            <a:ext cx="533400" cy="228600"/>
          </a:xfrm>
          <a:prstGeom prst="rect">
            <a:avLst/>
          </a:prstGeom>
          <a:noFill/>
          <a:ln w="28575" cap="flat" cmpd="sng" algn="ctr">
            <a:solidFill>
              <a:schemeClr val="accent5">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7" name="Rectangle 6">
            <a:extLst>
              <a:ext uri="{FF2B5EF4-FFF2-40B4-BE49-F238E27FC236}">
                <a16:creationId xmlns:a16="http://schemas.microsoft.com/office/drawing/2014/main" id="{AABD7646-7209-2BF5-52CD-CBD7CA9B35AB}"/>
              </a:ext>
            </a:extLst>
          </p:cNvPr>
          <p:cNvSpPr/>
          <p:nvPr/>
        </p:nvSpPr>
        <p:spPr bwMode="auto">
          <a:xfrm>
            <a:off x="6985055" y="3467100"/>
            <a:ext cx="533400" cy="228600"/>
          </a:xfrm>
          <a:prstGeom prst="rect">
            <a:avLst/>
          </a:prstGeom>
          <a:noFill/>
          <a:ln w="28575" cap="flat" cmpd="sng" algn="ctr">
            <a:solidFill>
              <a:schemeClr val="accent5">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cxnSp>
        <p:nvCxnSpPr>
          <p:cNvPr id="9" name="Straight Arrow Connector 8">
            <a:extLst>
              <a:ext uri="{FF2B5EF4-FFF2-40B4-BE49-F238E27FC236}">
                <a16:creationId xmlns:a16="http://schemas.microsoft.com/office/drawing/2014/main" id="{2CC078F7-98FE-A62D-7B32-0928A03B2A1C}"/>
              </a:ext>
            </a:extLst>
          </p:cNvPr>
          <p:cNvCxnSpPr/>
          <p:nvPr/>
        </p:nvCxnSpPr>
        <p:spPr bwMode="auto">
          <a:xfrm flipV="1">
            <a:off x="3009900" y="3733800"/>
            <a:ext cx="0" cy="5334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B24D1288-6816-7666-6276-3DD1A708B428}"/>
              </a:ext>
            </a:extLst>
          </p:cNvPr>
          <p:cNvSpPr txBox="1"/>
          <p:nvPr/>
        </p:nvSpPr>
        <p:spPr>
          <a:xfrm>
            <a:off x="2073386" y="4191000"/>
            <a:ext cx="2406428" cy="400110"/>
          </a:xfrm>
          <a:prstGeom prst="rect">
            <a:avLst/>
          </a:prstGeom>
          <a:noFill/>
        </p:spPr>
        <p:txBody>
          <a:bodyPr wrap="none" rtlCol="0">
            <a:spAutoFit/>
          </a:bodyPr>
          <a:lstStyle/>
          <a:p>
            <a:r>
              <a:rPr lang="en-US" sz="2000" dirty="0"/>
              <a:t>Points to your </a:t>
            </a:r>
            <a:r>
              <a:rPr lang="en-US" sz="2000" dirty="0" err="1"/>
              <a:t>uNID</a:t>
            </a:r>
            <a:endParaRPr lang="en-US" sz="2000" dirty="0"/>
          </a:p>
        </p:txBody>
      </p:sp>
      <p:cxnSp>
        <p:nvCxnSpPr>
          <p:cNvPr id="11" name="Straight Arrow Connector 10">
            <a:extLst>
              <a:ext uri="{FF2B5EF4-FFF2-40B4-BE49-F238E27FC236}">
                <a16:creationId xmlns:a16="http://schemas.microsoft.com/office/drawing/2014/main" id="{D7526586-53C9-609C-01E6-F803E5BC4C63}"/>
              </a:ext>
            </a:extLst>
          </p:cNvPr>
          <p:cNvCxnSpPr/>
          <p:nvPr/>
        </p:nvCxnSpPr>
        <p:spPr bwMode="auto">
          <a:xfrm flipV="1">
            <a:off x="7185681" y="3800445"/>
            <a:ext cx="0" cy="5334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FE9D1077-4241-3DBA-9C01-A4851C732BED}"/>
              </a:ext>
            </a:extLst>
          </p:cNvPr>
          <p:cNvSpPr txBox="1"/>
          <p:nvPr/>
        </p:nvSpPr>
        <p:spPr>
          <a:xfrm>
            <a:off x="6249167" y="4257645"/>
            <a:ext cx="2406428" cy="400110"/>
          </a:xfrm>
          <a:prstGeom prst="rect">
            <a:avLst/>
          </a:prstGeom>
          <a:noFill/>
        </p:spPr>
        <p:txBody>
          <a:bodyPr wrap="none" rtlCol="0">
            <a:spAutoFit/>
          </a:bodyPr>
          <a:lstStyle/>
          <a:p>
            <a:r>
              <a:rPr lang="en-US" sz="2000" dirty="0"/>
              <a:t>Points to your </a:t>
            </a:r>
            <a:r>
              <a:rPr lang="en-US" sz="2000" dirty="0" err="1"/>
              <a:t>uNID</a:t>
            </a:r>
            <a:endParaRPr lang="en-US" sz="2000" dirty="0"/>
          </a:p>
        </p:txBody>
      </p:sp>
      <p:sp>
        <p:nvSpPr>
          <p:cNvPr id="13" name="Rectangle 12">
            <a:extLst>
              <a:ext uri="{FF2B5EF4-FFF2-40B4-BE49-F238E27FC236}">
                <a16:creationId xmlns:a16="http://schemas.microsoft.com/office/drawing/2014/main" id="{D909C46C-CB2A-CD11-DD6B-12E50BB4886F}"/>
              </a:ext>
            </a:extLst>
          </p:cNvPr>
          <p:cNvSpPr/>
          <p:nvPr/>
        </p:nvSpPr>
        <p:spPr bwMode="auto">
          <a:xfrm>
            <a:off x="3276600" y="3467100"/>
            <a:ext cx="1277470" cy="2286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4" name="Rectangle 13">
            <a:extLst>
              <a:ext uri="{FF2B5EF4-FFF2-40B4-BE49-F238E27FC236}">
                <a16:creationId xmlns:a16="http://schemas.microsoft.com/office/drawing/2014/main" id="{191C4665-9274-9994-E89F-EFBA08CDB11A}"/>
              </a:ext>
            </a:extLst>
          </p:cNvPr>
          <p:cNvSpPr/>
          <p:nvPr/>
        </p:nvSpPr>
        <p:spPr bwMode="auto">
          <a:xfrm>
            <a:off x="7536384" y="3469341"/>
            <a:ext cx="1277470" cy="2286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518492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10" grpId="0"/>
      <p:bldP spid="12" grpId="0"/>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EF2E3-7154-1D26-A182-26468454E503}"/>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C08DED39-9AC1-7F43-0355-06B9086F8CCE}"/>
              </a:ext>
            </a:extLst>
          </p:cNvPr>
          <p:cNvSpPr>
            <a:spLocks noGrp="1" noChangeArrowheads="1"/>
          </p:cNvSpPr>
          <p:nvPr>
            <p:ph type="title"/>
          </p:nvPr>
        </p:nvSpPr>
        <p:spPr>
          <a:xfrm>
            <a:off x="457200" y="1143000"/>
            <a:ext cx="8153400" cy="762000"/>
          </a:xfrm>
        </p:spPr>
        <p:txBody>
          <a:bodyPr/>
          <a:lstStyle/>
          <a:p>
            <a:pPr algn="ctr" eaLnBrk="1" hangingPunct="1"/>
            <a:r>
              <a:rPr lang="en-US" sz="4000" b="1" dirty="0" err="1">
                <a:solidFill>
                  <a:srgbClr val="990000"/>
                </a:solidFill>
                <a:latin typeface="+mn-lt"/>
              </a:rPr>
              <a:t>Slurm</a:t>
            </a:r>
            <a:r>
              <a:rPr lang="en-US" sz="4000" b="1" dirty="0">
                <a:solidFill>
                  <a:srgbClr val="990000"/>
                </a:solidFill>
                <a:latin typeface="+mn-lt"/>
              </a:rPr>
              <a:t> Environment Variables</a:t>
            </a:r>
          </a:p>
        </p:txBody>
      </p:sp>
      <p:sp>
        <p:nvSpPr>
          <p:cNvPr id="18435" name="Rectangle 3">
            <a:extLst>
              <a:ext uri="{FF2B5EF4-FFF2-40B4-BE49-F238E27FC236}">
                <a16:creationId xmlns:a16="http://schemas.microsoft.com/office/drawing/2014/main" id="{DB621CFF-2137-BD0A-0680-80E6BC6637E3}"/>
              </a:ext>
            </a:extLst>
          </p:cNvPr>
          <p:cNvSpPr>
            <a:spLocks noGrp="1" noChangeArrowheads="1"/>
          </p:cNvSpPr>
          <p:nvPr>
            <p:ph idx="1"/>
          </p:nvPr>
        </p:nvSpPr>
        <p:spPr>
          <a:xfrm>
            <a:off x="95692" y="1905000"/>
            <a:ext cx="9048308" cy="4419600"/>
          </a:xfrm>
        </p:spPr>
        <p:txBody>
          <a:bodyPr/>
          <a:lstStyle/>
          <a:p>
            <a:r>
              <a:rPr lang="en-US" sz="2400" dirty="0"/>
              <a:t>Some useful environment variables:</a:t>
            </a:r>
          </a:p>
          <a:p>
            <a:pPr lvl="1"/>
            <a:r>
              <a:rPr lang="en-US" sz="2400" dirty="0"/>
              <a:t>$SLURM_JOB_ID</a:t>
            </a:r>
          </a:p>
          <a:p>
            <a:pPr lvl="1"/>
            <a:r>
              <a:rPr lang="en-US" sz="2400" dirty="0"/>
              <a:t>$SLURM_SUBMIT_DIR</a:t>
            </a:r>
          </a:p>
          <a:p>
            <a:pPr lvl="1"/>
            <a:r>
              <a:rPr lang="en-US" sz="2400" dirty="0"/>
              <a:t>$SLURM_NNODES</a:t>
            </a:r>
          </a:p>
          <a:p>
            <a:pPr lvl="1"/>
            <a:r>
              <a:rPr lang="en-US" sz="2400" dirty="0"/>
              <a:t>$SLURM_NTASKS</a:t>
            </a:r>
          </a:p>
          <a:p>
            <a:r>
              <a:rPr lang="en-US" sz="2400" dirty="0"/>
              <a:t>Can get them for a given set of directives by using the </a:t>
            </a:r>
            <a:r>
              <a:rPr lang="en-US" sz="2400" b="1" dirty="0">
                <a:latin typeface="Consolas" panose="020B0609020204030204" pitchFamily="49" charset="0"/>
                <a:cs typeface="Consolas" panose="020B0609020204030204" pitchFamily="49" charset="0"/>
              </a:rPr>
              <a:t>env</a:t>
            </a:r>
            <a:r>
              <a:rPr lang="en-US" sz="2400" dirty="0"/>
              <a:t> command inside a script (or in a </a:t>
            </a:r>
            <a:r>
              <a:rPr lang="en-US" sz="2400" dirty="0" err="1"/>
              <a:t>srun</a:t>
            </a:r>
            <a:r>
              <a:rPr lang="en-US" sz="2400" dirty="0"/>
              <a:t> session).</a:t>
            </a:r>
          </a:p>
          <a:p>
            <a:endParaRPr lang="en-US" sz="2400" dirty="0"/>
          </a:p>
          <a:p>
            <a:pPr marL="0" indent="0">
              <a:buNone/>
            </a:pPr>
            <a:endParaRPr lang="en-US" sz="2400" dirty="0"/>
          </a:p>
          <a:p>
            <a:pPr marL="457200" lvl="1" indent="0">
              <a:buNone/>
            </a:pPr>
            <a:r>
              <a:rPr lang="en-US" sz="1800" dirty="0"/>
              <a:t>See: </a:t>
            </a:r>
            <a:r>
              <a:rPr lang="en-US" sz="1800" dirty="0">
                <a:hlinkClick r:id="rId3"/>
              </a:rPr>
              <a:t>https://slurm.schedmd.com/sbatch.html#SECTION_OUTPUT-ENVIRONMENT-VARIABLES</a:t>
            </a:r>
            <a:endParaRPr lang="en-US" sz="1800" dirty="0"/>
          </a:p>
        </p:txBody>
      </p:sp>
    </p:spTree>
    <p:extLst>
      <p:ext uri="{BB962C8B-B14F-4D97-AF65-F5344CB8AC3E}">
        <p14:creationId xmlns:p14="http://schemas.microsoft.com/office/powerpoint/2010/main" val="404123775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0AA972FA-D2A0-2630-F2CB-A67F11B4F98C}"/>
              </a:ext>
            </a:extLst>
          </p:cNvPr>
          <p:cNvSpPr/>
          <p:nvPr/>
        </p:nvSpPr>
        <p:spPr bwMode="auto">
          <a:xfrm>
            <a:off x="57503" y="3429000"/>
            <a:ext cx="4496567" cy="3048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E3399402-5621-2371-8B7C-9851FAD6A99E}"/>
              </a:ext>
            </a:extLst>
          </p:cNvPr>
          <p:cNvSpPr/>
          <p:nvPr/>
        </p:nvSpPr>
        <p:spPr bwMode="auto">
          <a:xfrm>
            <a:off x="4572000" y="3429000"/>
            <a:ext cx="4267200" cy="3048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423FDF60-3253-698D-B652-ADEB139EA966}"/>
              </a:ext>
            </a:extLst>
          </p:cNvPr>
          <p:cNvSpPr txBox="1"/>
          <p:nvPr/>
        </p:nvSpPr>
        <p:spPr>
          <a:xfrm>
            <a:off x="1589686" y="4724400"/>
            <a:ext cx="5867400" cy="461665"/>
          </a:xfrm>
          <a:prstGeom prst="rect">
            <a:avLst/>
          </a:prstGeom>
          <a:noFill/>
        </p:spPr>
        <p:txBody>
          <a:bodyPr wrap="square" rtlCol="0">
            <a:spAutoFit/>
          </a:bodyPr>
          <a:lstStyle/>
          <a:p>
            <a:pPr algn="ctr"/>
            <a:r>
              <a:rPr lang="en-US" dirty="0">
                <a:solidFill>
                  <a:schemeClr val="tx2"/>
                </a:solidFill>
              </a:rPr>
              <a:t>Create the scratch directory</a:t>
            </a:r>
          </a:p>
        </p:txBody>
      </p:sp>
    </p:spTree>
    <p:extLst>
      <p:ext uri="{BB962C8B-B14F-4D97-AF65-F5344CB8AC3E}">
        <p14:creationId xmlns:p14="http://schemas.microsoft.com/office/powerpoint/2010/main" val="1968006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03334 " pathEditMode="relative" ptsTypes="AA">
                                      <p:cBhvr>
                                        <p:cTn id="6" dur="2000" fill="hold"/>
                                        <p:tgtEl>
                                          <p:spTgt spid="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03334 " pathEditMode="relative" ptsTypes="AA">
                                      <p:cBhvr>
                                        <p:cTn id="8" dur="2000" fill="hold"/>
                                        <p:tgtEl>
                                          <p:spTgt spid="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0AA972FA-D2A0-2630-F2CB-A67F11B4F98C}"/>
              </a:ext>
            </a:extLst>
          </p:cNvPr>
          <p:cNvSpPr/>
          <p:nvPr/>
        </p:nvSpPr>
        <p:spPr bwMode="auto">
          <a:xfrm>
            <a:off x="83278" y="3899648"/>
            <a:ext cx="4496567" cy="74855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E3399402-5621-2371-8B7C-9851FAD6A99E}"/>
              </a:ext>
            </a:extLst>
          </p:cNvPr>
          <p:cNvSpPr/>
          <p:nvPr/>
        </p:nvSpPr>
        <p:spPr bwMode="auto">
          <a:xfrm>
            <a:off x="4572000" y="3899648"/>
            <a:ext cx="4267200" cy="748552"/>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423FDF60-3253-698D-B652-ADEB139EA966}"/>
              </a:ext>
            </a:extLst>
          </p:cNvPr>
          <p:cNvSpPr txBox="1"/>
          <p:nvPr/>
        </p:nvSpPr>
        <p:spPr>
          <a:xfrm>
            <a:off x="1589686" y="4724400"/>
            <a:ext cx="5867400" cy="830997"/>
          </a:xfrm>
          <a:prstGeom prst="rect">
            <a:avLst/>
          </a:prstGeom>
          <a:noFill/>
        </p:spPr>
        <p:txBody>
          <a:bodyPr wrap="square" rtlCol="0">
            <a:spAutoFit/>
          </a:bodyPr>
          <a:lstStyle/>
          <a:p>
            <a:pPr algn="ctr"/>
            <a:r>
              <a:rPr lang="en-US" dirty="0">
                <a:solidFill>
                  <a:schemeClr val="tx2"/>
                </a:solidFill>
              </a:rPr>
              <a:t>Copy over input files and move on over to $SCRDIR</a:t>
            </a:r>
          </a:p>
        </p:txBody>
      </p:sp>
    </p:spTree>
    <p:extLst>
      <p:ext uri="{BB962C8B-B14F-4D97-AF65-F5344CB8AC3E}">
        <p14:creationId xmlns:p14="http://schemas.microsoft.com/office/powerpoint/2010/main" val="3105662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#Set up whatever package we need to run with</a:t>
            </a:r>
          </a:p>
          <a:p>
            <a:pPr marL="0" indent="0">
              <a:buNone/>
            </a:pPr>
            <a:r>
              <a:rPr lang="en-US" sz="1300" dirty="0">
                <a:latin typeface="Consolas" panose="020B0609020204030204" pitchFamily="49" charset="0"/>
                <a:cs typeface="Consolas" panose="020B0609020204030204" pitchFamily="49" charset="0"/>
              </a:rPr>
              <a:t>module load &lt;some-module&gt;</a:t>
            </a: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whatever package we need to run with</a:t>
            </a:r>
          </a:p>
          <a:p>
            <a:pPr marL="0" indent="0">
              <a:buFontTx/>
              <a:buNone/>
            </a:pPr>
            <a:r>
              <a:rPr lang="en-US" sz="1300" kern="0" dirty="0">
                <a:latin typeface="Consolas" panose="020B0609020204030204" pitchFamily="49" charset="0"/>
                <a:cs typeface="Consolas" panose="020B0609020204030204" pitchFamily="49" charset="0"/>
              </a:rPr>
              <a:t>module load &lt;some-module&gt;</a:t>
            </a:r>
          </a:p>
        </p:txBody>
      </p:sp>
      <p:sp>
        <p:nvSpPr>
          <p:cNvPr id="4" name="Rectangle 3">
            <a:extLst>
              <a:ext uri="{FF2B5EF4-FFF2-40B4-BE49-F238E27FC236}">
                <a16:creationId xmlns:a16="http://schemas.microsoft.com/office/drawing/2014/main" id="{032C2B6D-6602-98FE-A854-C2070253B3FD}"/>
              </a:ext>
            </a:extLst>
          </p:cNvPr>
          <p:cNvSpPr/>
          <p:nvPr/>
        </p:nvSpPr>
        <p:spPr bwMode="auto">
          <a:xfrm>
            <a:off x="57504" y="4724400"/>
            <a:ext cx="4496567"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 name="Rectangle 4">
            <a:extLst>
              <a:ext uri="{FF2B5EF4-FFF2-40B4-BE49-F238E27FC236}">
                <a16:creationId xmlns:a16="http://schemas.microsoft.com/office/drawing/2014/main" id="{04382C57-D247-9C62-4314-B197A9105116}"/>
              </a:ext>
            </a:extLst>
          </p:cNvPr>
          <p:cNvSpPr/>
          <p:nvPr/>
        </p:nvSpPr>
        <p:spPr bwMode="auto">
          <a:xfrm>
            <a:off x="4572001" y="4724400"/>
            <a:ext cx="4267200" cy="5334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7" name="TextBox 6">
            <a:extLst>
              <a:ext uri="{FF2B5EF4-FFF2-40B4-BE49-F238E27FC236}">
                <a16:creationId xmlns:a16="http://schemas.microsoft.com/office/drawing/2014/main" id="{5E9D339C-7D63-B211-FDFF-837161BE8BCA}"/>
              </a:ext>
            </a:extLst>
          </p:cNvPr>
          <p:cNvSpPr txBox="1"/>
          <p:nvPr/>
        </p:nvSpPr>
        <p:spPr>
          <a:xfrm>
            <a:off x="2706746" y="5564849"/>
            <a:ext cx="3730508" cy="461665"/>
          </a:xfrm>
          <a:prstGeom prst="rect">
            <a:avLst/>
          </a:prstGeom>
          <a:noFill/>
        </p:spPr>
        <p:txBody>
          <a:bodyPr wrap="none" rtlCol="0">
            <a:spAutoFit/>
          </a:bodyPr>
          <a:lstStyle/>
          <a:p>
            <a:r>
              <a:rPr lang="en-US" dirty="0"/>
              <a:t>Load the desired modules</a:t>
            </a:r>
          </a:p>
        </p:txBody>
      </p:sp>
    </p:spTree>
    <p:extLst>
      <p:ext uri="{BB962C8B-B14F-4D97-AF65-F5344CB8AC3E}">
        <p14:creationId xmlns:p14="http://schemas.microsoft.com/office/powerpoint/2010/main" val="20423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066800"/>
            <a:ext cx="8153400" cy="762000"/>
          </a:xfrm>
        </p:spPr>
        <p:txBody>
          <a:bodyPr/>
          <a:lstStyle/>
          <a:p>
            <a:pPr algn="ctr" eaLnBrk="1" hangingPunct="1"/>
            <a:r>
              <a:rPr lang="en-US" sz="4000" b="1" dirty="0">
                <a:solidFill>
                  <a:srgbClr val="990000"/>
                </a:solidFill>
                <a:latin typeface="+mn-lt"/>
              </a:rPr>
              <a:t>Re-cap of Resources</a:t>
            </a:r>
          </a:p>
        </p:txBody>
      </p:sp>
      <p:sp>
        <p:nvSpPr>
          <p:cNvPr id="18435" name="Rectangle 3"/>
          <p:cNvSpPr>
            <a:spLocks noGrp="1" noChangeArrowheads="1"/>
          </p:cNvSpPr>
          <p:nvPr>
            <p:ph idx="1"/>
          </p:nvPr>
        </p:nvSpPr>
        <p:spPr>
          <a:xfrm>
            <a:off x="31376" y="1676400"/>
            <a:ext cx="9144000" cy="4572000"/>
          </a:xfrm>
        </p:spPr>
        <p:txBody>
          <a:bodyPr/>
          <a:lstStyle/>
          <a:p>
            <a:r>
              <a:rPr lang="en-US" sz="2400" b="1" dirty="0"/>
              <a:t>CHPC resources:</a:t>
            </a:r>
          </a:p>
          <a:p>
            <a:pPr lvl="1"/>
            <a:r>
              <a:rPr lang="en-US" sz="1800" dirty="0"/>
              <a:t>HPC clusters: </a:t>
            </a:r>
          </a:p>
          <a:p>
            <a:pPr lvl="2"/>
            <a:r>
              <a:rPr lang="en-US" sz="1400" dirty="0"/>
              <a:t>General Environment: </a:t>
            </a:r>
            <a:r>
              <a:rPr lang="en-US" sz="1400" dirty="0" err="1"/>
              <a:t>notchpeak</a:t>
            </a:r>
            <a:r>
              <a:rPr lang="en-US" sz="1400" dirty="0"/>
              <a:t>, </a:t>
            </a:r>
            <a:r>
              <a:rPr lang="en-US" sz="1400" dirty="0" err="1"/>
              <a:t>kingspeak</a:t>
            </a:r>
            <a:r>
              <a:rPr lang="en-US" sz="1400" dirty="0"/>
              <a:t>, </a:t>
            </a:r>
            <a:r>
              <a:rPr lang="en-US" sz="1400" dirty="0" err="1"/>
              <a:t>lonepeak</a:t>
            </a:r>
            <a:r>
              <a:rPr lang="en-US" sz="1400" dirty="0"/>
              <a:t>, ash</a:t>
            </a:r>
          </a:p>
          <a:p>
            <a:pPr lvl="2"/>
            <a:r>
              <a:rPr lang="en-US" sz="1400" dirty="0"/>
              <a:t>Protected Environment (PE): redwood</a:t>
            </a:r>
          </a:p>
          <a:p>
            <a:pPr lvl="2"/>
            <a:r>
              <a:rPr lang="en-US" sz="1400" dirty="0"/>
              <a:t>Others</a:t>
            </a:r>
          </a:p>
          <a:p>
            <a:pPr lvl="1"/>
            <a:r>
              <a:rPr lang="en-US" sz="1800" dirty="0"/>
              <a:t>VM (Windows, Linux)</a:t>
            </a:r>
          </a:p>
          <a:p>
            <a:pPr lvl="1"/>
            <a:r>
              <a:rPr lang="en-US" sz="1800" dirty="0"/>
              <a:t>Storage</a:t>
            </a:r>
          </a:p>
          <a:p>
            <a:pPr lvl="1"/>
            <a:r>
              <a:rPr lang="en-US" sz="1800" dirty="0"/>
              <a:t>Services</a:t>
            </a:r>
            <a:endParaRPr lang="en-US" sz="2400" b="1" dirty="0"/>
          </a:p>
          <a:p>
            <a:r>
              <a:rPr lang="en-US" sz="2400" b="1" dirty="0"/>
              <a:t>Condominium mode:</a:t>
            </a:r>
            <a:endParaRPr lang="en-US" sz="1800" dirty="0"/>
          </a:p>
          <a:p>
            <a:pPr lvl="1"/>
            <a:r>
              <a:rPr lang="en-US" sz="1400" dirty="0"/>
              <a:t>HPC Cluster = CHPC-owned nodes (general nodes) + PI-owned nodes (owner nodes)</a:t>
            </a:r>
          </a:p>
          <a:p>
            <a:pPr lvl="1"/>
            <a:r>
              <a:rPr lang="en-US" sz="1400" dirty="0"/>
              <a:t>All CHPC users have access to CHPC-owned resources for free. Some clusters (</a:t>
            </a:r>
            <a:r>
              <a:rPr lang="en-US" sz="1400" dirty="0" err="1"/>
              <a:t>notchpeak</a:t>
            </a:r>
            <a:r>
              <a:rPr lang="en-US" sz="1400" dirty="0"/>
              <a:t>) need allocations (peer-reviewed proposals)</a:t>
            </a:r>
          </a:p>
          <a:p>
            <a:pPr lvl="1"/>
            <a:r>
              <a:rPr lang="en-US" sz="1400" dirty="0"/>
              <a:t>Owners (PI group) have the highest priority using owner nodes</a:t>
            </a:r>
          </a:p>
          <a:p>
            <a:pPr lvl="1"/>
            <a:r>
              <a:rPr lang="en-US" sz="1400" dirty="0"/>
              <a:t>All CHPC users have access to owner nodes in Guest mode for free (jobs subject to preemption)</a:t>
            </a:r>
          </a:p>
          <a:p>
            <a:pPr marL="0" indent="0">
              <a:buNone/>
            </a:pPr>
            <a:endParaRPr lang="en-US" sz="2000" dirty="0"/>
          </a:p>
        </p:txBody>
      </p:sp>
    </p:spTree>
    <p:extLst>
      <p:ext uri="{BB962C8B-B14F-4D97-AF65-F5344CB8AC3E}">
        <p14:creationId xmlns:p14="http://schemas.microsoft.com/office/powerpoint/2010/main" val="255154523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#Set up whatever package we need to run with</a:t>
            </a:r>
          </a:p>
          <a:p>
            <a:pPr marL="0" indent="0">
              <a:buNone/>
            </a:pPr>
            <a:r>
              <a:rPr lang="en-US" sz="1300" dirty="0">
                <a:latin typeface="Consolas" panose="020B0609020204030204" pitchFamily="49" charset="0"/>
                <a:cs typeface="Consolas" panose="020B0609020204030204" pitchFamily="49" charset="0"/>
              </a:rPr>
              <a:t>module load &lt;some-module&gt;</a:t>
            </a: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#Run the program with our input</a:t>
            </a:r>
          </a:p>
          <a:p>
            <a:pPr marL="0" indent="0">
              <a:buNone/>
            </a:pPr>
            <a:r>
              <a:rPr lang="en-US" sz="1300" dirty="0" err="1">
                <a:latin typeface="Consolas" panose="020B0609020204030204" pitchFamily="49" charset="0"/>
                <a:cs typeface="Consolas" panose="020B0609020204030204" pitchFamily="49" charset="0"/>
              </a:rPr>
              <a:t>myprogram</a:t>
            </a:r>
            <a:r>
              <a:rPr lang="en-US" sz="1300" dirty="0">
                <a:latin typeface="Consolas" panose="020B0609020204030204" pitchFamily="49" charset="0"/>
                <a:cs typeface="Consolas" panose="020B0609020204030204" pitchFamily="49" charset="0"/>
              </a:rPr>
              <a:t> &lt;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&gt; </a:t>
            </a:r>
            <a:r>
              <a:rPr lang="en-US" sz="1300" dirty="0" err="1">
                <a:latin typeface="Consolas" panose="020B0609020204030204" pitchFamily="49" charset="0"/>
                <a:cs typeface="Consolas" panose="020B0609020204030204" pitchFamily="49" charset="0"/>
              </a:rPr>
              <a:t>file.output</a:t>
            </a:r>
            <a:endParaRPr lang="en-US" sz="1300" dirty="0">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whatever package we need to run with</a:t>
            </a:r>
          </a:p>
          <a:p>
            <a:pPr marL="0" indent="0">
              <a:buFontTx/>
              <a:buNone/>
            </a:pPr>
            <a:r>
              <a:rPr lang="en-US" sz="1300" kern="0" dirty="0">
                <a:latin typeface="Consolas" panose="020B0609020204030204" pitchFamily="49" charset="0"/>
                <a:cs typeface="Consolas" panose="020B0609020204030204" pitchFamily="49" charset="0"/>
              </a:rPr>
              <a:t>module load &lt;some-module&gt;</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#Run the program with our input</a:t>
            </a:r>
          </a:p>
          <a:p>
            <a:pPr marL="0" indent="0">
              <a:buFontTx/>
              <a:buNone/>
            </a:pPr>
            <a:r>
              <a:rPr lang="en-US" sz="1300" kern="0" dirty="0" err="1">
                <a:latin typeface="Consolas" panose="020B0609020204030204" pitchFamily="49" charset="0"/>
                <a:cs typeface="Consolas" panose="020B0609020204030204" pitchFamily="49" charset="0"/>
              </a:rPr>
              <a:t>myprogram</a:t>
            </a:r>
            <a:r>
              <a:rPr lang="en-US" sz="1300" kern="0" dirty="0">
                <a:latin typeface="Consolas" panose="020B0609020204030204" pitchFamily="49" charset="0"/>
                <a:cs typeface="Consolas" panose="020B0609020204030204" pitchFamily="49" charset="0"/>
              </a:rPr>
              <a:t> &lt;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&gt; </a:t>
            </a:r>
            <a:r>
              <a:rPr lang="en-US" sz="1300" kern="0" dirty="0" err="1">
                <a:latin typeface="Consolas" panose="020B0609020204030204" pitchFamily="49" charset="0"/>
                <a:cs typeface="Consolas" panose="020B0609020204030204" pitchFamily="49" charset="0"/>
              </a:rPr>
              <a:t>file.output</a:t>
            </a:r>
            <a:endParaRPr lang="en-US" sz="1300" kern="0"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066E6117-61F2-34C5-5CEB-7CCA14446DAC}"/>
              </a:ext>
            </a:extLst>
          </p:cNvPr>
          <p:cNvSpPr/>
          <p:nvPr/>
        </p:nvSpPr>
        <p:spPr bwMode="auto">
          <a:xfrm>
            <a:off x="80771" y="5199531"/>
            <a:ext cx="4496567" cy="587187"/>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5EDE3D78-6E9C-7066-FB2E-045CAA4C06CB}"/>
              </a:ext>
            </a:extLst>
          </p:cNvPr>
          <p:cNvSpPr/>
          <p:nvPr/>
        </p:nvSpPr>
        <p:spPr bwMode="auto">
          <a:xfrm>
            <a:off x="4572000" y="5199531"/>
            <a:ext cx="4267200" cy="587187"/>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4" name="TextBox 3">
            <a:extLst>
              <a:ext uri="{FF2B5EF4-FFF2-40B4-BE49-F238E27FC236}">
                <a16:creationId xmlns:a16="http://schemas.microsoft.com/office/drawing/2014/main" id="{31A1BB6A-8426-F0E8-E9E2-C89DF906C421}"/>
              </a:ext>
            </a:extLst>
          </p:cNvPr>
          <p:cNvSpPr txBox="1"/>
          <p:nvPr/>
        </p:nvSpPr>
        <p:spPr>
          <a:xfrm flipH="1">
            <a:off x="2667000" y="5856211"/>
            <a:ext cx="4267199" cy="461665"/>
          </a:xfrm>
          <a:prstGeom prst="rect">
            <a:avLst/>
          </a:prstGeom>
          <a:noFill/>
        </p:spPr>
        <p:txBody>
          <a:bodyPr wrap="square" rtlCol="0">
            <a:spAutoFit/>
          </a:bodyPr>
          <a:lstStyle/>
          <a:p>
            <a:r>
              <a:rPr lang="en-US" dirty="0"/>
              <a:t>Run the program you need to</a:t>
            </a:r>
          </a:p>
        </p:txBody>
      </p:sp>
    </p:spTree>
    <p:extLst>
      <p:ext uri="{BB962C8B-B14F-4D97-AF65-F5344CB8AC3E}">
        <p14:creationId xmlns:p14="http://schemas.microsoft.com/office/powerpoint/2010/main" val="2448498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#Set up whatever package we need to run with</a:t>
            </a:r>
          </a:p>
          <a:p>
            <a:pPr marL="0" indent="0">
              <a:buNone/>
            </a:pPr>
            <a:r>
              <a:rPr lang="en-US" sz="1300" dirty="0">
                <a:latin typeface="Consolas" panose="020B0609020204030204" pitchFamily="49" charset="0"/>
                <a:cs typeface="Consolas" panose="020B0609020204030204" pitchFamily="49" charset="0"/>
              </a:rPr>
              <a:t>module load &lt;some-module&gt;</a:t>
            </a: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#Run the program with our input</a:t>
            </a:r>
          </a:p>
          <a:p>
            <a:pPr marL="0" indent="0">
              <a:buNone/>
            </a:pPr>
            <a:r>
              <a:rPr lang="en-US" sz="1300" dirty="0" err="1">
                <a:latin typeface="Consolas" panose="020B0609020204030204" pitchFamily="49" charset="0"/>
                <a:cs typeface="Consolas" panose="020B0609020204030204" pitchFamily="49" charset="0"/>
              </a:rPr>
              <a:t>myprogram</a:t>
            </a:r>
            <a:r>
              <a:rPr lang="en-US" sz="1300" dirty="0">
                <a:latin typeface="Consolas" panose="020B0609020204030204" pitchFamily="49" charset="0"/>
                <a:cs typeface="Consolas" panose="020B0609020204030204" pitchFamily="49" charset="0"/>
              </a:rPr>
              <a:t> &lt;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&gt; </a:t>
            </a:r>
            <a:r>
              <a:rPr lang="en-US" sz="1300" dirty="0" err="1">
                <a:latin typeface="Consolas" panose="020B0609020204030204" pitchFamily="49" charset="0"/>
                <a:cs typeface="Consolas" panose="020B0609020204030204" pitchFamily="49" charset="0"/>
              </a:rPr>
              <a:t>file.output</a:t>
            </a:r>
            <a:endParaRPr lang="en-US" sz="1300" dirty="0">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#Move files out of working directory and clean up</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file.output</a:t>
            </a:r>
            <a:r>
              <a:rPr lang="en-US" sz="1300" dirty="0">
                <a:latin typeface="Consolas" panose="020B0609020204030204" pitchFamily="49" charset="0"/>
                <a:cs typeface="Consolas" panose="020B0609020204030204" pitchFamily="49" charset="0"/>
              </a:rPr>
              <a:t> $HOME/.</a:t>
            </a:r>
          </a:p>
          <a:p>
            <a:pPr marL="0" indent="0">
              <a:buNone/>
            </a:pPr>
            <a:r>
              <a:rPr lang="en-US" sz="1300" dirty="0">
                <a:latin typeface="Consolas" panose="020B0609020204030204" pitchFamily="49" charset="0"/>
                <a:cs typeface="Consolas" panose="020B0609020204030204" pitchFamily="49" charset="0"/>
              </a:rPr>
              <a:t>cd $HOME</a:t>
            </a:r>
          </a:p>
          <a:p>
            <a:pPr marL="0" indent="0">
              <a:buNone/>
            </a:pPr>
            <a:r>
              <a:rPr lang="en-US" sz="1300" dirty="0" err="1">
                <a:latin typeface="Consolas" panose="020B0609020204030204" pitchFamily="49" charset="0"/>
                <a:cs typeface="Consolas" panose="020B0609020204030204" pitchFamily="49" charset="0"/>
              </a:rPr>
              <a:t>rm</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rf</a:t>
            </a:r>
            <a:r>
              <a:rPr lang="en-US" sz="1300" dirty="0">
                <a:latin typeface="Consolas" panose="020B0609020204030204" pitchFamily="49" charset="0"/>
                <a:cs typeface="Consolas" panose="020B0609020204030204" pitchFamily="49" charset="0"/>
              </a:rPr>
              <a:t> $SCRDIR</a:t>
            </a: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whatever package we need to run with</a:t>
            </a:r>
          </a:p>
          <a:p>
            <a:pPr marL="0" indent="0">
              <a:buFontTx/>
              <a:buNone/>
            </a:pPr>
            <a:r>
              <a:rPr lang="en-US" sz="1300" kern="0" dirty="0">
                <a:latin typeface="Consolas" panose="020B0609020204030204" pitchFamily="49" charset="0"/>
                <a:cs typeface="Consolas" panose="020B0609020204030204" pitchFamily="49" charset="0"/>
              </a:rPr>
              <a:t>module load &lt;some-module&gt;</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#Run the program with our input</a:t>
            </a:r>
          </a:p>
          <a:p>
            <a:pPr marL="0" indent="0">
              <a:buFontTx/>
              <a:buNone/>
            </a:pPr>
            <a:r>
              <a:rPr lang="en-US" sz="1300" kern="0" dirty="0" err="1">
                <a:latin typeface="Consolas" panose="020B0609020204030204" pitchFamily="49" charset="0"/>
                <a:cs typeface="Consolas" panose="020B0609020204030204" pitchFamily="49" charset="0"/>
              </a:rPr>
              <a:t>myprogram</a:t>
            </a:r>
            <a:r>
              <a:rPr lang="en-US" sz="1300" kern="0" dirty="0">
                <a:latin typeface="Consolas" panose="020B0609020204030204" pitchFamily="49" charset="0"/>
                <a:cs typeface="Consolas" panose="020B0609020204030204" pitchFamily="49" charset="0"/>
              </a:rPr>
              <a:t> &lt;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&gt; </a:t>
            </a:r>
            <a:r>
              <a:rPr lang="en-US" sz="1300" kern="0" dirty="0" err="1">
                <a:latin typeface="Consolas" panose="020B0609020204030204" pitchFamily="49" charset="0"/>
                <a:cs typeface="Consolas" panose="020B0609020204030204" pitchFamily="49" charset="0"/>
              </a:rPr>
              <a:t>file.output</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files out of working directory and clean up</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file.output</a:t>
            </a:r>
            <a:r>
              <a:rPr lang="en-US" sz="1300" kern="0" dirty="0">
                <a:latin typeface="Consolas" panose="020B0609020204030204" pitchFamily="49" charset="0"/>
                <a:cs typeface="Consolas" panose="020B0609020204030204" pitchFamily="49" charset="0"/>
              </a:rPr>
              <a:t> $HOME/.</a:t>
            </a:r>
          </a:p>
          <a:p>
            <a:pPr marL="0" indent="0">
              <a:buFontTx/>
              <a:buNone/>
            </a:pPr>
            <a:r>
              <a:rPr lang="en-US" sz="1300" kern="0" dirty="0">
                <a:latin typeface="Consolas" panose="020B0609020204030204" pitchFamily="49" charset="0"/>
                <a:cs typeface="Consolas" panose="020B0609020204030204" pitchFamily="49" charset="0"/>
              </a:rPr>
              <a:t>cd $HOME</a:t>
            </a:r>
          </a:p>
          <a:p>
            <a:pPr marL="0" indent="0">
              <a:buFontTx/>
              <a:buNone/>
            </a:pPr>
            <a:r>
              <a:rPr lang="en-US" sz="1300" kern="0" dirty="0">
                <a:latin typeface="Consolas" panose="020B0609020204030204" pitchFamily="49" charset="0"/>
                <a:cs typeface="Consolas" panose="020B0609020204030204" pitchFamily="49" charset="0"/>
              </a:rPr>
              <a:t>rm -rf $SCRDIR</a:t>
            </a:r>
          </a:p>
        </p:txBody>
      </p:sp>
      <p:sp>
        <p:nvSpPr>
          <p:cNvPr id="2" name="Rectangle 1">
            <a:extLst>
              <a:ext uri="{FF2B5EF4-FFF2-40B4-BE49-F238E27FC236}">
                <a16:creationId xmlns:a16="http://schemas.microsoft.com/office/drawing/2014/main" id="{8E0A8E04-1A3F-D2F0-A76C-E7239BA0C3B6}"/>
              </a:ext>
            </a:extLst>
          </p:cNvPr>
          <p:cNvSpPr/>
          <p:nvPr/>
        </p:nvSpPr>
        <p:spPr bwMode="auto">
          <a:xfrm>
            <a:off x="75433" y="5943600"/>
            <a:ext cx="4496567" cy="7620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3" name="Rectangle 2">
            <a:extLst>
              <a:ext uri="{FF2B5EF4-FFF2-40B4-BE49-F238E27FC236}">
                <a16:creationId xmlns:a16="http://schemas.microsoft.com/office/drawing/2014/main" id="{4DE13518-47F7-428C-84C0-037795683224}"/>
              </a:ext>
            </a:extLst>
          </p:cNvPr>
          <p:cNvSpPr/>
          <p:nvPr/>
        </p:nvSpPr>
        <p:spPr bwMode="auto">
          <a:xfrm>
            <a:off x="4566662" y="5943600"/>
            <a:ext cx="4267200" cy="7620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cxnSp>
        <p:nvCxnSpPr>
          <p:cNvPr id="5" name="Straight Arrow Connector 4">
            <a:extLst>
              <a:ext uri="{FF2B5EF4-FFF2-40B4-BE49-F238E27FC236}">
                <a16:creationId xmlns:a16="http://schemas.microsoft.com/office/drawing/2014/main" id="{76ECC034-92D2-80D8-E04B-462D0027E0A3}"/>
              </a:ext>
            </a:extLst>
          </p:cNvPr>
          <p:cNvCxnSpPr>
            <a:cxnSpLocks/>
            <a:stCxn id="12" idx="1"/>
          </p:cNvCxnSpPr>
          <p:nvPr/>
        </p:nvCxnSpPr>
        <p:spPr bwMode="auto">
          <a:xfrm flipH="1">
            <a:off x="2133600" y="609600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12" name="TextBox 11">
            <a:extLst>
              <a:ext uri="{FF2B5EF4-FFF2-40B4-BE49-F238E27FC236}">
                <a16:creationId xmlns:a16="http://schemas.microsoft.com/office/drawing/2014/main" id="{C8BF7131-9190-8760-972B-360111A34EC1}"/>
              </a:ext>
            </a:extLst>
          </p:cNvPr>
          <p:cNvSpPr txBox="1"/>
          <p:nvPr/>
        </p:nvSpPr>
        <p:spPr>
          <a:xfrm>
            <a:off x="2486454" y="5957500"/>
            <a:ext cx="2114681" cy="276999"/>
          </a:xfrm>
          <a:prstGeom prst="rect">
            <a:avLst/>
          </a:prstGeom>
          <a:noFill/>
        </p:spPr>
        <p:txBody>
          <a:bodyPr wrap="none" rtlCol="0">
            <a:spAutoFit/>
          </a:bodyPr>
          <a:lstStyle/>
          <a:p>
            <a:r>
              <a:rPr lang="en-US" sz="1200" dirty="0">
                <a:solidFill>
                  <a:srgbClr val="FF0000"/>
                </a:solidFill>
              </a:rPr>
              <a:t>Copy output to your $HOME</a:t>
            </a:r>
          </a:p>
        </p:txBody>
      </p:sp>
      <p:cxnSp>
        <p:nvCxnSpPr>
          <p:cNvPr id="14" name="Straight Arrow Connector 13">
            <a:extLst>
              <a:ext uri="{FF2B5EF4-FFF2-40B4-BE49-F238E27FC236}">
                <a16:creationId xmlns:a16="http://schemas.microsoft.com/office/drawing/2014/main" id="{C63301BE-C95E-4D0F-9E6C-54E30FA10470}"/>
              </a:ext>
            </a:extLst>
          </p:cNvPr>
          <p:cNvCxnSpPr>
            <a:cxnSpLocks/>
          </p:cNvCxnSpPr>
          <p:nvPr/>
        </p:nvCxnSpPr>
        <p:spPr bwMode="auto">
          <a:xfrm flipH="1">
            <a:off x="914400" y="632460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FCB9927E-0081-D688-8289-981E318DA833}"/>
              </a:ext>
            </a:extLst>
          </p:cNvPr>
          <p:cNvCxnSpPr>
            <a:cxnSpLocks/>
          </p:cNvCxnSpPr>
          <p:nvPr/>
        </p:nvCxnSpPr>
        <p:spPr bwMode="auto">
          <a:xfrm flipH="1">
            <a:off x="1447800" y="655320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211FDA88-6255-73BD-F85E-5CC250328A4F}"/>
              </a:ext>
            </a:extLst>
          </p:cNvPr>
          <p:cNvCxnSpPr>
            <a:cxnSpLocks/>
          </p:cNvCxnSpPr>
          <p:nvPr/>
        </p:nvCxnSpPr>
        <p:spPr bwMode="auto">
          <a:xfrm flipH="1">
            <a:off x="5943600" y="655320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6AFEEAC6-8E10-75D8-199E-6B1137134539}"/>
              </a:ext>
            </a:extLst>
          </p:cNvPr>
          <p:cNvCxnSpPr>
            <a:cxnSpLocks/>
          </p:cNvCxnSpPr>
          <p:nvPr/>
        </p:nvCxnSpPr>
        <p:spPr bwMode="auto">
          <a:xfrm flipH="1">
            <a:off x="5410200" y="632460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7E530DC4-AC51-75C1-9404-AFC1CDA8AEB5}"/>
              </a:ext>
            </a:extLst>
          </p:cNvPr>
          <p:cNvCxnSpPr>
            <a:cxnSpLocks/>
          </p:cNvCxnSpPr>
          <p:nvPr/>
        </p:nvCxnSpPr>
        <p:spPr bwMode="auto">
          <a:xfrm flipH="1">
            <a:off x="6610590" y="6086580"/>
            <a:ext cx="352854"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19" name="TextBox 18">
            <a:extLst>
              <a:ext uri="{FF2B5EF4-FFF2-40B4-BE49-F238E27FC236}">
                <a16:creationId xmlns:a16="http://schemas.microsoft.com/office/drawing/2014/main" id="{CEE28CC9-D915-4298-EC30-94C386D2DB1F}"/>
              </a:ext>
            </a:extLst>
          </p:cNvPr>
          <p:cNvSpPr txBox="1"/>
          <p:nvPr/>
        </p:nvSpPr>
        <p:spPr>
          <a:xfrm>
            <a:off x="1279052" y="6185192"/>
            <a:ext cx="1688283" cy="276999"/>
          </a:xfrm>
          <a:prstGeom prst="rect">
            <a:avLst/>
          </a:prstGeom>
          <a:noFill/>
        </p:spPr>
        <p:txBody>
          <a:bodyPr wrap="none" rtlCol="0">
            <a:spAutoFit/>
          </a:bodyPr>
          <a:lstStyle/>
          <a:p>
            <a:r>
              <a:rPr lang="en-US" sz="1200" dirty="0">
                <a:solidFill>
                  <a:srgbClr val="FF0000"/>
                </a:solidFill>
              </a:rPr>
              <a:t>Move back to $HOME</a:t>
            </a:r>
          </a:p>
        </p:txBody>
      </p:sp>
      <p:sp>
        <p:nvSpPr>
          <p:cNvPr id="20" name="TextBox 19">
            <a:extLst>
              <a:ext uri="{FF2B5EF4-FFF2-40B4-BE49-F238E27FC236}">
                <a16:creationId xmlns:a16="http://schemas.microsoft.com/office/drawing/2014/main" id="{816C83E4-D0AF-7480-8415-231C6CE80364}"/>
              </a:ext>
            </a:extLst>
          </p:cNvPr>
          <p:cNvSpPr txBox="1"/>
          <p:nvPr/>
        </p:nvSpPr>
        <p:spPr>
          <a:xfrm>
            <a:off x="5766449" y="6162780"/>
            <a:ext cx="1688283" cy="276999"/>
          </a:xfrm>
          <a:prstGeom prst="rect">
            <a:avLst/>
          </a:prstGeom>
          <a:noFill/>
        </p:spPr>
        <p:txBody>
          <a:bodyPr wrap="none" rtlCol="0">
            <a:spAutoFit/>
          </a:bodyPr>
          <a:lstStyle/>
          <a:p>
            <a:r>
              <a:rPr lang="en-US" sz="1200" dirty="0">
                <a:solidFill>
                  <a:srgbClr val="FF0000"/>
                </a:solidFill>
              </a:rPr>
              <a:t>Move back to $HOME</a:t>
            </a:r>
          </a:p>
        </p:txBody>
      </p:sp>
      <p:sp>
        <p:nvSpPr>
          <p:cNvPr id="21" name="TextBox 20">
            <a:extLst>
              <a:ext uri="{FF2B5EF4-FFF2-40B4-BE49-F238E27FC236}">
                <a16:creationId xmlns:a16="http://schemas.microsoft.com/office/drawing/2014/main" id="{AE4C9C4F-D1C9-B175-8DB8-922CA7C305B7}"/>
              </a:ext>
            </a:extLst>
          </p:cNvPr>
          <p:cNvSpPr txBox="1"/>
          <p:nvPr/>
        </p:nvSpPr>
        <p:spPr>
          <a:xfrm>
            <a:off x="1813246" y="6401253"/>
            <a:ext cx="1471878" cy="276999"/>
          </a:xfrm>
          <a:prstGeom prst="rect">
            <a:avLst/>
          </a:prstGeom>
          <a:noFill/>
        </p:spPr>
        <p:txBody>
          <a:bodyPr wrap="none" rtlCol="0">
            <a:spAutoFit/>
          </a:bodyPr>
          <a:lstStyle/>
          <a:p>
            <a:r>
              <a:rPr lang="en-US" sz="1200" dirty="0">
                <a:solidFill>
                  <a:srgbClr val="FF0000"/>
                </a:solidFill>
              </a:rPr>
              <a:t>Remove $SCRDIR</a:t>
            </a:r>
          </a:p>
        </p:txBody>
      </p:sp>
      <p:sp>
        <p:nvSpPr>
          <p:cNvPr id="22" name="TextBox 21">
            <a:extLst>
              <a:ext uri="{FF2B5EF4-FFF2-40B4-BE49-F238E27FC236}">
                <a16:creationId xmlns:a16="http://schemas.microsoft.com/office/drawing/2014/main" id="{A2190745-7BE5-B9F8-65D4-036B92DAFC00}"/>
              </a:ext>
            </a:extLst>
          </p:cNvPr>
          <p:cNvSpPr txBox="1"/>
          <p:nvPr/>
        </p:nvSpPr>
        <p:spPr>
          <a:xfrm>
            <a:off x="6309813" y="6395210"/>
            <a:ext cx="1471878" cy="276999"/>
          </a:xfrm>
          <a:prstGeom prst="rect">
            <a:avLst/>
          </a:prstGeom>
          <a:noFill/>
        </p:spPr>
        <p:txBody>
          <a:bodyPr wrap="none" rtlCol="0">
            <a:spAutoFit/>
          </a:bodyPr>
          <a:lstStyle/>
          <a:p>
            <a:r>
              <a:rPr lang="en-US" sz="1200" dirty="0">
                <a:solidFill>
                  <a:srgbClr val="FF0000"/>
                </a:solidFill>
              </a:rPr>
              <a:t>Remove $SCRDIR</a:t>
            </a:r>
          </a:p>
        </p:txBody>
      </p:sp>
      <p:sp>
        <p:nvSpPr>
          <p:cNvPr id="23" name="TextBox 22">
            <a:extLst>
              <a:ext uri="{FF2B5EF4-FFF2-40B4-BE49-F238E27FC236}">
                <a16:creationId xmlns:a16="http://schemas.microsoft.com/office/drawing/2014/main" id="{EE6E840A-E45E-5FE4-2285-1D21B095AF00}"/>
              </a:ext>
            </a:extLst>
          </p:cNvPr>
          <p:cNvSpPr txBox="1"/>
          <p:nvPr/>
        </p:nvSpPr>
        <p:spPr>
          <a:xfrm>
            <a:off x="6909326" y="5941612"/>
            <a:ext cx="2114681" cy="276999"/>
          </a:xfrm>
          <a:prstGeom prst="rect">
            <a:avLst/>
          </a:prstGeom>
          <a:noFill/>
        </p:spPr>
        <p:txBody>
          <a:bodyPr wrap="none" rtlCol="0">
            <a:spAutoFit/>
          </a:bodyPr>
          <a:lstStyle/>
          <a:p>
            <a:r>
              <a:rPr lang="en-US" sz="1200" dirty="0">
                <a:solidFill>
                  <a:srgbClr val="FF0000"/>
                </a:solidFill>
              </a:rPr>
              <a:t>Copy output to your $HOME</a:t>
            </a:r>
          </a:p>
        </p:txBody>
      </p:sp>
      <p:sp>
        <p:nvSpPr>
          <p:cNvPr id="24" name="Oval 23">
            <a:extLst>
              <a:ext uri="{FF2B5EF4-FFF2-40B4-BE49-F238E27FC236}">
                <a16:creationId xmlns:a16="http://schemas.microsoft.com/office/drawing/2014/main" id="{01891D32-82C8-3DF1-B84C-F0635D1542ED}"/>
              </a:ext>
            </a:extLst>
          </p:cNvPr>
          <p:cNvSpPr/>
          <p:nvPr/>
        </p:nvSpPr>
        <p:spPr bwMode="auto">
          <a:xfrm>
            <a:off x="1792917" y="6341619"/>
            <a:ext cx="1638794" cy="4627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5" name="Oval 24">
            <a:extLst>
              <a:ext uri="{FF2B5EF4-FFF2-40B4-BE49-F238E27FC236}">
                <a16:creationId xmlns:a16="http://schemas.microsoft.com/office/drawing/2014/main" id="{55EF8548-EB27-2B25-AE23-3F5788E8C558}"/>
              </a:ext>
            </a:extLst>
          </p:cNvPr>
          <p:cNvSpPr/>
          <p:nvPr/>
        </p:nvSpPr>
        <p:spPr bwMode="auto">
          <a:xfrm>
            <a:off x="6296454" y="6299521"/>
            <a:ext cx="1638794" cy="46279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2258833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P spid="21" grpId="0"/>
      <p:bldP spid="22" grpId="0"/>
      <p:bldP spid="23" grpId="0"/>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7333" y="1066800"/>
            <a:ext cx="8972107" cy="5791200"/>
          </a:xfrm>
        </p:spPr>
        <p:txBody>
          <a:bodyPr/>
          <a:lstStyle/>
          <a:p>
            <a:pPr marL="0" indent="0">
              <a:buNone/>
            </a:pPr>
            <a:r>
              <a:rPr lang="en-US" sz="1300" dirty="0">
                <a:solidFill>
                  <a:srgbClr val="0070C0"/>
                </a:solidFill>
                <a:latin typeface="Consolas" panose="020B0609020204030204" pitchFamily="49" charset="0"/>
                <a:cs typeface="Consolas" panose="020B0609020204030204" pitchFamily="49" charset="0"/>
              </a:rPr>
              <a:t>#!/bin/bash</a:t>
            </a:r>
          </a:p>
          <a:p>
            <a:pPr marL="0" indent="0">
              <a:buNone/>
            </a:pPr>
            <a:r>
              <a:rPr lang="en-US" sz="1300" dirty="0">
                <a:solidFill>
                  <a:srgbClr val="0070C0"/>
                </a:solidFill>
                <a:latin typeface="Consolas" panose="020B0609020204030204" pitchFamily="49" charset="0"/>
                <a:cs typeface="Consolas" panose="020B0609020204030204" pitchFamily="49" charset="0"/>
              </a:rPr>
              <a:t>#SBATCH --account=owner-guest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--partition=</a:t>
            </a:r>
            <a:r>
              <a:rPr lang="en-US" sz="1300" dirty="0" err="1">
                <a:solidFill>
                  <a:srgbClr val="0070C0"/>
                </a:solidFill>
                <a:latin typeface="Consolas" panose="020B0609020204030204" pitchFamily="49" charset="0"/>
                <a:cs typeface="Consolas" panose="020B0609020204030204" pitchFamily="49" charset="0"/>
              </a:rPr>
              <a:t>kingspeak</a:t>
            </a:r>
            <a:r>
              <a:rPr lang="en-US" sz="1300" dirty="0">
                <a:solidFill>
                  <a:srgbClr val="0070C0"/>
                </a:solidFill>
                <a:latin typeface="Consolas" panose="020B0609020204030204" pitchFamily="49" charset="0"/>
                <a:cs typeface="Consolas" panose="020B0609020204030204" pitchFamily="49" charset="0"/>
              </a:rPr>
              <a:t>-shared-guest</a:t>
            </a:r>
          </a:p>
          <a:p>
            <a:pPr marL="0" indent="0">
              <a:buNone/>
            </a:pPr>
            <a:r>
              <a:rPr lang="en-US" sz="1300" dirty="0">
                <a:solidFill>
                  <a:srgbClr val="0070C0"/>
                </a:solidFill>
                <a:latin typeface="Consolas" panose="020B0609020204030204" pitchFamily="49" charset="0"/>
                <a:cs typeface="Consolas" panose="020B0609020204030204" pitchFamily="49" charset="0"/>
              </a:rPr>
              <a:t>#SBATCH --time=02:00:00</a:t>
            </a:r>
          </a:p>
          <a:p>
            <a:pPr marL="0" indent="0">
              <a:buNone/>
            </a:pPr>
            <a:r>
              <a:rPr lang="en-US" sz="1300" dirty="0">
                <a:solidFill>
                  <a:srgbClr val="0070C0"/>
                </a:solidFill>
                <a:latin typeface="Consolas" panose="020B0609020204030204" pitchFamily="49" charset="0"/>
                <a:cs typeface="Consolas" panose="020B0609020204030204" pitchFamily="49" charset="0"/>
              </a:rPr>
              <a:t>#SBATCH --nodes=1</a:t>
            </a:r>
          </a:p>
          <a:p>
            <a:pPr marL="0" indent="0">
              <a:buNone/>
            </a:pPr>
            <a:r>
              <a:rPr lang="en-US" sz="1300" dirty="0">
                <a:solidFill>
                  <a:srgbClr val="0070C0"/>
                </a:solidFill>
                <a:latin typeface="Consolas" panose="020B0609020204030204" pitchFamily="49" charset="0"/>
                <a:cs typeface="Consolas" panose="020B0609020204030204" pitchFamily="49" charset="0"/>
              </a:rPr>
              <a:t>#SBATCH --</a:t>
            </a:r>
            <a:r>
              <a:rPr lang="en-US" sz="1300" dirty="0" err="1">
                <a:solidFill>
                  <a:srgbClr val="0070C0"/>
                </a:solidFill>
                <a:latin typeface="Consolas" panose="020B0609020204030204" pitchFamily="49" charset="0"/>
                <a:cs typeface="Consolas" panose="020B0609020204030204" pitchFamily="49" charset="0"/>
              </a:rPr>
              <a:t>ntasks</a:t>
            </a:r>
            <a:r>
              <a:rPr lang="en-US" sz="1300" dirty="0">
                <a:solidFill>
                  <a:srgbClr val="0070C0"/>
                </a:solidFill>
                <a:latin typeface="Consolas" panose="020B0609020204030204" pitchFamily="49" charset="0"/>
                <a:cs typeface="Consolas" panose="020B0609020204030204" pitchFamily="49" charset="0"/>
              </a:rPr>
              <a:t>=8</a:t>
            </a:r>
          </a:p>
          <a:p>
            <a:pPr marL="0" indent="0">
              <a:buNone/>
            </a:pPr>
            <a:r>
              <a:rPr lang="en-US" sz="1300" dirty="0">
                <a:solidFill>
                  <a:srgbClr val="0070C0"/>
                </a:solidFill>
                <a:latin typeface="Consolas" panose="020B0609020204030204" pitchFamily="49" charset="0"/>
                <a:cs typeface="Consolas" panose="020B0609020204030204" pitchFamily="49" charset="0"/>
              </a:rPr>
              <a:t>#SBATCH --mem=32G</a:t>
            </a:r>
          </a:p>
          <a:p>
            <a:pPr marL="0" indent="0">
              <a:buNone/>
            </a:pPr>
            <a:r>
              <a:rPr lang="en-US" sz="1300" dirty="0">
                <a:solidFill>
                  <a:srgbClr val="0070C0"/>
                </a:solidFill>
                <a:latin typeface="Consolas" panose="020B0609020204030204" pitchFamily="49" charset="0"/>
                <a:cs typeface="Consolas" panose="020B0609020204030204" pitchFamily="49" charset="0"/>
              </a:rPr>
              <a:t>#SBATCH -o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j.out</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70C0"/>
                </a:solidFill>
                <a:latin typeface="Consolas" panose="020B0609020204030204" pitchFamily="49" charset="0"/>
                <a:cs typeface="Consolas" panose="020B0609020204030204" pitchFamily="49" charset="0"/>
              </a:rPr>
              <a:t>#SBATCH -e </a:t>
            </a:r>
            <a:r>
              <a:rPr lang="en-US" sz="1300" dirty="0" err="1">
                <a:solidFill>
                  <a:srgbClr val="0070C0"/>
                </a:solidFill>
                <a:latin typeface="Consolas" panose="020B0609020204030204" pitchFamily="49" charset="0"/>
                <a:cs typeface="Consolas" panose="020B0609020204030204" pitchFamily="49" charset="0"/>
              </a:rPr>
              <a:t>slurmjob</a:t>
            </a:r>
            <a:r>
              <a:rPr lang="en-US" sz="1300" dirty="0">
                <a:solidFill>
                  <a:srgbClr val="0070C0"/>
                </a:solidFill>
                <a:latin typeface="Consolas" panose="020B0609020204030204" pitchFamily="49" charset="0"/>
                <a:cs typeface="Consolas" panose="020B0609020204030204" pitchFamily="49" charset="0"/>
              </a:rPr>
              <a:t>-%</a:t>
            </a:r>
            <a:r>
              <a:rPr lang="en-US" sz="1300" dirty="0" err="1">
                <a:solidFill>
                  <a:srgbClr val="0070C0"/>
                </a:solidFill>
                <a:latin typeface="Consolas" panose="020B0609020204030204" pitchFamily="49" charset="0"/>
                <a:cs typeface="Consolas" panose="020B0609020204030204" pitchFamily="49" charset="0"/>
              </a:rPr>
              <a:t>j.err</a:t>
            </a:r>
            <a:r>
              <a:rPr lang="en-US" sz="1300" dirty="0">
                <a:solidFill>
                  <a:srgbClr val="0070C0"/>
                </a:solidFill>
                <a:latin typeface="Consolas" panose="020B0609020204030204" pitchFamily="49" charset="0"/>
                <a:cs typeface="Consolas" panose="020B0609020204030204" pitchFamily="49" charset="0"/>
              </a:rPr>
              <a:t>-%N</a:t>
            </a:r>
          </a:p>
          <a:p>
            <a:pPr marL="0" indent="0">
              <a:buNone/>
            </a:pPr>
            <a:r>
              <a:rPr lang="en-US" sz="1300" dirty="0">
                <a:solidFill>
                  <a:srgbClr val="00B050"/>
                </a:solidFill>
                <a:latin typeface="Consolas" panose="020B0609020204030204" pitchFamily="49" charset="0"/>
                <a:cs typeface="Consolas" panose="020B0609020204030204" pitchFamily="49" charset="0"/>
              </a:rPr>
              <a:t>#set up the temporary directory</a:t>
            </a:r>
          </a:p>
          <a:p>
            <a:pPr marL="0" indent="0">
              <a:buNone/>
            </a:pPr>
            <a:r>
              <a:rPr lang="en-US" sz="1300" dirty="0">
                <a:latin typeface="Consolas" panose="020B0609020204030204" pitchFamily="49" charset="0"/>
                <a:cs typeface="Consolas" panose="020B0609020204030204" pitchFamily="49" charset="0"/>
              </a:rPr>
              <a:t>SCRDIR=/scratch/general/vast/$USER/$SLURM_JOB_ID</a:t>
            </a:r>
          </a:p>
          <a:p>
            <a:pPr marL="0" indent="0">
              <a:buNone/>
            </a:pPr>
            <a:r>
              <a:rPr lang="en-US" sz="1300" dirty="0" err="1">
                <a:latin typeface="Consolas" panose="020B0609020204030204" pitchFamily="49" charset="0"/>
                <a:cs typeface="Consolas" panose="020B0609020204030204" pitchFamily="49" charset="0"/>
              </a:rPr>
              <a:t>mkdir</a:t>
            </a:r>
            <a:r>
              <a:rPr lang="en-US" sz="1300" dirty="0">
                <a:latin typeface="Consolas" panose="020B0609020204030204" pitchFamily="49" charset="0"/>
                <a:cs typeface="Consolas" panose="020B0609020204030204" pitchFamily="49" charset="0"/>
              </a:rPr>
              <a:t> -p $SCRDIR</a:t>
            </a: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#copy over input files</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$SCRDIR/.</a:t>
            </a:r>
          </a:p>
          <a:p>
            <a:pPr marL="0" indent="0">
              <a:buNone/>
            </a:pPr>
            <a:r>
              <a:rPr lang="en-US" sz="1300" dirty="0">
                <a:latin typeface="Consolas" panose="020B0609020204030204" pitchFamily="49" charset="0"/>
                <a:cs typeface="Consolas" panose="020B0609020204030204" pitchFamily="49" charset="0"/>
              </a:rPr>
              <a:t>cd $SCRDIR</a:t>
            </a:r>
            <a:endParaRPr lang="en-US" sz="1300" dirty="0">
              <a:solidFill>
                <a:srgbClr val="0070C0"/>
              </a:solidFill>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#Set up whatever package we need to run with</a:t>
            </a:r>
          </a:p>
          <a:p>
            <a:pPr marL="0" indent="0">
              <a:buNone/>
            </a:pPr>
            <a:r>
              <a:rPr lang="en-US" sz="1300" dirty="0">
                <a:latin typeface="Consolas" panose="020B0609020204030204" pitchFamily="49" charset="0"/>
                <a:cs typeface="Consolas" panose="020B0609020204030204" pitchFamily="49" charset="0"/>
              </a:rPr>
              <a:t>module load &lt;some-module&gt;</a:t>
            </a: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#Run the program with our input</a:t>
            </a:r>
          </a:p>
          <a:p>
            <a:pPr marL="0" indent="0">
              <a:buNone/>
            </a:pPr>
            <a:r>
              <a:rPr lang="en-US" sz="1300" dirty="0" err="1">
                <a:latin typeface="Consolas" panose="020B0609020204030204" pitchFamily="49" charset="0"/>
                <a:cs typeface="Consolas" panose="020B0609020204030204" pitchFamily="49" charset="0"/>
              </a:rPr>
              <a:t>myprogram</a:t>
            </a:r>
            <a:r>
              <a:rPr lang="en-US" sz="1300" dirty="0">
                <a:latin typeface="Consolas" panose="020B0609020204030204" pitchFamily="49" charset="0"/>
                <a:cs typeface="Consolas" panose="020B0609020204030204" pitchFamily="49" charset="0"/>
              </a:rPr>
              <a:t> &lt; </a:t>
            </a:r>
            <a:r>
              <a:rPr lang="en-US" sz="1300" dirty="0" err="1">
                <a:latin typeface="Consolas" panose="020B0609020204030204" pitchFamily="49" charset="0"/>
                <a:cs typeface="Consolas" panose="020B0609020204030204" pitchFamily="49" charset="0"/>
              </a:rPr>
              <a:t>file.input</a:t>
            </a:r>
            <a:r>
              <a:rPr lang="en-US" sz="1300" dirty="0">
                <a:latin typeface="Consolas" panose="020B0609020204030204" pitchFamily="49" charset="0"/>
                <a:cs typeface="Consolas" panose="020B0609020204030204" pitchFamily="49" charset="0"/>
              </a:rPr>
              <a:t> &gt; </a:t>
            </a:r>
            <a:r>
              <a:rPr lang="en-US" sz="1300" dirty="0" err="1">
                <a:latin typeface="Consolas" panose="020B0609020204030204" pitchFamily="49" charset="0"/>
                <a:cs typeface="Consolas" panose="020B0609020204030204" pitchFamily="49" charset="0"/>
              </a:rPr>
              <a:t>file.output</a:t>
            </a:r>
            <a:endParaRPr lang="en-US" sz="1300" dirty="0">
              <a:latin typeface="Consolas" panose="020B0609020204030204" pitchFamily="49" charset="0"/>
              <a:cs typeface="Consolas" panose="020B0609020204030204" pitchFamily="49" charset="0"/>
            </a:endParaRPr>
          </a:p>
          <a:p>
            <a:pPr marL="0" indent="0">
              <a:buNone/>
            </a:pPr>
            <a:endParaRPr lang="en-US" sz="200" dirty="0">
              <a:latin typeface="Consolas" panose="020B0609020204030204" pitchFamily="49" charset="0"/>
              <a:cs typeface="Consolas" panose="020B0609020204030204" pitchFamily="49" charset="0"/>
            </a:endParaRPr>
          </a:p>
          <a:p>
            <a:pPr marL="0" indent="0">
              <a:buNone/>
            </a:pPr>
            <a:r>
              <a:rPr lang="en-US" sz="1300" dirty="0">
                <a:solidFill>
                  <a:srgbClr val="00B050"/>
                </a:solidFill>
                <a:latin typeface="Consolas" panose="020B0609020204030204" pitchFamily="49" charset="0"/>
                <a:cs typeface="Consolas" panose="020B0609020204030204" pitchFamily="49" charset="0"/>
              </a:rPr>
              <a:t>#Move files out of working directory and clean up</a:t>
            </a:r>
          </a:p>
          <a:p>
            <a:pPr marL="0" indent="0">
              <a:buNone/>
            </a:pPr>
            <a:r>
              <a:rPr lang="en-US" sz="1300" dirty="0">
                <a:latin typeface="Consolas" panose="020B0609020204030204" pitchFamily="49" charset="0"/>
                <a:cs typeface="Consolas" panose="020B0609020204030204" pitchFamily="49" charset="0"/>
              </a:rPr>
              <a:t>cp </a:t>
            </a:r>
            <a:r>
              <a:rPr lang="en-US" sz="1300" dirty="0" err="1">
                <a:latin typeface="Consolas" panose="020B0609020204030204" pitchFamily="49" charset="0"/>
                <a:cs typeface="Consolas" panose="020B0609020204030204" pitchFamily="49" charset="0"/>
              </a:rPr>
              <a:t>file.output</a:t>
            </a:r>
            <a:r>
              <a:rPr lang="en-US" sz="1300" dirty="0">
                <a:latin typeface="Consolas" panose="020B0609020204030204" pitchFamily="49" charset="0"/>
                <a:cs typeface="Consolas" panose="020B0609020204030204" pitchFamily="49" charset="0"/>
              </a:rPr>
              <a:t> $HOME/.</a:t>
            </a:r>
          </a:p>
          <a:p>
            <a:pPr marL="0" indent="0">
              <a:buNone/>
            </a:pPr>
            <a:r>
              <a:rPr lang="en-US" sz="1300" dirty="0">
                <a:latin typeface="Consolas" panose="020B0609020204030204" pitchFamily="49" charset="0"/>
                <a:cs typeface="Consolas" panose="020B0609020204030204" pitchFamily="49" charset="0"/>
              </a:rPr>
              <a:t>cd $HOME</a:t>
            </a:r>
          </a:p>
          <a:p>
            <a:pPr marL="0" indent="0">
              <a:buNone/>
            </a:pPr>
            <a:r>
              <a:rPr lang="en-US" sz="1300" dirty="0" err="1">
                <a:latin typeface="Consolas" panose="020B0609020204030204" pitchFamily="49" charset="0"/>
                <a:cs typeface="Consolas" panose="020B0609020204030204" pitchFamily="49" charset="0"/>
              </a:rPr>
              <a:t>rm</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rf</a:t>
            </a:r>
            <a:r>
              <a:rPr lang="en-US" sz="1300" dirty="0">
                <a:latin typeface="Consolas" panose="020B0609020204030204" pitchFamily="49" charset="0"/>
                <a:cs typeface="Consolas" panose="020B0609020204030204" pitchFamily="49" charset="0"/>
              </a:rPr>
              <a:t> $SCRDIR</a:t>
            </a:r>
          </a:p>
        </p:txBody>
      </p:sp>
      <p:sp>
        <p:nvSpPr>
          <p:cNvPr id="6" name="Rectangle 3">
            <a:extLst>
              <a:ext uri="{FF2B5EF4-FFF2-40B4-BE49-F238E27FC236}">
                <a16:creationId xmlns:a16="http://schemas.microsoft.com/office/drawing/2014/main" id="{5605E7F2-F066-6712-2BF3-AB8CFD1CB811}"/>
              </a:ext>
            </a:extLst>
          </p:cNvPr>
          <p:cNvSpPr txBox="1">
            <a:spLocks noChangeArrowheads="1"/>
          </p:cNvSpPr>
          <p:nvPr/>
        </p:nvSpPr>
        <p:spPr bwMode="auto">
          <a:xfrm>
            <a:off x="4554071" y="1062318"/>
            <a:ext cx="897210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545454"/>
                </a:solidFill>
                <a:latin typeface="+mn-lt"/>
                <a:ea typeface="+mn-ea"/>
                <a:cs typeface="+mn-cs"/>
              </a:defRPr>
            </a:lvl1pPr>
            <a:lvl2pPr marL="742950" indent="-285750" algn="l" rtl="0" eaLnBrk="0" fontAlgn="base" hangingPunct="0">
              <a:spcBef>
                <a:spcPct val="20000"/>
              </a:spcBef>
              <a:spcAft>
                <a:spcPct val="0"/>
              </a:spcAft>
              <a:buChar char="–"/>
              <a:defRPr sz="2800">
                <a:solidFill>
                  <a:srgbClr val="545454"/>
                </a:solidFill>
                <a:latin typeface="+mn-lt"/>
                <a:ea typeface="+mn-ea"/>
                <a:cs typeface="+mn-cs"/>
              </a:defRPr>
            </a:lvl2pPr>
            <a:lvl3pPr marL="1143000" indent="-228600" algn="l" rtl="0" eaLnBrk="0" fontAlgn="base" hangingPunct="0">
              <a:spcBef>
                <a:spcPct val="20000"/>
              </a:spcBef>
              <a:spcAft>
                <a:spcPct val="0"/>
              </a:spcAft>
              <a:buChar char="•"/>
              <a:defRPr sz="2400">
                <a:solidFill>
                  <a:srgbClr val="545454"/>
                </a:solidFill>
                <a:latin typeface="+mn-lt"/>
                <a:ea typeface="+mn-ea"/>
                <a:cs typeface="+mn-cs"/>
              </a:defRPr>
            </a:lvl3pPr>
            <a:lvl4pPr marL="1600200" indent="-228600" algn="l" rtl="0" eaLnBrk="0" fontAlgn="base" hangingPunct="0">
              <a:spcBef>
                <a:spcPct val="20000"/>
              </a:spcBef>
              <a:spcAft>
                <a:spcPct val="0"/>
              </a:spcAft>
              <a:buChar char="–"/>
              <a:defRPr sz="2000">
                <a:solidFill>
                  <a:srgbClr val="545454"/>
                </a:solidFill>
                <a:latin typeface="+mn-lt"/>
                <a:ea typeface="+mn-ea"/>
                <a:cs typeface="+mn-cs"/>
              </a:defRPr>
            </a:lvl4pPr>
            <a:lvl5pPr marL="2057400" indent="-228600" algn="l" rtl="0" eaLnBrk="0" fontAlgn="base" hangingPunct="0">
              <a:spcBef>
                <a:spcPct val="20000"/>
              </a:spcBef>
              <a:spcAft>
                <a:spcPct val="0"/>
              </a:spcAft>
              <a:buChar char="»"/>
              <a:defRPr sz="2000">
                <a:solidFill>
                  <a:srgbClr val="545454"/>
                </a:solidFill>
                <a:latin typeface="+mn-lt"/>
                <a:ea typeface="+mn-ea"/>
                <a:cs typeface="+mn-cs"/>
              </a:defRPr>
            </a:lvl5pPr>
            <a:lvl6pPr marL="2514600" indent="-228600" algn="l" rtl="0" eaLnBrk="1" fontAlgn="base" hangingPunct="1">
              <a:spcBef>
                <a:spcPct val="20000"/>
              </a:spcBef>
              <a:spcAft>
                <a:spcPct val="0"/>
              </a:spcAft>
              <a:buChar char="»"/>
              <a:defRPr sz="2000">
                <a:solidFill>
                  <a:srgbClr val="545454"/>
                </a:solidFill>
                <a:latin typeface="+mn-lt"/>
                <a:ea typeface="+mn-ea"/>
                <a:cs typeface="+mn-cs"/>
              </a:defRPr>
            </a:lvl6pPr>
            <a:lvl7pPr marL="2971800" indent="-228600" algn="l" rtl="0" eaLnBrk="1" fontAlgn="base" hangingPunct="1">
              <a:spcBef>
                <a:spcPct val="20000"/>
              </a:spcBef>
              <a:spcAft>
                <a:spcPct val="0"/>
              </a:spcAft>
              <a:buChar char="»"/>
              <a:defRPr sz="2000">
                <a:solidFill>
                  <a:srgbClr val="545454"/>
                </a:solidFill>
                <a:latin typeface="+mn-lt"/>
                <a:ea typeface="+mn-ea"/>
                <a:cs typeface="+mn-cs"/>
              </a:defRPr>
            </a:lvl7pPr>
            <a:lvl8pPr marL="3429000" indent="-228600" algn="l" rtl="0" eaLnBrk="1" fontAlgn="base" hangingPunct="1">
              <a:spcBef>
                <a:spcPct val="20000"/>
              </a:spcBef>
              <a:spcAft>
                <a:spcPct val="0"/>
              </a:spcAft>
              <a:buChar char="»"/>
              <a:defRPr sz="2000">
                <a:solidFill>
                  <a:srgbClr val="545454"/>
                </a:solidFill>
                <a:latin typeface="+mn-lt"/>
                <a:ea typeface="+mn-ea"/>
                <a:cs typeface="+mn-cs"/>
              </a:defRPr>
            </a:lvl8pPr>
            <a:lvl9pPr marL="3886200" indent="-228600" algn="l" rtl="0" eaLnBrk="1" fontAlgn="base" hangingPunct="1">
              <a:spcBef>
                <a:spcPct val="20000"/>
              </a:spcBef>
              <a:spcAft>
                <a:spcPct val="0"/>
              </a:spcAft>
              <a:buChar char="»"/>
              <a:defRPr sz="2000">
                <a:solidFill>
                  <a:srgbClr val="545454"/>
                </a:solidFill>
                <a:latin typeface="+mn-lt"/>
                <a:ea typeface="+mn-ea"/>
                <a:cs typeface="+mn-cs"/>
              </a:defRPr>
            </a:lvl9pPr>
          </a:lstStyle>
          <a:p>
            <a:pPr marL="0" indent="0">
              <a:buFontTx/>
              <a:buNone/>
            </a:pPr>
            <a:r>
              <a:rPr lang="en-US" sz="1300" kern="0" dirty="0">
                <a:solidFill>
                  <a:srgbClr val="0070C0"/>
                </a:solidFill>
                <a:latin typeface="Consolas" panose="020B0609020204030204" pitchFamily="49" charset="0"/>
                <a:cs typeface="Consolas" panose="020B0609020204030204" pitchFamily="49" charset="0"/>
              </a:rPr>
              <a:t>#!/bin/</a:t>
            </a:r>
            <a:r>
              <a:rPr lang="en-US" sz="1300" kern="0" dirty="0" err="1">
                <a:solidFill>
                  <a:srgbClr val="0070C0"/>
                </a:solidFill>
                <a:latin typeface="Consolas" panose="020B0609020204030204" pitchFamily="49" charset="0"/>
                <a:cs typeface="Consolas" panose="020B0609020204030204" pitchFamily="49" charset="0"/>
              </a:rPr>
              <a:t>tcsh</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--account=owner-guest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--partition=</a:t>
            </a:r>
            <a:r>
              <a:rPr lang="en-US" sz="1300" kern="0" dirty="0" err="1">
                <a:solidFill>
                  <a:srgbClr val="0070C0"/>
                </a:solidFill>
                <a:latin typeface="Consolas" panose="020B0609020204030204" pitchFamily="49" charset="0"/>
                <a:cs typeface="Consolas" panose="020B0609020204030204" pitchFamily="49" charset="0"/>
              </a:rPr>
              <a:t>kingspeak</a:t>
            </a:r>
            <a:r>
              <a:rPr lang="en-US" sz="1300" kern="0" dirty="0">
                <a:solidFill>
                  <a:srgbClr val="0070C0"/>
                </a:solidFill>
                <a:latin typeface="Consolas" panose="020B0609020204030204" pitchFamily="49" charset="0"/>
                <a:cs typeface="Consolas" panose="020B0609020204030204" pitchFamily="49" charset="0"/>
              </a:rPr>
              <a:t>-shared-guest</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--time=02:00:00</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--nodes=1</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a:t>
            </a:r>
            <a:r>
              <a:rPr lang="en-US" sz="1300" kern="0" dirty="0" err="1">
                <a:solidFill>
                  <a:srgbClr val="0070C0"/>
                </a:solidFill>
                <a:latin typeface="Consolas" panose="020B0609020204030204" pitchFamily="49" charset="0"/>
                <a:cs typeface="Consolas" panose="020B0609020204030204" pitchFamily="49" charset="0"/>
              </a:rPr>
              <a:t>ntasks</a:t>
            </a:r>
            <a:r>
              <a:rPr lang="en-US" sz="1300" kern="0" dirty="0">
                <a:solidFill>
                  <a:srgbClr val="0070C0"/>
                </a:solidFill>
                <a:latin typeface="Consolas" panose="020B0609020204030204" pitchFamily="49" charset="0"/>
                <a:cs typeface="Consolas" panose="020B0609020204030204" pitchFamily="49" charset="0"/>
              </a:rPr>
              <a:t>=8</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--mem=32G</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-o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j.out</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70C0"/>
                </a:solidFill>
                <a:latin typeface="Consolas" panose="020B0609020204030204" pitchFamily="49" charset="0"/>
                <a:cs typeface="Consolas" panose="020B0609020204030204" pitchFamily="49" charset="0"/>
              </a:rPr>
              <a:t>#SBATCH -e </a:t>
            </a:r>
            <a:r>
              <a:rPr lang="en-US" sz="1300" kern="0" dirty="0" err="1">
                <a:solidFill>
                  <a:srgbClr val="0070C0"/>
                </a:solidFill>
                <a:latin typeface="Consolas" panose="020B0609020204030204" pitchFamily="49" charset="0"/>
                <a:cs typeface="Consolas" panose="020B0609020204030204" pitchFamily="49" charset="0"/>
              </a:rPr>
              <a:t>slurmjob</a:t>
            </a:r>
            <a:r>
              <a:rPr lang="en-US" sz="1300" kern="0" dirty="0">
                <a:solidFill>
                  <a:srgbClr val="0070C0"/>
                </a:solidFill>
                <a:latin typeface="Consolas" panose="020B0609020204030204" pitchFamily="49" charset="0"/>
                <a:cs typeface="Consolas" panose="020B0609020204030204" pitchFamily="49" charset="0"/>
              </a:rPr>
              <a:t>-%</a:t>
            </a:r>
            <a:r>
              <a:rPr lang="en-US" sz="1300" kern="0" dirty="0" err="1">
                <a:solidFill>
                  <a:srgbClr val="0070C0"/>
                </a:solidFill>
                <a:latin typeface="Consolas" panose="020B0609020204030204" pitchFamily="49" charset="0"/>
                <a:cs typeface="Consolas" panose="020B0609020204030204" pitchFamily="49" charset="0"/>
              </a:rPr>
              <a:t>j.err</a:t>
            </a:r>
            <a:r>
              <a:rPr lang="en-US" sz="1300" kern="0" dirty="0">
                <a:solidFill>
                  <a:srgbClr val="0070C0"/>
                </a:solidFill>
                <a:latin typeface="Consolas" panose="020B0609020204030204" pitchFamily="49" charset="0"/>
                <a:cs typeface="Consolas" panose="020B0609020204030204" pitchFamily="49" charset="0"/>
              </a:rPr>
              <a:t>-%N</a:t>
            </a: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the scratch directory</a:t>
            </a:r>
          </a:p>
          <a:p>
            <a:pPr marL="0" indent="0">
              <a:buFontTx/>
              <a:buNone/>
            </a:pPr>
            <a:r>
              <a:rPr lang="en-US" sz="1300" kern="0" dirty="0">
                <a:latin typeface="Consolas" panose="020B0609020204030204" pitchFamily="49" charset="0"/>
                <a:cs typeface="Consolas" panose="020B0609020204030204" pitchFamily="49" charset="0"/>
              </a:rPr>
              <a:t>set SCRDIR /scratch/local/$USER/$SLURM_JOB_ID</a:t>
            </a:r>
          </a:p>
          <a:p>
            <a:pPr marL="0" indent="0">
              <a:buFontTx/>
              <a:buNone/>
            </a:pPr>
            <a:r>
              <a:rPr lang="en-US" sz="1300" kern="0" dirty="0" err="1">
                <a:latin typeface="Consolas" panose="020B0609020204030204" pitchFamily="49" charset="0"/>
                <a:cs typeface="Consolas" panose="020B0609020204030204" pitchFamily="49" charset="0"/>
              </a:rPr>
              <a:t>mkdir</a:t>
            </a:r>
            <a:r>
              <a:rPr lang="en-US" sz="1300" kern="0" dirty="0">
                <a:latin typeface="Consolas" panose="020B0609020204030204" pitchFamily="49" charset="0"/>
                <a:cs typeface="Consolas" panose="020B0609020204030204" pitchFamily="49" charset="0"/>
              </a:rPr>
              <a:t> -p $SCRDIR</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input files into scratch directory</a:t>
            </a: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$SCRDIR/.</a:t>
            </a:r>
          </a:p>
          <a:p>
            <a:pPr marL="0" indent="0">
              <a:buFontTx/>
              <a:buNone/>
            </a:pPr>
            <a:r>
              <a:rPr lang="en-US" sz="1300" kern="0" dirty="0">
                <a:latin typeface="Consolas" panose="020B0609020204030204" pitchFamily="49" charset="0"/>
                <a:cs typeface="Consolas" panose="020B0609020204030204" pitchFamily="49" charset="0"/>
              </a:rPr>
              <a:t>cd $SCRDIR</a:t>
            </a:r>
            <a:endParaRPr lang="en-US" sz="1300" kern="0" dirty="0">
              <a:solidFill>
                <a:srgbClr val="0070C0"/>
              </a:solidFill>
              <a:latin typeface="Consolas" panose="020B0609020204030204" pitchFamily="49" charset="0"/>
              <a:cs typeface="Consolas" panose="020B0609020204030204" pitchFamily="49" charset="0"/>
            </a:endParaRP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#Set up whatever package we need to run with</a:t>
            </a:r>
          </a:p>
          <a:p>
            <a:pPr marL="0" indent="0">
              <a:buFontTx/>
              <a:buNone/>
            </a:pPr>
            <a:r>
              <a:rPr lang="en-US" sz="1300" kern="0" dirty="0">
                <a:latin typeface="Consolas" panose="020B0609020204030204" pitchFamily="49" charset="0"/>
                <a:cs typeface="Consolas" panose="020B0609020204030204" pitchFamily="49" charset="0"/>
              </a:rPr>
              <a:t>module load &lt;some-module&gt;</a:t>
            </a:r>
          </a:p>
          <a:p>
            <a:pPr marL="0" indent="0">
              <a:buFontTx/>
              <a:buNone/>
            </a:pPr>
            <a:endParaRPr lang="en-US" sz="2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#Run the program with our input</a:t>
            </a:r>
          </a:p>
          <a:p>
            <a:pPr marL="0" indent="0">
              <a:buFontTx/>
              <a:buNone/>
            </a:pPr>
            <a:r>
              <a:rPr lang="en-US" sz="1300" kern="0" dirty="0" err="1">
                <a:latin typeface="Consolas" panose="020B0609020204030204" pitchFamily="49" charset="0"/>
                <a:cs typeface="Consolas" panose="020B0609020204030204" pitchFamily="49" charset="0"/>
              </a:rPr>
              <a:t>myprogram</a:t>
            </a:r>
            <a:r>
              <a:rPr lang="en-US" sz="1300" kern="0" dirty="0">
                <a:latin typeface="Consolas" panose="020B0609020204030204" pitchFamily="49" charset="0"/>
                <a:cs typeface="Consolas" panose="020B0609020204030204" pitchFamily="49" charset="0"/>
              </a:rPr>
              <a:t> &lt; </a:t>
            </a:r>
            <a:r>
              <a:rPr lang="en-US" sz="1300" kern="0" dirty="0" err="1">
                <a:latin typeface="Consolas" panose="020B0609020204030204" pitchFamily="49" charset="0"/>
                <a:cs typeface="Consolas" panose="020B0609020204030204" pitchFamily="49" charset="0"/>
              </a:rPr>
              <a:t>file.input</a:t>
            </a:r>
            <a:r>
              <a:rPr lang="en-US" sz="1300" kern="0" dirty="0">
                <a:latin typeface="Consolas" panose="020B0609020204030204" pitchFamily="49" charset="0"/>
                <a:cs typeface="Consolas" panose="020B0609020204030204" pitchFamily="49" charset="0"/>
              </a:rPr>
              <a:t> &gt; </a:t>
            </a:r>
            <a:r>
              <a:rPr lang="en-US" sz="1300" kern="0" dirty="0" err="1">
                <a:latin typeface="Consolas" panose="020B0609020204030204" pitchFamily="49" charset="0"/>
                <a:cs typeface="Consolas" panose="020B0609020204030204" pitchFamily="49" charset="0"/>
              </a:rPr>
              <a:t>file.output</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solidFill>
                  <a:srgbClr val="00B050"/>
                </a:solidFill>
                <a:latin typeface="Consolas" panose="020B0609020204030204" pitchFamily="49" charset="0"/>
                <a:cs typeface="Consolas" panose="020B0609020204030204" pitchFamily="49" charset="0"/>
              </a:rPr>
              <a:t>#Move files out of working directory and clean up</a:t>
            </a:r>
            <a:endParaRPr lang="en-US" sz="1300" kern="0" dirty="0">
              <a:latin typeface="Consolas" panose="020B0609020204030204" pitchFamily="49" charset="0"/>
              <a:cs typeface="Consolas" panose="020B0609020204030204" pitchFamily="49" charset="0"/>
            </a:endParaRPr>
          </a:p>
          <a:p>
            <a:pPr marL="0" indent="0">
              <a:buFontTx/>
              <a:buNone/>
            </a:pPr>
            <a:r>
              <a:rPr lang="en-US" sz="1300" kern="0" dirty="0">
                <a:latin typeface="Consolas" panose="020B0609020204030204" pitchFamily="49" charset="0"/>
                <a:cs typeface="Consolas" panose="020B0609020204030204" pitchFamily="49" charset="0"/>
              </a:rPr>
              <a:t>cp </a:t>
            </a:r>
            <a:r>
              <a:rPr lang="en-US" sz="1300" kern="0" dirty="0" err="1">
                <a:latin typeface="Consolas" panose="020B0609020204030204" pitchFamily="49" charset="0"/>
                <a:cs typeface="Consolas" panose="020B0609020204030204" pitchFamily="49" charset="0"/>
              </a:rPr>
              <a:t>file.output</a:t>
            </a:r>
            <a:r>
              <a:rPr lang="en-US" sz="1300" kern="0" dirty="0">
                <a:latin typeface="Consolas" panose="020B0609020204030204" pitchFamily="49" charset="0"/>
                <a:cs typeface="Consolas" panose="020B0609020204030204" pitchFamily="49" charset="0"/>
              </a:rPr>
              <a:t> $HOME/.</a:t>
            </a:r>
          </a:p>
          <a:p>
            <a:pPr marL="0" indent="0">
              <a:buFontTx/>
              <a:buNone/>
            </a:pPr>
            <a:r>
              <a:rPr lang="en-US" sz="1300" kern="0" dirty="0">
                <a:latin typeface="Consolas" panose="020B0609020204030204" pitchFamily="49" charset="0"/>
                <a:cs typeface="Consolas" panose="020B0609020204030204" pitchFamily="49" charset="0"/>
              </a:rPr>
              <a:t>cd $HOME</a:t>
            </a:r>
          </a:p>
          <a:p>
            <a:pPr marL="0" indent="0">
              <a:buFontTx/>
              <a:buNone/>
            </a:pPr>
            <a:r>
              <a:rPr lang="en-US" sz="1300" kern="0" dirty="0">
                <a:latin typeface="Consolas" panose="020B0609020204030204" pitchFamily="49" charset="0"/>
                <a:cs typeface="Consolas" panose="020B0609020204030204" pitchFamily="49" charset="0"/>
              </a:rPr>
              <a:t>rm -rf $SCRDIR</a:t>
            </a:r>
          </a:p>
        </p:txBody>
      </p:sp>
      <p:sp>
        <p:nvSpPr>
          <p:cNvPr id="2" name="Rectangle 1">
            <a:extLst>
              <a:ext uri="{FF2B5EF4-FFF2-40B4-BE49-F238E27FC236}">
                <a16:creationId xmlns:a16="http://schemas.microsoft.com/office/drawing/2014/main" id="{FD232DF1-58A4-1B5B-CF66-61C6C9AA5CB1}"/>
              </a:ext>
            </a:extLst>
          </p:cNvPr>
          <p:cNvSpPr/>
          <p:nvPr/>
        </p:nvSpPr>
        <p:spPr bwMode="auto">
          <a:xfrm>
            <a:off x="2057400" y="2514600"/>
            <a:ext cx="4495800" cy="1905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Arial" charset="0"/>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Done! Let’s call this file</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Arial" charset="0"/>
              <a:ea typeface="Arial" charset="0"/>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Arial" charset="0"/>
                <a:cs typeface="Arial" charset="0"/>
              </a:rPr>
              <a:t>FirstSlurmScript.sbatch</a:t>
            </a:r>
            <a:endParaRPr kumimoji="0" lang="en-US" sz="24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16377078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accent2"/>
                </a:solidFill>
                <a:latin typeface="Arial"/>
                <a:ea typeface="Arial"/>
                <a:cs typeface="Arial"/>
                <a:sym typeface="Arial"/>
                <a:rtl val="0"/>
              </a:rPr>
              <a:t>Basic </a:t>
            </a:r>
            <a:r>
              <a:rPr lang="en-US" sz="2400" dirty="0" err="1">
                <a:solidFill>
                  <a:schemeClr val="accent2"/>
                </a:solidFill>
                <a:latin typeface="Arial"/>
                <a:ea typeface="Arial"/>
                <a:cs typeface="Arial"/>
                <a:sym typeface="Arial"/>
                <a:rtl val="0"/>
              </a:rPr>
              <a:t>Slurm</a:t>
            </a:r>
            <a:r>
              <a:rPr lang="en-US" sz="2400" dirty="0">
                <a:solidFill>
                  <a:schemeClr val="accent2"/>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p>
          <a:p>
            <a:pPr marL="0" indent="0">
              <a:buNone/>
            </a:pP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1149448932"/>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 y="990600"/>
            <a:ext cx="9144000" cy="762000"/>
          </a:xfrm>
        </p:spPr>
        <p:txBody>
          <a:bodyPr/>
          <a:lstStyle/>
          <a:p>
            <a:pPr algn="ctr" eaLnBrk="1" hangingPunct="1"/>
            <a:r>
              <a:rPr lang="en-US" sz="3800" b="1" dirty="0">
                <a:solidFill>
                  <a:srgbClr val="990000"/>
                </a:solidFill>
                <a:latin typeface="Arial (Body)"/>
              </a:rPr>
              <a:t>Basic </a:t>
            </a:r>
            <a:r>
              <a:rPr lang="en-US" sz="3800" b="1" dirty="0" err="1">
                <a:solidFill>
                  <a:srgbClr val="990000"/>
                </a:solidFill>
                <a:latin typeface="Arial (Body)"/>
              </a:rPr>
              <a:t>Slurm</a:t>
            </a:r>
            <a:r>
              <a:rPr lang="en-US" sz="3800" b="1" dirty="0">
                <a:solidFill>
                  <a:srgbClr val="990000"/>
                </a:solidFill>
                <a:latin typeface="Arial (Body)"/>
              </a:rPr>
              <a:t> commands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676400"/>
            <a:ext cx="9144000" cy="4876800"/>
          </a:xfrm>
        </p:spPr>
        <p:txBody>
          <a:bodyPr/>
          <a:lstStyle/>
          <a:p>
            <a:r>
              <a:rPr lang="en-US" sz="2400" b="1" dirty="0" err="1"/>
              <a:t>sbatch</a:t>
            </a:r>
            <a:r>
              <a:rPr lang="en-US" sz="2400" b="1" dirty="0"/>
              <a:t> </a:t>
            </a:r>
            <a:r>
              <a:rPr lang="en-US" sz="2400" b="1" dirty="0" err="1"/>
              <a:t>FirstSlurmScript.sbatch</a:t>
            </a:r>
            <a:r>
              <a:rPr lang="en-US" sz="2400" b="1" dirty="0"/>
              <a:t> - </a:t>
            </a:r>
            <a:r>
              <a:rPr lang="en-US" sz="2400" dirty="0"/>
              <a:t>launch a batch job</a:t>
            </a:r>
          </a:p>
        </p:txBody>
      </p:sp>
      <p:pic>
        <p:nvPicPr>
          <p:cNvPr id="3" name="Picture 2">
            <a:extLst>
              <a:ext uri="{FF2B5EF4-FFF2-40B4-BE49-F238E27FC236}">
                <a16:creationId xmlns:a16="http://schemas.microsoft.com/office/drawing/2014/main" id="{886F2E8F-9D1A-34E1-3E34-569B1A8A1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84" y="2438400"/>
            <a:ext cx="7772400" cy="645743"/>
          </a:xfrm>
          <a:prstGeom prst="rect">
            <a:avLst/>
          </a:prstGeom>
        </p:spPr>
      </p:pic>
      <p:cxnSp>
        <p:nvCxnSpPr>
          <p:cNvPr id="5" name="Straight Arrow Connector 4">
            <a:extLst>
              <a:ext uri="{FF2B5EF4-FFF2-40B4-BE49-F238E27FC236}">
                <a16:creationId xmlns:a16="http://schemas.microsoft.com/office/drawing/2014/main" id="{B09961F5-7ED8-B281-3834-2CBED724B66F}"/>
              </a:ext>
            </a:extLst>
          </p:cNvPr>
          <p:cNvCxnSpPr>
            <a:cxnSpLocks/>
          </p:cNvCxnSpPr>
          <p:nvPr/>
        </p:nvCxnSpPr>
        <p:spPr bwMode="auto">
          <a:xfrm flipV="1">
            <a:off x="3886200" y="2971800"/>
            <a:ext cx="0" cy="68580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7" name="TextBox 6">
            <a:extLst>
              <a:ext uri="{FF2B5EF4-FFF2-40B4-BE49-F238E27FC236}">
                <a16:creationId xmlns:a16="http://schemas.microsoft.com/office/drawing/2014/main" id="{BB047BFC-120B-C026-9AC7-514E90A7F821}"/>
              </a:ext>
            </a:extLst>
          </p:cNvPr>
          <p:cNvSpPr txBox="1"/>
          <p:nvPr/>
        </p:nvSpPr>
        <p:spPr>
          <a:xfrm>
            <a:off x="3349033" y="3657600"/>
            <a:ext cx="1074333" cy="461665"/>
          </a:xfrm>
          <a:prstGeom prst="rect">
            <a:avLst/>
          </a:prstGeom>
          <a:noFill/>
        </p:spPr>
        <p:txBody>
          <a:bodyPr wrap="none" rtlCol="0">
            <a:spAutoFit/>
          </a:bodyPr>
          <a:lstStyle/>
          <a:p>
            <a:r>
              <a:rPr lang="en-US" dirty="0">
                <a:solidFill>
                  <a:srgbClr val="FF0000"/>
                </a:solidFill>
              </a:rPr>
              <a:t>Job ID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 y="990600"/>
            <a:ext cx="9144000" cy="762000"/>
          </a:xfrm>
        </p:spPr>
        <p:txBody>
          <a:bodyPr/>
          <a:lstStyle/>
          <a:p>
            <a:pPr algn="ctr" eaLnBrk="1" hangingPunct="1"/>
            <a:r>
              <a:rPr lang="en-US" sz="3800" b="1" dirty="0">
                <a:solidFill>
                  <a:srgbClr val="990000"/>
                </a:solidFill>
                <a:latin typeface="Arial (Body)"/>
              </a:rPr>
              <a:t>Basic </a:t>
            </a:r>
            <a:r>
              <a:rPr lang="en-US" sz="3800" b="1" dirty="0" err="1">
                <a:solidFill>
                  <a:srgbClr val="990000"/>
                </a:solidFill>
                <a:latin typeface="Arial (Body)"/>
              </a:rPr>
              <a:t>Slurm</a:t>
            </a:r>
            <a:r>
              <a:rPr lang="en-US" sz="3800" b="1" dirty="0">
                <a:solidFill>
                  <a:srgbClr val="990000"/>
                </a:solidFill>
                <a:latin typeface="Arial (Body)"/>
              </a:rPr>
              <a:t> commands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453896"/>
            <a:ext cx="9144000" cy="4876800"/>
          </a:xfrm>
        </p:spPr>
        <p:txBody>
          <a:bodyPr/>
          <a:lstStyle/>
          <a:p>
            <a:r>
              <a:rPr lang="en-US" sz="2400" b="1" dirty="0" err="1"/>
              <a:t>sbatch</a:t>
            </a:r>
            <a:r>
              <a:rPr lang="en-US" sz="2400" b="1" dirty="0"/>
              <a:t> </a:t>
            </a:r>
            <a:r>
              <a:rPr lang="en-US" sz="2400" b="1" dirty="0" err="1"/>
              <a:t>FirstSlurmScript.sbatch</a:t>
            </a:r>
            <a:r>
              <a:rPr lang="en-US" sz="2400" b="1" dirty="0"/>
              <a:t> - </a:t>
            </a:r>
            <a:r>
              <a:rPr lang="en-US" sz="2400" dirty="0"/>
              <a:t>launch a batch job</a:t>
            </a:r>
          </a:p>
          <a:p>
            <a:r>
              <a:rPr lang="en-US" sz="2400" b="1" dirty="0" err="1"/>
              <a:t>squeue</a:t>
            </a:r>
            <a:r>
              <a:rPr lang="en-US" sz="2400" dirty="0"/>
              <a:t> - shows all jobs in queue</a:t>
            </a:r>
          </a:p>
          <a:p>
            <a:pPr lvl="1"/>
            <a:r>
              <a:rPr lang="en-US" sz="2000" b="1" dirty="0" err="1"/>
              <a:t>squeue</a:t>
            </a:r>
            <a:r>
              <a:rPr lang="en-US" sz="2000" b="1" dirty="0"/>
              <a:t> --me </a:t>
            </a:r>
            <a:r>
              <a:rPr lang="en-US" sz="2000" dirty="0"/>
              <a:t>- shows only your jobs</a:t>
            </a:r>
          </a:p>
          <a:p>
            <a:pPr lvl="1"/>
            <a:r>
              <a:rPr lang="en-US" sz="2000" b="1" dirty="0" err="1"/>
              <a:t>squeue</a:t>
            </a:r>
            <a:r>
              <a:rPr lang="en-US" sz="2000" b="1" dirty="0"/>
              <a:t> -u &lt;</a:t>
            </a:r>
            <a:r>
              <a:rPr lang="en-US" sz="2000" b="1" dirty="0" err="1"/>
              <a:t>uNID</a:t>
            </a:r>
            <a:r>
              <a:rPr lang="en-US" sz="2000" b="1" dirty="0"/>
              <a:t>&gt; </a:t>
            </a:r>
            <a:r>
              <a:rPr lang="en-US" sz="2000" dirty="0"/>
              <a:t>- shows only your jobs</a:t>
            </a:r>
            <a:endParaRPr lang="en-US" sz="2000" b="1" dirty="0"/>
          </a:p>
          <a:p>
            <a:pPr lvl="1"/>
            <a:r>
              <a:rPr lang="en-US" sz="2000" b="1" dirty="0" err="1"/>
              <a:t>mysqueue</a:t>
            </a:r>
            <a:r>
              <a:rPr lang="en-US" sz="2000" b="1" dirty="0">
                <a:solidFill>
                  <a:srgbClr val="FF0000"/>
                </a:solidFill>
              </a:rPr>
              <a:t>*</a:t>
            </a:r>
            <a:r>
              <a:rPr lang="en-US" sz="2000" b="1" dirty="0"/>
              <a:t> - </a:t>
            </a:r>
            <a:r>
              <a:rPr lang="en-US" sz="2000" dirty="0"/>
              <a:t>shows</a:t>
            </a:r>
            <a:r>
              <a:rPr lang="en-US" sz="2000" b="1" dirty="0"/>
              <a:t> </a:t>
            </a:r>
            <a:r>
              <a:rPr lang="en-US" sz="2000" dirty="0"/>
              <a:t>job queue per partition and associated accounts you have access to on the cluster</a:t>
            </a:r>
            <a:endParaRPr lang="en-US" sz="500" dirty="0"/>
          </a:p>
        </p:txBody>
      </p:sp>
      <p:sp>
        <p:nvSpPr>
          <p:cNvPr id="3" name="TextBox 2">
            <a:extLst>
              <a:ext uri="{FF2B5EF4-FFF2-40B4-BE49-F238E27FC236}">
                <a16:creationId xmlns:a16="http://schemas.microsoft.com/office/drawing/2014/main" id="{6A7D49DE-BEEA-77E2-CDE9-FA4079EFF20A}"/>
              </a:ext>
            </a:extLst>
          </p:cNvPr>
          <p:cNvSpPr txBox="1"/>
          <p:nvPr/>
        </p:nvSpPr>
        <p:spPr>
          <a:xfrm>
            <a:off x="24384" y="6096000"/>
            <a:ext cx="5690616"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a:ln>
                  <a:noFill/>
                </a:ln>
                <a:solidFill>
                  <a:srgbClr val="FF0000"/>
                </a:solidFill>
                <a:effectLst/>
                <a:uLnTx/>
                <a:uFillTx/>
                <a:latin typeface="Arial"/>
                <a:cs typeface="Arial"/>
              </a:rPr>
              <a:t>*</a:t>
            </a:r>
            <a:r>
              <a:rPr kumimoji="0" lang="en-US" sz="1400" b="0" i="0" u="none" strike="noStrike" kern="0" cap="none" spc="0" normalizeH="0" baseline="0" noProof="0" dirty="0">
                <a:ln>
                  <a:noFill/>
                </a:ln>
                <a:solidFill>
                  <a:srgbClr val="545454"/>
                </a:solidFill>
                <a:effectLst/>
                <a:uLnTx/>
                <a:uFillTx/>
                <a:latin typeface="Arial"/>
                <a:cs typeface="Arial"/>
              </a:rPr>
              <a:t>CHPC developed programs. See </a:t>
            </a:r>
            <a:r>
              <a:rPr kumimoji="0" lang="en-US" sz="1400" b="0" i="0" u="none" strike="noStrike" kern="0" cap="none" spc="0" normalizeH="0" baseline="0" noProof="0" dirty="0">
                <a:ln>
                  <a:noFill/>
                </a:ln>
                <a:solidFill>
                  <a:srgbClr val="545454"/>
                </a:solidFill>
                <a:effectLst/>
                <a:uLnTx/>
                <a:uFillTx/>
                <a:latin typeface="Arial"/>
                <a:cs typeface="Arial"/>
                <a:hlinkClick r:id="rId3"/>
              </a:rPr>
              <a:t>CHPC Newsletter 2023 Summer </a:t>
            </a:r>
            <a:endParaRPr kumimoji="0" lang="en-US" sz="1400" b="0" i="0" u="none" strike="noStrike" kern="0" cap="none" spc="0" normalizeH="0" baseline="0" noProof="0" dirty="0">
              <a:ln>
                <a:noFill/>
              </a:ln>
              <a:solidFill>
                <a:srgbClr val="545454"/>
              </a:solidFill>
              <a:effectLst/>
              <a:uLnTx/>
              <a:uFillTx/>
              <a:latin typeface="Arial"/>
              <a:cs typeface="Arial"/>
            </a:endParaRPr>
          </a:p>
        </p:txBody>
      </p:sp>
    </p:spTree>
    <p:extLst>
      <p:ext uri="{BB962C8B-B14F-4D97-AF65-F5344CB8AC3E}">
        <p14:creationId xmlns:p14="http://schemas.microsoft.com/office/powerpoint/2010/main" val="222814959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 y="990600"/>
            <a:ext cx="9144000" cy="762000"/>
          </a:xfrm>
        </p:spPr>
        <p:txBody>
          <a:bodyPr/>
          <a:lstStyle/>
          <a:p>
            <a:pPr algn="ctr" eaLnBrk="1" hangingPunct="1"/>
            <a:r>
              <a:rPr lang="en-US" sz="3800" b="1" dirty="0">
                <a:solidFill>
                  <a:srgbClr val="990000"/>
                </a:solidFill>
                <a:latin typeface="Arial (Body)"/>
              </a:rPr>
              <a:t>Basic </a:t>
            </a:r>
            <a:r>
              <a:rPr lang="en-US" sz="3800" b="1" dirty="0" err="1">
                <a:solidFill>
                  <a:srgbClr val="990000"/>
                </a:solidFill>
                <a:latin typeface="Arial (Body)"/>
              </a:rPr>
              <a:t>Slurm</a:t>
            </a:r>
            <a:r>
              <a:rPr lang="en-US" sz="3800" b="1" dirty="0">
                <a:solidFill>
                  <a:srgbClr val="990000"/>
                </a:solidFill>
                <a:latin typeface="Arial (Body)"/>
              </a:rPr>
              <a:t> commands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453896"/>
            <a:ext cx="9144000" cy="4876800"/>
          </a:xfrm>
        </p:spPr>
        <p:txBody>
          <a:bodyPr/>
          <a:lstStyle/>
          <a:p>
            <a:r>
              <a:rPr lang="en-US" sz="2400" b="1" dirty="0" err="1"/>
              <a:t>sbatch</a:t>
            </a:r>
            <a:r>
              <a:rPr lang="en-US" sz="2400" b="1" dirty="0"/>
              <a:t> </a:t>
            </a:r>
            <a:r>
              <a:rPr lang="en-US" sz="2400" b="1" dirty="0" err="1"/>
              <a:t>FirstSlurmScript.sbatch</a:t>
            </a:r>
            <a:r>
              <a:rPr lang="en-US" sz="2400" b="1" dirty="0"/>
              <a:t> - </a:t>
            </a:r>
            <a:r>
              <a:rPr lang="en-US" sz="2400" dirty="0"/>
              <a:t>launch a batch job</a:t>
            </a:r>
          </a:p>
          <a:p>
            <a:r>
              <a:rPr lang="en-US" sz="2400" b="1" dirty="0" err="1"/>
              <a:t>squeue</a:t>
            </a:r>
            <a:r>
              <a:rPr lang="en-US" sz="2400" dirty="0"/>
              <a:t> - shows all jobs in queue</a:t>
            </a:r>
          </a:p>
          <a:p>
            <a:pPr lvl="1"/>
            <a:r>
              <a:rPr lang="en-US" sz="2000" b="1" dirty="0" err="1"/>
              <a:t>squeue</a:t>
            </a:r>
            <a:r>
              <a:rPr lang="en-US" sz="2000" b="1" dirty="0"/>
              <a:t> --me </a:t>
            </a:r>
            <a:r>
              <a:rPr lang="en-US" sz="2000" dirty="0"/>
              <a:t>- shows only your jobs</a:t>
            </a:r>
          </a:p>
          <a:p>
            <a:pPr lvl="1"/>
            <a:r>
              <a:rPr lang="en-US" sz="2000" b="1" dirty="0" err="1"/>
              <a:t>squeue</a:t>
            </a:r>
            <a:r>
              <a:rPr lang="en-US" sz="2000" b="1" dirty="0"/>
              <a:t> -u &lt;</a:t>
            </a:r>
            <a:r>
              <a:rPr lang="en-US" sz="2000" b="1" dirty="0" err="1"/>
              <a:t>uNID</a:t>
            </a:r>
            <a:r>
              <a:rPr lang="en-US" sz="2000" b="1" dirty="0"/>
              <a:t>&gt; </a:t>
            </a:r>
            <a:r>
              <a:rPr lang="en-US" sz="2000" dirty="0"/>
              <a:t>- shows only your jobs</a:t>
            </a:r>
          </a:p>
          <a:p>
            <a:pPr lvl="1"/>
            <a:r>
              <a:rPr lang="en-US" sz="2000" b="1" dirty="0" err="1"/>
              <a:t>mysqueue</a:t>
            </a:r>
            <a:r>
              <a:rPr lang="en-US" sz="2000" b="1" dirty="0">
                <a:solidFill>
                  <a:srgbClr val="FF0000"/>
                </a:solidFill>
              </a:rPr>
              <a:t>*</a:t>
            </a:r>
            <a:r>
              <a:rPr lang="en-US" sz="2000" b="1" dirty="0"/>
              <a:t> - </a:t>
            </a:r>
            <a:r>
              <a:rPr lang="en-US" sz="2000" dirty="0"/>
              <a:t>shows</a:t>
            </a:r>
            <a:r>
              <a:rPr lang="en-US" sz="2000" b="1" dirty="0"/>
              <a:t> </a:t>
            </a:r>
            <a:r>
              <a:rPr lang="en-US" sz="2000" dirty="0"/>
              <a:t>job queue per partition and associated accounts you have access to on the cluster</a:t>
            </a:r>
          </a:p>
          <a:p>
            <a:r>
              <a:rPr lang="en-US" sz="2400" b="1" dirty="0" err="1"/>
              <a:t>scancel</a:t>
            </a:r>
            <a:r>
              <a:rPr lang="en-US" sz="2400" b="1" dirty="0"/>
              <a:t> &lt;</a:t>
            </a:r>
            <a:r>
              <a:rPr lang="en-US" sz="2400" b="1" dirty="0" err="1"/>
              <a:t>jobid</a:t>
            </a:r>
            <a:r>
              <a:rPr lang="en-US" sz="2400" b="1" dirty="0"/>
              <a:t>&gt; </a:t>
            </a:r>
            <a:r>
              <a:rPr lang="en-US" sz="2400" dirty="0"/>
              <a:t>- cancel a job</a:t>
            </a:r>
          </a:p>
          <a:p>
            <a:pPr marL="0" indent="0">
              <a:buNone/>
            </a:pPr>
            <a:endParaRPr lang="en-US" sz="500" dirty="0"/>
          </a:p>
          <a:p>
            <a:pPr marL="0" indent="0">
              <a:buNone/>
            </a:pPr>
            <a:endParaRPr lang="en-US" sz="500" dirty="0"/>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r>
              <a:rPr lang="en-US" sz="1400" dirty="0">
                <a:solidFill>
                  <a:srgbClr val="FF0000"/>
                </a:solidFill>
              </a:rPr>
              <a:t>*</a:t>
            </a:r>
            <a:r>
              <a:rPr lang="en-US" sz="1400" dirty="0"/>
              <a:t>CHPC developed programs. See </a:t>
            </a:r>
            <a:r>
              <a:rPr lang="en-US" sz="1400" dirty="0">
                <a:hlinkClick r:id="rId3"/>
              </a:rPr>
              <a:t>CHPC Newsletter 2023 Summer </a:t>
            </a:r>
            <a:endParaRPr lang="en-US" sz="1400" dirty="0"/>
          </a:p>
        </p:txBody>
      </p:sp>
      <p:pic>
        <p:nvPicPr>
          <p:cNvPr id="2" name="Picture 1">
            <a:extLst>
              <a:ext uri="{FF2B5EF4-FFF2-40B4-BE49-F238E27FC236}">
                <a16:creationId xmlns:a16="http://schemas.microsoft.com/office/drawing/2014/main" id="{9BCBA16B-19C9-031F-903A-5988B3A25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84" y="4341769"/>
            <a:ext cx="7772400" cy="645743"/>
          </a:xfrm>
          <a:prstGeom prst="rect">
            <a:avLst/>
          </a:prstGeom>
        </p:spPr>
      </p:pic>
      <p:sp>
        <p:nvSpPr>
          <p:cNvPr id="3" name="TextBox 2">
            <a:extLst>
              <a:ext uri="{FF2B5EF4-FFF2-40B4-BE49-F238E27FC236}">
                <a16:creationId xmlns:a16="http://schemas.microsoft.com/office/drawing/2014/main" id="{9DF5791C-0066-9229-5C92-4FA76A4E62DB}"/>
              </a:ext>
            </a:extLst>
          </p:cNvPr>
          <p:cNvSpPr txBox="1"/>
          <p:nvPr/>
        </p:nvSpPr>
        <p:spPr>
          <a:xfrm>
            <a:off x="2895600" y="5105400"/>
            <a:ext cx="2903359" cy="461665"/>
          </a:xfrm>
          <a:prstGeom prst="rect">
            <a:avLst/>
          </a:prstGeom>
          <a:noFill/>
        </p:spPr>
        <p:txBody>
          <a:bodyPr wrap="none" rtlCol="0">
            <a:spAutoFit/>
          </a:bodyPr>
          <a:lstStyle/>
          <a:p>
            <a:r>
              <a:rPr lang="en-US" dirty="0" err="1">
                <a:solidFill>
                  <a:srgbClr val="FF0000"/>
                </a:solidFill>
                <a:latin typeface="Consolas" panose="020B0609020204030204" pitchFamily="49" charset="0"/>
                <a:cs typeface="Consolas" panose="020B0609020204030204" pitchFamily="49" charset="0"/>
              </a:rPr>
              <a:t>scancel</a:t>
            </a:r>
            <a:r>
              <a:rPr lang="en-US" dirty="0">
                <a:solidFill>
                  <a:srgbClr val="FF0000"/>
                </a:solidFill>
                <a:latin typeface="Consolas" panose="020B0609020204030204" pitchFamily="49" charset="0"/>
                <a:cs typeface="Consolas" panose="020B0609020204030204" pitchFamily="49" charset="0"/>
              </a:rPr>
              <a:t> 13335248</a:t>
            </a:r>
          </a:p>
        </p:txBody>
      </p:sp>
    </p:spTree>
    <p:extLst>
      <p:ext uri="{BB962C8B-B14F-4D97-AF65-F5344CB8AC3E}">
        <p14:creationId xmlns:p14="http://schemas.microsoft.com/office/powerpoint/2010/main" val="4022911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 y="990600"/>
            <a:ext cx="9144000" cy="762000"/>
          </a:xfrm>
        </p:spPr>
        <p:txBody>
          <a:bodyPr/>
          <a:lstStyle/>
          <a:p>
            <a:pPr algn="ctr" eaLnBrk="1" hangingPunct="1"/>
            <a:r>
              <a:rPr lang="en-US" sz="3800" b="1" dirty="0">
                <a:solidFill>
                  <a:srgbClr val="990000"/>
                </a:solidFill>
                <a:latin typeface="Arial (Body)"/>
              </a:rPr>
              <a:t>Basic </a:t>
            </a:r>
            <a:r>
              <a:rPr lang="en-US" sz="3800" b="1" dirty="0" err="1">
                <a:solidFill>
                  <a:srgbClr val="990000"/>
                </a:solidFill>
                <a:latin typeface="Arial (Body)"/>
              </a:rPr>
              <a:t>Slurm</a:t>
            </a:r>
            <a:r>
              <a:rPr lang="en-US" sz="3800" b="1" dirty="0">
                <a:solidFill>
                  <a:srgbClr val="990000"/>
                </a:solidFill>
                <a:latin typeface="Arial (Body)"/>
              </a:rPr>
              <a:t> commands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453896"/>
            <a:ext cx="9144000" cy="5023104"/>
          </a:xfrm>
        </p:spPr>
        <p:txBody>
          <a:bodyPr/>
          <a:lstStyle/>
          <a:p>
            <a:r>
              <a:rPr lang="en-US" sz="2400" b="1" dirty="0" err="1"/>
              <a:t>sbatch</a:t>
            </a:r>
            <a:r>
              <a:rPr lang="en-US" sz="2400" b="1" dirty="0"/>
              <a:t> </a:t>
            </a:r>
            <a:r>
              <a:rPr lang="en-US" sz="2400" b="1" dirty="0" err="1"/>
              <a:t>FirstSlurmScript.sbatch</a:t>
            </a:r>
            <a:r>
              <a:rPr lang="en-US" sz="2400" b="1" dirty="0"/>
              <a:t> - </a:t>
            </a:r>
            <a:r>
              <a:rPr lang="en-US" sz="2400" dirty="0"/>
              <a:t>launch a batch job</a:t>
            </a:r>
          </a:p>
          <a:p>
            <a:r>
              <a:rPr lang="en-US" sz="2400" b="1" dirty="0" err="1"/>
              <a:t>squeue</a:t>
            </a:r>
            <a:r>
              <a:rPr lang="en-US" sz="2400" dirty="0"/>
              <a:t> - shows all jobs in queue</a:t>
            </a:r>
          </a:p>
          <a:p>
            <a:pPr lvl="1"/>
            <a:r>
              <a:rPr lang="en-US" sz="2000" b="1" dirty="0" err="1"/>
              <a:t>squeue</a:t>
            </a:r>
            <a:r>
              <a:rPr lang="en-US" sz="2000" b="1" dirty="0"/>
              <a:t> --me </a:t>
            </a:r>
            <a:r>
              <a:rPr lang="en-US" sz="2000" dirty="0"/>
              <a:t>- shows only your jobs</a:t>
            </a:r>
          </a:p>
          <a:p>
            <a:pPr lvl="1"/>
            <a:r>
              <a:rPr lang="en-US" sz="2000" b="1" dirty="0" err="1"/>
              <a:t>squeue</a:t>
            </a:r>
            <a:r>
              <a:rPr lang="en-US" sz="2000" b="1" dirty="0"/>
              <a:t> -u &lt;</a:t>
            </a:r>
            <a:r>
              <a:rPr lang="en-US" sz="2000" b="1" dirty="0" err="1"/>
              <a:t>uNID</a:t>
            </a:r>
            <a:r>
              <a:rPr lang="en-US" sz="2000" b="1" dirty="0"/>
              <a:t>&gt; </a:t>
            </a:r>
            <a:r>
              <a:rPr lang="en-US" sz="2000" dirty="0"/>
              <a:t>- shows only your jobs</a:t>
            </a:r>
          </a:p>
          <a:p>
            <a:pPr lvl="1"/>
            <a:r>
              <a:rPr lang="en-US" sz="2000" b="1" dirty="0" err="1"/>
              <a:t>mysqueue</a:t>
            </a:r>
            <a:r>
              <a:rPr lang="en-US" sz="2000" b="1" dirty="0">
                <a:solidFill>
                  <a:srgbClr val="FF0000"/>
                </a:solidFill>
              </a:rPr>
              <a:t>*</a:t>
            </a:r>
            <a:r>
              <a:rPr lang="en-US" sz="2000" b="1" dirty="0"/>
              <a:t> - </a:t>
            </a:r>
            <a:r>
              <a:rPr lang="en-US" sz="2000" dirty="0"/>
              <a:t>shows</a:t>
            </a:r>
            <a:r>
              <a:rPr lang="en-US" sz="2000" b="1" dirty="0"/>
              <a:t> </a:t>
            </a:r>
            <a:r>
              <a:rPr lang="en-US" sz="2000" dirty="0"/>
              <a:t>job queue per partition and associated accounts you have access to on the cluster</a:t>
            </a:r>
          </a:p>
          <a:p>
            <a:r>
              <a:rPr lang="en-US" sz="2400" b="1" dirty="0" err="1"/>
              <a:t>scancel</a:t>
            </a:r>
            <a:r>
              <a:rPr lang="en-US" sz="2400" b="1" dirty="0"/>
              <a:t> &lt;</a:t>
            </a:r>
            <a:r>
              <a:rPr lang="en-US" sz="2400" b="1" dirty="0" err="1"/>
              <a:t>jobid</a:t>
            </a:r>
            <a:r>
              <a:rPr lang="en-US" sz="2400" b="1" dirty="0"/>
              <a:t>&gt; </a:t>
            </a:r>
            <a:r>
              <a:rPr lang="en-US" sz="2400" dirty="0"/>
              <a:t>- cancel a job</a:t>
            </a:r>
          </a:p>
          <a:p>
            <a:r>
              <a:rPr lang="en-US" sz="2400" b="1" dirty="0" err="1"/>
              <a:t>sinfo</a:t>
            </a:r>
            <a:r>
              <a:rPr lang="en-US" sz="2400" dirty="0"/>
              <a:t> - shows all partitions/nodes state</a:t>
            </a:r>
          </a:p>
          <a:p>
            <a:pPr lvl="1"/>
            <a:r>
              <a:rPr lang="en-US" sz="2000" b="1" dirty="0" err="1"/>
              <a:t>mysinfo</a:t>
            </a:r>
            <a:r>
              <a:rPr lang="en-US" sz="2000" b="1" dirty="0">
                <a:solidFill>
                  <a:srgbClr val="FF0000"/>
                </a:solidFill>
              </a:rPr>
              <a:t>* </a:t>
            </a:r>
            <a:r>
              <a:rPr lang="en-US" sz="2000" b="1" dirty="0">
                <a:solidFill>
                  <a:schemeClr val="tx1">
                    <a:lumMod val="50000"/>
                  </a:schemeClr>
                </a:solidFill>
              </a:rPr>
              <a:t>-</a:t>
            </a:r>
            <a:r>
              <a:rPr lang="en-US" sz="2000" b="1" dirty="0"/>
              <a:t> </a:t>
            </a:r>
            <a:r>
              <a:rPr lang="en-US" sz="2000" dirty="0"/>
              <a:t>info on partitions/nodes and associated accounts you have access to on the cluster</a:t>
            </a:r>
            <a:endParaRPr lang="en-US" sz="500" dirty="0"/>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r>
              <a:rPr lang="en-US" sz="1400" dirty="0">
                <a:solidFill>
                  <a:srgbClr val="FF0000"/>
                </a:solidFill>
              </a:rPr>
              <a:t>*</a:t>
            </a:r>
            <a:r>
              <a:rPr lang="en-US" sz="1400" dirty="0"/>
              <a:t>CHPC developed programs. See </a:t>
            </a:r>
            <a:r>
              <a:rPr lang="en-US" sz="1400" dirty="0">
                <a:hlinkClick r:id="rId3"/>
              </a:rPr>
              <a:t>CHPC Newsletter 2023 Summer </a:t>
            </a:r>
            <a:endParaRPr lang="en-US" sz="1400" dirty="0"/>
          </a:p>
        </p:txBody>
      </p:sp>
    </p:spTree>
    <p:extLst>
      <p:ext uri="{BB962C8B-B14F-4D97-AF65-F5344CB8AC3E}">
        <p14:creationId xmlns:p14="http://schemas.microsoft.com/office/powerpoint/2010/main" val="214978459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 y="990600"/>
            <a:ext cx="9144000" cy="762000"/>
          </a:xfrm>
        </p:spPr>
        <p:txBody>
          <a:bodyPr/>
          <a:lstStyle/>
          <a:p>
            <a:pPr algn="ctr" eaLnBrk="1" hangingPunct="1"/>
            <a:r>
              <a:rPr lang="en-US" sz="3800" b="1" dirty="0">
                <a:solidFill>
                  <a:srgbClr val="990000"/>
                </a:solidFill>
                <a:latin typeface="Arial (Body)"/>
              </a:rPr>
              <a:t>Basic </a:t>
            </a:r>
            <a:r>
              <a:rPr lang="en-US" sz="3800" b="1" dirty="0" err="1">
                <a:solidFill>
                  <a:srgbClr val="990000"/>
                </a:solidFill>
                <a:latin typeface="Arial (Body)"/>
              </a:rPr>
              <a:t>Slurm</a:t>
            </a:r>
            <a:r>
              <a:rPr lang="en-US" sz="3800" b="1" dirty="0">
                <a:solidFill>
                  <a:srgbClr val="990000"/>
                </a:solidFill>
                <a:latin typeface="Arial (Body)"/>
              </a:rPr>
              <a:t> commands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453896"/>
            <a:ext cx="9144000" cy="4876800"/>
          </a:xfrm>
        </p:spPr>
        <p:txBody>
          <a:bodyPr/>
          <a:lstStyle/>
          <a:p>
            <a:r>
              <a:rPr lang="en-US" sz="2400" b="1" dirty="0" err="1"/>
              <a:t>sbatch</a:t>
            </a:r>
            <a:r>
              <a:rPr lang="en-US" sz="2400" b="1" dirty="0"/>
              <a:t> </a:t>
            </a:r>
            <a:r>
              <a:rPr lang="en-US" sz="2400" b="1" dirty="0" err="1"/>
              <a:t>FirstSlurmScript.sbatch</a:t>
            </a:r>
            <a:r>
              <a:rPr lang="en-US" sz="2400" b="1" dirty="0"/>
              <a:t> - </a:t>
            </a:r>
            <a:r>
              <a:rPr lang="en-US" sz="2400" dirty="0"/>
              <a:t>launch a batch job</a:t>
            </a:r>
          </a:p>
          <a:p>
            <a:r>
              <a:rPr lang="en-US" sz="2400" b="1" dirty="0" err="1"/>
              <a:t>squeue</a:t>
            </a:r>
            <a:r>
              <a:rPr lang="en-US" sz="2400" dirty="0"/>
              <a:t> - shows all jobs in queue</a:t>
            </a:r>
          </a:p>
          <a:p>
            <a:pPr lvl="1"/>
            <a:r>
              <a:rPr lang="en-US" sz="2000" b="1" dirty="0" err="1"/>
              <a:t>squeue</a:t>
            </a:r>
            <a:r>
              <a:rPr lang="en-US" sz="2000" b="1" dirty="0"/>
              <a:t> --me </a:t>
            </a:r>
            <a:r>
              <a:rPr lang="en-US" sz="2000" dirty="0"/>
              <a:t>- shows only your jobs</a:t>
            </a:r>
          </a:p>
          <a:p>
            <a:pPr lvl="1"/>
            <a:r>
              <a:rPr lang="en-US" sz="2000" b="1" dirty="0" err="1"/>
              <a:t>squeue</a:t>
            </a:r>
            <a:r>
              <a:rPr lang="en-US" sz="2000" b="1" dirty="0"/>
              <a:t> -u &lt;</a:t>
            </a:r>
            <a:r>
              <a:rPr lang="en-US" sz="2000" b="1" dirty="0" err="1"/>
              <a:t>uNID</a:t>
            </a:r>
            <a:r>
              <a:rPr lang="en-US" sz="2000" b="1" dirty="0"/>
              <a:t>&gt; </a:t>
            </a:r>
            <a:r>
              <a:rPr lang="en-US" sz="2000" dirty="0"/>
              <a:t>- shows only your jobs</a:t>
            </a:r>
          </a:p>
          <a:p>
            <a:pPr lvl="1"/>
            <a:r>
              <a:rPr lang="en-US" sz="2000" b="1" dirty="0" err="1"/>
              <a:t>mysqueue</a:t>
            </a:r>
            <a:r>
              <a:rPr lang="en-US" sz="2000" b="1" dirty="0">
                <a:solidFill>
                  <a:srgbClr val="FF0000"/>
                </a:solidFill>
              </a:rPr>
              <a:t>*</a:t>
            </a:r>
            <a:r>
              <a:rPr lang="en-US" sz="2000" b="1" dirty="0"/>
              <a:t> - </a:t>
            </a:r>
            <a:r>
              <a:rPr lang="en-US" sz="2000" dirty="0"/>
              <a:t>shows</a:t>
            </a:r>
            <a:r>
              <a:rPr lang="en-US" sz="2000" b="1" dirty="0"/>
              <a:t> </a:t>
            </a:r>
            <a:r>
              <a:rPr lang="en-US" sz="2000" dirty="0"/>
              <a:t>job queue per partition and associated accounts you have access to on the cluster</a:t>
            </a:r>
          </a:p>
          <a:p>
            <a:r>
              <a:rPr lang="en-US" sz="2400" b="1" dirty="0" err="1"/>
              <a:t>scancel</a:t>
            </a:r>
            <a:r>
              <a:rPr lang="en-US" sz="2400" b="1" dirty="0"/>
              <a:t> &lt;</a:t>
            </a:r>
            <a:r>
              <a:rPr lang="en-US" sz="2400" b="1" dirty="0" err="1"/>
              <a:t>jobid</a:t>
            </a:r>
            <a:r>
              <a:rPr lang="en-US" sz="2400" b="1" dirty="0"/>
              <a:t>&gt; </a:t>
            </a:r>
            <a:r>
              <a:rPr lang="en-US" sz="2400" dirty="0"/>
              <a:t>- cancel a job</a:t>
            </a:r>
          </a:p>
          <a:p>
            <a:r>
              <a:rPr lang="en-US" sz="2400" b="1" dirty="0" err="1"/>
              <a:t>sinfo</a:t>
            </a:r>
            <a:r>
              <a:rPr lang="en-US" sz="2400" dirty="0"/>
              <a:t> - shows all partitions/nodes state</a:t>
            </a:r>
          </a:p>
          <a:p>
            <a:pPr lvl="1"/>
            <a:r>
              <a:rPr lang="en-US" sz="2000" b="1" dirty="0" err="1"/>
              <a:t>mysinfo</a:t>
            </a:r>
            <a:r>
              <a:rPr lang="en-US" sz="2000" b="1" dirty="0">
                <a:solidFill>
                  <a:srgbClr val="FF0000"/>
                </a:solidFill>
              </a:rPr>
              <a:t>* </a:t>
            </a:r>
            <a:r>
              <a:rPr lang="en-US" sz="2000" b="1" dirty="0">
                <a:solidFill>
                  <a:schemeClr val="tx1">
                    <a:lumMod val="50000"/>
                  </a:schemeClr>
                </a:solidFill>
              </a:rPr>
              <a:t>-</a:t>
            </a:r>
            <a:r>
              <a:rPr lang="en-US" sz="2000" b="1" dirty="0"/>
              <a:t> </a:t>
            </a:r>
            <a:r>
              <a:rPr lang="en-US" sz="2000" dirty="0"/>
              <a:t>info on partitions/nodes and associated accounts you have access to on the cluster</a:t>
            </a:r>
          </a:p>
          <a:p>
            <a:r>
              <a:rPr lang="en-US" sz="2400" b="1" dirty="0" err="1"/>
              <a:t>salloc</a:t>
            </a:r>
            <a:r>
              <a:rPr lang="en-US" sz="2400" dirty="0"/>
              <a:t> – start an interactive job</a:t>
            </a:r>
          </a:p>
          <a:p>
            <a:pPr lvl="1"/>
            <a:r>
              <a:rPr lang="en-US" sz="2000" dirty="0"/>
              <a:t>Works with same #SBATCH directives</a:t>
            </a:r>
          </a:p>
          <a:p>
            <a:pPr marL="0" indent="0">
              <a:buNone/>
            </a:pPr>
            <a:endParaRPr lang="en-US" sz="500" dirty="0">
              <a:solidFill>
                <a:srgbClr val="FF0000"/>
              </a:solidFill>
            </a:endParaRPr>
          </a:p>
          <a:p>
            <a:pPr marL="0" indent="0">
              <a:buNone/>
            </a:pPr>
            <a:endParaRPr lang="en-US" sz="500" dirty="0">
              <a:solidFill>
                <a:srgbClr val="FF0000"/>
              </a:solidFill>
            </a:endParaRPr>
          </a:p>
          <a:p>
            <a:pPr marL="0" indent="0">
              <a:buNone/>
            </a:pPr>
            <a:endParaRPr lang="en-US" sz="500" dirty="0">
              <a:solidFill>
                <a:srgbClr val="FF0000"/>
              </a:solidFill>
            </a:endParaRPr>
          </a:p>
          <a:p>
            <a:pPr marL="0" indent="0">
              <a:buNone/>
            </a:pPr>
            <a:endParaRPr lang="en-US" sz="500" dirty="0">
              <a:solidFill>
                <a:srgbClr val="FF0000"/>
              </a:solidFill>
            </a:endParaRPr>
          </a:p>
          <a:p>
            <a:pPr marL="0" indent="0">
              <a:buNone/>
            </a:pPr>
            <a:endParaRPr lang="en-US" sz="500" dirty="0">
              <a:solidFill>
                <a:srgbClr val="FF0000"/>
              </a:solidFill>
            </a:endParaRPr>
          </a:p>
          <a:p>
            <a:pPr marL="0" indent="0">
              <a:buNone/>
            </a:pPr>
            <a:r>
              <a:rPr lang="en-US" sz="1400" dirty="0">
                <a:solidFill>
                  <a:srgbClr val="FF0000"/>
                </a:solidFill>
              </a:rPr>
              <a:t>*</a:t>
            </a:r>
            <a:r>
              <a:rPr lang="en-US" sz="1400" dirty="0"/>
              <a:t>CHPC developed programs. See </a:t>
            </a:r>
            <a:r>
              <a:rPr lang="en-US" sz="1400" dirty="0">
                <a:hlinkClick r:id="rId3"/>
              </a:rPr>
              <a:t>CHPC Newsletter 2023 Summer </a:t>
            </a:r>
            <a:endParaRPr lang="en-US" sz="1400" dirty="0"/>
          </a:p>
        </p:txBody>
      </p:sp>
      <p:sp>
        <p:nvSpPr>
          <p:cNvPr id="2" name="Rectangle 1">
            <a:extLst>
              <a:ext uri="{FF2B5EF4-FFF2-40B4-BE49-F238E27FC236}">
                <a16:creationId xmlns:a16="http://schemas.microsoft.com/office/drawing/2014/main" id="{BD1AD174-DECB-66E9-09F5-D158B17B4264}"/>
              </a:ext>
            </a:extLst>
          </p:cNvPr>
          <p:cNvSpPr/>
          <p:nvPr/>
        </p:nvSpPr>
        <p:spPr bwMode="auto">
          <a:xfrm>
            <a:off x="2819400" y="1861256"/>
            <a:ext cx="5638800" cy="43494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**note** – all of these commands only work on the cluster you are </a:t>
            </a:r>
            <a:r>
              <a:rPr kumimoji="0" lang="en-US" sz="2400" b="0" i="1" u="none" strike="noStrike" cap="none" normalizeH="0" baseline="0" dirty="0">
                <a:ln>
                  <a:noFill/>
                </a:ln>
                <a:solidFill>
                  <a:schemeClr val="tx1"/>
                </a:solidFill>
                <a:effectLst/>
                <a:latin typeface="Arial" charset="0"/>
                <a:ea typeface="Arial" charset="0"/>
                <a:cs typeface="Arial" charset="0"/>
              </a:rPr>
              <a:t>currently</a:t>
            </a:r>
            <a:r>
              <a:rPr kumimoji="0" lang="en-US" sz="2400" b="0" u="none" strike="noStrike" cap="none" normalizeH="0" baseline="0" dirty="0">
                <a:ln>
                  <a:noFill/>
                </a:ln>
                <a:solidFill>
                  <a:schemeClr val="tx1"/>
                </a:solidFill>
                <a:effectLst/>
                <a:latin typeface="Arial" charset="0"/>
                <a:ea typeface="Arial" charset="0"/>
                <a:cs typeface="Arial" charset="0"/>
              </a:rPr>
              <a:t> logged into.</a:t>
            </a:r>
          </a:p>
          <a:p>
            <a:pPr marL="0" marR="0" indent="0" algn="ctr" defTabSz="914400" rtl="0" eaLnBrk="0" fontAlgn="base" latinLnBrk="0" hangingPunct="0">
              <a:lnSpc>
                <a:spcPct val="100000"/>
              </a:lnSpc>
              <a:spcBef>
                <a:spcPct val="0"/>
              </a:spcBef>
              <a:spcAft>
                <a:spcPct val="0"/>
              </a:spcAft>
              <a:buClrTx/>
              <a:buSzTx/>
              <a:buFontTx/>
              <a:buNone/>
              <a:tabLst/>
            </a:pPr>
            <a:endParaRPr lang="en-US" i="0" dirty="0">
              <a:latin typeface="Arial" charset="0"/>
              <a:ea typeface="Arial" charset="0"/>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latin typeface="Arial" charset="0"/>
                <a:ea typeface="Arial" charset="0"/>
                <a:cs typeface="Arial" charset="0"/>
              </a:rPr>
              <a:t>To recognize a different cluster, use these flags:</a:t>
            </a:r>
          </a:p>
          <a:p>
            <a:pPr marL="0" marR="0" indent="0" algn="ctr" defTabSz="914400" rtl="0" eaLnBrk="0" fontAlgn="base" latinLnBrk="0" hangingPunct="0">
              <a:lnSpc>
                <a:spcPct val="100000"/>
              </a:lnSpc>
              <a:spcBef>
                <a:spcPct val="0"/>
              </a:spcBef>
              <a:spcAft>
                <a:spcPct val="0"/>
              </a:spcAft>
              <a:buClrTx/>
              <a:buSzTx/>
              <a:buFontTx/>
              <a:buNone/>
              <a:tabLst/>
            </a:pPr>
            <a:endParaRPr lang="en-US" i="0" dirty="0">
              <a:latin typeface="Arial" charset="0"/>
              <a:ea typeface="Arial" charset="0"/>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latin typeface="Arial" charset="0"/>
                <a:ea typeface="Arial" charset="0"/>
                <a:cs typeface="Arial" charset="0"/>
              </a:rPr>
              <a:t>-M all</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ea typeface="Arial" charset="0"/>
                <a:cs typeface="Arial" charset="0"/>
              </a:rPr>
              <a:t>-M </a:t>
            </a:r>
            <a:r>
              <a:rPr lang="en-US" dirty="0" err="1">
                <a:latin typeface="Arial" charset="0"/>
                <a:ea typeface="Arial" charset="0"/>
                <a:cs typeface="Arial" charset="0"/>
              </a:rPr>
              <a:t>kingspeak</a:t>
            </a:r>
            <a:endParaRPr kumimoji="0" lang="en-US" sz="2400" b="0" u="none" strike="noStrike" cap="none" normalizeH="0" baseline="0" dirty="0">
              <a:ln>
                <a:noFill/>
              </a:ln>
              <a:solidFill>
                <a:schemeClr val="tx1"/>
              </a:solidFill>
              <a:effectLst/>
              <a:latin typeface="Arial" charset="0"/>
              <a:ea typeface="Arial" charset="0"/>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charset="0"/>
                <a:ea typeface="Arial" charset="0"/>
                <a:cs typeface="Arial" charset="0"/>
              </a:rPr>
              <a:t>--clusters all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latin typeface="Arial" charset="0"/>
                <a:ea typeface="Arial" charset="0"/>
                <a:cs typeface="Arial" charset="0"/>
              </a:rPr>
              <a:t>--clusters </a:t>
            </a:r>
            <a:r>
              <a:rPr kumimoji="0" lang="en-US" sz="2400" b="0" u="none" strike="noStrike" cap="none" normalizeH="0" baseline="0" dirty="0" err="1">
                <a:ln>
                  <a:noFill/>
                </a:ln>
                <a:solidFill>
                  <a:schemeClr val="tx1"/>
                </a:solidFill>
                <a:effectLst/>
                <a:latin typeface="Arial" charset="0"/>
                <a:ea typeface="Arial" charset="0"/>
                <a:cs typeface="Arial" charset="0"/>
              </a:rPr>
              <a:t>kingspeak</a:t>
            </a:r>
            <a:endParaRPr kumimoji="0" lang="en-US" sz="2400" b="0" u="none" strike="noStrike" cap="none" normalizeH="0" baseline="0" dirty="0">
              <a:ln>
                <a:noFill/>
              </a:ln>
              <a:solidFill>
                <a:schemeClr val="tx1"/>
              </a:solidFill>
              <a:effectLst/>
              <a:latin typeface="Arial" charset="0"/>
              <a:ea typeface="Arial" charset="0"/>
              <a:cs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2733858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762000"/>
          </a:xfrm>
        </p:spPr>
        <p:txBody>
          <a:bodyPr/>
          <a:lstStyle/>
          <a:p>
            <a:pPr algn="ctr" eaLnBrk="1" hangingPunct="1"/>
            <a:r>
              <a:rPr lang="en-US" sz="3800" b="1" dirty="0">
                <a:solidFill>
                  <a:srgbClr val="990000"/>
                </a:solidFill>
                <a:latin typeface="Arial (Body)"/>
              </a:rPr>
              <a:t>Useful Aliases</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0" y="1676400"/>
            <a:ext cx="9144000" cy="4800600"/>
          </a:xfrm>
        </p:spPr>
        <p:txBody>
          <a:bodyPr/>
          <a:lstStyle/>
          <a:p>
            <a:r>
              <a:rPr lang="en-US" sz="2000" dirty="0" err="1">
                <a:solidFill>
                  <a:schemeClr val="tx1"/>
                </a:solidFill>
              </a:rPr>
              <a:t>si</a:t>
            </a:r>
            <a:r>
              <a:rPr lang="en-US" sz="2000" dirty="0">
                <a:solidFill>
                  <a:schemeClr val="tx1"/>
                </a:solidFill>
              </a:rPr>
              <a:t>/si2 – check node specifications (CPU, Memory, GPU, PI)</a:t>
            </a:r>
          </a:p>
          <a:p>
            <a:r>
              <a:rPr lang="en-US" sz="2000" dirty="0">
                <a:solidFill>
                  <a:schemeClr val="tx1"/>
                </a:solidFill>
              </a:rPr>
              <a:t>sq – check job priority, assigned nodes, reason/error…</a:t>
            </a:r>
            <a:endParaRPr lang="en-US" sz="2000" b="1" dirty="0">
              <a:solidFill>
                <a:schemeClr val="tx1"/>
              </a:solidFill>
            </a:endParaRPr>
          </a:p>
          <a:p>
            <a:r>
              <a:rPr lang="en-US" sz="2000" b="1" dirty="0">
                <a:solidFill>
                  <a:schemeClr val="tx1"/>
                </a:solidFill>
              </a:rPr>
              <a:t>Bash</a:t>
            </a:r>
            <a:r>
              <a:rPr lang="en-US" sz="2000" dirty="0">
                <a:solidFill>
                  <a:schemeClr val="tx1"/>
                </a:solidFill>
              </a:rPr>
              <a:t> to add to </a:t>
            </a:r>
            <a:r>
              <a:rPr lang="en-US" sz="2000" b="1" dirty="0">
                <a:solidFill>
                  <a:schemeClr val="tx1"/>
                </a:solidFill>
              </a:rPr>
              <a:t>.aliases </a:t>
            </a:r>
            <a:r>
              <a:rPr lang="en-US" sz="2000" dirty="0">
                <a:solidFill>
                  <a:schemeClr val="tx1"/>
                </a:solidFill>
              </a:rPr>
              <a:t>file:</a:t>
            </a:r>
          </a:p>
          <a:p>
            <a:pPr marL="0" indent="0">
              <a:buNone/>
            </a:pPr>
            <a:r>
              <a:rPr lang="en-US" sz="1800" dirty="0">
                <a:solidFill>
                  <a:schemeClr val="tx1"/>
                </a:solidFill>
              </a:rPr>
              <a:t>alias </a:t>
            </a:r>
            <a:r>
              <a:rPr lang="en-US" sz="1800" b="1" dirty="0" err="1">
                <a:solidFill>
                  <a:schemeClr val="tx1"/>
                </a:solidFill>
              </a:rPr>
              <a:t>si</a:t>
            </a:r>
            <a:r>
              <a:rPr lang="en-US" sz="1800" dirty="0">
                <a:solidFill>
                  <a:schemeClr val="tx1"/>
                </a:solidFill>
              </a:rPr>
              <a:t>="</a:t>
            </a:r>
            <a:r>
              <a:rPr lang="en-US" sz="1800" dirty="0" err="1">
                <a:solidFill>
                  <a:schemeClr val="tx1"/>
                </a:solidFill>
              </a:rPr>
              <a:t>sinfo</a:t>
            </a:r>
            <a:r>
              <a:rPr lang="en-US" sz="1800" dirty="0">
                <a:solidFill>
                  <a:schemeClr val="tx1"/>
                </a:solidFill>
              </a:rPr>
              <a:t> -o \"%20P %5D %14F %8z %10m %10d %11l %16f %N\""</a:t>
            </a:r>
          </a:p>
          <a:p>
            <a:pPr marL="0" indent="0">
              <a:buNone/>
            </a:pPr>
            <a:r>
              <a:rPr lang="en-US" sz="1800" dirty="0">
                <a:solidFill>
                  <a:schemeClr val="tx1"/>
                </a:solidFill>
              </a:rPr>
              <a:t>alias </a:t>
            </a:r>
            <a:r>
              <a:rPr lang="en-US" sz="1800" b="1" dirty="0">
                <a:solidFill>
                  <a:schemeClr val="tx1"/>
                </a:solidFill>
              </a:rPr>
              <a:t>si2</a:t>
            </a:r>
            <a:r>
              <a:rPr lang="en-US" sz="1800" dirty="0">
                <a:solidFill>
                  <a:schemeClr val="tx1"/>
                </a:solidFill>
              </a:rPr>
              <a:t>="</a:t>
            </a:r>
            <a:r>
              <a:rPr lang="en-US" sz="1800" dirty="0" err="1">
                <a:solidFill>
                  <a:schemeClr val="tx1"/>
                </a:solidFill>
              </a:rPr>
              <a:t>sinfo</a:t>
            </a:r>
            <a:r>
              <a:rPr lang="en-US" sz="1800" dirty="0">
                <a:solidFill>
                  <a:schemeClr val="tx1"/>
                </a:solidFill>
              </a:rPr>
              <a:t> -o \"%20P %5D %6t %8z %10m %10d %11l %16f %N\""</a:t>
            </a:r>
          </a:p>
          <a:p>
            <a:pPr marL="0" indent="0">
              <a:buNone/>
            </a:pPr>
            <a:r>
              <a:rPr lang="en-US" sz="1800" dirty="0">
                <a:solidFill>
                  <a:schemeClr val="tx1"/>
                </a:solidFill>
              </a:rPr>
              <a:t>alias </a:t>
            </a:r>
            <a:r>
              <a:rPr lang="en-US" sz="1800" b="1" dirty="0" err="1">
                <a:solidFill>
                  <a:schemeClr val="tx1"/>
                </a:solidFill>
              </a:rPr>
              <a:t>sq</a:t>
            </a:r>
            <a:r>
              <a:rPr lang="en-US" sz="1800" dirty="0">
                <a:solidFill>
                  <a:schemeClr val="tx1"/>
                </a:solidFill>
              </a:rPr>
              <a:t>="</a:t>
            </a:r>
            <a:r>
              <a:rPr lang="en-US" sz="1800" dirty="0" err="1">
                <a:solidFill>
                  <a:schemeClr val="tx1"/>
                </a:solidFill>
              </a:rPr>
              <a:t>squeue</a:t>
            </a:r>
            <a:r>
              <a:rPr lang="en-US" sz="1800" dirty="0">
                <a:solidFill>
                  <a:schemeClr val="tx1"/>
                </a:solidFill>
              </a:rPr>
              <a:t> -o \"%8i %12j %4t %10u %20q %20a %10g %20P %10Q %5D %11l %11L %R\""</a:t>
            </a:r>
          </a:p>
          <a:p>
            <a:endParaRPr lang="en-US" sz="200" dirty="0">
              <a:solidFill>
                <a:schemeClr val="tx1"/>
              </a:solidFill>
            </a:endParaRPr>
          </a:p>
          <a:p>
            <a:r>
              <a:rPr lang="en-US" sz="2000" b="1" dirty="0" err="1">
                <a:solidFill>
                  <a:schemeClr val="tx1"/>
                </a:solidFill>
              </a:rPr>
              <a:t>Csh</a:t>
            </a:r>
            <a:r>
              <a:rPr lang="en-US" sz="2000" b="1" dirty="0">
                <a:solidFill>
                  <a:schemeClr val="tx1"/>
                </a:solidFill>
              </a:rPr>
              <a:t>/</a:t>
            </a:r>
            <a:r>
              <a:rPr lang="en-US" sz="2000" b="1" dirty="0" err="1">
                <a:solidFill>
                  <a:schemeClr val="tx1"/>
                </a:solidFill>
              </a:rPr>
              <a:t>Tcsh</a:t>
            </a:r>
            <a:r>
              <a:rPr lang="en-US" sz="2000" dirty="0">
                <a:solidFill>
                  <a:schemeClr val="tx1"/>
                </a:solidFill>
              </a:rPr>
              <a:t> to add to </a:t>
            </a:r>
            <a:r>
              <a:rPr lang="en-US" sz="2000" b="1" dirty="0">
                <a:solidFill>
                  <a:schemeClr val="tx1"/>
                </a:solidFill>
              </a:rPr>
              <a:t>.aliases </a:t>
            </a:r>
            <a:r>
              <a:rPr lang="en-US" sz="2000" dirty="0">
                <a:solidFill>
                  <a:schemeClr val="tx1"/>
                </a:solidFill>
              </a:rPr>
              <a:t>file:</a:t>
            </a:r>
          </a:p>
          <a:p>
            <a:pPr marL="0" indent="0">
              <a:buNone/>
            </a:pPr>
            <a:r>
              <a:rPr lang="en-US" sz="1800" dirty="0">
                <a:solidFill>
                  <a:schemeClr val="tx1"/>
                </a:solidFill>
              </a:rPr>
              <a:t>alias </a:t>
            </a:r>
            <a:r>
              <a:rPr lang="en-US" sz="1800" b="1" dirty="0" err="1">
                <a:solidFill>
                  <a:schemeClr val="tx1"/>
                </a:solidFill>
              </a:rPr>
              <a:t>si</a:t>
            </a:r>
            <a:r>
              <a:rPr lang="en-US" sz="1800" dirty="0">
                <a:solidFill>
                  <a:schemeClr val="tx1"/>
                </a:solidFill>
              </a:rPr>
              <a:t> '</a:t>
            </a:r>
            <a:r>
              <a:rPr lang="en-US" sz="1800" dirty="0" err="1">
                <a:solidFill>
                  <a:schemeClr val="tx1"/>
                </a:solidFill>
              </a:rPr>
              <a:t>sinfo</a:t>
            </a:r>
            <a:r>
              <a:rPr lang="en-US" sz="1800" dirty="0">
                <a:solidFill>
                  <a:schemeClr val="tx1"/>
                </a:solidFill>
              </a:rPr>
              <a:t> -o "%20P %5D %14F %8z %10m %11l %16f %N"'</a:t>
            </a:r>
          </a:p>
          <a:p>
            <a:pPr marL="0" indent="0">
              <a:buNone/>
            </a:pPr>
            <a:r>
              <a:rPr lang="en-US" sz="1800" dirty="0">
                <a:solidFill>
                  <a:schemeClr val="tx1"/>
                </a:solidFill>
              </a:rPr>
              <a:t>alias </a:t>
            </a:r>
            <a:r>
              <a:rPr lang="en-US" sz="1800" b="1" dirty="0">
                <a:solidFill>
                  <a:schemeClr val="tx1"/>
                </a:solidFill>
              </a:rPr>
              <a:t>si2</a:t>
            </a:r>
            <a:r>
              <a:rPr lang="en-US" sz="1800" dirty="0">
                <a:solidFill>
                  <a:schemeClr val="tx1"/>
                </a:solidFill>
              </a:rPr>
              <a:t> '</a:t>
            </a:r>
            <a:r>
              <a:rPr lang="en-US" sz="1800" dirty="0" err="1">
                <a:solidFill>
                  <a:schemeClr val="tx1"/>
                </a:solidFill>
              </a:rPr>
              <a:t>sinfo</a:t>
            </a:r>
            <a:r>
              <a:rPr lang="en-US" sz="1800" dirty="0">
                <a:solidFill>
                  <a:schemeClr val="tx1"/>
                </a:solidFill>
              </a:rPr>
              <a:t> -o "%20P %5D %6t %8z %10m %10d %11l %N"'</a:t>
            </a:r>
          </a:p>
          <a:p>
            <a:pPr marL="0" indent="0">
              <a:buNone/>
            </a:pPr>
            <a:r>
              <a:rPr lang="en-US" sz="1800" dirty="0">
                <a:solidFill>
                  <a:schemeClr val="tx1"/>
                </a:solidFill>
              </a:rPr>
              <a:t>alias </a:t>
            </a:r>
            <a:r>
              <a:rPr lang="en-US" sz="1800" b="1" dirty="0" err="1">
                <a:solidFill>
                  <a:schemeClr val="tx1"/>
                </a:solidFill>
              </a:rPr>
              <a:t>sq</a:t>
            </a:r>
            <a:r>
              <a:rPr lang="en-US" sz="1800" dirty="0">
                <a:solidFill>
                  <a:schemeClr val="tx1"/>
                </a:solidFill>
              </a:rPr>
              <a:t> '</a:t>
            </a:r>
            <a:r>
              <a:rPr lang="en-US" sz="1800" dirty="0" err="1">
                <a:solidFill>
                  <a:schemeClr val="tx1"/>
                </a:solidFill>
              </a:rPr>
              <a:t>squeue</a:t>
            </a:r>
            <a:r>
              <a:rPr lang="en-US" sz="1800" dirty="0">
                <a:solidFill>
                  <a:schemeClr val="tx1"/>
                </a:solidFill>
              </a:rPr>
              <a:t> -o "%8i %12j %4t %10u %20q %20a %10g %20P %10Q %5D %11l %11L %R"‘</a:t>
            </a:r>
          </a:p>
          <a:p>
            <a:pPr marL="0" indent="0">
              <a:buNone/>
            </a:pPr>
            <a:r>
              <a:rPr lang="en-US" sz="1800" dirty="0"/>
              <a:t>See: </a:t>
            </a:r>
            <a:r>
              <a:rPr lang="en-US" sz="2000" dirty="0">
                <a:hlinkClick r:id="rId3"/>
              </a:rPr>
              <a:t>https://www.chpc.utah.edu/documentation/software/slurm.php#aliases</a:t>
            </a:r>
            <a:r>
              <a:rPr lang="en-US" sz="2000" dirty="0"/>
              <a:t> </a:t>
            </a:r>
          </a:p>
          <a:p>
            <a:pPr eaLnBrk="1" hangingPunct="1">
              <a:buFontTx/>
              <a:buNone/>
            </a:pPr>
            <a:endParaRPr lang="en-US" dirty="0"/>
          </a:p>
          <a:p>
            <a:pPr eaLnBrk="1" hangingPunct="1">
              <a:buFontTx/>
              <a:buNone/>
            </a:pPr>
            <a:endParaRPr lang="en-US" sz="2400" dirty="0"/>
          </a:p>
        </p:txBody>
      </p:sp>
    </p:spTree>
    <p:extLst>
      <p:ext uri="{BB962C8B-B14F-4D97-AF65-F5344CB8AC3E}">
        <p14:creationId xmlns:p14="http://schemas.microsoft.com/office/powerpoint/2010/main" val="55809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990600"/>
          </a:xfrm>
        </p:spPr>
        <p:txBody>
          <a:bodyPr/>
          <a:lstStyle/>
          <a:p>
            <a:pPr algn="ctr" eaLnBrk="1" hangingPunct="1"/>
            <a:r>
              <a:rPr lang="en-US" sz="3800" b="1" dirty="0">
                <a:solidFill>
                  <a:srgbClr val="990000"/>
                </a:solidFill>
                <a:latin typeface="Arial (Body)"/>
              </a:rPr>
              <a:t>What is </a:t>
            </a:r>
            <a:r>
              <a:rPr lang="en-US" sz="3800" b="1" dirty="0" err="1">
                <a:solidFill>
                  <a:srgbClr val="990000"/>
                </a:solidFill>
                <a:latin typeface="Arial (Body)"/>
              </a:rPr>
              <a:t>Slurm</a:t>
            </a:r>
            <a:r>
              <a:rPr lang="en-US" sz="3800" b="1" dirty="0">
                <a:solidFill>
                  <a:srgbClr val="990000"/>
                </a:solidFill>
                <a:latin typeface="Arial (Body)"/>
              </a:rPr>
              <a:t>?</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76200" y="2057400"/>
            <a:ext cx="9296400" cy="4572000"/>
          </a:xfrm>
        </p:spPr>
        <p:txBody>
          <a:bodyPr/>
          <a:lstStyle/>
          <a:p>
            <a:pPr>
              <a:lnSpc>
                <a:spcPct val="150000"/>
              </a:lnSpc>
            </a:pPr>
            <a:r>
              <a:rPr lang="en-US" sz="2400" dirty="0">
                <a:solidFill>
                  <a:schemeClr val="tx1"/>
                </a:solidFill>
              </a:rPr>
              <a:t>Formerly known as </a:t>
            </a:r>
            <a:r>
              <a:rPr lang="en-US" sz="2400" b="1" i="1" dirty="0">
                <a:solidFill>
                  <a:schemeClr val="tx1"/>
                </a:solidFill>
              </a:rPr>
              <a:t>S</a:t>
            </a:r>
            <a:r>
              <a:rPr lang="en-US" sz="2400" dirty="0">
                <a:solidFill>
                  <a:schemeClr val="tx1"/>
                </a:solidFill>
              </a:rPr>
              <a:t>imple </a:t>
            </a:r>
            <a:r>
              <a:rPr lang="en-US" sz="2400" b="1" i="1" dirty="0">
                <a:solidFill>
                  <a:schemeClr val="tx1"/>
                </a:solidFill>
              </a:rPr>
              <a:t>L</a:t>
            </a:r>
            <a:r>
              <a:rPr lang="en-US" sz="2400" dirty="0">
                <a:solidFill>
                  <a:schemeClr val="tx1"/>
                </a:solidFill>
              </a:rPr>
              <a:t>inux </a:t>
            </a:r>
            <a:r>
              <a:rPr lang="en-US" sz="2400" b="1" i="1" dirty="0">
                <a:solidFill>
                  <a:schemeClr val="tx1"/>
                </a:solidFill>
              </a:rPr>
              <a:t>U</a:t>
            </a:r>
            <a:r>
              <a:rPr lang="en-US" sz="2400" dirty="0">
                <a:solidFill>
                  <a:schemeClr val="tx1"/>
                </a:solidFill>
              </a:rPr>
              <a:t>tility for </a:t>
            </a:r>
            <a:r>
              <a:rPr lang="en-US" sz="2400" b="1" i="1" dirty="0">
                <a:solidFill>
                  <a:schemeClr val="tx1"/>
                </a:solidFill>
              </a:rPr>
              <a:t>R</a:t>
            </a:r>
            <a:r>
              <a:rPr lang="en-US" sz="2400" dirty="0">
                <a:solidFill>
                  <a:schemeClr val="tx1"/>
                </a:solidFill>
              </a:rPr>
              <a:t>esource </a:t>
            </a:r>
            <a:r>
              <a:rPr lang="en-US" sz="2400" b="1" i="1" dirty="0">
                <a:solidFill>
                  <a:schemeClr val="tx1"/>
                </a:solidFill>
              </a:rPr>
              <a:t>M</a:t>
            </a:r>
            <a:r>
              <a:rPr lang="en-US" sz="2400" dirty="0">
                <a:solidFill>
                  <a:schemeClr val="tx1"/>
                </a:solidFill>
              </a:rPr>
              <a:t>anagement</a:t>
            </a:r>
          </a:p>
          <a:p>
            <a:pPr>
              <a:lnSpc>
                <a:spcPct val="150000"/>
              </a:lnSpc>
            </a:pPr>
            <a:r>
              <a:rPr lang="en-US" sz="2400" dirty="0">
                <a:solidFill>
                  <a:schemeClr val="tx1"/>
                </a:solidFill>
              </a:rPr>
              <a:t>Open-source workload manager for supercomputers/clusters</a:t>
            </a:r>
          </a:p>
          <a:p>
            <a:pPr lvl="1">
              <a:lnSpc>
                <a:spcPct val="150000"/>
              </a:lnSpc>
            </a:pPr>
            <a:r>
              <a:rPr lang="en-US" sz="2000" dirty="0">
                <a:solidFill>
                  <a:schemeClr val="tx1"/>
                </a:solidFill>
              </a:rPr>
              <a:t>Manage resources (nodes/cores/memory/interconnect/</a:t>
            </a:r>
            <a:r>
              <a:rPr lang="en-US" sz="2000" dirty="0" err="1">
                <a:solidFill>
                  <a:schemeClr val="tx1"/>
                </a:solidFill>
              </a:rPr>
              <a:t>gpus</a:t>
            </a:r>
            <a:r>
              <a:rPr lang="en-US" sz="2000" dirty="0">
                <a:solidFill>
                  <a:schemeClr val="tx1"/>
                </a:solidFill>
              </a:rPr>
              <a:t>)</a:t>
            </a:r>
          </a:p>
          <a:p>
            <a:pPr lvl="1">
              <a:lnSpc>
                <a:spcPct val="150000"/>
              </a:lnSpc>
            </a:pPr>
            <a:r>
              <a:rPr lang="en-US" sz="2000" dirty="0">
                <a:solidFill>
                  <a:schemeClr val="tx1"/>
                </a:solidFill>
              </a:rPr>
              <a:t>Schedule jobs (queueing/prioritization)</a:t>
            </a:r>
          </a:p>
          <a:p>
            <a:pPr>
              <a:lnSpc>
                <a:spcPct val="150000"/>
              </a:lnSpc>
            </a:pPr>
            <a:r>
              <a:rPr lang="en-US" sz="2400" dirty="0">
                <a:solidFill>
                  <a:schemeClr val="tx1"/>
                </a:solidFill>
              </a:rPr>
              <a:t>Used by 60% of the TOP500 supercomputers</a:t>
            </a:r>
            <a:r>
              <a:rPr lang="en-US" sz="2400" baseline="30000" dirty="0">
                <a:solidFill>
                  <a:schemeClr val="tx1"/>
                </a:solidFill>
              </a:rPr>
              <a:t>1</a:t>
            </a:r>
          </a:p>
          <a:p>
            <a:pPr>
              <a:lnSpc>
                <a:spcPct val="150000"/>
              </a:lnSpc>
            </a:pPr>
            <a:r>
              <a:rPr lang="en-US" sz="2400" dirty="0">
                <a:solidFill>
                  <a:schemeClr val="tx1"/>
                </a:solidFill>
              </a:rPr>
              <a:t>Fun fact: development team based in Lehi, UT</a:t>
            </a:r>
          </a:p>
          <a:p>
            <a:pPr marL="0" indent="0">
              <a:buNone/>
            </a:pPr>
            <a:endParaRPr lang="en-US" sz="1400" dirty="0">
              <a:solidFill>
                <a:schemeClr val="tx1"/>
              </a:solidFill>
            </a:endParaRPr>
          </a:p>
          <a:p>
            <a:pPr marL="0" indent="0">
              <a:buNone/>
            </a:pPr>
            <a:r>
              <a:rPr lang="en-US" sz="1400" dirty="0">
                <a:solidFill>
                  <a:schemeClr val="tx1"/>
                </a:solidFill>
              </a:rPr>
              <a:t>[1] </a:t>
            </a:r>
            <a:r>
              <a:rPr lang="en-US" sz="1400" dirty="0">
                <a:solidFill>
                  <a:schemeClr val="tx1"/>
                </a:solidFill>
                <a:hlinkClick r:id="rId3">
                  <a:extLst>
                    <a:ext uri="{A12FA001-AC4F-418D-AE19-62706E023703}">
                      <ahyp:hlinkClr xmlns:ahyp="http://schemas.microsoft.com/office/drawing/2018/hyperlinkcolor" val="tx"/>
                    </a:ext>
                  </a:extLst>
                </a:hlinkClick>
              </a:rPr>
              <a:t>https://en.wikipedia.org/wiki/Slurm_Workload_Manager</a:t>
            </a:r>
            <a:r>
              <a:rPr lang="en-US" sz="1400" dirty="0">
                <a:solidFill>
                  <a:schemeClr val="tx1"/>
                </a:solidFill>
              </a:rPr>
              <a:t> </a:t>
            </a:r>
            <a:r>
              <a:rPr lang="en-US" sz="1100" dirty="0">
                <a:solidFill>
                  <a:schemeClr val="tx1"/>
                </a:solidFill>
              </a:rPr>
              <a:t>(2023 Jun)</a:t>
            </a:r>
          </a:p>
          <a:p>
            <a:pPr marL="0" indent="0">
              <a:buNone/>
            </a:pPr>
            <a:endParaRPr lang="en-US" sz="2400" dirty="0">
              <a:solidFill>
                <a:schemeClr val="tx1"/>
              </a:solidFill>
            </a:endParaRPr>
          </a:p>
        </p:txBody>
      </p:sp>
      <p:pic>
        <p:nvPicPr>
          <p:cNvPr id="1026" name="Picture 2" descr="Slurm Workload Manager - Wikipedia">
            <a:extLst>
              <a:ext uri="{FF2B5EF4-FFF2-40B4-BE49-F238E27FC236}">
                <a16:creationId xmlns:a16="http://schemas.microsoft.com/office/drawing/2014/main" id="{8DA325BB-C238-BA4B-4071-522019FFF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263229"/>
            <a:ext cx="2007235" cy="18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9901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Running interactive batch jobs</a:t>
            </a:r>
          </a:p>
        </p:txBody>
      </p:sp>
      <p:sp>
        <p:nvSpPr>
          <p:cNvPr id="18435" name="Rectangle 3"/>
          <p:cNvSpPr>
            <a:spLocks noGrp="1" noChangeArrowheads="1"/>
          </p:cNvSpPr>
          <p:nvPr>
            <p:ph idx="1"/>
          </p:nvPr>
        </p:nvSpPr>
        <p:spPr>
          <a:xfrm>
            <a:off x="47846" y="1909762"/>
            <a:ext cx="9048308" cy="4876800"/>
          </a:xfrm>
        </p:spPr>
        <p:txBody>
          <a:bodyPr/>
          <a:lstStyle/>
          <a:p>
            <a:r>
              <a:rPr lang="en-US" sz="2800" dirty="0"/>
              <a:t>An interactive command is launched through the </a:t>
            </a:r>
            <a:r>
              <a:rPr lang="en-US" sz="2800" b="1" dirty="0" err="1">
                <a:latin typeface="Consolas" panose="020B0609020204030204" pitchFamily="49" charset="0"/>
                <a:cs typeface="Consolas" panose="020B0609020204030204" pitchFamily="49" charset="0"/>
              </a:rPr>
              <a:t>salloc</a:t>
            </a:r>
            <a:r>
              <a:rPr lang="en-US" sz="2800" dirty="0"/>
              <a:t> command</a:t>
            </a:r>
            <a:endParaRPr lang="en-US" sz="2700" b="1" i="1" dirty="0"/>
          </a:p>
        </p:txBody>
      </p:sp>
    </p:spTree>
    <p:extLst>
      <p:ext uri="{BB962C8B-B14F-4D97-AF65-F5344CB8AC3E}">
        <p14:creationId xmlns:p14="http://schemas.microsoft.com/office/powerpoint/2010/main" val="223574121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Running interactive batch jobs</a:t>
            </a:r>
          </a:p>
        </p:txBody>
      </p:sp>
      <p:sp>
        <p:nvSpPr>
          <p:cNvPr id="18435" name="Rectangle 3"/>
          <p:cNvSpPr>
            <a:spLocks noGrp="1" noChangeArrowheads="1"/>
          </p:cNvSpPr>
          <p:nvPr>
            <p:ph idx="1"/>
          </p:nvPr>
        </p:nvSpPr>
        <p:spPr>
          <a:xfrm>
            <a:off x="47846" y="1909762"/>
            <a:ext cx="9048308" cy="4876800"/>
          </a:xfrm>
        </p:spPr>
        <p:txBody>
          <a:bodyPr/>
          <a:lstStyle/>
          <a:p>
            <a:r>
              <a:rPr lang="en-US" sz="2800" dirty="0"/>
              <a:t>An interactive command is launched through the </a:t>
            </a:r>
            <a:r>
              <a:rPr lang="en-US" sz="2800" b="1" dirty="0" err="1">
                <a:latin typeface="Consolas" panose="020B0609020204030204" pitchFamily="49" charset="0"/>
                <a:cs typeface="Consolas" panose="020B0609020204030204" pitchFamily="49" charset="0"/>
              </a:rPr>
              <a:t>salloc</a:t>
            </a:r>
            <a:r>
              <a:rPr lang="en-US" sz="2800" dirty="0"/>
              <a:t> command</a:t>
            </a:r>
            <a:br>
              <a:rPr lang="en-US" sz="1600" dirty="0"/>
            </a:br>
            <a:r>
              <a:rPr lang="en-US" sz="1800" dirty="0" err="1">
                <a:latin typeface="Courier" pitchFamily="49" charset="0"/>
              </a:rPr>
              <a:t>salloc</a:t>
            </a:r>
            <a:r>
              <a:rPr lang="en-US" sz="1800" dirty="0">
                <a:latin typeface="Courier" pitchFamily="49" charset="0"/>
              </a:rPr>
              <a:t> --time=8:00:00 -–</a:t>
            </a:r>
            <a:r>
              <a:rPr lang="en-US" sz="1800" dirty="0" err="1">
                <a:latin typeface="Courier" pitchFamily="49" charset="0"/>
              </a:rPr>
              <a:t>ntasks</a:t>
            </a:r>
            <a:r>
              <a:rPr lang="en-US" sz="1800" dirty="0">
                <a:latin typeface="Courier" pitchFamily="49" charset="0"/>
              </a:rPr>
              <a:t>=4 --nodes=1 –-mem=16G          --account=&lt;account&gt;  --partition=</a:t>
            </a:r>
            <a:r>
              <a:rPr lang="en-US" sz="1800" dirty="0" err="1">
                <a:latin typeface="Courier" pitchFamily="49" charset="0"/>
              </a:rPr>
              <a:t>kingspeak</a:t>
            </a:r>
            <a:r>
              <a:rPr lang="en-US" sz="1800" dirty="0">
                <a:latin typeface="Courier" pitchFamily="49" charset="0"/>
              </a:rPr>
              <a:t>-shared </a:t>
            </a:r>
            <a:endParaRPr lang="en-US" sz="2000" dirty="0">
              <a:latin typeface="Courier" pitchFamily="49" charset="0"/>
            </a:endParaRPr>
          </a:p>
        </p:txBody>
      </p:sp>
    </p:spTree>
    <p:extLst>
      <p:ext uri="{BB962C8B-B14F-4D97-AF65-F5344CB8AC3E}">
        <p14:creationId xmlns:p14="http://schemas.microsoft.com/office/powerpoint/2010/main" val="190096617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Running interactive batch jobs</a:t>
            </a:r>
          </a:p>
        </p:txBody>
      </p:sp>
      <p:sp>
        <p:nvSpPr>
          <p:cNvPr id="18435" name="Rectangle 3"/>
          <p:cNvSpPr>
            <a:spLocks noGrp="1" noChangeArrowheads="1"/>
          </p:cNvSpPr>
          <p:nvPr>
            <p:ph idx="1"/>
          </p:nvPr>
        </p:nvSpPr>
        <p:spPr>
          <a:xfrm>
            <a:off x="47846" y="1909762"/>
            <a:ext cx="9048308" cy="4876800"/>
          </a:xfrm>
        </p:spPr>
        <p:txBody>
          <a:bodyPr/>
          <a:lstStyle/>
          <a:p>
            <a:r>
              <a:rPr lang="en-US" sz="2800" dirty="0"/>
              <a:t>An interactive command is launched through the </a:t>
            </a:r>
            <a:r>
              <a:rPr lang="en-US" sz="2800" b="1" dirty="0" err="1">
                <a:latin typeface="Consolas" panose="020B0609020204030204" pitchFamily="49" charset="0"/>
                <a:cs typeface="Consolas" panose="020B0609020204030204" pitchFamily="49" charset="0"/>
              </a:rPr>
              <a:t>salloc</a:t>
            </a:r>
            <a:r>
              <a:rPr lang="en-US" sz="2800" dirty="0"/>
              <a:t> command</a:t>
            </a:r>
            <a:br>
              <a:rPr lang="en-US" sz="1600" dirty="0"/>
            </a:br>
            <a:r>
              <a:rPr lang="en-US" sz="1800" dirty="0" err="1">
                <a:latin typeface="Courier" pitchFamily="49" charset="0"/>
              </a:rPr>
              <a:t>salloc</a:t>
            </a:r>
            <a:r>
              <a:rPr lang="en-US" sz="1800" dirty="0">
                <a:latin typeface="Courier" pitchFamily="49" charset="0"/>
              </a:rPr>
              <a:t> --time=8:00:00 -–</a:t>
            </a:r>
            <a:r>
              <a:rPr lang="en-US" sz="1800" dirty="0" err="1">
                <a:latin typeface="Courier" pitchFamily="49" charset="0"/>
              </a:rPr>
              <a:t>ntasks</a:t>
            </a:r>
            <a:r>
              <a:rPr lang="en-US" sz="1800" dirty="0">
                <a:latin typeface="Courier" pitchFamily="49" charset="0"/>
              </a:rPr>
              <a:t>=4 --nodes=1 –-mem=16G          --account=&lt;account&gt;  --partition=</a:t>
            </a:r>
            <a:r>
              <a:rPr lang="en-US" sz="1800" dirty="0" err="1">
                <a:latin typeface="Courier" pitchFamily="49" charset="0"/>
              </a:rPr>
              <a:t>kingspeak</a:t>
            </a:r>
            <a:r>
              <a:rPr lang="en-US" sz="1800" dirty="0">
                <a:latin typeface="Courier" pitchFamily="49" charset="0"/>
              </a:rPr>
              <a:t>-shared </a:t>
            </a:r>
          </a:p>
          <a:p>
            <a:r>
              <a:rPr lang="en-US" sz="2800" dirty="0"/>
              <a:t>Use of </a:t>
            </a:r>
            <a:r>
              <a:rPr lang="en-US" sz="2800" dirty="0" err="1"/>
              <a:t>FastX</a:t>
            </a:r>
            <a:r>
              <a:rPr lang="en-US" sz="2800" dirty="0"/>
              <a:t> connection is highly recommended</a:t>
            </a:r>
          </a:p>
          <a:p>
            <a:pPr lvl="1"/>
            <a:r>
              <a:rPr lang="en-US" sz="2400" dirty="0"/>
              <a:t> support GUI applications</a:t>
            </a:r>
          </a:p>
          <a:p>
            <a:pPr lvl="1"/>
            <a:r>
              <a:rPr lang="en-US" sz="2400" dirty="0"/>
              <a:t> keep your sessions alive</a:t>
            </a:r>
          </a:p>
        </p:txBody>
      </p:sp>
    </p:spTree>
    <p:extLst>
      <p:ext uri="{BB962C8B-B14F-4D97-AF65-F5344CB8AC3E}">
        <p14:creationId xmlns:p14="http://schemas.microsoft.com/office/powerpoint/2010/main" val="52801916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a:solidFill>
                  <a:srgbClr val="990000"/>
                </a:solidFill>
                <a:latin typeface="+mn-lt"/>
              </a:rPr>
              <a:t>Running interactive batch jobs</a:t>
            </a:r>
          </a:p>
        </p:txBody>
      </p:sp>
      <p:sp>
        <p:nvSpPr>
          <p:cNvPr id="18435" name="Rectangle 3"/>
          <p:cNvSpPr>
            <a:spLocks noGrp="1" noChangeArrowheads="1"/>
          </p:cNvSpPr>
          <p:nvPr>
            <p:ph idx="1"/>
          </p:nvPr>
        </p:nvSpPr>
        <p:spPr>
          <a:xfrm>
            <a:off x="47846" y="1909762"/>
            <a:ext cx="9048308" cy="4876800"/>
          </a:xfrm>
        </p:spPr>
        <p:txBody>
          <a:bodyPr/>
          <a:lstStyle/>
          <a:p>
            <a:r>
              <a:rPr lang="en-US" sz="2800" dirty="0"/>
              <a:t>An interactive command is launched through the </a:t>
            </a:r>
            <a:r>
              <a:rPr lang="en-US" sz="2800" b="1" dirty="0" err="1">
                <a:latin typeface="Consolas" panose="020B0609020204030204" pitchFamily="49" charset="0"/>
                <a:cs typeface="Consolas" panose="020B0609020204030204" pitchFamily="49" charset="0"/>
              </a:rPr>
              <a:t>salloc</a:t>
            </a:r>
            <a:r>
              <a:rPr lang="en-US" sz="2800" dirty="0"/>
              <a:t> command</a:t>
            </a:r>
            <a:br>
              <a:rPr lang="en-US" sz="1600" dirty="0"/>
            </a:br>
            <a:r>
              <a:rPr lang="en-US" sz="1800" dirty="0" err="1">
                <a:latin typeface="Courier" pitchFamily="49" charset="0"/>
              </a:rPr>
              <a:t>salloc</a:t>
            </a:r>
            <a:r>
              <a:rPr lang="en-US" sz="1800" dirty="0">
                <a:latin typeface="Courier" pitchFamily="49" charset="0"/>
              </a:rPr>
              <a:t> --time=8:00:00 -–</a:t>
            </a:r>
            <a:r>
              <a:rPr lang="en-US" sz="1800" dirty="0" err="1">
                <a:latin typeface="Courier" pitchFamily="49" charset="0"/>
              </a:rPr>
              <a:t>ntasks</a:t>
            </a:r>
            <a:r>
              <a:rPr lang="en-US" sz="1800" dirty="0">
                <a:latin typeface="Courier" pitchFamily="49" charset="0"/>
              </a:rPr>
              <a:t>=4 --nodes=1 –-mem=16G          --account=&lt;account&gt;  --partition=</a:t>
            </a:r>
            <a:r>
              <a:rPr lang="en-US" sz="1800" dirty="0" err="1">
                <a:latin typeface="Courier" pitchFamily="49" charset="0"/>
              </a:rPr>
              <a:t>kingspeak</a:t>
            </a:r>
            <a:r>
              <a:rPr lang="en-US" sz="1800" dirty="0">
                <a:latin typeface="Courier" pitchFamily="49" charset="0"/>
              </a:rPr>
              <a:t>-shared </a:t>
            </a:r>
          </a:p>
          <a:p>
            <a:r>
              <a:rPr lang="en-US" sz="2800" dirty="0"/>
              <a:t>Use of </a:t>
            </a:r>
            <a:r>
              <a:rPr lang="en-US" sz="2800" dirty="0" err="1"/>
              <a:t>FastX</a:t>
            </a:r>
            <a:r>
              <a:rPr lang="en-US" sz="2800" dirty="0"/>
              <a:t> connection is highly recommended</a:t>
            </a:r>
          </a:p>
          <a:p>
            <a:pPr lvl="1"/>
            <a:r>
              <a:rPr lang="en-US" sz="2400" dirty="0"/>
              <a:t> support GUI applications</a:t>
            </a:r>
          </a:p>
          <a:p>
            <a:pPr lvl="1"/>
            <a:r>
              <a:rPr lang="en-US" sz="2400" dirty="0"/>
              <a:t> keep your sessions alive</a:t>
            </a:r>
          </a:p>
          <a:p>
            <a:pPr marL="0" indent="0">
              <a:buNone/>
            </a:pPr>
            <a:endParaRPr lang="en-US" sz="900" b="1" i="1" dirty="0"/>
          </a:p>
          <a:p>
            <a:pPr marL="0" indent="0">
              <a:buNone/>
            </a:pPr>
            <a:r>
              <a:rPr lang="en-US" sz="2400" b="1" i="1" dirty="0"/>
              <a:t>Open OnDemand is another option to start interactive sessions</a:t>
            </a:r>
            <a:endParaRPr lang="en-US" sz="2700" b="1" i="1" dirty="0"/>
          </a:p>
        </p:txBody>
      </p:sp>
    </p:spTree>
    <p:extLst>
      <p:ext uri="{BB962C8B-B14F-4D97-AF65-F5344CB8AC3E}">
        <p14:creationId xmlns:p14="http://schemas.microsoft.com/office/powerpoint/2010/main" val="64197691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accent2"/>
                </a:solidFill>
                <a:latin typeface="Arial"/>
                <a:ea typeface="Arial"/>
                <a:cs typeface="Arial"/>
                <a:sym typeface="Arial"/>
                <a:rtl val="0"/>
              </a:rPr>
              <a:t>Using GPU Nodes</a:t>
            </a:r>
          </a:p>
          <a:p>
            <a:pPr marL="452438"/>
            <a:r>
              <a:rPr lang="en-US" sz="2400" baseline="0" dirty="0">
                <a:solidFill>
                  <a:schemeClr val="tx1"/>
                </a:solidFill>
                <a:latin typeface="Arial"/>
                <a:ea typeface="Arial"/>
                <a:cs typeface="Arial"/>
                <a:sym typeface="Arial"/>
                <a:rtl val="0"/>
              </a:rPr>
              <a:t>Job Priority &amp; Performance</a:t>
            </a:r>
          </a:p>
          <a:p>
            <a:pPr marL="0" indent="0">
              <a:buNone/>
            </a:pP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2090223065"/>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066800"/>
            <a:ext cx="8153400" cy="838200"/>
          </a:xfrm>
        </p:spPr>
        <p:txBody>
          <a:bodyPr/>
          <a:lstStyle/>
          <a:p>
            <a:pPr algn="ctr" eaLnBrk="1" hangingPunct="1"/>
            <a:r>
              <a:rPr lang="en-US" sz="4000" b="1" dirty="0" err="1">
                <a:solidFill>
                  <a:srgbClr val="990000"/>
                </a:solidFill>
                <a:latin typeface="+mn-lt"/>
              </a:rPr>
              <a:t>Slurm</a:t>
            </a:r>
            <a:r>
              <a:rPr lang="en-US" sz="4000" b="1" dirty="0">
                <a:solidFill>
                  <a:srgbClr val="990000"/>
                </a:solidFill>
                <a:latin typeface="+mn-lt"/>
              </a:rPr>
              <a:t> for use of GPU Nodes</a:t>
            </a:r>
          </a:p>
        </p:txBody>
      </p:sp>
      <p:sp>
        <p:nvSpPr>
          <p:cNvPr id="18435" name="Rectangle 3"/>
          <p:cNvSpPr>
            <a:spLocks noGrp="1" noChangeArrowheads="1"/>
          </p:cNvSpPr>
          <p:nvPr>
            <p:ph idx="1"/>
          </p:nvPr>
        </p:nvSpPr>
        <p:spPr>
          <a:xfrm>
            <a:off x="19291" y="1752601"/>
            <a:ext cx="9144000" cy="381000"/>
          </a:xfrm>
        </p:spPr>
        <p:txBody>
          <a:bodyPr/>
          <a:lstStyle/>
          <a:p>
            <a:r>
              <a:rPr lang="en-US" sz="1800" dirty="0"/>
              <a:t>GPU nodes are on </a:t>
            </a:r>
            <a:r>
              <a:rPr lang="en-US" sz="1800" dirty="0" err="1"/>
              <a:t>lonepeak</a:t>
            </a:r>
            <a:r>
              <a:rPr lang="en-US" sz="1800" dirty="0"/>
              <a:t>, </a:t>
            </a:r>
            <a:r>
              <a:rPr lang="en-US" sz="1800" dirty="0" err="1"/>
              <a:t>kingspeak</a:t>
            </a:r>
            <a:r>
              <a:rPr lang="en-US" sz="1800" dirty="0"/>
              <a:t>, </a:t>
            </a:r>
            <a:r>
              <a:rPr lang="en-US" sz="1800" dirty="0" err="1"/>
              <a:t>notchpeak</a:t>
            </a:r>
            <a:r>
              <a:rPr lang="en-US" sz="1800" dirty="0"/>
              <a:t> (and redwood in the PE)</a:t>
            </a:r>
          </a:p>
        </p:txBody>
      </p:sp>
      <p:sp>
        <p:nvSpPr>
          <p:cNvPr id="2" name="TextBox 1">
            <a:extLst>
              <a:ext uri="{FF2B5EF4-FFF2-40B4-BE49-F238E27FC236}">
                <a16:creationId xmlns:a16="http://schemas.microsoft.com/office/drawing/2014/main" id="{1001427C-6440-7179-F9DE-AE614954063A}"/>
              </a:ext>
            </a:extLst>
          </p:cNvPr>
          <p:cNvSpPr txBox="1"/>
          <p:nvPr/>
        </p:nvSpPr>
        <p:spPr>
          <a:xfrm>
            <a:off x="19291" y="2057400"/>
            <a:ext cx="9032821" cy="923330"/>
          </a:xfrm>
          <a:prstGeom prst="rect">
            <a:avLst/>
          </a:prstGeom>
          <a:noFill/>
        </p:spPr>
        <p:txBody>
          <a:bodyPr wrap="square" rtlCol="0">
            <a:spAutoFit/>
          </a:bodyPr>
          <a:lstStyle/>
          <a:p>
            <a:pPr marL="342900" indent="-342900">
              <a:buFont typeface="Arial" panose="020B0604020202020204" pitchFamily="34" charset="0"/>
              <a:buChar char="•"/>
            </a:pPr>
            <a:r>
              <a:rPr lang="en-US" sz="1800" dirty="0"/>
              <a:t>Info on GPU nodes found at </a:t>
            </a:r>
            <a:r>
              <a:rPr lang="en-US" sz="1800" dirty="0">
                <a:hlinkClick r:id="rId3"/>
              </a:rPr>
              <a:t>https://chpc.utah.edu/documentation/guides/gpus-accelerators.php</a:t>
            </a:r>
            <a:r>
              <a:rPr lang="en-US" sz="1800" dirty="0"/>
              <a:t> </a:t>
            </a:r>
          </a:p>
          <a:p>
            <a:pPr marL="342900" indent="-342900">
              <a:buFont typeface="Arial" panose="020B0604020202020204" pitchFamily="34" charset="0"/>
              <a:buChar char="•"/>
            </a:pPr>
            <a:endParaRPr lang="en-US" sz="1800" dirty="0"/>
          </a:p>
        </p:txBody>
      </p:sp>
      <p:sp>
        <p:nvSpPr>
          <p:cNvPr id="3" name="TextBox 2">
            <a:extLst>
              <a:ext uri="{FF2B5EF4-FFF2-40B4-BE49-F238E27FC236}">
                <a16:creationId xmlns:a16="http://schemas.microsoft.com/office/drawing/2014/main" id="{1EBFCED0-B506-ADF0-4511-F63FEA45078D}"/>
              </a:ext>
            </a:extLst>
          </p:cNvPr>
          <p:cNvSpPr txBox="1"/>
          <p:nvPr/>
        </p:nvSpPr>
        <p:spPr>
          <a:xfrm>
            <a:off x="19291" y="2671465"/>
            <a:ext cx="8458200"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There are both general (open to all users) and owner GPU nodes (available via owner-</a:t>
            </a:r>
            <a:r>
              <a:rPr lang="en-US" sz="1800" dirty="0" err="1"/>
              <a:t>gpu</a:t>
            </a:r>
            <a:r>
              <a:rPr lang="en-US" sz="1800" dirty="0"/>
              <a:t>-guest, with preemption, to all uses)</a:t>
            </a:r>
          </a:p>
          <a:p>
            <a:pPr marL="285750" indent="-285750">
              <a:buFont typeface="Arial" panose="020B0604020202020204" pitchFamily="34" charset="0"/>
              <a:buChar char="•"/>
            </a:pPr>
            <a:endParaRPr lang="en-US" sz="1800" dirty="0"/>
          </a:p>
        </p:txBody>
      </p:sp>
      <p:sp>
        <p:nvSpPr>
          <p:cNvPr id="4" name="TextBox 3">
            <a:extLst>
              <a:ext uri="{FF2B5EF4-FFF2-40B4-BE49-F238E27FC236}">
                <a16:creationId xmlns:a16="http://schemas.microsoft.com/office/drawing/2014/main" id="{42845476-028D-4827-00D0-AAE2D2D36C35}"/>
              </a:ext>
            </a:extLst>
          </p:cNvPr>
          <p:cNvSpPr txBox="1"/>
          <p:nvPr/>
        </p:nvSpPr>
        <p:spPr>
          <a:xfrm>
            <a:off x="28256" y="3266403"/>
            <a:ext cx="8458200"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t>At this time, general GPU nodes are run without allocation (no charge)</a:t>
            </a:r>
          </a:p>
          <a:p>
            <a:pPr lvl="1"/>
            <a:r>
              <a:rPr lang="en-US" sz="1400" dirty="0"/>
              <a:t>Must get added to the </a:t>
            </a:r>
            <a:r>
              <a:rPr lang="en-US" sz="1400" dirty="0" err="1"/>
              <a:t>gpu</a:t>
            </a:r>
            <a:r>
              <a:rPr lang="en-US" sz="1400" dirty="0"/>
              <a:t> accounts – Request via </a:t>
            </a:r>
            <a:r>
              <a:rPr lang="en-US" sz="1400" dirty="0">
                <a:hlinkClick r:id="rId4"/>
              </a:rPr>
              <a:t>helpdesk@chpc.utah.edu</a:t>
            </a:r>
            <a:endParaRPr lang="en-US" sz="1400" dirty="0"/>
          </a:p>
          <a:p>
            <a:pPr marL="285750" indent="-285750">
              <a:buFont typeface="Arial" panose="020B0604020202020204" pitchFamily="34" charset="0"/>
              <a:buChar char="•"/>
            </a:pPr>
            <a:endParaRPr lang="en-US" sz="1800" dirty="0"/>
          </a:p>
        </p:txBody>
      </p:sp>
      <p:sp>
        <p:nvSpPr>
          <p:cNvPr id="5" name="TextBox 4">
            <a:extLst>
              <a:ext uri="{FF2B5EF4-FFF2-40B4-BE49-F238E27FC236}">
                <a16:creationId xmlns:a16="http://schemas.microsoft.com/office/drawing/2014/main" id="{58925752-1D90-DE69-7D9F-1CBE93F50DD5}"/>
              </a:ext>
            </a:extLst>
          </p:cNvPr>
          <p:cNvSpPr txBox="1"/>
          <p:nvPr/>
        </p:nvSpPr>
        <p:spPr>
          <a:xfrm>
            <a:off x="23772" y="3848136"/>
            <a:ext cx="8586827"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GPU partitions set up in a shared mode only as most codes do not yet make efficient use of multiple GPUs so we have enabled node sharing</a:t>
            </a:r>
            <a:endParaRPr lang="en-US" sz="1400" dirty="0"/>
          </a:p>
          <a:p>
            <a:pPr marL="285750" indent="-285750">
              <a:buFont typeface="Arial" panose="020B0604020202020204" pitchFamily="34" charset="0"/>
              <a:buChar char="•"/>
            </a:pPr>
            <a:endParaRPr lang="en-US" sz="1800" dirty="0"/>
          </a:p>
        </p:txBody>
      </p:sp>
      <p:sp>
        <p:nvSpPr>
          <p:cNvPr id="6" name="TextBox 5">
            <a:extLst>
              <a:ext uri="{FF2B5EF4-FFF2-40B4-BE49-F238E27FC236}">
                <a16:creationId xmlns:a16="http://schemas.microsoft.com/office/drawing/2014/main" id="{10C444DE-2BD3-B1FE-79CB-A56A8D0A27E7}"/>
              </a:ext>
            </a:extLst>
          </p:cNvPr>
          <p:cNvSpPr txBox="1"/>
          <p:nvPr/>
        </p:nvSpPr>
        <p:spPr>
          <a:xfrm>
            <a:off x="28256" y="4466683"/>
            <a:ext cx="7167347"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a:solidFill>
                  <a:srgbClr val="FF0000"/>
                </a:solidFill>
              </a:rPr>
              <a:t>Use only if you are making use of the GPU for the calculation</a:t>
            </a:r>
          </a:p>
        </p:txBody>
      </p:sp>
    </p:spTree>
    <p:extLst>
      <p:ext uri="{BB962C8B-B14F-4D97-AF65-F5344CB8AC3E}">
        <p14:creationId xmlns:p14="http://schemas.microsoft.com/office/powerpoint/2010/main" val="2116682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354" y="1066800"/>
            <a:ext cx="9296400" cy="838200"/>
          </a:xfrm>
        </p:spPr>
        <p:txBody>
          <a:bodyPr/>
          <a:lstStyle/>
          <a:p>
            <a:pPr algn="ctr" eaLnBrk="1" hangingPunct="1"/>
            <a:r>
              <a:rPr lang="en-US" sz="4000" b="1" dirty="0">
                <a:solidFill>
                  <a:srgbClr val="990000"/>
                </a:solidFill>
                <a:latin typeface="+mn-lt"/>
              </a:rPr>
              <a:t>Node Sharing on GPU nodes</a:t>
            </a:r>
            <a:endParaRPr lang="en-US" sz="2800" b="1" dirty="0">
              <a:solidFill>
                <a:srgbClr val="990000"/>
              </a:solidFill>
              <a:latin typeface="+mn-lt"/>
            </a:endParaRPr>
          </a:p>
        </p:txBody>
      </p:sp>
      <p:sp>
        <p:nvSpPr>
          <p:cNvPr id="18435" name="Rectangle 3"/>
          <p:cNvSpPr>
            <a:spLocks noGrp="1" noChangeArrowheads="1"/>
          </p:cNvSpPr>
          <p:nvPr>
            <p:ph idx="1"/>
          </p:nvPr>
        </p:nvSpPr>
        <p:spPr>
          <a:xfrm>
            <a:off x="95692" y="1828800"/>
            <a:ext cx="9048308" cy="1408831"/>
          </a:xfrm>
        </p:spPr>
        <p:txBody>
          <a:bodyPr/>
          <a:lstStyle/>
          <a:p>
            <a:r>
              <a:rPr lang="en-US" sz="2400" dirty="0"/>
              <a:t>In addition to selecting a GPU partition, you should:</a:t>
            </a:r>
          </a:p>
          <a:p>
            <a:r>
              <a:rPr lang="en-US" sz="2400" dirty="0"/>
              <a:t>#SBATCH --</a:t>
            </a:r>
            <a:r>
              <a:rPr lang="en-US" sz="2400" dirty="0" err="1"/>
              <a:t>gres</a:t>
            </a:r>
            <a:r>
              <a:rPr lang="en-US" sz="2400" dirty="0"/>
              <a:t>=</a:t>
            </a:r>
            <a:r>
              <a:rPr lang="en-US" sz="2400" dirty="0" err="1"/>
              <a:t>gpu</a:t>
            </a:r>
            <a:r>
              <a:rPr lang="en-US" sz="2400" dirty="0"/>
              <a:t> #at a minimum</a:t>
            </a:r>
          </a:p>
          <a:p>
            <a:r>
              <a:rPr lang="en-US" sz="2400" dirty="0"/>
              <a:t>#SBATCH –</a:t>
            </a:r>
            <a:r>
              <a:rPr lang="en-US" sz="2400" dirty="0" err="1"/>
              <a:t>gres</a:t>
            </a:r>
            <a:r>
              <a:rPr lang="en-US" sz="2400" dirty="0"/>
              <a:t>=</a:t>
            </a:r>
            <a:r>
              <a:rPr lang="en-US" sz="2400" dirty="0" err="1"/>
              <a:t>gpu</a:t>
            </a:r>
            <a:r>
              <a:rPr lang="en-US" sz="2400" dirty="0"/>
              <a:t>:&lt;</a:t>
            </a:r>
            <a:r>
              <a:rPr lang="en-US" sz="2400" dirty="0" err="1"/>
              <a:t>gpu</a:t>
            </a:r>
            <a:r>
              <a:rPr lang="en-US" sz="2400" dirty="0"/>
              <a:t>-type&gt;:&lt;</a:t>
            </a:r>
            <a:r>
              <a:rPr lang="en-US" sz="2400" dirty="0" err="1"/>
              <a:t>gpu</a:t>
            </a:r>
            <a:r>
              <a:rPr lang="en-US" sz="2400" dirty="0"/>
              <a:t>-count&gt;</a:t>
            </a:r>
          </a:p>
        </p:txBody>
      </p:sp>
      <p:graphicFrame>
        <p:nvGraphicFramePr>
          <p:cNvPr id="2" name="Table 1"/>
          <p:cNvGraphicFramePr>
            <a:graphicFrameLocks noGrp="1"/>
          </p:cNvGraphicFramePr>
          <p:nvPr>
            <p:extLst>
              <p:ext uri="{D42A27DB-BD31-4B8C-83A1-F6EECF244321}">
                <p14:modId xmlns:p14="http://schemas.microsoft.com/office/powerpoint/2010/main" val="329962804"/>
              </p:ext>
            </p:extLst>
          </p:nvPr>
        </p:nvGraphicFramePr>
        <p:xfrm>
          <a:off x="0" y="3237631"/>
          <a:ext cx="9144000" cy="3201324"/>
        </p:xfrm>
        <a:graphic>
          <a:graphicData uri="http://schemas.openxmlformats.org/drawingml/2006/table">
            <a:tbl>
              <a:tblPr/>
              <a:tblGrid>
                <a:gridCol w="3304954">
                  <a:extLst>
                    <a:ext uri="{9D8B030D-6E8A-4147-A177-3AD203B41FA5}">
                      <a16:colId xmlns:a16="http://schemas.microsoft.com/office/drawing/2014/main" val="2541775358"/>
                    </a:ext>
                  </a:extLst>
                </a:gridCol>
                <a:gridCol w="5839046">
                  <a:extLst>
                    <a:ext uri="{9D8B030D-6E8A-4147-A177-3AD203B41FA5}">
                      <a16:colId xmlns:a16="http://schemas.microsoft.com/office/drawing/2014/main" val="1650984156"/>
                    </a:ext>
                  </a:extLst>
                </a:gridCol>
              </a:tblGrid>
              <a:tr h="314036">
                <a:tc>
                  <a:txBody>
                    <a:bodyPr/>
                    <a:lstStyle/>
                    <a:p>
                      <a:r>
                        <a:rPr lang="en-US" b="1" dirty="0">
                          <a:effectLst/>
                        </a:rPr>
                        <a:t>Option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1" dirty="0">
                          <a:effectLst/>
                        </a:rPr>
                        <a:t>Explanation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70467931"/>
                  </a:ext>
                </a:extLst>
              </a:tr>
              <a:tr h="549564">
                <a:tc>
                  <a:txBody>
                    <a:bodyPr/>
                    <a:lstStyle/>
                    <a:p>
                      <a:r>
                        <a:rPr lang="en-US" dirty="0">
                          <a:effectLst/>
                        </a:rPr>
                        <a:t>#SBATCH --</a:t>
                      </a:r>
                      <a:r>
                        <a:rPr lang="en-US" dirty="0" err="1">
                          <a:effectLst/>
                        </a:rPr>
                        <a:t>gres</a:t>
                      </a:r>
                      <a:r>
                        <a:rPr lang="en-US" dirty="0">
                          <a:effectLst/>
                        </a:rPr>
                        <a:t>=gpu:p100:1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effectLst/>
                        </a:rPr>
                        <a:t>request one p100 GPU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79792008"/>
                  </a:ext>
                </a:extLst>
              </a:tr>
              <a:tr h="314036">
                <a:tc>
                  <a:txBody>
                    <a:bodyPr/>
                    <a:lstStyle/>
                    <a:p>
                      <a:r>
                        <a:rPr lang="en-US" dirty="0">
                          <a:effectLst/>
                        </a:rPr>
                        <a:t> #SBATCH --mem=4G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effectLst/>
                        </a:rPr>
                        <a:t>request 4 GB of RAM (default is 2GB/core</a:t>
                      </a:r>
                      <a:r>
                        <a:rPr lang="en-US" baseline="0" dirty="0">
                          <a:effectLst/>
                        </a:rPr>
                        <a:t> if not specified)</a:t>
                      </a:r>
                      <a:r>
                        <a:rPr lang="en-US"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6983967"/>
                  </a:ext>
                </a:extLst>
              </a:tr>
              <a:tr h="785091">
                <a:tc>
                  <a:txBody>
                    <a:bodyPr/>
                    <a:lstStyle/>
                    <a:p>
                      <a:r>
                        <a:rPr lang="en-US" dirty="0">
                          <a:effectLst/>
                        </a:rPr>
                        <a:t>#SBATCH --mem=0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request all memory of the node;</a:t>
                      </a:r>
                      <a:r>
                        <a:rPr lang="en-US" baseline="0" dirty="0">
                          <a:effectLst/>
                        </a:rPr>
                        <a:t> </a:t>
                      </a:r>
                      <a:r>
                        <a:rPr lang="en-US" dirty="0">
                          <a:effectLst/>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use this if you do not want to share the node as this will give you all</a:t>
                      </a:r>
                      <a:r>
                        <a:rPr lang="en-US" baseline="0" dirty="0">
                          <a:effectLst/>
                        </a:rPr>
                        <a:t> the memory</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95907252"/>
                  </a:ext>
                </a:extLst>
              </a:tr>
              <a:tr h="314036">
                <a:tc>
                  <a:txBody>
                    <a:bodyPr/>
                    <a:lstStyle/>
                    <a:p>
                      <a:r>
                        <a:rPr lang="en-US" dirty="0">
                          <a:effectLst/>
                        </a:rPr>
                        <a:t>#SBATCH --</a:t>
                      </a:r>
                      <a:r>
                        <a:rPr lang="en-US" dirty="0" err="1">
                          <a:effectLst/>
                        </a:rPr>
                        <a:t>ntasks</a:t>
                      </a:r>
                      <a:r>
                        <a:rPr lang="en-US"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effectLst/>
                        </a:rPr>
                        <a:t>request 1 </a:t>
                      </a:r>
                      <a:r>
                        <a:rPr lang="en-US" dirty="0" err="1">
                          <a:effectLst/>
                        </a:rPr>
                        <a:t>cpu</a:t>
                      </a:r>
                      <a:r>
                        <a:rPr lang="en-US" dirty="0">
                          <a:effectLst/>
                        </a:rPr>
                        <a:t> core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44527125"/>
                  </a:ext>
                </a:extLst>
              </a:tr>
              <a:tr h="314036">
                <a:tc>
                  <a:txBody>
                    <a:bodyPr/>
                    <a:lstStyle/>
                    <a:p>
                      <a:endParaRPr lang="en-US" dirty="0">
                        <a:effectLst/>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endParaRPr lang="en-US" sz="200" dirty="0">
                        <a:effectLst/>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37704024"/>
                  </a:ext>
                </a:extLst>
              </a:tr>
            </a:tbl>
          </a:graphicData>
        </a:graphic>
      </p:graphicFrame>
    </p:spTree>
    <p:extLst>
      <p:ext uri="{BB962C8B-B14F-4D97-AF65-F5344CB8AC3E}">
        <p14:creationId xmlns:p14="http://schemas.microsoft.com/office/powerpoint/2010/main" val="75539686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C30ED-FC32-B73A-7B18-7F962B426E14}"/>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4843EF74-C603-0840-768B-B3ABDC26C137}"/>
              </a:ext>
            </a:extLst>
          </p:cNvPr>
          <p:cNvSpPr>
            <a:spLocks noGrp="1" noChangeArrowheads="1"/>
          </p:cNvSpPr>
          <p:nvPr>
            <p:ph type="title"/>
          </p:nvPr>
        </p:nvSpPr>
        <p:spPr>
          <a:xfrm>
            <a:off x="76200" y="1143000"/>
            <a:ext cx="9067800" cy="762000"/>
          </a:xfrm>
        </p:spPr>
        <p:txBody>
          <a:bodyPr/>
          <a:lstStyle/>
          <a:p>
            <a:pPr algn="ctr" eaLnBrk="1" hangingPunct="1"/>
            <a:r>
              <a:rPr lang="en-US" sz="4000" b="1" dirty="0">
                <a:solidFill>
                  <a:srgbClr val="990000"/>
                </a:solidFill>
                <a:latin typeface="+mn-lt"/>
              </a:rPr>
              <a:t>GPU Job</a:t>
            </a:r>
          </a:p>
        </p:txBody>
      </p:sp>
      <p:sp>
        <p:nvSpPr>
          <p:cNvPr id="18435" name="Rectangle 3">
            <a:extLst>
              <a:ext uri="{FF2B5EF4-FFF2-40B4-BE49-F238E27FC236}">
                <a16:creationId xmlns:a16="http://schemas.microsoft.com/office/drawing/2014/main" id="{83787FE2-D4A4-9078-F665-2D6237D6300E}"/>
              </a:ext>
            </a:extLst>
          </p:cNvPr>
          <p:cNvSpPr>
            <a:spLocks noGrp="1" noChangeArrowheads="1"/>
          </p:cNvSpPr>
          <p:nvPr>
            <p:ph idx="1"/>
          </p:nvPr>
        </p:nvSpPr>
        <p:spPr>
          <a:xfrm>
            <a:off x="76200" y="1828800"/>
            <a:ext cx="9105900" cy="4495800"/>
          </a:xfrm>
        </p:spPr>
        <p:txBody>
          <a:bodyPr/>
          <a:lstStyle/>
          <a:p>
            <a:pPr marL="0" indent="0">
              <a:buNone/>
            </a:pPr>
            <a:r>
              <a:rPr lang="en-US" sz="2000" dirty="0"/>
              <a:t>#SBATCH --time 10:00:00 </a:t>
            </a:r>
            <a:r>
              <a:rPr lang="en-US" sz="2000" dirty="0">
                <a:solidFill>
                  <a:schemeClr val="accent2">
                    <a:lumMod val="60000"/>
                    <a:lumOff val="40000"/>
                  </a:schemeClr>
                </a:solidFill>
              </a:rPr>
              <a:t>     </a:t>
            </a:r>
          </a:p>
          <a:p>
            <a:pPr marL="0" indent="0">
              <a:buNone/>
            </a:pPr>
            <a:r>
              <a:rPr lang="en-US" sz="2000" dirty="0"/>
              <a:t>#SBATCH --partition=</a:t>
            </a:r>
            <a:r>
              <a:rPr lang="en-US" sz="2000" dirty="0" err="1">
                <a:solidFill>
                  <a:srgbClr val="FF0000"/>
                </a:solidFill>
              </a:rPr>
              <a:t>notchpeak</a:t>
            </a:r>
            <a:r>
              <a:rPr lang="en-US" sz="2000" dirty="0">
                <a:solidFill>
                  <a:srgbClr val="FF0000"/>
                </a:solidFill>
              </a:rPr>
              <a:t>-</a:t>
            </a:r>
            <a:r>
              <a:rPr lang="en-US" sz="2000" dirty="0" err="1">
                <a:solidFill>
                  <a:srgbClr val="FF0000"/>
                </a:solidFill>
              </a:rPr>
              <a:t>gpu</a:t>
            </a:r>
            <a:r>
              <a:rPr lang="en-US" sz="2000" dirty="0">
                <a:solidFill>
                  <a:srgbClr val="FF0000"/>
                </a:solidFill>
              </a:rPr>
              <a:t>-guest</a:t>
            </a:r>
            <a:r>
              <a:rPr lang="en-US" sz="2000" dirty="0"/>
              <a:t>  </a:t>
            </a:r>
          </a:p>
          <a:p>
            <a:pPr marL="0" indent="0">
              <a:buNone/>
            </a:pPr>
            <a:r>
              <a:rPr lang="en-US" sz="2000" dirty="0"/>
              <a:t>#SBATCH --account=</a:t>
            </a:r>
            <a:r>
              <a:rPr lang="en-US" sz="2000" dirty="0">
                <a:solidFill>
                  <a:srgbClr val="FF0000"/>
                </a:solidFill>
              </a:rPr>
              <a:t>owner-</a:t>
            </a:r>
            <a:r>
              <a:rPr lang="en-US" sz="2000" dirty="0" err="1">
                <a:solidFill>
                  <a:srgbClr val="FF0000"/>
                </a:solidFill>
              </a:rPr>
              <a:t>gpu</a:t>
            </a:r>
            <a:r>
              <a:rPr lang="en-US" sz="2000" dirty="0">
                <a:solidFill>
                  <a:srgbClr val="FF0000"/>
                </a:solidFill>
              </a:rPr>
              <a:t>-guest</a:t>
            </a:r>
          </a:p>
          <a:p>
            <a:pPr marL="0" indent="0">
              <a:buNone/>
            </a:pPr>
            <a:r>
              <a:rPr lang="en-US" sz="2000" dirty="0"/>
              <a:t>#SBATCH --nodes=1</a:t>
            </a:r>
          </a:p>
          <a:p>
            <a:pPr marL="0" indent="0">
              <a:buNone/>
            </a:pPr>
            <a:r>
              <a:rPr lang="en-US" sz="2000" dirty="0"/>
              <a:t>#SBATCH --</a:t>
            </a:r>
            <a:r>
              <a:rPr lang="en-US" sz="2000" dirty="0" err="1"/>
              <a:t>ntasks</a:t>
            </a:r>
            <a:r>
              <a:rPr lang="en-US" sz="2000" dirty="0"/>
              <a:t>=4</a:t>
            </a:r>
          </a:p>
          <a:p>
            <a:pPr marL="0" indent="0">
              <a:buNone/>
            </a:pPr>
            <a:r>
              <a:rPr lang="en-US" sz="2000" dirty="0"/>
              <a:t>#SBATCH --mem=16G</a:t>
            </a:r>
            <a:r>
              <a:rPr lang="en-US" sz="2000" dirty="0">
                <a:solidFill>
                  <a:schemeClr val="accent2">
                    <a:lumMod val="60000"/>
                    <a:lumOff val="40000"/>
                  </a:schemeClr>
                </a:solidFill>
              </a:rPr>
              <a:t> </a:t>
            </a:r>
          </a:p>
          <a:p>
            <a:pPr marL="0" indent="0">
              <a:buNone/>
            </a:pPr>
            <a:r>
              <a:rPr lang="en-US" sz="2000" dirty="0"/>
              <a:t>#SBATCH </a:t>
            </a:r>
            <a:r>
              <a:rPr lang="en-US" sz="2000" dirty="0">
                <a:solidFill>
                  <a:schemeClr val="accent2">
                    <a:lumMod val="60000"/>
                    <a:lumOff val="40000"/>
                  </a:schemeClr>
                </a:solidFill>
              </a:rPr>
              <a:t>--</a:t>
            </a:r>
            <a:r>
              <a:rPr lang="en-US" sz="2000" dirty="0" err="1">
                <a:solidFill>
                  <a:schemeClr val="accent2">
                    <a:lumMod val="60000"/>
                    <a:lumOff val="40000"/>
                  </a:schemeClr>
                </a:solidFill>
              </a:rPr>
              <a:t>gres</a:t>
            </a:r>
            <a:r>
              <a:rPr lang="en-US" sz="2000" dirty="0">
                <a:solidFill>
                  <a:schemeClr val="accent2">
                    <a:lumMod val="60000"/>
                    <a:lumOff val="40000"/>
                  </a:schemeClr>
                </a:solidFill>
              </a:rPr>
              <a:t>=gpu:a100:1</a:t>
            </a:r>
          </a:p>
          <a:p>
            <a:pPr marL="0" indent="0">
              <a:buNone/>
            </a:pPr>
            <a:r>
              <a:rPr lang="en-US" sz="2000" dirty="0"/>
              <a:t>#SBATCH --mail-type=FAIL,BEGIN,END </a:t>
            </a:r>
            <a:r>
              <a:rPr lang="en-US" sz="2000" dirty="0">
                <a:solidFill>
                  <a:schemeClr val="accent2">
                    <a:lumMod val="60000"/>
                    <a:lumOff val="40000"/>
                  </a:schemeClr>
                </a:solidFill>
              </a:rPr>
              <a:t> </a:t>
            </a:r>
          </a:p>
          <a:p>
            <a:pPr marL="0" indent="0">
              <a:buNone/>
            </a:pPr>
            <a:r>
              <a:rPr lang="en-US" sz="2000" dirty="0"/>
              <a:t>#SBATCH --mail-user=</a:t>
            </a:r>
            <a:r>
              <a:rPr lang="en-US" sz="2000" dirty="0" err="1"/>
              <a:t>name@example.com</a:t>
            </a:r>
            <a:r>
              <a:rPr lang="en-US" sz="2000" dirty="0"/>
              <a:t> </a:t>
            </a:r>
            <a:r>
              <a:rPr lang="en-US" sz="2000" dirty="0">
                <a:solidFill>
                  <a:schemeClr val="accent2">
                    <a:lumMod val="60000"/>
                    <a:lumOff val="40000"/>
                  </a:schemeClr>
                </a:solidFill>
              </a:rPr>
              <a:t> </a:t>
            </a:r>
          </a:p>
          <a:p>
            <a:pPr marL="0" indent="0">
              <a:buNone/>
            </a:pPr>
            <a:r>
              <a:rPr lang="en-US" sz="2000" dirty="0"/>
              <a:t>#SBATCH -o </a:t>
            </a:r>
            <a:r>
              <a:rPr lang="en-US" sz="2000" dirty="0" err="1"/>
              <a:t>slurm</a:t>
            </a:r>
            <a:r>
              <a:rPr lang="en-US" sz="2000" dirty="0"/>
              <a:t>-%</a:t>
            </a:r>
            <a:r>
              <a:rPr lang="en-US" sz="2000" dirty="0" err="1"/>
              <a:t>j.out</a:t>
            </a:r>
            <a:r>
              <a:rPr lang="en-US" sz="2000" dirty="0"/>
              <a:t>-%N</a:t>
            </a:r>
          </a:p>
          <a:p>
            <a:pPr marL="0" indent="0">
              <a:buNone/>
            </a:pPr>
            <a:r>
              <a:rPr lang="en-US" sz="2000" dirty="0"/>
              <a:t>#SBATCH -e </a:t>
            </a:r>
            <a:r>
              <a:rPr lang="en-US" sz="2000" dirty="0" err="1"/>
              <a:t>slurm</a:t>
            </a:r>
            <a:r>
              <a:rPr lang="en-US" sz="2000" dirty="0"/>
              <a:t>-%</a:t>
            </a:r>
            <a:r>
              <a:rPr lang="en-US" sz="2000" dirty="0" err="1"/>
              <a:t>j.err</a:t>
            </a:r>
            <a:r>
              <a:rPr lang="en-US" sz="2000" dirty="0"/>
              <a:t>-%N</a:t>
            </a:r>
            <a:endParaRPr lang="en-US" sz="2000" dirty="0">
              <a:solidFill>
                <a:schemeClr val="accent2">
                  <a:lumMod val="60000"/>
                  <a:lumOff val="40000"/>
                </a:schemeClr>
              </a:solidFill>
              <a:sym typeface="Wingdings" panose="05000000000000000000" pitchFamily="2" charset="2"/>
            </a:endParaRPr>
          </a:p>
        </p:txBody>
      </p:sp>
    </p:spTree>
    <p:extLst>
      <p:ext uri="{BB962C8B-B14F-4D97-AF65-F5344CB8AC3E}">
        <p14:creationId xmlns:p14="http://schemas.microsoft.com/office/powerpoint/2010/main" val="76373393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1078848"/>
            <a:ext cx="9144000" cy="838201"/>
          </a:xfrm>
          <a:prstGeom prst="rect">
            <a:avLst/>
          </a:prstGeom>
          <a:noFill/>
          <a:ln>
            <a:noFill/>
          </a:ln>
        </p:spPr>
        <p:txBody>
          <a:bodyPr lIns="64275" tIns="64275" rIns="64275" bIns="64275" anchor="ctr" anchorCtr="0">
            <a:noAutofit/>
          </a:bodyPr>
          <a:lstStyle/>
          <a:p>
            <a:pPr marL="0" marR="0" lvl="0" indent="304800" algn="ctr" rtl="0">
              <a:lnSpc>
                <a:spcPct val="100000"/>
              </a:lnSpc>
              <a:spcBef>
                <a:spcPts val="0"/>
              </a:spcBef>
              <a:spcAft>
                <a:spcPts val="0"/>
              </a:spcAft>
              <a:buClr>
                <a:srgbClr val="000000"/>
              </a:buClr>
              <a:buSzPct val="25000"/>
              <a:buFont typeface="Arial"/>
              <a:buNone/>
            </a:pPr>
            <a:r>
              <a:rPr lang="en-US" sz="4000" b="1" dirty="0">
                <a:solidFill>
                  <a:srgbClr val="990000"/>
                </a:solidFill>
                <a:latin typeface="Arial"/>
                <a:ea typeface="Arial"/>
                <a:cs typeface="Arial"/>
                <a:sym typeface="Arial"/>
                <a:rtl val="0"/>
              </a:rPr>
              <a:t>Overview of Talk</a:t>
            </a:r>
            <a:endParaRPr lang="en-US" sz="4000" b="1" i="0" u="none" strike="noStrike" cap="none" baseline="0" dirty="0">
              <a:solidFill>
                <a:srgbClr val="990000"/>
              </a:solidFill>
              <a:latin typeface="Arial"/>
              <a:ea typeface="Arial"/>
              <a:cs typeface="Arial"/>
              <a:sym typeface="Arial"/>
              <a:rtl val="0"/>
            </a:endParaRPr>
          </a:p>
        </p:txBody>
      </p:sp>
      <p:sp>
        <p:nvSpPr>
          <p:cNvPr id="5" name="Shape 34"/>
          <p:cNvSpPr txBox="1">
            <a:spLocks noGrp="1"/>
          </p:cNvSpPr>
          <p:nvPr>
            <p:ph type="body" idx="1"/>
          </p:nvPr>
        </p:nvSpPr>
        <p:spPr>
          <a:xfrm>
            <a:off x="0" y="1752600"/>
            <a:ext cx="9005776" cy="5105400"/>
          </a:xfrm>
          <a:prstGeom prst="rect">
            <a:avLst/>
          </a:prstGeom>
          <a:noFill/>
          <a:ln>
            <a:noFill/>
          </a:ln>
        </p:spPr>
        <p:txBody>
          <a:bodyPr lIns="91425" tIns="91425" rIns="91425" bIns="91425" anchor="t" anchorCtr="0">
            <a:noAutofit/>
          </a:bodyPr>
          <a:lstStyle/>
          <a:p>
            <a:pPr marL="452438"/>
            <a:r>
              <a:rPr lang="en-US" sz="2400" dirty="0">
                <a:solidFill>
                  <a:schemeClr val="tx1"/>
                </a:solidFill>
                <a:sym typeface="Arial"/>
                <a:rtl val="0"/>
              </a:rPr>
              <a:t>What is </a:t>
            </a:r>
            <a:r>
              <a:rPr lang="en-US" sz="2400" dirty="0" err="1">
                <a:solidFill>
                  <a:schemeClr val="tx1"/>
                </a:solidFill>
                <a:sym typeface="Arial"/>
                <a:rtl val="0"/>
              </a:rPr>
              <a:t>Slurm</a:t>
            </a:r>
            <a:r>
              <a:rPr lang="en-US" sz="2400" dirty="0">
                <a:solidFill>
                  <a:schemeClr val="tx1"/>
                </a:solidFill>
                <a:sym typeface="Arial"/>
                <a:rtl val="0"/>
              </a:rPr>
              <a:t>, and why use it?</a:t>
            </a:r>
          </a:p>
          <a:p>
            <a:pPr marL="452438"/>
            <a:r>
              <a:rPr lang="en-US" sz="2400" dirty="0">
                <a:solidFill>
                  <a:schemeClr val="tx1"/>
                </a:solidFill>
                <a:sym typeface="Arial"/>
                <a:rtl val="0"/>
              </a:rPr>
              <a:t>Preparing a </a:t>
            </a:r>
            <a:r>
              <a:rPr lang="en-US" sz="2400" dirty="0" err="1">
                <a:solidFill>
                  <a:schemeClr val="tx1"/>
                </a:solidFill>
                <a:sym typeface="Arial"/>
                <a:rtl val="0"/>
              </a:rPr>
              <a:t>Slurm</a:t>
            </a:r>
            <a:r>
              <a:rPr lang="en-US" sz="2400" dirty="0">
                <a:solidFill>
                  <a:schemeClr val="tx1"/>
                </a:solidFill>
                <a:sym typeface="Arial"/>
                <a:rtl val="0"/>
              </a:rPr>
              <a:t> job</a:t>
            </a:r>
          </a:p>
          <a:p>
            <a:pPr marL="852488" lvl="1"/>
            <a:r>
              <a:rPr lang="en-US" sz="2000" dirty="0">
                <a:solidFill>
                  <a:schemeClr val="tx1"/>
                </a:solidFill>
                <a:latin typeface="Arial"/>
                <a:ea typeface="Arial"/>
                <a:cs typeface="Arial"/>
                <a:sym typeface="Arial"/>
                <a:rtl val="0"/>
              </a:rPr>
              <a:t>Accounts and Partitions</a:t>
            </a:r>
          </a:p>
          <a:p>
            <a:pPr marL="852488" lvl="1"/>
            <a:r>
              <a:rPr lang="en-US" sz="2000" dirty="0">
                <a:solidFill>
                  <a:schemeClr val="tx1"/>
                </a:solidFill>
                <a:latin typeface="Arial"/>
                <a:ea typeface="Arial"/>
                <a:cs typeface="Arial"/>
                <a:sym typeface="Arial"/>
                <a:rtl val="0"/>
              </a:rPr>
              <a:t>CHPC Storage Resources</a:t>
            </a:r>
          </a:p>
          <a:p>
            <a:pPr marL="852488" lvl="1"/>
            <a:r>
              <a:rPr lang="en-US" sz="2000" dirty="0" err="1">
                <a:solidFill>
                  <a:schemeClr val="tx1"/>
                </a:solidFill>
                <a:latin typeface="Arial"/>
                <a:ea typeface="Arial"/>
                <a:cs typeface="Arial"/>
                <a:sym typeface="Arial"/>
                <a:rtl val="0"/>
              </a:rPr>
              <a:t>Slurm</a:t>
            </a:r>
            <a:r>
              <a:rPr lang="en-US" sz="2000" dirty="0">
                <a:solidFill>
                  <a:schemeClr val="tx1"/>
                </a:solidFill>
                <a:latin typeface="Arial"/>
                <a:ea typeface="Arial"/>
                <a:cs typeface="Arial"/>
                <a:sym typeface="Arial"/>
                <a:rtl val="0"/>
              </a:rPr>
              <a:t> Environment Variables</a:t>
            </a:r>
          </a:p>
          <a:p>
            <a:pPr marL="452438"/>
            <a:r>
              <a:rPr lang="en-US" sz="2400" baseline="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batch directives</a:t>
            </a:r>
          </a:p>
          <a:p>
            <a:pPr marL="452438"/>
            <a:r>
              <a:rPr lang="en-US" sz="2400" dirty="0">
                <a:solidFill>
                  <a:schemeClr val="tx1"/>
                </a:solidFill>
                <a:latin typeface="Arial"/>
                <a:ea typeface="Arial"/>
                <a:cs typeface="Arial"/>
                <a:sym typeface="Arial"/>
                <a:rtl val="0"/>
              </a:rPr>
              <a:t>Basic </a:t>
            </a:r>
            <a:r>
              <a:rPr lang="en-US" sz="2400" dirty="0" err="1">
                <a:solidFill>
                  <a:schemeClr val="tx1"/>
                </a:solidFill>
                <a:latin typeface="Arial"/>
                <a:ea typeface="Arial"/>
                <a:cs typeface="Arial"/>
                <a:sym typeface="Arial"/>
                <a:rtl val="0"/>
              </a:rPr>
              <a:t>Slurm</a:t>
            </a:r>
            <a:r>
              <a:rPr lang="en-US" sz="2400" dirty="0">
                <a:solidFill>
                  <a:schemeClr val="tx1"/>
                </a:solidFill>
                <a:latin typeface="Arial"/>
                <a:ea typeface="Arial"/>
                <a:cs typeface="Arial"/>
                <a:sym typeface="Arial"/>
                <a:rtl val="0"/>
              </a:rPr>
              <a:t> Commands</a:t>
            </a:r>
          </a:p>
          <a:p>
            <a:pPr marL="452438"/>
            <a:r>
              <a:rPr lang="en-US" sz="2400" dirty="0">
                <a:solidFill>
                  <a:schemeClr val="tx1"/>
                </a:solidFill>
                <a:latin typeface="Arial"/>
                <a:ea typeface="Arial"/>
                <a:cs typeface="Arial"/>
                <a:sym typeface="Arial"/>
                <a:rtl val="0"/>
              </a:rPr>
              <a:t>Running an Interactive Batch job</a:t>
            </a:r>
          </a:p>
          <a:p>
            <a:pPr marL="452438"/>
            <a:r>
              <a:rPr lang="en-US" sz="2400" dirty="0">
                <a:solidFill>
                  <a:schemeClr val="tx1"/>
                </a:solidFill>
                <a:latin typeface="Arial"/>
                <a:ea typeface="Arial"/>
                <a:cs typeface="Arial"/>
                <a:sym typeface="Arial"/>
                <a:rtl val="0"/>
              </a:rPr>
              <a:t>Using GPU Nodes</a:t>
            </a:r>
          </a:p>
          <a:p>
            <a:pPr marL="452438"/>
            <a:r>
              <a:rPr lang="en-US" sz="2400" baseline="0" dirty="0">
                <a:solidFill>
                  <a:schemeClr val="accent2"/>
                </a:solidFill>
                <a:latin typeface="Arial"/>
                <a:ea typeface="Arial"/>
                <a:cs typeface="Arial"/>
                <a:sym typeface="Arial"/>
                <a:rtl val="0"/>
              </a:rPr>
              <a:t>Job Priority &amp; Performance</a:t>
            </a:r>
          </a:p>
          <a:p>
            <a:pPr marL="0" indent="0">
              <a:buNone/>
            </a:pPr>
            <a:endParaRPr lang="en-US" sz="2400" dirty="0">
              <a:solidFill>
                <a:schemeClr val="tx1"/>
              </a:solidFill>
            </a:endParaRPr>
          </a:p>
          <a:p>
            <a:pPr>
              <a:buFont typeface="Wingdings" panose="05000000000000000000" pitchFamily="2" charset="2"/>
              <a:buChar char="§"/>
            </a:pPr>
            <a:endParaRPr lang="en-US" sz="2400" b="0" i="0" u="none" strike="noStrike" cap="none" baseline="0" dirty="0">
              <a:solidFill>
                <a:schemeClr val="tx1"/>
              </a:solidFill>
              <a:latin typeface="Arial"/>
              <a:ea typeface="Arial"/>
              <a:cs typeface="Arial"/>
              <a:sym typeface="Arial"/>
              <a:rtl val="0"/>
            </a:endParaRPr>
          </a:p>
        </p:txBody>
      </p:sp>
    </p:spTree>
    <p:extLst>
      <p:ext uri="{BB962C8B-B14F-4D97-AF65-F5344CB8AC3E}">
        <p14:creationId xmlns:p14="http://schemas.microsoft.com/office/powerpoint/2010/main" val="1656917937"/>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354" y="1066800"/>
            <a:ext cx="9296400" cy="838200"/>
          </a:xfrm>
        </p:spPr>
        <p:txBody>
          <a:bodyPr/>
          <a:lstStyle/>
          <a:p>
            <a:pPr algn="ctr" eaLnBrk="1" hangingPunct="1"/>
            <a:r>
              <a:rPr lang="en-US" sz="4000" b="1" dirty="0">
                <a:solidFill>
                  <a:srgbClr val="990000"/>
                </a:solidFill>
                <a:latin typeface="+mn-lt"/>
              </a:rPr>
              <a:t>Job Priority</a:t>
            </a:r>
            <a:endParaRPr lang="en-US" sz="2800" b="1" dirty="0">
              <a:solidFill>
                <a:srgbClr val="990000"/>
              </a:solidFill>
              <a:latin typeface="+mn-lt"/>
            </a:endParaRPr>
          </a:p>
        </p:txBody>
      </p:sp>
      <p:sp>
        <p:nvSpPr>
          <p:cNvPr id="18435" name="Rectangle 3"/>
          <p:cNvSpPr>
            <a:spLocks noGrp="1" noChangeArrowheads="1"/>
          </p:cNvSpPr>
          <p:nvPr>
            <p:ph idx="1"/>
          </p:nvPr>
        </p:nvSpPr>
        <p:spPr>
          <a:xfrm>
            <a:off x="-15314" y="1676400"/>
            <a:ext cx="9172354" cy="4800600"/>
          </a:xfrm>
        </p:spPr>
        <p:txBody>
          <a:bodyPr/>
          <a:lstStyle/>
          <a:p>
            <a:r>
              <a:rPr lang="en-US" sz="2400" dirty="0" err="1"/>
              <a:t>Slurm</a:t>
            </a:r>
            <a:r>
              <a:rPr lang="en-US" sz="2400" dirty="0"/>
              <a:t> assigns each job a priority score</a:t>
            </a:r>
          </a:p>
          <a:p>
            <a:pPr marL="457200" lvl="1" indent="0">
              <a:buNone/>
            </a:pPr>
            <a:endParaRPr lang="en-US" sz="2000" dirty="0"/>
          </a:p>
        </p:txBody>
      </p:sp>
      <p:sp>
        <p:nvSpPr>
          <p:cNvPr id="3" name="Rectangle 1"/>
          <p:cNvSpPr>
            <a:spLocks noChangeArrowheads="1"/>
          </p:cNvSpPr>
          <p:nvPr/>
        </p:nvSpPr>
        <p:spPr bwMode="auto">
          <a:xfrm>
            <a:off x="609601" y="3162440"/>
            <a:ext cx="11345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D85052FF-4D1D-B3EC-2101-94BEDCC7510D}"/>
              </a:ext>
            </a:extLst>
          </p:cNvPr>
          <p:cNvSpPr txBox="1"/>
          <p:nvPr/>
        </p:nvSpPr>
        <p:spPr>
          <a:xfrm>
            <a:off x="-15688" y="2072054"/>
            <a:ext cx="6202339" cy="461665"/>
          </a:xfrm>
          <a:prstGeom prst="rect">
            <a:avLst/>
          </a:prstGeom>
          <a:noFill/>
        </p:spPr>
        <p:txBody>
          <a:bodyPr wrap="none" rtlCol="0">
            <a:spAutoFit/>
          </a:bodyPr>
          <a:lstStyle/>
          <a:p>
            <a:pPr marL="342900" indent="-342900">
              <a:buFont typeface="Arial" panose="020B0604020202020204" pitchFamily="34" charset="0"/>
              <a:buChar char="•"/>
            </a:pPr>
            <a:r>
              <a:rPr lang="en-US" sz="2400" u="sng" dirty="0"/>
              <a:t>Priority score </a:t>
            </a:r>
            <a:r>
              <a:rPr lang="en-US" sz="2400" dirty="0"/>
              <a:t>= how fast your job will start</a:t>
            </a:r>
          </a:p>
        </p:txBody>
      </p:sp>
      <p:pic>
        <p:nvPicPr>
          <p:cNvPr id="5" name="Picture 4" descr="A screenshot of a computer screen&#10;&#10;Description automatically generated">
            <a:extLst>
              <a:ext uri="{FF2B5EF4-FFF2-40B4-BE49-F238E27FC236}">
                <a16:creationId xmlns:a16="http://schemas.microsoft.com/office/drawing/2014/main" id="{588CB14B-AA85-EF4D-1D3B-DB5070676BC6}"/>
              </a:ext>
            </a:extLst>
          </p:cNvPr>
          <p:cNvPicPr>
            <a:picLocks noChangeAspect="1"/>
          </p:cNvPicPr>
          <p:nvPr/>
        </p:nvPicPr>
        <p:blipFill rotWithShape="1">
          <a:blip r:embed="rId3">
            <a:extLst>
              <a:ext uri="{28A0092B-C50C-407E-A947-70E740481C1C}">
                <a14:useLocalDpi xmlns:a14="http://schemas.microsoft.com/office/drawing/2010/main" val="0"/>
              </a:ext>
            </a:extLst>
          </a:blip>
          <a:srcRect b="2386"/>
          <a:stretch/>
        </p:blipFill>
        <p:spPr>
          <a:xfrm>
            <a:off x="34833" y="2700773"/>
            <a:ext cx="8956767" cy="3166627"/>
          </a:xfrm>
          <a:prstGeom prst="rect">
            <a:avLst/>
          </a:prstGeom>
        </p:spPr>
      </p:pic>
      <p:sp>
        <p:nvSpPr>
          <p:cNvPr id="7" name="Rectangle 6">
            <a:extLst>
              <a:ext uri="{FF2B5EF4-FFF2-40B4-BE49-F238E27FC236}">
                <a16:creationId xmlns:a16="http://schemas.microsoft.com/office/drawing/2014/main" id="{4EDF4BC5-C075-CFCC-572B-37BA2EA297E6}"/>
              </a:ext>
            </a:extLst>
          </p:cNvPr>
          <p:cNvSpPr/>
          <p:nvPr/>
        </p:nvSpPr>
        <p:spPr bwMode="auto">
          <a:xfrm>
            <a:off x="5867400" y="2819400"/>
            <a:ext cx="2895600" cy="11721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8" name="Rectangle 7">
            <a:extLst>
              <a:ext uri="{FF2B5EF4-FFF2-40B4-BE49-F238E27FC236}">
                <a16:creationId xmlns:a16="http://schemas.microsoft.com/office/drawing/2014/main" id="{017ED573-25D2-519A-0CDA-BCA4C98A8854}"/>
              </a:ext>
            </a:extLst>
          </p:cNvPr>
          <p:cNvSpPr/>
          <p:nvPr/>
        </p:nvSpPr>
        <p:spPr bwMode="auto">
          <a:xfrm>
            <a:off x="5867400" y="2942149"/>
            <a:ext cx="2895600" cy="292525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2153542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990600"/>
          </a:xfrm>
        </p:spPr>
        <p:txBody>
          <a:bodyPr/>
          <a:lstStyle/>
          <a:p>
            <a:pPr algn="ctr" eaLnBrk="1" hangingPunct="1"/>
            <a:r>
              <a:rPr lang="en-US" sz="3800" b="1" dirty="0">
                <a:solidFill>
                  <a:srgbClr val="990000"/>
                </a:solidFill>
                <a:latin typeface="Arial (Body)"/>
              </a:rPr>
              <a:t>What is </a:t>
            </a:r>
            <a:r>
              <a:rPr lang="en-US" sz="3800" b="1" dirty="0" err="1">
                <a:solidFill>
                  <a:srgbClr val="990000"/>
                </a:solidFill>
                <a:latin typeface="Arial (Body)"/>
              </a:rPr>
              <a:t>Slurm</a:t>
            </a:r>
            <a:br>
              <a:rPr lang="en-US" sz="3800" b="1" dirty="0">
                <a:solidFill>
                  <a:srgbClr val="990000"/>
                </a:solidFill>
                <a:latin typeface="Arial (Body)"/>
              </a:rPr>
            </a:br>
            <a:r>
              <a:rPr lang="en-US" sz="2400" b="1" dirty="0">
                <a:solidFill>
                  <a:srgbClr val="990000"/>
                </a:solidFill>
                <a:latin typeface="Arial (Body)"/>
              </a:rPr>
              <a:t>…and why use it?</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1536700" y="3601080"/>
            <a:ext cx="5983739" cy="2623279"/>
          </a:xfrm>
        </p:spPr>
        <p:txBody>
          <a:bodyPr/>
          <a:lstStyle/>
          <a:p>
            <a:pPr marL="0" indent="0">
              <a:buNone/>
            </a:pPr>
            <a:endParaRPr lang="en-US" sz="1400" dirty="0"/>
          </a:p>
          <a:p>
            <a:pPr marL="0" indent="0">
              <a:buNone/>
            </a:pPr>
            <a:endParaRPr lang="en-US" sz="2400" dirty="0"/>
          </a:p>
        </p:txBody>
      </p:sp>
      <p:pic>
        <p:nvPicPr>
          <p:cNvPr id="2" name="Picture 2">
            <a:extLst>
              <a:ext uri="{FF2B5EF4-FFF2-40B4-BE49-F238E27FC236}">
                <a16:creationId xmlns:a16="http://schemas.microsoft.com/office/drawing/2014/main" id="{5B4E85D4-C1C8-6B3A-4009-D47E70365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33600"/>
            <a:ext cx="5803900" cy="398915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CB867D49-133C-FE89-23AA-87364936C2F1}"/>
              </a:ext>
            </a:extLst>
          </p:cNvPr>
          <p:cNvSpPr/>
          <p:nvPr/>
        </p:nvSpPr>
        <p:spPr bwMode="auto">
          <a:xfrm>
            <a:off x="1331461" y="4445000"/>
            <a:ext cx="1752600" cy="1728559"/>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 name="TextBox 4">
            <a:extLst>
              <a:ext uri="{FF2B5EF4-FFF2-40B4-BE49-F238E27FC236}">
                <a16:creationId xmlns:a16="http://schemas.microsoft.com/office/drawing/2014/main" id="{8D005C85-7FE6-9752-D65A-A39E309F6C52}"/>
              </a:ext>
            </a:extLst>
          </p:cNvPr>
          <p:cNvSpPr txBox="1"/>
          <p:nvPr/>
        </p:nvSpPr>
        <p:spPr>
          <a:xfrm>
            <a:off x="152400" y="1662088"/>
            <a:ext cx="3048000" cy="1938992"/>
          </a:xfrm>
          <a:prstGeom prst="rect">
            <a:avLst/>
          </a:prstGeom>
          <a:noFill/>
        </p:spPr>
        <p:txBody>
          <a:bodyPr wrap="square" rtlCol="0">
            <a:spAutoFit/>
          </a:bodyPr>
          <a:lstStyle/>
          <a:p>
            <a:r>
              <a:rPr lang="en-US" dirty="0"/>
              <a:t>Goal: you, the user, want to connect to the CHPC machines and analyze some data using R</a:t>
            </a:r>
          </a:p>
        </p:txBody>
      </p:sp>
      <p:cxnSp>
        <p:nvCxnSpPr>
          <p:cNvPr id="6" name="Straight Arrow Connector 5">
            <a:extLst>
              <a:ext uri="{FF2B5EF4-FFF2-40B4-BE49-F238E27FC236}">
                <a16:creationId xmlns:a16="http://schemas.microsoft.com/office/drawing/2014/main" id="{27271270-70AC-3105-4577-6C5727A961C1}"/>
              </a:ext>
            </a:extLst>
          </p:cNvPr>
          <p:cNvCxnSpPr>
            <a:cxnSpLocks/>
          </p:cNvCxnSpPr>
          <p:nvPr/>
        </p:nvCxnSpPr>
        <p:spPr bwMode="auto">
          <a:xfrm flipV="1">
            <a:off x="2438400" y="4343400"/>
            <a:ext cx="850900" cy="56931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9" name="TextBox 8">
            <a:extLst>
              <a:ext uri="{FF2B5EF4-FFF2-40B4-BE49-F238E27FC236}">
                <a16:creationId xmlns:a16="http://schemas.microsoft.com/office/drawing/2014/main" id="{FB64A038-932E-0FA2-38D5-0B9696657B48}"/>
              </a:ext>
            </a:extLst>
          </p:cNvPr>
          <p:cNvSpPr txBox="1"/>
          <p:nvPr/>
        </p:nvSpPr>
        <p:spPr>
          <a:xfrm>
            <a:off x="124255" y="3844835"/>
            <a:ext cx="2514600" cy="1200329"/>
          </a:xfrm>
          <a:prstGeom prst="rect">
            <a:avLst/>
          </a:prstGeom>
          <a:noFill/>
        </p:spPr>
        <p:txBody>
          <a:bodyPr wrap="square" rtlCol="0">
            <a:spAutoFit/>
          </a:bodyPr>
          <a:lstStyle/>
          <a:p>
            <a:r>
              <a:rPr lang="en-US" dirty="0"/>
              <a:t>So, you connect to one of our clusters</a:t>
            </a:r>
          </a:p>
        </p:txBody>
      </p:sp>
      <p:sp>
        <p:nvSpPr>
          <p:cNvPr id="11" name="Rectangle 10">
            <a:extLst>
              <a:ext uri="{FF2B5EF4-FFF2-40B4-BE49-F238E27FC236}">
                <a16:creationId xmlns:a16="http://schemas.microsoft.com/office/drawing/2014/main" id="{3B3FF7FB-8E57-9005-771E-684DA9931C76}"/>
              </a:ext>
            </a:extLst>
          </p:cNvPr>
          <p:cNvSpPr/>
          <p:nvPr/>
        </p:nvSpPr>
        <p:spPr bwMode="auto">
          <a:xfrm>
            <a:off x="2971800" y="3779284"/>
            <a:ext cx="1066800" cy="1133435"/>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2" name="TextBox 11">
            <a:extLst>
              <a:ext uri="{FF2B5EF4-FFF2-40B4-BE49-F238E27FC236}">
                <a16:creationId xmlns:a16="http://schemas.microsoft.com/office/drawing/2014/main" id="{2E939A69-1E1F-900F-E3D0-F99EE4A78D1D}"/>
              </a:ext>
            </a:extLst>
          </p:cNvPr>
          <p:cNvSpPr txBox="1"/>
          <p:nvPr/>
        </p:nvSpPr>
        <p:spPr>
          <a:xfrm>
            <a:off x="6204970" y="1687260"/>
            <a:ext cx="2494530" cy="1569660"/>
          </a:xfrm>
          <a:prstGeom prst="rect">
            <a:avLst/>
          </a:prstGeom>
          <a:noFill/>
        </p:spPr>
        <p:txBody>
          <a:bodyPr wrap="square" rtlCol="0">
            <a:spAutoFit/>
          </a:bodyPr>
          <a:lstStyle/>
          <a:p>
            <a:r>
              <a:rPr lang="en-US" dirty="0"/>
              <a:t>You don’t want to analyze your data on the login node…</a:t>
            </a:r>
          </a:p>
        </p:txBody>
      </p:sp>
    </p:spTree>
    <p:extLst>
      <p:ext uri="{BB962C8B-B14F-4D97-AF65-F5344CB8AC3E}">
        <p14:creationId xmlns:p14="http://schemas.microsoft.com/office/powerpoint/2010/main" val="285561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9" grpId="0"/>
      <p:bldP spid="9" grpId="1"/>
      <p:bldP spid="11" grpId="0" animBg="1"/>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354" y="1066800"/>
            <a:ext cx="9296400" cy="838200"/>
          </a:xfrm>
        </p:spPr>
        <p:txBody>
          <a:bodyPr/>
          <a:lstStyle/>
          <a:p>
            <a:pPr algn="ctr" eaLnBrk="1" hangingPunct="1"/>
            <a:r>
              <a:rPr lang="en-US" sz="4000" b="1" dirty="0">
                <a:solidFill>
                  <a:srgbClr val="990000"/>
                </a:solidFill>
                <a:latin typeface="+mn-lt"/>
              </a:rPr>
              <a:t>Job Priority</a:t>
            </a:r>
            <a:endParaRPr lang="en-US" sz="2800" b="1" dirty="0">
              <a:solidFill>
                <a:srgbClr val="990000"/>
              </a:solidFill>
              <a:latin typeface="+mn-lt"/>
            </a:endParaRPr>
          </a:p>
        </p:txBody>
      </p:sp>
      <p:sp>
        <p:nvSpPr>
          <p:cNvPr id="18435" name="Rectangle 3"/>
          <p:cNvSpPr>
            <a:spLocks noGrp="1" noChangeArrowheads="1"/>
          </p:cNvSpPr>
          <p:nvPr>
            <p:ph idx="1"/>
          </p:nvPr>
        </p:nvSpPr>
        <p:spPr>
          <a:xfrm>
            <a:off x="-15314" y="1676400"/>
            <a:ext cx="9172354" cy="2057400"/>
          </a:xfrm>
        </p:spPr>
        <p:txBody>
          <a:bodyPr/>
          <a:lstStyle/>
          <a:p>
            <a:r>
              <a:rPr lang="en-US" sz="2600" dirty="0"/>
              <a:t>Combination of four factors add to </a:t>
            </a:r>
            <a:r>
              <a:rPr lang="en-US" sz="2600" b="1" dirty="0"/>
              <a:t>base priority (QOS)</a:t>
            </a:r>
          </a:p>
          <a:p>
            <a:pPr lvl="1"/>
            <a:r>
              <a:rPr lang="en-US" sz="2200" dirty="0"/>
              <a:t>Time in queue (most important)</a:t>
            </a:r>
          </a:p>
          <a:p>
            <a:pPr lvl="1"/>
            <a:r>
              <a:rPr lang="en-US" sz="2200" dirty="0" err="1"/>
              <a:t>Fairshare</a:t>
            </a:r>
            <a:endParaRPr lang="en-US" sz="2200" dirty="0"/>
          </a:p>
          <a:p>
            <a:pPr lvl="1"/>
            <a:r>
              <a:rPr lang="en-US" sz="2200" dirty="0"/>
              <a:t>Job size</a:t>
            </a:r>
          </a:p>
          <a:p>
            <a:pPr lvl="1"/>
            <a:r>
              <a:rPr lang="en-US" sz="2200" dirty="0"/>
              <a:t># jobs in last 2 weeks</a:t>
            </a:r>
          </a:p>
          <a:p>
            <a:pPr marL="457200" lvl="1" indent="0">
              <a:buNone/>
            </a:pPr>
            <a:endParaRPr lang="en-US" sz="2000" dirty="0"/>
          </a:p>
        </p:txBody>
      </p:sp>
      <p:sp>
        <p:nvSpPr>
          <p:cNvPr id="3" name="Rectangle 1"/>
          <p:cNvSpPr>
            <a:spLocks noChangeArrowheads="1"/>
          </p:cNvSpPr>
          <p:nvPr/>
        </p:nvSpPr>
        <p:spPr bwMode="auto">
          <a:xfrm>
            <a:off x="609601" y="3162440"/>
            <a:ext cx="11345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B02F1CC4-D8EA-9BA2-BAC3-7B0424CB85B4}"/>
              </a:ext>
            </a:extLst>
          </p:cNvPr>
          <p:cNvSpPr txBox="1"/>
          <p:nvPr/>
        </p:nvSpPr>
        <p:spPr>
          <a:xfrm>
            <a:off x="0" y="3733800"/>
            <a:ext cx="903418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Only </a:t>
            </a:r>
            <a:r>
              <a:rPr lang="en-US" sz="2400" b="1" dirty="0"/>
              <a:t>5 jobs per user </a:t>
            </a:r>
            <a:r>
              <a:rPr lang="en-US" sz="2400" dirty="0"/>
              <a:t>per </a:t>
            </a:r>
            <a:r>
              <a:rPr lang="en-US" sz="2400" dirty="0" err="1"/>
              <a:t>slurm</a:t>
            </a:r>
            <a:r>
              <a:rPr lang="en-US" sz="2400" dirty="0"/>
              <a:t> account (</a:t>
            </a:r>
            <a:r>
              <a:rPr lang="en-US" sz="2400" dirty="0" err="1"/>
              <a:t>qos</a:t>
            </a:r>
            <a:r>
              <a:rPr lang="en-US" sz="2400" dirty="0"/>
              <a:t>) will accrue priority</a:t>
            </a:r>
            <a:endParaRPr lang="en-US" dirty="0"/>
          </a:p>
        </p:txBody>
      </p:sp>
      <p:sp>
        <p:nvSpPr>
          <p:cNvPr id="4" name="TextBox 3">
            <a:extLst>
              <a:ext uri="{FF2B5EF4-FFF2-40B4-BE49-F238E27FC236}">
                <a16:creationId xmlns:a16="http://schemas.microsoft.com/office/drawing/2014/main" id="{37A7115B-1578-14D5-6A83-7EA67A561CDF}"/>
              </a:ext>
            </a:extLst>
          </p:cNvPr>
          <p:cNvSpPr txBox="1"/>
          <p:nvPr/>
        </p:nvSpPr>
        <p:spPr>
          <a:xfrm>
            <a:off x="-15314" y="4495800"/>
            <a:ext cx="5678157" cy="1538883"/>
          </a:xfrm>
          <a:prstGeom prst="rect">
            <a:avLst/>
          </a:prstGeom>
          <a:noFill/>
        </p:spPr>
        <p:txBody>
          <a:bodyPr wrap="none" rtlCol="0">
            <a:spAutoFit/>
          </a:bodyPr>
          <a:lstStyle/>
          <a:p>
            <a:pPr marL="457200" indent="-457200">
              <a:buFont typeface="Arial" panose="020B0604020202020204" pitchFamily="34" charset="0"/>
              <a:buChar char="•"/>
            </a:pPr>
            <a:r>
              <a:rPr lang="en-US" sz="2600" dirty="0" err="1">
                <a:latin typeface="Consolas" panose="020B0609020204030204" pitchFamily="49" charset="0"/>
                <a:cs typeface="Consolas" panose="020B0609020204030204" pitchFamily="49" charset="0"/>
              </a:rPr>
              <a:t>sprio</a:t>
            </a:r>
            <a:r>
              <a:rPr lang="en-US" sz="2600" dirty="0"/>
              <a:t> gives job priority for all jobs</a:t>
            </a:r>
          </a:p>
          <a:p>
            <a:pPr marL="914400" lvl="1" indent="-457200">
              <a:buFont typeface="Arial" panose="020B0604020202020204" pitchFamily="34" charset="0"/>
              <a:buChar char="•"/>
            </a:pPr>
            <a:r>
              <a:rPr lang="en-US" sz="2200" dirty="0" err="1">
                <a:latin typeface="Consolas" panose="020B0609020204030204" pitchFamily="49" charset="0"/>
                <a:cs typeface="Consolas" panose="020B0609020204030204" pitchFamily="49" charset="0"/>
              </a:rPr>
              <a:t>sprio</a:t>
            </a:r>
            <a:r>
              <a:rPr lang="en-US" sz="2200" dirty="0">
                <a:latin typeface="Consolas" panose="020B0609020204030204" pitchFamily="49" charset="0"/>
                <a:cs typeface="Consolas" panose="020B0609020204030204" pitchFamily="49" charset="0"/>
              </a:rPr>
              <a:t> –j &lt;JOBID&gt; </a:t>
            </a:r>
            <a:r>
              <a:rPr lang="en-US" sz="2200" dirty="0"/>
              <a:t>for a given job</a:t>
            </a:r>
          </a:p>
          <a:p>
            <a:pPr marL="914400" lvl="1" indent="-457200">
              <a:buFont typeface="Arial" panose="020B0604020202020204" pitchFamily="34" charset="0"/>
              <a:buChar char="•"/>
            </a:pPr>
            <a:r>
              <a:rPr lang="en-US" sz="2200" dirty="0" err="1">
                <a:latin typeface="Consolas" panose="020B0609020204030204" pitchFamily="49" charset="0"/>
                <a:cs typeface="Consolas" panose="020B0609020204030204" pitchFamily="49" charset="0"/>
              </a:rPr>
              <a:t>sprio</a:t>
            </a:r>
            <a:r>
              <a:rPr lang="en-US" sz="2200" dirty="0">
                <a:latin typeface="Consolas" panose="020B0609020204030204" pitchFamily="49" charset="0"/>
                <a:cs typeface="Consolas" panose="020B0609020204030204" pitchFamily="49" charset="0"/>
              </a:rPr>
              <a:t> –u &lt;UNID&gt; </a:t>
            </a:r>
            <a:r>
              <a:rPr lang="en-US" sz="2200" dirty="0"/>
              <a:t>for user’s jobs</a:t>
            </a:r>
          </a:p>
          <a:p>
            <a:endParaRPr lang="en-US" dirty="0"/>
          </a:p>
        </p:txBody>
      </p:sp>
      <p:sp>
        <p:nvSpPr>
          <p:cNvPr id="5" name="TextBox 4">
            <a:extLst>
              <a:ext uri="{FF2B5EF4-FFF2-40B4-BE49-F238E27FC236}">
                <a16:creationId xmlns:a16="http://schemas.microsoft.com/office/drawing/2014/main" id="{374461E6-51BE-29BD-B89D-13BD983E1E6F}"/>
              </a:ext>
            </a:extLst>
          </p:cNvPr>
          <p:cNvSpPr txBox="1"/>
          <p:nvPr/>
        </p:nvSpPr>
        <p:spPr>
          <a:xfrm>
            <a:off x="840411" y="5967360"/>
            <a:ext cx="7353360" cy="738664"/>
          </a:xfrm>
          <a:prstGeom prst="rect">
            <a:avLst/>
          </a:prstGeom>
          <a:noFill/>
        </p:spPr>
        <p:txBody>
          <a:bodyPr wrap="none" rtlCol="0">
            <a:spAutoFit/>
          </a:bodyPr>
          <a:lstStyle/>
          <a:p>
            <a:r>
              <a:rPr lang="en-US" sz="1800" dirty="0">
                <a:hlinkClick r:id="rId3"/>
              </a:rPr>
              <a:t>https://www.chpc.utah.edu/documentation/software/slurm.php#priority</a:t>
            </a:r>
            <a:r>
              <a:rPr lang="en-US" sz="1800" dirty="0"/>
              <a:t> </a:t>
            </a:r>
          </a:p>
          <a:p>
            <a:endParaRPr lang="en-US" dirty="0"/>
          </a:p>
        </p:txBody>
      </p:sp>
    </p:spTree>
    <p:extLst>
      <p:ext uri="{BB962C8B-B14F-4D97-AF65-F5344CB8AC3E}">
        <p14:creationId xmlns:p14="http://schemas.microsoft.com/office/powerpoint/2010/main" val="1526141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354" y="1066800"/>
            <a:ext cx="9296400" cy="838200"/>
          </a:xfrm>
        </p:spPr>
        <p:txBody>
          <a:bodyPr/>
          <a:lstStyle/>
          <a:p>
            <a:pPr algn="ctr" eaLnBrk="1" hangingPunct="1"/>
            <a:r>
              <a:rPr lang="en-US" sz="4000" b="1" dirty="0">
                <a:solidFill>
                  <a:srgbClr val="990000"/>
                </a:solidFill>
                <a:latin typeface="+mn-lt"/>
              </a:rPr>
              <a:t>Checking Job Performance</a:t>
            </a:r>
            <a:endParaRPr lang="en-US" sz="2800" b="1" dirty="0">
              <a:solidFill>
                <a:srgbClr val="990000"/>
              </a:solidFill>
              <a:latin typeface="+mn-lt"/>
            </a:endParaRPr>
          </a:p>
        </p:txBody>
      </p:sp>
      <p:sp>
        <p:nvSpPr>
          <p:cNvPr id="18435" name="Rectangle 3"/>
          <p:cNvSpPr>
            <a:spLocks noGrp="1" noChangeArrowheads="1"/>
          </p:cNvSpPr>
          <p:nvPr>
            <p:ph idx="1"/>
          </p:nvPr>
        </p:nvSpPr>
        <p:spPr>
          <a:xfrm>
            <a:off x="0" y="1752601"/>
            <a:ext cx="9172354" cy="457200"/>
          </a:xfrm>
        </p:spPr>
        <p:txBody>
          <a:bodyPr/>
          <a:lstStyle/>
          <a:p>
            <a:r>
              <a:rPr lang="en-US" sz="2400" dirty="0"/>
              <a:t>Why check job performance?</a:t>
            </a:r>
            <a:endParaRPr lang="en-US" sz="2000" dirty="0"/>
          </a:p>
          <a:p>
            <a:pPr marL="457200" lvl="1" indent="0">
              <a:buNone/>
            </a:pPr>
            <a:endParaRPr lang="en-US" sz="2000" dirty="0"/>
          </a:p>
        </p:txBody>
      </p:sp>
      <p:sp>
        <p:nvSpPr>
          <p:cNvPr id="3" name="Rectangle 1"/>
          <p:cNvSpPr>
            <a:spLocks noChangeArrowheads="1"/>
          </p:cNvSpPr>
          <p:nvPr/>
        </p:nvSpPr>
        <p:spPr bwMode="auto">
          <a:xfrm>
            <a:off x="609601" y="3162440"/>
            <a:ext cx="11345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CFE7B1B-54CC-CCD0-6A8B-AFFE51CE9B1C}"/>
              </a:ext>
            </a:extLst>
          </p:cNvPr>
          <p:cNvSpPr txBox="1"/>
          <p:nvPr/>
        </p:nvSpPr>
        <p:spPr>
          <a:xfrm>
            <a:off x="-30595" y="2150487"/>
            <a:ext cx="7273145" cy="461665"/>
          </a:xfrm>
          <a:prstGeom prst="rect">
            <a:avLst/>
          </a:prstGeom>
          <a:noFill/>
        </p:spPr>
        <p:txBody>
          <a:bodyPr wrap="none" rtlCol="0">
            <a:spAutoFit/>
          </a:bodyPr>
          <a:lstStyle/>
          <a:p>
            <a:pPr marL="342900" indent="-342900">
              <a:buFont typeface="Arial" panose="020B0604020202020204" pitchFamily="34" charset="0"/>
              <a:buChar char="•"/>
            </a:pPr>
            <a:r>
              <a:rPr lang="en-US" dirty="0"/>
              <a:t>If you use more resources than your job needs…</a:t>
            </a:r>
          </a:p>
        </p:txBody>
      </p:sp>
      <p:sp>
        <p:nvSpPr>
          <p:cNvPr id="4" name="TextBox 3">
            <a:extLst>
              <a:ext uri="{FF2B5EF4-FFF2-40B4-BE49-F238E27FC236}">
                <a16:creationId xmlns:a16="http://schemas.microsoft.com/office/drawing/2014/main" id="{77DCECBC-0553-A188-6CFF-718D4037CC38}"/>
              </a:ext>
            </a:extLst>
          </p:cNvPr>
          <p:cNvSpPr txBox="1"/>
          <p:nvPr/>
        </p:nvSpPr>
        <p:spPr>
          <a:xfrm>
            <a:off x="562536" y="2552702"/>
            <a:ext cx="4685898" cy="461665"/>
          </a:xfrm>
          <a:prstGeom prst="rect">
            <a:avLst/>
          </a:prstGeom>
          <a:noFill/>
        </p:spPr>
        <p:txBody>
          <a:bodyPr wrap="none" rtlCol="0">
            <a:spAutoFit/>
          </a:bodyPr>
          <a:lstStyle/>
          <a:p>
            <a:r>
              <a:rPr lang="en-US" dirty="0"/>
              <a:t>- It counts against your allocation</a:t>
            </a:r>
          </a:p>
        </p:txBody>
      </p:sp>
      <p:sp>
        <p:nvSpPr>
          <p:cNvPr id="5" name="TextBox 4">
            <a:extLst>
              <a:ext uri="{FF2B5EF4-FFF2-40B4-BE49-F238E27FC236}">
                <a16:creationId xmlns:a16="http://schemas.microsoft.com/office/drawing/2014/main" id="{ED068DB7-4AAD-9A76-8B30-E915FE06A333}"/>
              </a:ext>
            </a:extLst>
          </p:cNvPr>
          <p:cNvSpPr txBox="1"/>
          <p:nvPr/>
        </p:nvSpPr>
        <p:spPr>
          <a:xfrm>
            <a:off x="562536" y="2936099"/>
            <a:ext cx="5319085" cy="461665"/>
          </a:xfrm>
          <a:prstGeom prst="rect">
            <a:avLst/>
          </a:prstGeom>
          <a:noFill/>
        </p:spPr>
        <p:txBody>
          <a:bodyPr wrap="none" rtlCol="0">
            <a:spAutoFit/>
          </a:bodyPr>
          <a:lstStyle/>
          <a:p>
            <a:r>
              <a:rPr lang="en-US" dirty="0"/>
              <a:t>- Potential for longer wait times in cue</a:t>
            </a:r>
          </a:p>
        </p:txBody>
      </p:sp>
    </p:spTree>
    <p:extLst>
      <p:ext uri="{BB962C8B-B14F-4D97-AF65-F5344CB8AC3E}">
        <p14:creationId xmlns:p14="http://schemas.microsoft.com/office/powerpoint/2010/main" val="31971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354" y="1066800"/>
            <a:ext cx="9296400" cy="838200"/>
          </a:xfrm>
        </p:spPr>
        <p:txBody>
          <a:bodyPr/>
          <a:lstStyle/>
          <a:p>
            <a:pPr algn="ctr" eaLnBrk="1" hangingPunct="1"/>
            <a:r>
              <a:rPr lang="en-US" sz="4000" b="1" dirty="0">
                <a:solidFill>
                  <a:srgbClr val="990000"/>
                </a:solidFill>
                <a:latin typeface="+mn-lt"/>
              </a:rPr>
              <a:t>Checking Job Performance</a:t>
            </a:r>
            <a:endParaRPr lang="en-US" sz="2800" b="1" dirty="0">
              <a:solidFill>
                <a:srgbClr val="990000"/>
              </a:solidFill>
              <a:latin typeface="+mn-lt"/>
            </a:endParaRPr>
          </a:p>
        </p:txBody>
      </p:sp>
      <p:sp>
        <p:nvSpPr>
          <p:cNvPr id="18435" name="Rectangle 3"/>
          <p:cNvSpPr>
            <a:spLocks noGrp="1" noChangeArrowheads="1"/>
          </p:cNvSpPr>
          <p:nvPr>
            <p:ph idx="1"/>
          </p:nvPr>
        </p:nvSpPr>
        <p:spPr>
          <a:xfrm>
            <a:off x="0" y="1752601"/>
            <a:ext cx="9172354" cy="1143000"/>
          </a:xfrm>
        </p:spPr>
        <p:txBody>
          <a:bodyPr/>
          <a:lstStyle/>
          <a:p>
            <a:r>
              <a:rPr lang="en-US" sz="2400" dirty="0"/>
              <a:t>With an active job </a:t>
            </a:r>
          </a:p>
          <a:p>
            <a:pPr lvl="1"/>
            <a:r>
              <a:rPr lang="en-US" sz="2000" dirty="0"/>
              <a:t>Can ssh to node</a:t>
            </a:r>
          </a:p>
          <a:p>
            <a:pPr lvl="2"/>
            <a:r>
              <a:rPr lang="en-US" sz="1800" dirty="0"/>
              <a:t>Useful commands: </a:t>
            </a:r>
            <a:r>
              <a:rPr lang="en-US" sz="1800" dirty="0">
                <a:latin typeface="Consolas" panose="020B0609020204030204" pitchFamily="49" charset="0"/>
                <a:cs typeface="Consolas" panose="020B0609020204030204" pitchFamily="49" charset="0"/>
              </a:rPr>
              <a:t>top</a:t>
            </a:r>
            <a:r>
              <a:rPr lang="en-US" sz="1800" dirty="0"/>
              <a:t>, </a:t>
            </a:r>
            <a:r>
              <a:rPr lang="en-US" sz="1800" dirty="0" err="1">
                <a:latin typeface="Consolas" panose="020B0609020204030204" pitchFamily="49" charset="0"/>
                <a:cs typeface="Consolas" panose="020B0609020204030204" pitchFamily="49" charset="0"/>
              </a:rPr>
              <a:t>ps</a:t>
            </a:r>
            <a:r>
              <a:rPr lang="en-US" sz="1800" dirty="0"/>
              <a:t>, </a:t>
            </a:r>
            <a:r>
              <a:rPr lang="en-US" sz="1800" dirty="0" err="1">
                <a:latin typeface="Consolas" panose="020B0609020204030204" pitchFamily="49" charset="0"/>
                <a:cs typeface="Consolas" panose="020B0609020204030204" pitchFamily="49" charset="0"/>
              </a:rPr>
              <a:t>sar</a:t>
            </a:r>
            <a:r>
              <a:rPr lang="en-US" sz="1800" dirty="0"/>
              <a:t>, </a:t>
            </a:r>
            <a:r>
              <a:rPr lang="en-US" sz="1800" dirty="0">
                <a:latin typeface="Consolas" panose="020B0609020204030204" pitchFamily="49" charset="0"/>
                <a:cs typeface="Consolas" panose="020B0609020204030204" pitchFamily="49" charset="0"/>
              </a:rPr>
              <a:t>atop</a:t>
            </a:r>
          </a:p>
          <a:p>
            <a:pPr marL="457200" lvl="1" indent="0">
              <a:buNone/>
            </a:pPr>
            <a:endParaRPr lang="en-US" sz="2000" dirty="0"/>
          </a:p>
        </p:txBody>
      </p:sp>
      <p:sp>
        <p:nvSpPr>
          <p:cNvPr id="3" name="Rectangle 1"/>
          <p:cNvSpPr>
            <a:spLocks noChangeArrowheads="1"/>
          </p:cNvSpPr>
          <p:nvPr/>
        </p:nvSpPr>
        <p:spPr bwMode="auto">
          <a:xfrm>
            <a:off x="609601" y="3162440"/>
            <a:ext cx="11345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8E955E3-0744-B31B-6C21-A66F601B1694}"/>
              </a:ext>
            </a:extLst>
          </p:cNvPr>
          <p:cNvSpPr txBox="1"/>
          <p:nvPr/>
        </p:nvSpPr>
        <p:spPr>
          <a:xfrm>
            <a:off x="0" y="2738277"/>
            <a:ext cx="6952544" cy="1107996"/>
          </a:xfrm>
          <a:prstGeom prst="rect">
            <a:avLst/>
          </a:prstGeom>
          <a:noFill/>
        </p:spPr>
        <p:txBody>
          <a:bodyPr wrap="none" rtlCol="0">
            <a:spAutoFit/>
          </a:bodyPr>
          <a:lstStyle/>
          <a:p>
            <a:pPr lvl="1"/>
            <a:r>
              <a:rPr lang="en-US" dirty="0"/>
              <a:t>- </a:t>
            </a:r>
            <a:r>
              <a:rPr lang="en-US" sz="2000" dirty="0"/>
              <a:t>Also from interactive node can query job with </a:t>
            </a:r>
            <a:r>
              <a:rPr lang="en-US" sz="2000" dirty="0" err="1">
                <a:latin typeface="Consolas" panose="020B0609020204030204" pitchFamily="49" charset="0"/>
                <a:cs typeface="Consolas" panose="020B0609020204030204" pitchFamily="49" charset="0"/>
              </a:rPr>
              <a:t>pestat</a:t>
            </a:r>
            <a:endParaRPr lang="en-US" sz="2000" dirty="0">
              <a:latin typeface="Consolas" panose="020B0609020204030204" pitchFamily="49" charset="0"/>
              <a:cs typeface="Consolas" panose="020B0609020204030204" pitchFamily="49" charset="0"/>
            </a:endParaRPr>
          </a:p>
          <a:p>
            <a:pPr marL="1200150" lvl="2" indent="-285750">
              <a:buFont typeface="Arial" panose="020B0604020202020204" pitchFamily="34" charset="0"/>
              <a:buChar char="•"/>
            </a:pPr>
            <a:r>
              <a:rPr lang="en-US" sz="1800" dirty="0" err="1">
                <a:latin typeface="Consolas" panose="020B0609020204030204" pitchFamily="49" charset="0"/>
                <a:cs typeface="Consolas" panose="020B0609020204030204" pitchFamily="49" charset="0"/>
              </a:rPr>
              <a:t>pestat</a:t>
            </a:r>
            <a:r>
              <a:rPr lang="en-US" sz="1800" dirty="0">
                <a:latin typeface="Consolas" panose="020B0609020204030204" pitchFamily="49" charset="0"/>
                <a:cs typeface="Consolas" panose="020B0609020204030204" pitchFamily="49" charset="0"/>
              </a:rPr>
              <a:t> --help</a:t>
            </a:r>
            <a:endParaRPr lang="en-US" sz="1800" dirty="0"/>
          </a:p>
          <a:p>
            <a:endParaRPr lang="en-US" dirty="0"/>
          </a:p>
        </p:txBody>
      </p:sp>
      <p:sp>
        <p:nvSpPr>
          <p:cNvPr id="4" name="TextBox 3">
            <a:extLst>
              <a:ext uri="{FF2B5EF4-FFF2-40B4-BE49-F238E27FC236}">
                <a16:creationId xmlns:a16="http://schemas.microsoft.com/office/drawing/2014/main" id="{3895A637-CF68-3863-2E45-94244D721C4C}"/>
              </a:ext>
            </a:extLst>
          </p:cNvPr>
          <p:cNvSpPr txBox="1"/>
          <p:nvPr/>
        </p:nvSpPr>
        <p:spPr>
          <a:xfrm>
            <a:off x="2241" y="3359733"/>
            <a:ext cx="4397358" cy="1046440"/>
          </a:xfrm>
          <a:prstGeom prst="rect">
            <a:avLst/>
          </a:prstGeom>
          <a:noFill/>
        </p:spPr>
        <p:txBody>
          <a:bodyPr wrap="none" rtlCol="0">
            <a:spAutoFit/>
          </a:bodyPr>
          <a:lstStyle/>
          <a:p>
            <a:pPr lvl="1"/>
            <a:r>
              <a:rPr lang="en-US" sz="2000" dirty="0"/>
              <a:t>- Can query node status</a:t>
            </a:r>
          </a:p>
          <a:p>
            <a:pPr marL="1200150" lvl="2" indent="-285750">
              <a:buFont typeface="Arial" panose="020B0604020202020204" pitchFamily="34" charset="0"/>
              <a:buChar char="•"/>
            </a:pPr>
            <a:r>
              <a:rPr lang="en-US" sz="1800" dirty="0" err="1"/>
              <a:t>scontrol</a:t>
            </a:r>
            <a:r>
              <a:rPr lang="en-US" sz="1800" dirty="0"/>
              <a:t> show node notch024</a:t>
            </a:r>
          </a:p>
          <a:p>
            <a:endParaRPr lang="en-US" dirty="0"/>
          </a:p>
        </p:txBody>
      </p:sp>
      <p:sp>
        <p:nvSpPr>
          <p:cNvPr id="5" name="TextBox 4">
            <a:extLst>
              <a:ext uri="{FF2B5EF4-FFF2-40B4-BE49-F238E27FC236}">
                <a16:creationId xmlns:a16="http://schemas.microsoft.com/office/drawing/2014/main" id="{5DB088CA-AC46-F25C-107C-CEEB12E7AE93}"/>
              </a:ext>
            </a:extLst>
          </p:cNvPr>
          <p:cNvSpPr txBox="1"/>
          <p:nvPr/>
        </p:nvSpPr>
        <p:spPr>
          <a:xfrm>
            <a:off x="0" y="4006064"/>
            <a:ext cx="9067800" cy="2369880"/>
          </a:xfrm>
          <a:prstGeom prst="rect">
            <a:avLst/>
          </a:prstGeom>
          <a:noFill/>
        </p:spPr>
        <p:txBody>
          <a:bodyPr wrap="square" rtlCol="0">
            <a:spAutoFit/>
          </a:bodyPr>
          <a:lstStyle/>
          <a:p>
            <a:pPr marL="342900" indent="-342900">
              <a:buFont typeface="Arial" panose="020B0604020202020204" pitchFamily="34" charset="0"/>
              <a:buChar char="•"/>
            </a:pPr>
            <a:r>
              <a:rPr lang="en-US" sz="2400" dirty="0"/>
              <a:t>After job completes -- </a:t>
            </a:r>
            <a:r>
              <a:rPr lang="en-US" sz="2400" dirty="0" err="1"/>
              <a:t>XDMoD</a:t>
            </a:r>
            <a:r>
              <a:rPr lang="en-US" sz="2400" dirty="0"/>
              <a:t> </a:t>
            </a:r>
            <a:r>
              <a:rPr lang="en-US" sz="2400" dirty="0" err="1"/>
              <a:t>Supremm</a:t>
            </a:r>
            <a:r>
              <a:rPr lang="en-US" sz="2400" dirty="0"/>
              <a:t> </a:t>
            </a:r>
          </a:p>
          <a:p>
            <a:pPr marL="800100" lvl="1" indent="-342900">
              <a:buFont typeface="Arial" panose="020B0604020202020204" pitchFamily="34" charset="0"/>
              <a:buChar char="•"/>
            </a:pPr>
            <a:r>
              <a:rPr lang="en-US" sz="2000" dirty="0"/>
              <a:t>Job level data available day after job ends</a:t>
            </a:r>
          </a:p>
          <a:p>
            <a:pPr marL="800100" lvl="1" indent="-342900">
              <a:buFont typeface="Arial" panose="020B0604020202020204" pitchFamily="34" charset="0"/>
              <a:buChar char="•"/>
            </a:pPr>
            <a:r>
              <a:rPr lang="en-US" sz="2000" dirty="0" err="1"/>
              <a:t>XDMoD</a:t>
            </a:r>
            <a:r>
              <a:rPr lang="en-US" sz="2000" dirty="0"/>
              <a:t> sites </a:t>
            </a:r>
            <a:r>
              <a:rPr lang="en-US" sz="2000" dirty="0">
                <a:hlinkClick r:id="rId3"/>
              </a:rPr>
              <a:t>https://xdmod.chpc.utah.edu</a:t>
            </a:r>
            <a:r>
              <a:rPr lang="en-US" sz="2000" dirty="0"/>
              <a:t> and </a:t>
            </a:r>
            <a:r>
              <a:rPr lang="en-US" sz="2000" dirty="0">
                <a:hlinkClick r:id="rId4"/>
              </a:rPr>
              <a:t>https://pe-xdmod.chpc.utah.edu</a:t>
            </a:r>
            <a:r>
              <a:rPr lang="en-US" sz="2000" dirty="0"/>
              <a:t> </a:t>
            </a:r>
          </a:p>
          <a:p>
            <a:pPr marL="800100" lvl="1" indent="-342900">
              <a:buFont typeface="Arial" panose="020B0604020202020204" pitchFamily="34" charset="0"/>
              <a:buChar char="•"/>
            </a:pPr>
            <a:r>
              <a:rPr lang="en-US" sz="2000" dirty="0"/>
              <a:t>Usage info: </a:t>
            </a:r>
            <a:r>
              <a:rPr lang="en-US" sz="2000" dirty="0">
                <a:hlinkClick r:id="rId5"/>
              </a:rPr>
              <a:t>https://www.chpc.utah.edu/documentation/software/xdmod.php</a:t>
            </a:r>
            <a:r>
              <a:rPr lang="en-US" sz="2000" dirty="0"/>
              <a:t>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59297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43000"/>
            <a:ext cx="8153400" cy="762000"/>
          </a:xfrm>
        </p:spPr>
        <p:txBody>
          <a:bodyPr/>
          <a:lstStyle/>
          <a:p>
            <a:pPr algn="ctr" eaLnBrk="1" hangingPunct="1"/>
            <a:r>
              <a:rPr lang="en-US" sz="4000" b="1" dirty="0" err="1">
                <a:solidFill>
                  <a:srgbClr val="990000"/>
                </a:solidFill>
                <a:latin typeface="+mn-lt"/>
              </a:rPr>
              <a:t>Slurm</a:t>
            </a:r>
            <a:r>
              <a:rPr lang="en-US" sz="4000" b="1" dirty="0">
                <a:solidFill>
                  <a:srgbClr val="990000"/>
                </a:solidFill>
                <a:latin typeface="+mn-lt"/>
              </a:rPr>
              <a:t> Documentation at CHPC</a:t>
            </a:r>
          </a:p>
        </p:txBody>
      </p:sp>
      <p:sp>
        <p:nvSpPr>
          <p:cNvPr id="18435" name="Rectangle 3"/>
          <p:cNvSpPr>
            <a:spLocks noGrp="1" noChangeArrowheads="1"/>
          </p:cNvSpPr>
          <p:nvPr>
            <p:ph idx="1"/>
          </p:nvPr>
        </p:nvSpPr>
        <p:spPr>
          <a:xfrm>
            <a:off x="0" y="1909354"/>
            <a:ext cx="9144000" cy="4567646"/>
          </a:xfrm>
        </p:spPr>
        <p:txBody>
          <a:bodyPr/>
          <a:lstStyle/>
          <a:p>
            <a:pPr marL="0" indent="0">
              <a:buNone/>
            </a:pPr>
            <a:r>
              <a:rPr lang="en-US" sz="2200" dirty="0">
                <a:hlinkClick r:id="rId3"/>
              </a:rPr>
              <a:t>https://www.chpc.utah.edu/documentation/software/slurm.php</a:t>
            </a:r>
            <a:endParaRPr lang="en-US" sz="2200" dirty="0"/>
          </a:p>
          <a:p>
            <a:pPr marL="0" indent="0">
              <a:buNone/>
            </a:pPr>
            <a:r>
              <a:rPr lang="en-US" sz="2200" dirty="0">
                <a:hlinkClick r:id="rId4"/>
              </a:rPr>
              <a:t>https://www.chpc.utah.edu/documentation/software/serial-jobs.php</a:t>
            </a:r>
            <a:endParaRPr lang="en-US" sz="2200" dirty="0"/>
          </a:p>
          <a:p>
            <a:pPr marL="0" indent="0">
              <a:buNone/>
            </a:pPr>
            <a:r>
              <a:rPr lang="en-US" sz="2200" dirty="0">
                <a:hlinkClick r:id="rId5"/>
              </a:rPr>
              <a:t>https://www.chpc.utah.edu/documentation/software/node-sharing.php</a:t>
            </a:r>
            <a:endParaRPr lang="en-US" sz="2200" dirty="0"/>
          </a:p>
          <a:p>
            <a:pPr marL="0" indent="0">
              <a:buNone/>
            </a:pPr>
            <a:r>
              <a:rPr lang="en-US" sz="2200" dirty="0">
                <a:hlinkClick r:id="rId6"/>
              </a:rPr>
              <a:t>https://www.chpc.utah.edu/usage/constraints/</a:t>
            </a:r>
            <a:r>
              <a:rPr lang="en-US" sz="2200" dirty="0"/>
              <a:t> </a:t>
            </a:r>
          </a:p>
          <a:p>
            <a:pPr marL="0" indent="0">
              <a:buNone/>
            </a:pPr>
            <a:r>
              <a:rPr lang="en-US" sz="2200" dirty="0">
                <a:hlinkClick r:id="rId7"/>
              </a:rPr>
              <a:t>https://www.chpc.utah.edu/documentation/guides/index.php#GenSlurm</a:t>
            </a:r>
            <a:r>
              <a:rPr lang="en-US" sz="2200" dirty="0"/>
              <a:t> </a:t>
            </a:r>
          </a:p>
          <a:p>
            <a:pPr marL="0" indent="0">
              <a:buNone/>
            </a:pPr>
            <a:endParaRPr lang="en-US" sz="2000" dirty="0"/>
          </a:p>
          <a:p>
            <a:pPr marL="0" indent="0">
              <a:buNone/>
            </a:pPr>
            <a:r>
              <a:rPr lang="en-US" sz="4000" b="1" dirty="0">
                <a:solidFill>
                  <a:srgbClr val="990000"/>
                </a:solidFill>
              </a:rPr>
              <a:t>Other good documentation sources</a:t>
            </a:r>
          </a:p>
          <a:p>
            <a:pPr marL="0" indent="0">
              <a:buNone/>
            </a:pPr>
            <a:r>
              <a:rPr lang="en-US" sz="2200" dirty="0">
                <a:hlinkClick r:id="rId8"/>
              </a:rPr>
              <a:t>http://slurm.schedmd.com/documentation.html</a:t>
            </a:r>
            <a:endParaRPr lang="en-US" sz="2200" dirty="0"/>
          </a:p>
          <a:p>
            <a:pPr marL="0" indent="0">
              <a:buNone/>
            </a:pPr>
            <a:r>
              <a:rPr lang="en-US" sz="2200" dirty="0">
                <a:hlinkClick r:id="rId9"/>
              </a:rPr>
              <a:t>http://slurm.schedmd.com/pdfs/summary.pdf</a:t>
            </a:r>
            <a:endParaRPr lang="en-US" sz="2200" dirty="0"/>
          </a:p>
          <a:p>
            <a:pPr marL="0" indent="0">
              <a:buNone/>
            </a:pPr>
            <a:r>
              <a:rPr lang="en-US" sz="2200" u="sng" dirty="0">
                <a:hlinkClick r:id="rId10"/>
              </a:rPr>
              <a:t>http://www.schedmd.com/slurmdocs/rosetta.pdf</a:t>
            </a:r>
            <a:r>
              <a:rPr lang="en-US" sz="2800" dirty="0"/>
              <a:t> </a:t>
            </a:r>
          </a:p>
          <a:p>
            <a:pPr marL="0" indent="0" eaLnBrk="1" hangingPunct="1">
              <a:buNone/>
            </a:pPr>
            <a:endParaRPr lang="en-US" sz="2800" dirty="0"/>
          </a:p>
        </p:txBody>
      </p:sp>
    </p:spTree>
    <p:extLst>
      <p:ext uri="{BB962C8B-B14F-4D97-AF65-F5344CB8AC3E}">
        <p14:creationId xmlns:p14="http://schemas.microsoft.com/office/powerpoint/2010/main" val="6633680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sz="4000" b="1" dirty="0">
                <a:solidFill>
                  <a:srgbClr val="990000"/>
                </a:solidFill>
                <a:latin typeface="+mn-lt"/>
              </a:rPr>
              <a:t>Getting Help</a:t>
            </a:r>
          </a:p>
        </p:txBody>
      </p:sp>
      <p:sp>
        <p:nvSpPr>
          <p:cNvPr id="41987" name="Rectangle 3"/>
          <p:cNvSpPr>
            <a:spLocks noGrp="1" noChangeArrowheads="1"/>
          </p:cNvSpPr>
          <p:nvPr>
            <p:ph idx="1"/>
          </p:nvPr>
        </p:nvSpPr>
        <p:spPr>
          <a:xfrm>
            <a:off x="76200" y="1981200"/>
            <a:ext cx="9067800" cy="4267200"/>
          </a:xfrm>
        </p:spPr>
        <p:txBody>
          <a:bodyPr/>
          <a:lstStyle/>
          <a:p>
            <a:pPr eaLnBrk="1" hangingPunct="1"/>
            <a:r>
              <a:rPr lang="en-US" sz="2800" dirty="0"/>
              <a:t>CHPC website documentation</a:t>
            </a:r>
          </a:p>
          <a:p>
            <a:pPr lvl="1" eaLnBrk="1" hangingPunct="1"/>
            <a:r>
              <a:rPr lang="en-US" sz="2400" dirty="0">
                <a:hlinkClick r:id="rId3"/>
              </a:rPr>
              <a:t>www.chpc.utah.edu</a:t>
            </a:r>
            <a:endParaRPr lang="en-US" sz="2400" dirty="0"/>
          </a:p>
          <a:p>
            <a:pPr lvl="2" eaLnBrk="1" hangingPunct="1"/>
            <a:r>
              <a:rPr lang="en-US" sz="2200" dirty="0"/>
              <a:t>Getting started guide, cluster usage guides, software manual pages, CHPC policies</a:t>
            </a:r>
          </a:p>
          <a:p>
            <a:pPr eaLnBrk="1" hangingPunct="1"/>
            <a:r>
              <a:rPr lang="en-US" sz="2800" dirty="0"/>
              <a:t>Email: </a:t>
            </a:r>
            <a:r>
              <a:rPr lang="en-US" sz="2800" dirty="0">
                <a:hlinkClick r:id="rId4"/>
              </a:rPr>
              <a:t>helpdesk@chpc.utah.edu</a:t>
            </a:r>
            <a:r>
              <a:rPr lang="en-US" sz="2800" dirty="0"/>
              <a:t> </a:t>
            </a:r>
          </a:p>
          <a:p>
            <a:pPr eaLnBrk="1" hangingPunct="1"/>
            <a:r>
              <a:rPr lang="en-US" sz="2800" dirty="0"/>
              <a:t>Help Desk: 405 INSCC</a:t>
            </a:r>
          </a:p>
          <a:p>
            <a:pPr eaLnBrk="1" hangingPunct="1"/>
            <a:r>
              <a:rPr lang="en-US" sz="2800" dirty="0"/>
              <a:t>We use </a:t>
            </a:r>
            <a:r>
              <a:rPr lang="en-US" sz="2800" dirty="0">
                <a:hlinkClick r:id="rId5"/>
              </a:rPr>
              <a:t>chpc-hpc-users@lists.utah.edu</a:t>
            </a:r>
            <a:r>
              <a:rPr lang="en-US" sz="2800" dirty="0"/>
              <a:t> for sending messages to users</a:t>
            </a:r>
          </a:p>
          <a:p>
            <a:pPr marL="0" indent="0" eaLnBrk="1" hangingPunct="1">
              <a:buNone/>
            </a:pPr>
            <a:endParaRPr lang="en-US" sz="2400" dirty="0"/>
          </a:p>
        </p:txBody>
      </p:sp>
    </p:spTree>
    <p:extLst>
      <p:ext uri="{BB962C8B-B14F-4D97-AF65-F5344CB8AC3E}">
        <p14:creationId xmlns:p14="http://schemas.microsoft.com/office/powerpoint/2010/main" val="27420985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80CC73B-0286-BBD1-7418-2212A50DB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D546DF0-F148-5833-7ABD-12C06B322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 y="2836333"/>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66E976A-8459-F27F-C303-6924FE147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783" y="1143000"/>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AEA584EF-13FB-7ECA-3932-66070696D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73" y="1159933"/>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27110C56-1863-9379-7893-70E43281A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957" y="4512733"/>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FCCD76E8-856A-E8D2-ADCA-630F8DAAA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345" y="4478866"/>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5C178542-70FB-230B-9587-512912778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 y="4478866"/>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258D6638-166E-6CFF-7C41-356B82D2A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953" y="2836333"/>
            <a:ext cx="24390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05BF7FF8-81E3-A1FE-9F61-F6DD62844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957" y="2836333"/>
            <a:ext cx="2439025" cy="1676400"/>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DF1D4949-5517-6BBB-AD17-1897C3432DAF}"/>
              </a:ext>
            </a:extLst>
          </p:cNvPr>
          <p:cNvSpPr/>
          <p:nvPr/>
        </p:nvSpPr>
        <p:spPr bwMode="auto">
          <a:xfrm>
            <a:off x="533400" y="1676400"/>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5" name="Oval 14">
            <a:extLst>
              <a:ext uri="{FF2B5EF4-FFF2-40B4-BE49-F238E27FC236}">
                <a16:creationId xmlns:a16="http://schemas.microsoft.com/office/drawing/2014/main" id="{A1D2B7EF-74D4-4487-D4EE-37B7BBDABBFC}"/>
              </a:ext>
            </a:extLst>
          </p:cNvPr>
          <p:cNvSpPr/>
          <p:nvPr/>
        </p:nvSpPr>
        <p:spPr bwMode="auto">
          <a:xfrm>
            <a:off x="3323790" y="1693333"/>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6" name="Oval 15">
            <a:extLst>
              <a:ext uri="{FF2B5EF4-FFF2-40B4-BE49-F238E27FC236}">
                <a16:creationId xmlns:a16="http://schemas.microsoft.com/office/drawing/2014/main" id="{E15F17DF-17F5-044C-F102-B5D318DCA4C6}"/>
              </a:ext>
            </a:extLst>
          </p:cNvPr>
          <p:cNvSpPr/>
          <p:nvPr/>
        </p:nvSpPr>
        <p:spPr bwMode="auto">
          <a:xfrm>
            <a:off x="6161529" y="1706033"/>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7" name="Oval 16">
            <a:extLst>
              <a:ext uri="{FF2B5EF4-FFF2-40B4-BE49-F238E27FC236}">
                <a16:creationId xmlns:a16="http://schemas.microsoft.com/office/drawing/2014/main" id="{6BEFC059-C20A-F9B9-0C00-C3440B0B72CB}"/>
              </a:ext>
            </a:extLst>
          </p:cNvPr>
          <p:cNvSpPr/>
          <p:nvPr/>
        </p:nvSpPr>
        <p:spPr bwMode="auto">
          <a:xfrm>
            <a:off x="6064786" y="3382433"/>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8" name="Oval 17">
            <a:extLst>
              <a:ext uri="{FF2B5EF4-FFF2-40B4-BE49-F238E27FC236}">
                <a16:creationId xmlns:a16="http://schemas.microsoft.com/office/drawing/2014/main" id="{2FDCCEA4-2AC9-C0C0-D8B3-64A330FB8F68}"/>
              </a:ext>
            </a:extLst>
          </p:cNvPr>
          <p:cNvSpPr/>
          <p:nvPr/>
        </p:nvSpPr>
        <p:spPr bwMode="auto">
          <a:xfrm>
            <a:off x="3371295" y="3382433"/>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19" name="Oval 18">
            <a:extLst>
              <a:ext uri="{FF2B5EF4-FFF2-40B4-BE49-F238E27FC236}">
                <a16:creationId xmlns:a16="http://schemas.microsoft.com/office/drawing/2014/main" id="{A65BB60D-758A-6BB6-1DAD-0109BB084558}"/>
              </a:ext>
            </a:extLst>
          </p:cNvPr>
          <p:cNvSpPr/>
          <p:nvPr/>
        </p:nvSpPr>
        <p:spPr bwMode="auto">
          <a:xfrm>
            <a:off x="461276" y="3365500"/>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0" name="Oval 19">
            <a:extLst>
              <a:ext uri="{FF2B5EF4-FFF2-40B4-BE49-F238E27FC236}">
                <a16:creationId xmlns:a16="http://schemas.microsoft.com/office/drawing/2014/main" id="{04BD8A7E-6274-EE43-F7AC-1095E8435FA9}"/>
              </a:ext>
            </a:extLst>
          </p:cNvPr>
          <p:cNvSpPr/>
          <p:nvPr/>
        </p:nvSpPr>
        <p:spPr bwMode="auto">
          <a:xfrm>
            <a:off x="461277" y="4991099"/>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1" name="Oval 20">
            <a:extLst>
              <a:ext uri="{FF2B5EF4-FFF2-40B4-BE49-F238E27FC236}">
                <a16:creationId xmlns:a16="http://schemas.microsoft.com/office/drawing/2014/main" id="{EF6CEFE9-3284-7FC3-C8C4-74D3C745EE96}"/>
              </a:ext>
            </a:extLst>
          </p:cNvPr>
          <p:cNvSpPr/>
          <p:nvPr/>
        </p:nvSpPr>
        <p:spPr bwMode="auto">
          <a:xfrm>
            <a:off x="3276600" y="4974166"/>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2" name="Oval 21">
            <a:extLst>
              <a:ext uri="{FF2B5EF4-FFF2-40B4-BE49-F238E27FC236}">
                <a16:creationId xmlns:a16="http://schemas.microsoft.com/office/drawing/2014/main" id="{E84A7E31-FC00-D496-D048-74083589B13A}"/>
              </a:ext>
            </a:extLst>
          </p:cNvPr>
          <p:cNvSpPr/>
          <p:nvPr/>
        </p:nvSpPr>
        <p:spPr bwMode="auto">
          <a:xfrm>
            <a:off x="6096624" y="5029200"/>
            <a:ext cx="753845" cy="6858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23" name="TextBox 22">
            <a:extLst>
              <a:ext uri="{FF2B5EF4-FFF2-40B4-BE49-F238E27FC236}">
                <a16:creationId xmlns:a16="http://schemas.microsoft.com/office/drawing/2014/main" id="{0BCC3579-0FA2-821B-182E-89DA8D6F7DF9}"/>
              </a:ext>
            </a:extLst>
          </p:cNvPr>
          <p:cNvSpPr txBox="1"/>
          <p:nvPr/>
        </p:nvSpPr>
        <p:spPr>
          <a:xfrm>
            <a:off x="1440028" y="2374900"/>
            <a:ext cx="6004281" cy="2308324"/>
          </a:xfrm>
          <a:prstGeom prst="rect">
            <a:avLst/>
          </a:prstGeom>
          <a:solidFill>
            <a:schemeClr val="accent1"/>
          </a:solidFill>
        </p:spPr>
        <p:txBody>
          <a:bodyPr wrap="square" rtlCol="0">
            <a:spAutoFit/>
          </a:bodyPr>
          <a:lstStyle/>
          <a:p>
            <a:r>
              <a:rPr lang="en-US" dirty="0"/>
              <a:t>The login node has limited resources</a:t>
            </a:r>
          </a:p>
          <a:p>
            <a:endParaRPr lang="en-US" dirty="0"/>
          </a:p>
          <a:p>
            <a:r>
              <a:rPr lang="en-US" dirty="0"/>
              <a:t>You could guess that, in this example, just a few people could overload the login node</a:t>
            </a:r>
          </a:p>
          <a:p>
            <a:endParaRPr lang="en-US" dirty="0"/>
          </a:p>
          <a:p>
            <a:r>
              <a:rPr lang="en-US" dirty="0"/>
              <a:t>Nobody could login, edit files, </a:t>
            </a:r>
            <a:r>
              <a:rPr lang="en-US" dirty="0" err="1"/>
              <a:t>etc</a:t>
            </a:r>
            <a:r>
              <a:rPr lang="en-US" dirty="0"/>
              <a:t>…</a:t>
            </a:r>
          </a:p>
        </p:txBody>
      </p:sp>
    </p:spTree>
    <p:extLst>
      <p:ext uri="{BB962C8B-B14F-4D97-AF65-F5344CB8AC3E}">
        <p14:creationId xmlns:p14="http://schemas.microsoft.com/office/powerpoint/2010/main" val="55167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65A1066-081D-662B-E749-A361352C4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858000" cy="471366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a:extLst>
              <a:ext uri="{FF2B5EF4-FFF2-40B4-BE49-F238E27FC236}">
                <a16:creationId xmlns:a16="http://schemas.microsoft.com/office/drawing/2014/main" id="{80EFB69C-8D60-AF15-65A3-B235F072EF88}"/>
              </a:ext>
            </a:extLst>
          </p:cNvPr>
          <p:cNvCxnSpPr/>
          <p:nvPr/>
        </p:nvCxnSpPr>
        <p:spPr bwMode="auto">
          <a:xfrm rot="5400000" flipH="1" flipV="1">
            <a:off x="2784272" y="2256367"/>
            <a:ext cx="1143000" cy="1143000"/>
          </a:xfrm>
          <a:prstGeom prst="bentConnector3">
            <a:avLst/>
          </a:prstGeom>
          <a:solidFill>
            <a:schemeClr val="accent1"/>
          </a:solidFill>
          <a:ln w="38100" cap="flat" cmpd="sng" algn="ctr">
            <a:solidFill>
              <a:srgbClr val="C00000"/>
            </a:solidFill>
            <a:prstDash val="solid"/>
            <a:round/>
            <a:headEnd type="none" w="med" len="med"/>
            <a:tailEnd type="triangle"/>
          </a:ln>
          <a:effectLst/>
        </p:spPr>
      </p:cxnSp>
      <p:pic>
        <p:nvPicPr>
          <p:cNvPr id="9" name="Picture 2" descr="Slurm Workload Manager - Wikipedia">
            <a:extLst>
              <a:ext uri="{FF2B5EF4-FFF2-40B4-BE49-F238E27FC236}">
                <a16:creationId xmlns:a16="http://schemas.microsoft.com/office/drawing/2014/main" id="{930ED2D9-9792-3DD6-5D69-D8597F9EE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599" y="1983710"/>
            <a:ext cx="920345" cy="8421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5CCA5E-F6C1-FDD9-B6B1-C5E5963DBCC3}"/>
              </a:ext>
            </a:extLst>
          </p:cNvPr>
          <p:cNvSpPr txBox="1"/>
          <p:nvPr/>
        </p:nvSpPr>
        <p:spPr>
          <a:xfrm>
            <a:off x="245533" y="1413933"/>
            <a:ext cx="2538737" cy="1938992"/>
          </a:xfrm>
          <a:prstGeom prst="rect">
            <a:avLst/>
          </a:prstGeom>
          <a:noFill/>
        </p:spPr>
        <p:txBody>
          <a:bodyPr wrap="square" rtlCol="0">
            <a:spAutoFit/>
          </a:bodyPr>
          <a:lstStyle/>
          <a:p>
            <a:r>
              <a:rPr lang="en-US" dirty="0"/>
              <a:t>*</a:t>
            </a:r>
            <a:r>
              <a:rPr lang="en-US" dirty="0" err="1"/>
              <a:t>Slurm</a:t>
            </a:r>
            <a:r>
              <a:rPr lang="en-US" dirty="0"/>
              <a:t> allows users to request a compute job to run on compute nodes</a:t>
            </a:r>
          </a:p>
        </p:txBody>
      </p:sp>
    </p:spTree>
    <p:extLst>
      <p:ext uri="{BB962C8B-B14F-4D97-AF65-F5344CB8AC3E}">
        <p14:creationId xmlns:p14="http://schemas.microsoft.com/office/powerpoint/2010/main" val="25010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990600"/>
          </a:xfrm>
        </p:spPr>
        <p:txBody>
          <a:bodyPr/>
          <a:lstStyle/>
          <a:p>
            <a:pPr algn="ctr" eaLnBrk="1" hangingPunct="1"/>
            <a:r>
              <a:rPr lang="en-US" sz="3800" b="1" dirty="0">
                <a:solidFill>
                  <a:srgbClr val="990000"/>
                </a:solidFill>
                <a:latin typeface="Arial (Body)"/>
              </a:rPr>
              <a:t>What is </a:t>
            </a:r>
            <a:r>
              <a:rPr lang="en-US" sz="3800" b="1" dirty="0" err="1">
                <a:solidFill>
                  <a:srgbClr val="990000"/>
                </a:solidFill>
                <a:latin typeface="Arial (Body)"/>
              </a:rPr>
              <a:t>Slurm</a:t>
            </a:r>
            <a:br>
              <a:rPr lang="en-US" sz="3800" b="1" dirty="0">
                <a:solidFill>
                  <a:srgbClr val="990000"/>
                </a:solidFill>
                <a:latin typeface="Arial (Body)"/>
              </a:rPr>
            </a:br>
            <a:r>
              <a:rPr lang="en-US" sz="2400" b="1" dirty="0">
                <a:solidFill>
                  <a:srgbClr val="990000"/>
                </a:solidFill>
                <a:latin typeface="Arial (Body)"/>
              </a:rPr>
              <a:t>…and why use it?</a:t>
            </a:r>
            <a:br>
              <a:rPr lang="en-US" sz="4000" dirty="0"/>
            </a:br>
            <a:endParaRPr lang="en-US" sz="4000" b="1" dirty="0">
              <a:solidFill>
                <a:srgbClr val="990000"/>
              </a:solidFill>
              <a:latin typeface="+mn-lt"/>
            </a:endParaRPr>
          </a:p>
        </p:txBody>
      </p:sp>
      <p:sp>
        <p:nvSpPr>
          <p:cNvPr id="20483" name="Content Placeholder 2"/>
          <p:cNvSpPr>
            <a:spLocks noGrp="1"/>
          </p:cNvSpPr>
          <p:nvPr>
            <p:ph idx="1"/>
          </p:nvPr>
        </p:nvSpPr>
        <p:spPr>
          <a:xfrm>
            <a:off x="76200" y="2057400"/>
            <a:ext cx="9296400" cy="4572000"/>
          </a:xfrm>
        </p:spPr>
        <p:txBody>
          <a:bodyPr/>
          <a:lstStyle/>
          <a:p>
            <a:pPr>
              <a:lnSpc>
                <a:spcPct val="150000"/>
              </a:lnSpc>
            </a:pPr>
            <a:r>
              <a:rPr lang="en-US" sz="2400" dirty="0">
                <a:solidFill>
                  <a:schemeClr val="tx1"/>
                </a:solidFill>
              </a:rPr>
              <a:t>So, how do we ask </a:t>
            </a:r>
            <a:r>
              <a:rPr lang="en-US" sz="2400" dirty="0" err="1">
                <a:solidFill>
                  <a:schemeClr val="tx1"/>
                </a:solidFill>
              </a:rPr>
              <a:t>Slurm</a:t>
            </a:r>
            <a:r>
              <a:rPr lang="en-US" sz="2400" dirty="0">
                <a:solidFill>
                  <a:schemeClr val="tx1"/>
                </a:solidFill>
              </a:rPr>
              <a:t> to submit a job?</a:t>
            </a:r>
          </a:p>
          <a:p>
            <a:pPr>
              <a:lnSpc>
                <a:spcPct val="150000"/>
              </a:lnSpc>
            </a:pPr>
            <a:r>
              <a:rPr lang="en-US" sz="2400" dirty="0">
                <a:solidFill>
                  <a:schemeClr val="tx1"/>
                </a:solidFill>
              </a:rPr>
              <a:t>We need to ask for the correct resources</a:t>
            </a:r>
          </a:p>
          <a:p>
            <a:pPr>
              <a:lnSpc>
                <a:spcPct val="150000"/>
              </a:lnSpc>
            </a:pPr>
            <a:r>
              <a:rPr lang="en-US" sz="2400" dirty="0">
                <a:solidFill>
                  <a:schemeClr val="tx1"/>
                </a:solidFill>
              </a:rPr>
              <a:t>But first, we need to know what those resources are…</a:t>
            </a:r>
          </a:p>
          <a:p>
            <a:pPr marL="0" indent="0">
              <a:buNone/>
            </a:pPr>
            <a:endParaRPr lang="en-US" sz="1400" dirty="0">
              <a:solidFill>
                <a:schemeClr val="tx1"/>
              </a:solidFill>
            </a:endParaRPr>
          </a:p>
          <a:p>
            <a:pPr marL="0" indent="0">
              <a:buNone/>
            </a:pPr>
            <a:endParaRPr lang="en-US" sz="2400" dirty="0">
              <a:solidFill>
                <a:schemeClr val="tx1"/>
              </a:solidFill>
            </a:endParaRPr>
          </a:p>
        </p:txBody>
      </p:sp>
      <p:pic>
        <p:nvPicPr>
          <p:cNvPr id="6" name="Picture 2">
            <a:extLst>
              <a:ext uri="{FF2B5EF4-FFF2-40B4-BE49-F238E27FC236}">
                <a16:creationId xmlns:a16="http://schemas.microsoft.com/office/drawing/2014/main" id="{2BA75D70-752A-7F7E-C959-F02CDD8E4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572000"/>
            <a:ext cx="2617641" cy="179916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a:extLst>
              <a:ext uri="{FF2B5EF4-FFF2-40B4-BE49-F238E27FC236}">
                <a16:creationId xmlns:a16="http://schemas.microsoft.com/office/drawing/2014/main" id="{42602556-19CA-B849-91BD-6C38D0ED0967}"/>
              </a:ext>
            </a:extLst>
          </p:cNvPr>
          <p:cNvCxnSpPr>
            <a:cxnSpLocks/>
          </p:cNvCxnSpPr>
          <p:nvPr/>
        </p:nvCxnSpPr>
        <p:spPr bwMode="auto">
          <a:xfrm rot="5400000" flipH="1" flipV="1">
            <a:off x="7035756" y="4882386"/>
            <a:ext cx="645715" cy="481880"/>
          </a:xfrm>
          <a:prstGeom prst="bentConnector3">
            <a:avLst/>
          </a:prstGeom>
          <a:solidFill>
            <a:schemeClr val="accent1"/>
          </a:solidFill>
          <a:ln w="38100" cap="flat" cmpd="sng" algn="ctr">
            <a:solidFill>
              <a:srgbClr val="C00000"/>
            </a:solidFill>
            <a:prstDash val="solid"/>
            <a:round/>
            <a:headEnd type="none" w="med" len="med"/>
            <a:tailEnd type="triangle"/>
          </a:ln>
          <a:effectLst/>
        </p:spPr>
      </p:cxnSp>
      <p:pic>
        <p:nvPicPr>
          <p:cNvPr id="8" name="Picture 2" descr="Slurm Workload Manager - Wikipedia">
            <a:extLst>
              <a:ext uri="{FF2B5EF4-FFF2-40B4-BE49-F238E27FC236}">
                <a16:creationId xmlns:a16="http://schemas.microsoft.com/office/drawing/2014/main" id="{B2AD2D22-7D47-B045-49D9-E729C2262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6" y="4766601"/>
            <a:ext cx="423449" cy="38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331723"/>
      </p:ext>
    </p:extLst>
  </p:cSld>
  <p:clrMapOvr>
    <a:masterClrMapping/>
  </p:clrMapOvr>
  <p:transition/>
</p:sld>
</file>

<file path=ppt/theme/theme1.xml><?xml version="1.0" encoding="utf-8"?>
<a:theme xmlns:a="http://schemas.openxmlformats.org/drawingml/2006/main" name="Web Style Gray">
  <a:themeElements>
    <a:clrScheme name="">
      <a:dk1>
        <a:srgbClr val="545454"/>
      </a:dk1>
      <a:lt1>
        <a:srgbClr val="FFFFFF"/>
      </a:lt1>
      <a:dk2>
        <a:srgbClr val="545454"/>
      </a:dk2>
      <a:lt2>
        <a:srgbClr val="808080"/>
      </a:lt2>
      <a:accent1>
        <a:srgbClr val="DC9A4C"/>
      </a:accent1>
      <a:accent2>
        <a:srgbClr val="7F1603"/>
      </a:accent2>
      <a:accent3>
        <a:srgbClr val="FFFFFF"/>
      </a:accent3>
      <a:accent4>
        <a:srgbClr val="464646"/>
      </a:accent4>
      <a:accent5>
        <a:srgbClr val="EBCAB2"/>
      </a:accent5>
      <a:accent6>
        <a:srgbClr val="721302"/>
      </a:accent6>
      <a:hlink>
        <a:srgbClr val="687435"/>
      </a:hlink>
      <a:folHlink>
        <a:srgbClr val="677B85"/>
      </a:folHlink>
    </a:clrScheme>
    <a:fontScheme name="Blank Presentation">
      <a:majorFont>
        <a:latin typeface="Times"/>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34945</TotalTime>
  <Words>8202</Words>
  <Application>Microsoft Macintosh PowerPoint</Application>
  <PresentationFormat>On-screen Show (4:3)</PresentationFormat>
  <Paragraphs>1215</Paragraphs>
  <Slides>64</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Arial (Body)</vt:lpstr>
      <vt:lpstr>Consolas</vt:lpstr>
      <vt:lpstr>Courier</vt:lpstr>
      <vt:lpstr>Times</vt:lpstr>
      <vt:lpstr>Wingdings</vt:lpstr>
      <vt:lpstr>Web Style Gray</vt:lpstr>
      <vt:lpstr>Introduction to Slurm &amp; Slurm batch scripts</vt:lpstr>
      <vt:lpstr>Overview of Talk</vt:lpstr>
      <vt:lpstr>Overview of Talk</vt:lpstr>
      <vt:lpstr>Re-cap of Resources</vt:lpstr>
      <vt:lpstr>What is Slurm? </vt:lpstr>
      <vt:lpstr>What is Slurm …and why use it? </vt:lpstr>
      <vt:lpstr>PowerPoint Presentation</vt:lpstr>
      <vt:lpstr>PowerPoint Presentation</vt:lpstr>
      <vt:lpstr>What is Slurm …and why use it? </vt:lpstr>
      <vt:lpstr>Overview of Talk</vt:lpstr>
      <vt:lpstr>PowerPoint Presentation</vt:lpstr>
      <vt:lpstr>PowerPoint Presentation</vt:lpstr>
      <vt:lpstr>Preparing a Slurm Job</vt:lpstr>
      <vt:lpstr>Preparing a Slurm Job</vt:lpstr>
      <vt:lpstr>Allocation State </vt:lpstr>
      <vt:lpstr>Cluster</vt:lpstr>
      <vt:lpstr>Account</vt:lpstr>
      <vt:lpstr>Partition</vt:lpstr>
      <vt:lpstr>Partition</vt:lpstr>
      <vt:lpstr>Node Sharing</vt:lpstr>
      <vt:lpstr>Node Sharing</vt:lpstr>
      <vt:lpstr>More on Accounts &amp; Partitions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Talk</vt:lpstr>
      <vt:lpstr>CHPC Storage Resources</vt:lpstr>
      <vt:lpstr>PowerPoint Presentation</vt:lpstr>
      <vt:lpstr>Slurm Environment Variables</vt:lpstr>
      <vt:lpstr>PowerPoint Presentation</vt:lpstr>
      <vt:lpstr>PowerPoint Presentation</vt:lpstr>
      <vt:lpstr>PowerPoint Presentation</vt:lpstr>
      <vt:lpstr>PowerPoint Presentation</vt:lpstr>
      <vt:lpstr>PowerPoint Presentation</vt:lpstr>
      <vt:lpstr>PowerPoint Presentation</vt:lpstr>
      <vt:lpstr>Overview of Talk</vt:lpstr>
      <vt:lpstr>Basic Slurm commands </vt:lpstr>
      <vt:lpstr>Basic Slurm commands </vt:lpstr>
      <vt:lpstr>Basic Slurm commands </vt:lpstr>
      <vt:lpstr>Basic Slurm commands </vt:lpstr>
      <vt:lpstr>Basic Slurm commands </vt:lpstr>
      <vt:lpstr>Useful Aliases </vt:lpstr>
      <vt:lpstr>Running interactive batch jobs</vt:lpstr>
      <vt:lpstr>Running interactive batch jobs</vt:lpstr>
      <vt:lpstr>Running interactive batch jobs</vt:lpstr>
      <vt:lpstr>Running interactive batch jobs</vt:lpstr>
      <vt:lpstr>Overview of Talk</vt:lpstr>
      <vt:lpstr>Slurm for use of GPU Nodes</vt:lpstr>
      <vt:lpstr>Node Sharing on GPU nodes</vt:lpstr>
      <vt:lpstr>GPU Job</vt:lpstr>
      <vt:lpstr>Overview of Talk</vt:lpstr>
      <vt:lpstr>Job Priority</vt:lpstr>
      <vt:lpstr>Job Priority</vt:lpstr>
      <vt:lpstr>Checking Job Performance</vt:lpstr>
      <vt:lpstr>Checking Job Performance</vt:lpstr>
      <vt:lpstr>Slurm Documentation at CHPC</vt:lpstr>
      <vt:lpstr>Getting Help</vt:lpstr>
    </vt:vector>
  </TitlesOfParts>
  <Company>University of Utah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CHPC</dc:title>
  <dc:creator>Julia D. Harrison</dc:creator>
  <cp:lastModifiedBy>Ashley Dederich</cp:lastModifiedBy>
  <cp:revision>806</cp:revision>
  <cp:lastPrinted>2009-09-10T16:21:29Z</cp:lastPrinted>
  <dcterms:created xsi:type="dcterms:W3CDTF">2009-09-09T14:21:18Z</dcterms:created>
  <dcterms:modified xsi:type="dcterms:W3CDTF">2024-08-20T20:44:30Z</dcterms:modified>
</cp:coreProperties>
</file>