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18" r:id="rId1"/>
  </p:sldMasterIdLst>
  <p:notesMasterIdLst>
    <p:notesMasterId r:id="rId56"/>
  </p:notesMasterIdLst>
  <p:handoutMasterIdLst>
    <p:handoutMasterId r:id="rId57"/>
  </p:handoutMasterIdLst>
  <p:sldIdLst>
    <p:sldId id="298" r:id="rId2"/>
    <p:sldId id="356" r:id="rId3"/>
    <p:sldId id="456" r:id="rId4"/>
    <p:sldId id="394" r:id="rId5"/>
    <p:sldId id="403" r:id="rId6"/>
    <p:sldId id="398" r:id="rId7"/>
    <p:sldId id="399" r:id="rId8"/>
    <p:sldId id="400" r:id="rId9"/>
    <p:sldId id="457" r:id="rId10"/>
    <p:sldId id="368" r:id="rId11"/>
    <p:sldId id="418" r:id="rId12"/>
    <p:sldId id="406" r:id="rId13"/>
    <p:sldId id="420" r:id="rId14"/>
    <p:sldId id="421" r:id="rId15"/>
    <p:sldId id="422" r:id="rId16"/>
    <p:sldId id="423" r:id="rId17"/>
    <p:sldId id="424" r:id="rId18"/>
    <p:sldId id="439" r:id="rId19"/>
    <p:sldId id="440" r:id="rId20"/>
    <p:sldId id="441" r:id="rId21"/>
    <p:sldId id="428" r:id="rId22"/>
    <p:sldId id="371" r:id="rId23"/>
    <p:sldId id="427" r:id="rId24"/>
    <p:sldId id="429" r:id="rId25"/>
    <p:sldId id="430" r:id="rId26"/>
    <p:sldId id="431" r:id="rId27"/>
    <p:sldId id="432" r:id="rId28"/>
    <p:sldId id="433" r:id="rId29"/>
    <p:sldId id="296" r:id="rId30"/>
    <p:sldId id="436" r:id="rId31"/>
    <p:sldId id="435" r:id="rId32"/>
    <p:sldId id="458" r:id="rId33"/>
    <p:sldId id="455" r:id="rId34"/>
    <p:sldId id="459" r:id="rId35"/>
    <p:sldId id="481" r:id="rId36"/>
    <p:sldId id="466" r:id="rId37"/>
    <p:sldId id="460" r:id="rId38"/>
    <p:sldId id="461" r:id="rId39"/>
    <p:sldId id="467" r:id="rId40"/>
    <p:sldId id="462" r:id="rId41"/>
    <p:sldId id="471" r:id="rId42"/>
    <p:sldId id="480" r:id="rId43"/>
    <p:sldId id="464" r:id="rId44"/>
    <p:sldId id="365" r:id="rId45"/>
    <p:sldId id="445" r:id="rId46"/>
    <p:sldId id="473" r:id="rId47"/>
    <p:sldId id="474" r:id="rId48"/>
    <p:sldId id="479" r:id="rId49"/>
    <p:sldId id="465" r:id="rId50"/>
    <p:sldId id="475" r:id="rId51"/>
    <p:sldId id="476" r:id="rId52"/>
    <p:sldId id="478" r:id="rId53"/>
    <p:sldId id="363" r:id="rId54"/>
    <p:sldId id="332" r:id="rId55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99"/>
    <a:srgbClr val="CC6633"/>
    <a:srgbClr val="7A2310"/>
    <a:srgbClr val="7D1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920" autoAdjust="0"/>
  </p:normalViewPr>
  <p:slideViewPr>
    <p:cSldViewPr>
      <p:cViewPr varScale="1">
        <p:scale>
          <a:sx n="113" d="100"/>
          <a:sy n="113" d="100"/>
        </p:scale>
        <p:origin x="20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62E2CED9-D5BD-3644-8475-2841E9D82073}" type="datetime1">
              <a:rPr lang="en-US" smtClean="0"/>
              <a:t>8/19/24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78EFBCC7-8BF4-9A48-B009-E4CAB00FB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31221515-87E2-7C40-8A70-6FFA423A8160}" type="datetime1">
              <a:rPr lang="en-US" smtClean="0"/>
              <a:t>8/19/24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AA3895A6-670A-7448-8EB0-8F0271884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43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 first thing you will need to fill out are the #SBATCH directives. Lets focus on the most important part – account and partition</a:t>
            </a:r>
          </a:p>
        </p:txBody>
      </p:sp>
    </p:spTree>
    <p:extLst>
      <p:ext uri="{BB962C8B-B14F-4D97-AF65-F5344CB8AC3E}">
        <p14:creationId xmlns:p14="http://schemas.microsoft.com/office/powerpoint/2010/main" val="279642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Cluster, account, and partition are information you will need to submit a SLURM job.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11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89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38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04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69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18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9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3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207139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9EA1-35E9-911A-8815-FF06C7A8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C8A4EF-CB3B-5C02-45B1-FF130F92C7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EBEFFC-F4E9-801D-2320-933C0B816E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31A72B3-DD96-E04B-8B14-D43AA4AE89BB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C73D2A7A-AF8A-D0D3-3E71-55CE52379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21</a:t>
            </a:fld>
            <a:endParaRPr 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E012176-27E3-1C89-7D8E-3F14BA295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E7A1BB90-8182-92BE-6CF1-E428B2196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 sets environmental variables for us that we can call in our script, including $SLURM_JOB_ID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There is a whole bunch of different vars that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sets, you can see a complete list at this link, available in the pdf of these slides.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Back to our regularly scheduled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245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144837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0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Load the desired modules into your environment so that the computer can recognize the commands you are giving it</a:t>
            </a:r>
          </a:p>
        </p:txBody>
      </p:sp>
    </p:spTree>
    <p:extLst>
      <p:ext uri="{BB962C8B-B14F-4D97-AF65-F5344CB8AC3E}">
        <p14:creationId xmlns:p14="http://schemas.microsoft.com/office/powerpoint/2010/main" val="330437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919536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Finally, you clean up after yourself.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Removing $SCRDIR is the most important part, because the scratch directories (vast and nfs1) frequently fill up and we have to remind users to clean up those directories.</a:t>
            </a:r>
          </a:p>
        </p:txBody>
      </p:sp>
    </p:spTree>
    <p:extLst>
      <p:ext uri="{BB962C8B-B14F-4D97-AF65-F5344CB8AC3E}">
        <p14:creationId xmlns:p14="http://schemas.microsoft.com/office/powerpoint/2010/main" val="2445748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And there you have it! You have a whole SLURM script.</a:t>
            </a:r>
          </a:p>
        </p:txBody>
      </p:sp>
    </p:spTree>
    <p:extLst>
      <p:ext uri="{BB962C8B-B14F-4D97-AF65-F5344CB8AC3E}">
        <p14:creationId xmlns:p14="http://schemas.microsoft.com/office/powerpoint/2010/main" val="76485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sbatch</a:t>
            </a:r>
            <a:r>
              <a:rPr lang="en-US" dirty="0"/>
              <a:t> is the command to use. If your #SBATCH directives have no errors, you will see a message pop up that looks like this…</a:t>
            </a:r>
          </a:p>
          <a:p>
            <a:r>
              <a:rPr lang="en-US" dirty="0"/>
              <a:t>This is the SLURM job id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demonstration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79B7796-27FF-2447-A144-C38BBB0049E9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77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25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916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2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115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21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107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024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258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41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15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864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75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709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4256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554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483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757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461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900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Show them how this works in talk</a:t>
            </a:r>
          </a:p>
        </p:txBody>
      </p:sp>
    </p:spTree>
    <p:extLst>
      <p:ext uri="{BB962C8B-B14F-4D97-AF65-F5344CB8AC3E}">
        <p14:creationId xmlns:p14="http://schemas.microsoft.com/office/powerpoint/2010/main" val="35029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3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28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51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919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FD9185-AD24-9B42-A0B5-54F9817CCCB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544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D69FAF-FB69-C34E-8B9C-EFFFE36E46A2}" type="datetime1">
              <a:rPr lang="en-US" smtClean="0"/>
              <a:t>8/19/24</a:t>
            </a:fld>
            <a:endParaRPr lang="en-US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2E5BE-70E8-8441-A6F4-873B0B87C89F}" type="slidenum">
              <a:rPr lang="en-US"/>
              <a:pPr/>
              <a:t>53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512763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Will be changing to web maintenance.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do we go about asking SLURM to submit a job for us?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2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8/19/24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230206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eb-Gray-Style-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55D5EE7A-2F0B-F045-A3C5-943ACEC06F73}" type="datetime1">
              <a:rPr lang="en-US" smtClean="0"/>
              <a:t>8/19/24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6857DE-E482-664B-9DAF-74BD27A9380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B8D5C-F4EF-B649-B365-9A4DB83B2496}" type="datetime1">
              <a:rPr lang="en-US" smtClean="0"/>
              <a:t>8/19/24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CA9314-EE0B-3B48-A076-6A12237D255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219200"/>
            <a:ext cx="20383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9626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9B093-FC82-AE41-AF04-D2D7DA79C7A2}" type="datetime1">
              <a:rPr lang="en-US" smtClean="0"/>
              <a:t>8/19/24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220D8AB-4353-1741-89AD-A6B6081117C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F81612-102D-4C42-A0F0-339BF18A2360}" type="datetime1">
              <a:rPr lang="en-US" smtClean="0"/>
              <a:t>8/19/24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447915-5E49-6949-88C6-040B5AC0CE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8D671-C5DA-AF46-84EF-749DA99440AB}" type="datetime1">
              <a:rPr lang="en-US" smtClean="0"/>
              <a:t>8/19/24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F1DACF8-B80E-5049-AB6E-B944CC92636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48D57-3857-6F44-9A5B-F3531645B419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038CFEA-FD42-FB4E-B1CF-7DA26AB4FF2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D516-3E61-FC47-B3EE-AEB5B493CC2D}" type="datetime1">
              <a:rPr lang="en-US" smtClean="0"/>
              <a:t>8/19/24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3691FDC-7B41-3441-87BD-AB307C5D931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45A94-515A-494B-8459-6B733D537A01}" type="datetime1">
              <a:rPr lang="en-US" smtClean="0"/>
              <a:t>8/19/24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53B3E3-4F5E-F04E-8EC9-D072D427100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3524A-7318-A944-BA8D-F1BF3E5C8B6D}" type="datetime1">
              <a:rPr lang="en-US" smtClean="0"/>
              <a:t>8/19/24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765C18-E0D6-214B-9724-6BA59D0E2BA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42E9-74BD-2A4D-807D-A7E072659848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C5D2D06-8857-354B-A6BC-7DB3F58E19D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21F6A-EA8C-C545-8D8E-EE14F3F0E9E8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0663AAA-568B-174A-BFD6-6E0BE8FF9E8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Web-Gray-Sty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Arial" pitchFamily="26" charset="0"/>
                <a:cs typeface="Arial" pitchFamily="26" charset="0"/>
              </a:defRPr>
            </a:lvl1pPr>
          </a:lstStyle>
          <a:p>
            <a:fld id="{DB5C3C78-45DD-7D4B-BDDA-97BD873D1A45}" type="datetime1">
              <a:rPr lang="en-US" smtClean="0"/>
              <a:t>8/19/24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Slide </a:t>
            </a:r>
            <a:fld id="{B09C61DA-0528-6E4F-BFAB-17FE19E2F6C9}" type="slidenum">
              <a:rPr lang="en-US"/>
              <a:pPr/>
              <a:t>‹#›</a:t>
            </a:fld>
            <a:endParaRPr lang="en-US">
              <a:latin typeface="Times" pitchFamily="26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4545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4545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4545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4545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#SECTION_OUTPUT-ENVIRONMENT-VARIABL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urm_Workload_Mana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lurm.schedmd.com/documentation.html" TargetMode="External"/><Relationship Id="rId3" Type="http://schemas.openxmlformats.org/officeDocument/2006/relationships/hyperlink" Target="https://www.chpc.utah.edu/documentation/software/slurm.php" TargetMode="External"/><Relationship Id="rId7" Type="http://schemas.openxmlformats.org/officeDocument/2006/relationships/hyperlink" Target="https://www.chpc.utah.edu/documentation/guides/index.php#GenSlur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pc.utah.edu/usage/constraints/" TargetMode="External"/><Relationship Id="rId5" Type="http://schemas.openxmlformats.org/officeDocument/2006/relationships/hyperlink" Target="https://www.chpc.utah.edu/documentation/software/node-sharing.php" TargetMode="External"/><Relationship Id="rId10" Type="http://schemas.openxmlformats.org/officeDocument/2006/relationships/hyperlink" Target="http://www.schedmd.com/slurmdocs/rosetta.pdf" TargetMode="External"/><Relationship Id="rId4" Type="http://schemas.openxmlformats.org/officeDocument/2006/relationships/hyperlink" Target="https://www.chpc.utah.edu/documentation/software/serial-jobs.php" TargetMode="External"/><Relationship Id="rId9" Type="http://schemas.openxmlformats.org/officeDocument/2006/relationships/hyperlink" Target="http://slurm.schedmd.com/pdfs/summary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pc.utah.edu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pc-hpc-users@lists.utah.edu" TargetMode="External"/><Relationship Id="rId4" Type="http://schemas.openxmlformats.org/officeDocument/2006/relationships/hyperlink" Target="mailto:helpdesk@chpc.utah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/>
          <a:lstStyle/>
          <a:p>
            <a:pPr eaLnBrk="1" hangingPunct="1"/>
            <a:r>
              <a:rPr lang="en-US" sz="6000" b="1" dirty="0">
                <a:solidFill>
                  <a:srgbClr val="990000"/>
                </a:solidFill>
                <a:latin typeface="+mn-lt"/>
              </a:rPr>
              <a:t>Running Jobs at the CHPC with </a:t>
            </a:r>
            <a:r>
              <a:rPr lang="en-US" sz="6000" b="1" dirty="0" err="1">
                <a:solidFill>
                  <a:srgbClr val="990000"/>
                </a:solidFill>
                <a:latin typeface="+mn-lt"/>
              </a:rPr>
              <a:t>Slurm</a:t>
            </a:r>
            <a:endParaRPr lang="en-US" sz="6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3138" y="4114800"/>
            <a:ext cx="8991600" cy="2588038"/>
          </a:xfrm>
        </p:spPr>
        <p:txBody>
          <a:bodyPr/>
          <a:lstStyle/>
          <a:p>
            <a:pPr eaLnBrk="1" hangingPunct="1"/>
            <a:r>
              <a:rPr lang="en-US" sz="2800" b="1" dirty="0"/>
              <a:t>Ashley </a:t>
            </a:r>
            <a:r>
              <a:rPr lang="en-US" sz="2800" b="1" dirty="0" err="1"/>
              <a:t>Dederich</a:t>
            </a:r>
            <a:r>
              <a:rPr lang="en-US" sz="2800" b="1" dirty="0"/>
              <a:t> &amp; Emilie Parra</a:t>
            </a:r>
          </a:p>
          <a:p>
            <a:pPr eaLnBrk="1" hangingPunct="1"/>
            <a:r>
              <a:rPr lang="en-US" sz="2600" dirty="0"/>
              <a:t>Research Consulting &amp; Faculty Engagement</a:t>
            </a:r>
          </a:p>
          <a:p>
            <a:pPr eaLnBrk="1" hangingPunct="1"/>
            <a:r>
              <a:rPr lang="en-US" sz="2600" dirty="0"/>
              <a:t>Center for High Performance Computing</a:t>
            </a:r>
          </a:p>
          <a:p>
            <a:pPr eaLnBrk="1" hangingPunct="1"/>
            <a:r>
              <a:rPr lang="en-US" sz="2600" b="1" dirty="0" err="1"/>
              <a:t>ashley.dederich@utah.edu</a:t>
            </a:r>
            <a:endParaRPr lang="en-US"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386" y="1066800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</p:spTree>
    <p:extLst>
      <p:ext uri="{BB962C8B-B14F-4D97-AF65-F5344CB8AC3E}">
        <p14:creationId xmlns:p14="http://schemas.microsoft.com/office/powerpoint/2010/main" val="1418472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33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Preparing a SLURM Job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2667000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myallocation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A75D70-752A-7F7E-C959-F02CDD8E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617641" cy="1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2602556-19CA-B849-91BD-6C38D0ED0967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035756" y="4882386"/>
            <a:ext cx="645715" cy="48188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2" descr="Slurm Workload Manager - Wikipedia">
            <a:extLst>
              <a:ext uri="{FF2B5EF4-FFF2-40B4-BE49-F238E27FC236}">
                <a16:creationId xmlns:a16="http://schemas.microsoft.com/office/drawing/2014/main" id="{B2AD2D22-7D47-B045-49D9-E729C226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6" y="4766601"/>
            <a:ext cx="423449" cy="3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47DA71-496F-F8C8-15EA-E4A46D87E6E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2438400"/>
            <a:ext cx="1752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8C07F6-0A71-F064-7D5C-B1592F07AB53}"/>
              </a:ext>
            </a:extLst>
          </p:cNvPr>
          <p:cNvSpPr txBox="1"/>
          <p:nvPr/>
        </p:nvSpPr>
        <p:spPr>
          <a:xfrm>
            <a:off x="4419600" y="2036003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Helpful command; shows what resources you have access to</a:t>
            </a: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3CF754E-C930-486B-D8CC-2B845D580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8" y="3210930"/>
            <a:ext cx="8614813" cy="33168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7143FA-8960-AF0E-6604-204E19FC47CA}"/>
              </a:ext>
            </a:extLst>
          </p:cNvPr>
          <p:cNvCxnSpPr/>
          <p:nvPr/>
        </p:nvCxnSpPr>
        <p:spPr bwMode="auto">
          <a:xfrm>
            <a:off x="1524000" y="26670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1514EF-6BED-7B56-708E-8AFC52257AD6}"/>
              </a:ext>
            </a:extLst>
          </p:cNvPr>
          <p:cNvCxnSpPr/>
          <p:nvPr/>
        </p:nvCxnSpPr>
        <p:spPr bwMode="auto">
          <a:xfrm>
            <a:off x="32766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0C22B-9215-A54E-0859-AF7963253FFB}"/>
              </a:ext>
            </a:extLst>
          </p:cNvPr>
          <p:cNvCxnSpPr/>
          <p:nvPr/>
        </p:nvCxnSpPr>
        <p:spPr bwMode="auto">
          <a:xfrm>
            <a:off x="45720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6C290-5970-B7F0-F803-5A5F68F48730}"/>
              </a:ext>
            </a:extLst>
          </p:cNvPr>
          <p:cNvCxnSpPr/>
          <p:nvPr/>
        </p:nvCxnSpPr>
        <p:spPr bwMode="auto">
          <a:xfrm>
            <a:off x="60198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0056E4-1DA1-2A25-B99B-4EA5A98C3D2A}"/>
              </a:ext>
            </a:extLst>
          </p:cNvPr>
          <p:cNvSpPr txBox="1"/>
          <p:nvPr/>
        </p:nvSpPr>
        <p:spPr>
          <a:xfrm>
            <a:off x="403684" y="2297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Allocation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0F210-F986-6031-9C7C-8E561A3213D3}"/>
              </a:ext>
            </a:extLst>
          </p:cNvPr>
          <p:cNvSpPr txBox="1"/>
          <p:nvPr/>
        </p:nvSpPr>
        <p:spPr>
          <a:xfrm>
            <a:off x="2834855" y="23102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160C7-921C-19F9-843F-CEB92887102D}"/>
              </a:ext>
            </a:extLst>
          </p:cNvPr>
          <p:cNvSpPr txBox="1"/>
          <p:nvPr/>
        </p:nvSpPr>
        <p:spPr>
          <a:xfrm>
            <a:off x="4020966" y="2264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D3B08-786E-1183-204F-ACE2E4835270}"/>
              </a:ext>
            </a:extLst>
          </p:cNvPr>
          <p:cNvSpPr txBox="1"/>
          <p:nvPr/>
        </p:nvSpPr>
        <p:spPr>
          <a:xfrm>
            <a:off x="5504610" y="226483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6A9A4-076F-196F-80B2-4401408482D7}"/>
              </a:ext>
            </a:extLst>
          </p:cNvPr>
          <p:cNvSpPr/>
          <p:nvPr/>
        </p:nvSpPr>
        <p:spPr bwMode="auto">
          <a:xfrm>
            <a:off x="2834855" y="2310261"/>
            <a:ext cx="864339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E757B-D97D-1AD8-9475-6621A3B5C4D8}"/>
              </a:ext>
            </a:extLst>
          </p:cNvPr>
          <p:cNvSpPr/>
          <p:nvPr/>
        </p:nvSpPr>
        <p:spPr bwMode="auto">
          <a:xfrm>
            <a:off x="4054054" y="2302210"/>
            <a:ext cx="975146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D8091-523D-4D83-A20A-3735E3610A2D}"/>
              </a:ext>
            </a:extLst>
          </p:cNvPr>
          <p:cNvSpPr/>
          <p:nvPr/>
        </p:nvSpPr>
        <p:spPr bwMode="auto">
          <a:xfrm>
            <a:off x="5527994" y="2302210"/>
            <a:ext cx="1044487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5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0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2"/>
                  </p:tgtEl>
                </p:cond>
              </p:nextCondLst>
            </p:seq>
          </p:childTnLst>
        </p:cTn>
      </p:par>
    </p:tnLst>
    <p:bldLst>
      <p:bldP spid="20483" grpId="0" build="p"/>
      <p:bldP spid="5" grpId="0"/>
      <p:bldP spid="5" grpId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#SBATCH --time=02:00:00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wall </a:t>
            </a:r>
            <a:r>
              <a:rPr lang="en-US" sz="2400" dirty="0">
                <a:solidFill>
                  <a:srgbClr val="FF0000"/>
                </a:solidFill>
              </a:rPr>
              <a:t>time of a job in 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sz="2400" dirty="0" err="1">
                <a:solidFill>
                  <a:srgbClr val="FF0000"/>
                </a:solidFill>
              </a:rPr>
              <a:t>ours:Minutes:Seconds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701465" y="5106761"/>
            <a:ext cx="313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-t 02:00:00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9816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667 L 0.00104 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1667 L -0.00139 0.02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89737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01134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--nodes=1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number of nodes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46298" y="5106761"/>
            <a:ext cx="2248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1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7473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0951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7689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</a:t>
            </a:r>
            <a:r>
              <a:rPr lang="en-US" u="sng" dirty="0" err="1">
                <a:solidFill>
                  <a:srgbClr val="FF0000"/>
                </a:solidFill>
              </a:rPr>
              <a:t>ntasks</a:t>
            </a:r>
            <a:r>
              <a:rPr lang="en-US" u="sng" dirty="0">
                <a:solidFill>
                  <a:srgbClr val="FF0000"/>
                </a:solidFill>
              </a:rPr>
              <a:t>=8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total number of tasks 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cores) (or -n)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71946" y="5106761"/>
            <a:ext cx="2197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8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428409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5.55556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5433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92171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3969594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--mem=32GB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specifies total memory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per node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923186" y="500548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--mem=0 gives you memory of whole node </a:t>
            </a:r>
          </a:p>
        </p:txBody>
      </p:sp>
    </p:spTree>
    <p:extLst>
      <p:ext uri="{BB962C8B-B14F-4D97-AF65-F5344CB8AC3E}">
        <p14:creationId xmlns:p14="http://schemas.microsoft.com/office/powerpoint/2010/main" val="3604216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112E-17 L 3.33333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5.55112E-17 L -2.77778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8448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-o</a:t>
            </a:r>
            <a:r>
              <a:rPr lang="en-US" dirty="0">
                <a:solidFill>
                  <a:srgbClr val="FF0000"/>
                </a:solidFill>
              </a:rPr>
              <a:t> outputs standard output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-&lt;JOBID&gt;.out-&lt;NODEID&gt;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-e</a:t>
            </a:r>
            <a:r>
              <a:rPr lang="en-US" dirty="0">
                <a:solidFill>
                  <a:srgbClr val="FF0000"/>
                </a:solidFill>
              </a:rPr>
              <a:t> outputs error messages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-&lt;JOBID&gt;.err-&lt;NODEID&gt;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751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04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“m768”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7279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8978097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“c40&amp;m768”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“c40|c36”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6028E-B449-D813-D61B-0DE639E053F8}"/>
              </a:ext>
            </a:extLst>
          </p:cNvPr>
          <p:cNvCxnSpPr/>
          <p:nvPr/>
        </p:nvCxnSpPr>
        <p:spPr bwMode="auto">
          <a:xfrm>
            <a:off x="25146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6227-4274-EB1A-4374-C87F23B9B008}"/>
              </a:ext>
            </a:extLst>
          </p:cNvPr>
          <p:cNvCxnSpPr/>
          <p:nvPr/>
        </p:nvCxnSpPr>
        <p:spPr bwMode="auto">
          <a:xfrm>
            <a:off x="70104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24A9C-F9E7-D4DA-788D-CE3895568755}"/>
              </a:ext>
            </a:extLst>
          </p:cNvPr>
          <p:cNvSpPr txBox="1"/>
          <p:nvPr/>
        </p:nvSpPr>
        <p:spPr>
          <a:xfrm>
            <a:off x="1071331" y="3564521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AND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m768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19922-CF52-B5E8-91E3-44BCAACBB392}"/>
              </a:ext>
            </a:extLst>
          </p:cNvPr>
          <p:cNvSpPr txBox="1"/>
          <p:nvPr/>
        </p:nvSpPr>
        <p:spPr>
          <a:xfrm>
            <a:off x="5498738" y="3568910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OR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c36 nodes</a:t>
            </a:r>
          </a:p>
        </p:txBody>
      </p:sp>
    </p:spTree>
    <p:extLst>
      <p:ext uri="{BB962C8B-B14F-4D97-AF65-F5344CB8AC3E}">
        <p14:creationId xmlns:p14="http://schemas.microsoft.com/office/powerpoint/2010/main" val="213086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370601"/>
            <a:ext cx="46306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an environmental variable that points to scratch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DBE9-4793-7CD5-A1A8-B047DED0C638}"/>
              </a:ext>
            </a:extLst>
          </p:cNvPr>
          <p:cNvSpPr/>
          <p:nvPr/>
        </p:nvSpPr>
        <p:spPr bwMode="auto">
          <a:xfrm>
            <a:off x="2743200" y="35052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D7646-7209-2BF5-52CD-CBD7CA9B35AB}"/>
              </a:ext>
            </a:extLst>
          </p:cNvPr>
          <p:cNvSpPr/>
          <p:nvPr/>
        </p:nvSpPr>
        <p:spPr bwMode="auto">
          <a:xfrm>
            <a:off x="7472080" y="33909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078F7-98FE-A62D-7B32-0928A03B2A1C}"/>
              </a:ext>
            </a:extLst>
          </p:cNvPr>
          <p:cNvCxnSpPr/>
          <p:nvPr/>
        </p:nvCxnSpPr>
        <p:spPr bwMode="auto">
          <a:xfrm flipV="1">
            <a:off x="3009900" y="37338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4D1288-6816-7666-6276-3DD1A708B428}"/>
              </a:ext>
            </a:extLst>
          </p:cNvPr>
          <p:cNvSpPr txBox="1"/>
          <p:nvPr/>
        </p:nvSpPr>
        <p:spPr>
          <a:xfrm>
            <a:off x="2073386" y="41910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6586-53C9-609C-01E6-F803E5BC4C63}"/>
              </a:ext>
            </a:extLst>
          </p:cNvPr>
          <p:cNvCxnSpPr/>
          <p:nvPr/>
        </p:nvCxnSpPr>
        <p:spPr bwMode="auto">
          <a:xfrm flipV="1">
            <a:off x="7767305" y="36195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D1077-4241-3DBA-9C01-A4851C732BED}"/>
              </a:ext>
            </a:extLst>
          </p:cNvPr>
          <p:cNvSpPr txBox="1"/>
          <p:nvPr/>
        </p:nvSpPr>
        <p:spPr>
          <a:xfrm>
            <a:off x="6603012" y="415828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9C46C-CB2A-CD11-DD6B-12E50BB4886F}"/>
              </a:ext>
            </a:extLst>
          </p:cNvPr>
          <p:cNvSpPr/>
          <p:nvPr/>
        </p:nvSpPr>
        <p:spPr bwMode="auto">
          <a:xfrm>
            <a:off x="3276600" y="3467100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C4665-9274-9994-E89F-EFBA08CDB11A}"/>
              </a:ext>
            </a:extLst>
          </p:cNvPr>
          <p:cNvSpPr/>
          <p:nvPr/>
        </p:nvSpPr>
        <p:spPr bwMode="auto">
          <a:xfrm>
            <a:off x="8016860" y="3415843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2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F2E3-7154-1D26-A182-26468454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08DED39-9AC1-7F43-0355-06B9086F8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SLURM Environment Variables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621CFF-2137-BD0A-0680-80E6BC66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92" y="1905000"/>
            <a:ext cx="9048308" cy="4419600"/>
          </a:xfrm>
        </p:spPr>
        <p:txBody>
          <a:bodyPr/>
          <a:lstStyle/>
          <a:p>
            <a:r>
              <a:rPr lang="en-US" sz="2400" dirty="0"/>
              <a:t>Some useful environment variables:</a:t>
            </a:r>
          </a:p>
          <a:p>
            <a:pPr lvl="1"/>
            <a:r>
              <a:rPr lang="en-US" sz="2400" dirty="0"/>
              <a:t>$SLURM_JOB_ID</a:t>
            </a:r>
          </a:p>
          <a:p>
            <a:pPr lvl="1"/>
            <a:r>
              <a:rPr lang="en-US" sz="2400" dirty="0"/>
              <a:t>$SLURM_SUBMIT_DIR</a:t>
            </a:r>
          </a:p>
          <a:p>
            <a:pPr lvl="1"/>
            <a:r>
              <a:rPr lang="en-US" sz="2400" dirty="0"/>
              <a:t>$SLURM_NNODES</a:t>
            </a:r>
          </a:p>
          <a:p>
            <a:pPr lvl="1"/>
            <a:r>
              <a:rPr lang="en-US" sz="2400" dirty="0"/>
              <a:t>$SLURM_NTASKS</a:t>
            </a:r>
          </a:p>
          <a:p>
            <a:r>
              <a:rPr lang="en-US" sz="2400" dirty="0"/>
              <a:t>Can get them for a given set of directives by using the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/>
              <a:t> command inside a script (or in a </a:t>
            </a:r>
            <a:r>
              <a:rPr lang="en-US" sz="2400" dirty="0" err="1"/>
              <a:t>srun</a:t>
            </a:r>
            <a:r>
              <a:rPr lang="en-US" sz="2400" dirty="0"/>
              <a:t> session).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1800" dirty="0"/>
              <a:t>See: </a:t>
            </a:r>
            <a:r>
              <a:rPr lang="en-US" sz="1800" dirty="0">
                <a:hlinkClick r:id="rId3"/>
              </a:rPr>
              <a:t>https://slurm.schedmd.com/sbatch.html#SECTION_OUTPUT-ENVIRONMENT-VARIABLES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12377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91756" y="3356785"/>
            <a:ext cx="42672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the scratch directory</a:t>
            </a:r>
          </a:p>
        </p:txBody>
      </p:sp>
    </p:spTree>
    <p:extLst>
      <p:ext uri="{BB962C8B-B14F-4D97-AF65-F5344CB8AC3E}">
        <p14:creationId xmlns:p14="http://schemas.microsoft.com/office/powerpoint/2010/main" val="1968006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83278" y="3899648"/>
            <a:ext cx="4496567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899648"/>
            <a:ext cx="4267200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Copy over input files and move on over to $SCRDIR</a:t>
            </a:r>
          </a:p>
        </p:txBody>
      </p:sp>
    </p:spTree>
    <p:extLst>
      <p:ext uri="{BB962C8B-B14F-4D97-AF65-F5344CB8AC3E}">
        <p14:creationId xmlns:p14="http://schemas.microsoft.com/office/powerpoint/2010/main" val="3105662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C2B6D-6602-98FE-A854-C2070253B3FD}"/>
              </a:ext>
            </a:extLst>
          </p:cNvPr>
          <p:cNvSpPr/>
          <p:nvPr/>
        </p:nvSpPr>
        <p:spPr bwMode="auto">
          <a:xfrm>
            <a:off x="57504" y="4724400"/>
            <a:ext cx="4496567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C57-D247-9C62-4314-B197A9105116}"/>
              </a:ext>
            </a:extLst>
          </p:cNvPr>
          <p:cNvSpPr/>
          <p:nvPr/>
        </p:nvSpPr>
        <p:spPr bwMode="auto">
          <a:xfrm>
            <a:off x="4554071" y="4762508"/>
            <a:ext cx="42672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339C-7D63-B211-FDFF-837161BE8BCA}"/>
              </a:ext>
            </a:extLst>
          </p:cNvPr>
          <p:cNvSpPr txBox="1"/>
          <p:nvPr/>
        </p:nvSpPr>
        <p:spPr>
          <a:xfrm>
            <a:off x="2706746" y="5564849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the desired modules</a:t>
            </a:r>
          </a:p>
        </p:txBody>
      </p:sp>
    </p:spTree>
    <p:extLst>
      <p:ext uri="{BB962C8B-B14F-4D97-AF65-F5344CB8AC3E}">
        <p14:creationId xmlns:p14="http://schemas.microsoft.com/office/powerpoint/2010/main" val="2042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E6117-61F2-34C5-5CEB-7CCA14446DAC}"/>
              </a:ext>
            </a:extLst>
          </p:cNvPr>
          <p:cNvSpPr/>
          <p:nvPr/>
        </p:nvSpPr>
        <p:spPr bwMode="auto">
          <a:xfrm>
            <a:off x="80771" y="5199531"/>
            <a:ext cx="4496567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E3D78-6E9C-7066-FB2E-045CAA4C06CB}"/>
              </a:ext>
            </a:extLst>
          </p:cNvPr>
          <p:cNvSpPr/>
          <p:nvPr/>
        </p:nvSpPr>
        <p:spPr bwMode="auto">
          <a:xfrm>
            <a:off x="4572000" y="5199531"/>
            <a:ext cx="4267200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1BB6A-8426-F0E8-E9E2-C89DF906C421}"/>
              </a:ext>
            </a:extLst>
          </p:cNvPr>
          <p:cNvSpPr txBox="1"/>
          <p:nvPr/>
        </p:nvSpPr>
        <p:spPr>
          <a:xfrm flipH="1">
            <a:off x="2667000" y="5856211"/>
            <a:ext cx="426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program you need to</a:t>
            </a:r>
          </a:p>
        </p:txBody>
      </p:sp>
    </p:spTree>
    <p:extLst>
      <p:ext uri="{BB962C8B-B14F-4D97-AF65-F5344CB8AC3E}">
        <p14:creationId xmlns:p14="http://schemas.microsoft.com/office/powerpoint/2010/main" val="244849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A8E04-1A3F-D2F0-A76C-E7239BA0C3B6}"/>
              </a:ext>
            </a:extLst>
          </p:cNvPr>
          <p:cNvSpPr/>
          <p:nvPr/>
        </p:nvSpPr>
        <p:spPr bwMode="auto">
          <a:xfrm>
            <a:off x="75433" y="5943600"/>
            <a:ext cx="4496567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13518-47F7-428C-84C0-037795683224}"/>
              </a:ext>
            </a:extLst>
          </p:cNvPr>
          <p:cNvSpPr/>
          <p:nvPr/>
        </p:nvSpPr>
        <p:spPr bwMode="auto">
          <a:xfrm>
            <a:off x="4566662" y="5943600"/>
            <a:ext cx="4267200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CC034-92D2-80D8-E04B-462D0027E0A3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133600" y="60960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BF7131-9190-8760-972B-360111A34EC1}"/>
              </a:ext>
            </a:extLst>
          </p:cNvPr>
          <p:cNvSpPr txBox="1"/>
          <p:nvPr/>
        </p:nvSpPr>
        <p:spPr>
          <a:xfrm>
            <a:off x="2486454" y="5957500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301BE-C95E-4D0F-9E6C-54E30FA10470}"/>
              </a:ext>
            </a:extLst>
          </p:cNvPr>
          <p:cNvCxnSpPr>
            <a:cxnSpLocks/>
          </p:cNvCxnSpPr>
          <p:nvPr/>
        </p:nvCxnSpPr>
        <p:spPr bwMode="auto">
          <a:xfrm flipH="1">
            <a:off x="9144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B9927E-0081-D688-8289-981E318DA833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8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FDA88-6255-73BD-F85E-5CC250328A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6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EEAC6-8E10-75D8-199E-6B113713453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102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30DC4-AC51-75C1-9404-AFC1CDA8AEB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0590" y="608658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E28CC9-D915-4298-EC30-94C386D2DB1F}"/>
              </a:ext>
            </a:extLst>
          </p:cNvPr>
          <p:cNvSpPr txBox="1"/>
          <p:nvPr/>
        </p:nvSpPr>
        <p:spPr>
          <a:xfrm>
            <a:off x="1279052" y="6185192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C83E4-D0AF-7480-8415-231C6CE80364}"/>
              </a:ext>
            </a:extLst>
          </p:cNvPr>
          <p:cNvSpPr txBox="1"/>
          <p:nvPr/>
        </p:nvSpPr>
        <p:spPr>
          <a:xfrm>
            <a:off x="5766449" y="6162780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C9C4F-D1C9-B175-8DB8-922CA7C305B7}"/>
              </a:ext>
            </a:extLst>
          </p:cNvPr>
          <p:cNvSpPr txBox="1"/>
          <p:nvPr/>
        </p:nvSpPr>
        <p:spPr>
          <a:xfrm>
            <a:off x="1813246" y="640125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0745-7BE5-B9F8-65D4-036B92DAFC00}"/>
              </a:ext>
            </a:extLst>
          </p:cNvPr>
          <p:cNvSpPr txBox="1"/>
          <p:nvPr/>
        </p:nvSpPr>
        <p:spPr>
          <a:xfrm>
            <a:off x="6309813" y="639521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E840A-E45E-5FE4-2285-1D21B095AF00}"/>
              </a:ext>
            </a:extLst>
          </p:cNvPr>
          <p:cNvSpPr txBox="1"/>
          <p:nvPr/>
        </p:nvSpPr>
        <p:spPr>
          <a:xfrm>
            <a:off x="6909326" y="5941612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891D32-82C8-3DF1-B84C-F0635D1542ED}"/>
              </a:ext>
            </a:extLst>
          </p:cNvPr>
          <p:cNvSpPr/>
          <p:nvPr/>
        </p:nvSpPr>
        <p:spPr bwMode="auto">
          <a:xfrm>
            <a:off x="1792917" y="6341619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EF8548-EB27-2B25-AE23-3F5788E8C558}"/>
              </a:ext>
            </a:extLst>
          </p:cNvPr>
          <p:cNvSpPr/>
          <p:nvPr/>
        </p:nvSpPr>
        <p:spPr bwMode="auto">
          <a:xfrm>
            <a:off x="6296454" y="6299521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3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32DF1-58A4-1B5B-CF66-61C6C9AA5CB1}"/>
              </a:ext>
            </a:extLst>
          </p:cNvPr>
          <p:cNvSpPr/>
          <p:nvPr/>
        </p:nvSpPr>
        <p:spPr bwMode="auto">
          <a:xfrm>
            <a:off x="2057400" y="2514600"/>
            <a:ext cx="44958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Done! Let’s call this file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FirstSlurmScript.sbatch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078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F2E8F-9D1A-34E1-3E34-569B1A8A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438400"/>
            <a:ext cx="7772400" cy="6457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961F5-7ED8-B281-3834-2CBED724B6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971800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047BFC-120B-C026-9AC7-514E90A7F821}"/>
              </a:ext>
            </a:extLst>
          </p:cNvPr>
          <p:cNvSpPr txBox="1"/>
          <p:nvPr/>
        </p:nvSpPr>
        <p:spPr>
          <a:xfrm>
            <a:off x="3349033" y="36576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Job 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778090879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  <a:endParaRPr lang="en-US" sz="2000" b="1" dirty="0"/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  <a:endParaRPr lang="en-US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D49DE-BEEA-77E2-CDE9-FA4079EFF20A}"/>
              </a:ext>
            </a:extLst>
          </p:cNvPr>
          <p:cNvSpPr txBox="1"/>
          <p:nvPr/>
        </p:nvSpPr>
        <p:spPr>
          <a:xfrm>
            <a:off x="24384" y="6096000"/>
            <a:ext cx="569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*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</a:rPr>
              <a:t>CHPC developed programs. See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  <a:hlinkClick r:id="rId3"/>
              </a:rPr>
              <a:t>CHPC Newsletter 2023 Summer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1495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</a:p>
          <a:p>
            <a:r>
              <a:rPr lang="en-US" sz="2400" b="1" dirty="0" err="1"/>
              <a:t>scancel</a:t>
            </a:r>
            <a:r>
              <a:rPr lang="en-US" sz="2400" b="1" dirty="0"/>
              <a:t> &lt;</a:t>
            </a:r>
            <a:r>
              <a:rPr lang="en-US" sz="2400" b="1" dirty="0" err="1"/>
              <a:t>jobid</a:t>
            </a:r>
            <a:r>
              <a:rPr lang="en-US" sz="2400" b="1" dirty="0"/>
              <a:t>&gt; </a:t>
            </a:r>
            <a:r>
              <a:rPr lang="en-US" sz="2400" dirty="0"/>
              <a:t>- cancel a job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CHPC developed programs. See </a:t>
            </a:r>
            <a:r>
              <a:rPr lang="en-US" sz="1400" dirty="0">
                <a:hlinkClick r:id="rId3"/>
              </a:rPr>
              <a:t>CHPC Newsletter 2023 Summer 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BA16B-19C9-031F-903A-5988B3A2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4341769"/>
            <a:ext cx="7772400" cy="645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5791C-0066-9229-5C92-4FA76A4E62DB}"/>
              </a:ext>
            </a:extLst>
          </p:cNvPr>
          <p:cNvSpPr txBox="1"/>
          <p:nvPr/>
        </p:nvSpPr>
        <p:spPr>
          <a:xfrm>
            <a:off x="2895600" y="51054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scancel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13335248</a:t>
            </a:r>
          </a:p>
        </p:txBody>
      </p:sp>
    </p:spTree>
    <p:extLst>
      <p:ext uri="{BB962C8B-B14F-4D97-AF65-F5344CB8AC3E}">
        <p14:creationId xmlns:p14="http://schemas.microsoft.com/office/powerpoint/2010/main" val="4022911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18068004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Getting Started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github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repo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git clone &lt;link-to-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github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-repo&gt;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 of what is in the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github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repo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80475800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213198798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Dataset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R has built-in datasets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Using the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iris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dataset</a:t>
            </a: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DBE846F-75C5-D40B-5A10-194B72AA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7" y="2895600"/>
            <a:ext cx="7777586" cy="21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4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data_visualization.r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Script takes in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iris.csv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as a </a:t>
            </a:r>
            <a:r>
              <a:rPr lang="en-US" sz="2400" i="1" dirty="0">
                <a:solidFill>
                  <a:schemeClr val="tx1"/>
                </a:solidFill>
                <a:sym typeface="Arial"/>
                <a:rtl val="0"/>
              </a:rPr>
              <a:t>parameter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Plots sepal width vs. sepal length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Saves graph as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IrisData.png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508FE4F0-4D73-FE88-99BD-13CACEF1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48768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922678708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accent2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36242029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#1: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 err="1">
                <a:solidFill>
                  <a:schemeClr val="tx1"/>
                </a:solidFill>
                <a:sym typeface="Arial"/>
                <a:rtl val="0"/>
              </a:rPr>
              <a:t>Kingspeak’s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 shared partition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.out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390780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Re-cap of Resources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1376" y="1676400"/>
            <a:ext cx="9144000" cy="4572000"/>
          </a:xfrm>
        </p:spPr>
        <p:txBody>
          <a:bodyPr/>
          <a:lstStyle/>
          <a:p>
            <a:r>
              <a:rPr lang="en-US" sz="2400" b="1" dirty="0"/>
              <a:t>CHPC resources:</a:t>
            </a:r>
          </a:p>
          <a:p>
            <a:pPr lvl="1"/>
            <a:r>
              <a:rPr lang="en-US" sz="1800" dirty="0"/>
              <a:t>HPC clusters: </a:t>
            </a:r>
          </a:p>
          <a:p>
            <a:pPr lvl="2"/>
            <a:r>
              <a:rPr lang="en-US" sz="1400" dirty="0"/>
              <a:t>General Environment: </a:t>
            </a:r>
            <a:r>
              <a:rPr lang="en-US" sz="1400" dirty="0" err="1"/>
              <a:t>notchpeak</a:t>
            </a:r>
            <a:r>
              <a:rPr lang="en-US" sz="1400" dirty="0"/>
              <a:t>, </a:t>
            </a:r>
            <a:r>
              <a:rPr lang="en-US" sz="1400" dirty="0" err="1"/>
              <a:t>kingspeak</a:t>
            </a:r>
            <a:r>
              <a:rPr lang="en-US" sz="1400" dirty="0"/>
              <a:t>, </a:t>
            </a:r>
            <a:r>
              <a:rPr lang="en-US" sz="1400" dirty="0" err="1"/>
              <a:t>lonepeak</a:t>
            </a:r>
            <a:endParaRPr lang="en-US" sz="1400" dirty="0"/>
          </a:p>
          <a:p>
            <a:pPr lvl="2"/>
            <a:r>
              <a:rPr lang="en-US" sz="1400" dirty="0"/>
              <a:t>Protected Environment (PE): redwood</a:t>
            </a:r>
          </a:p>
          <a:p>
            <a:pPr lvl="2"/>
            <a:r>
              <a:rPr lang="en-US" sz="1400" dirty="0"/>
              <a:t>Others</a:t>
            </a:r>
          </a:p>
          <a:p>
            <a:pPr lvl="1"/>
            <a:r>
              <a:rPr lang="en-US" sz="1800" dirty="0"/>
              <a:t>VM (Windows, Linux)</a:t>
            </a:r>
          </a:p>
          <a:p>
            <a:pPr lvl="1"/>
            <a:r>
              <a:rPr lang="en-US" sz="1800" dirty="0"/>
              <a:t>Storage</a:t>
            </a:r>
          </a:p>
          <a:p>
            <a:pPr lvl="1"/>
            <a:r>
              <a:rPr lang="en-US" sz="1800" dirty="0"/>
              <a:t>Services</a:t>
            </a:r>
            <a:endParaRPr lang="en-US" sz="2400" b="1" dirty="0"/>
          </a:p>
          <a:p>
            <a:r>
              <a:rPr lang="en-US" sz="2400" b="1" dirty="0"/>
              <a:t>Condominium mode:</a:t>
            </a:r>
            <a:endParaRPr lang="en-US" sz="1800" dirty="0"/>
          </a:p>
          <a:p>
            <a:pPr lvl="1"/>
            <a:r>
              <a:rPr lang="en-US" sz="1400" dirty="0"/>
              <a:t>HPC Cluster = CHPC-owned nodes (general nodes) + PI-owned nodes (owner nodes)</a:t>
            </a:r>
          </a:p>
          <a:p>
            <a:pPr lvl="1"/>
            <a:r>
              <a:rPr lang="en-US" sz="1400" dirty="0"/>
              <a:t>All CHPC users have access to CHPC-owned resources for free. Some clusters (</a:t>
            </a:r>
            <a:r>
              <a:rPr lang="en-US" sz="1400" dirty="0" err="1"/>
              <a:t>notchpeak</a:t>
            </a:r>
            <a:r>
              <a:rPr lang="en-US" sz="1400" dirty="0"/>
              <a:t>) need allocations (peer-reviewed proposals)</a:t>
            </a:r>
          </a:p>
          <a:p>
            <a:pPr lvl="1"/>
            <a:r>
              <a:rPr lang="en-US" sz="1400" dirty="0"/>
              <a:t>Owners (PI group) have the highest priority using owner nodes</a:t>
            </a:r>
          </a:p>
          <a:p>
            <a:pPr lvl="1"/>
            <a:r>
              <a:rPr lang="en-US" sz="1400" dirty="0"/>
              <a:t>All CHPC users have access to owner nodes in Guest mode for free (jobs subject to preemption)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5452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430859401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2367419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u="sng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u="sng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u="sng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endParaRPr lang="en-US" sz="2000" u="sng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19840884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23442357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endParaRPr lang="en-US" sz="2700" b="1" i="1" dirty="0"/>
          </a:p>
        </p:txBody>
      </p:sp>
    </p:spTree>
    <p:extLst>
      <p:ext uri="{BB962C8B-B14F-4D97-AF65-F5344CB8AC3E}">
        <p14:creationId xmlns:p14="http://schemas.microsoft.com/office/powerpoint/2010/main" val="22357412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br>
              <a:rPr lang="en-US" sz="1600" dirty="0"/>
            </a:br>
            <a:r>
              <a:rPr lang="en-US" sz="1800" dirty="0" err="1">
                <a:latin typeface="Courier" pitchFamily="49" charset="0"/>
              </a:rPr>
              <a:t>salloc</a:t>
            </a:r>
            <a:r>
              <a:rPr lang="en-US" sz="1800" dirty="0">
                <a:latin typeface="Courier" pitchFamily="49" charset="0"/>
              </a:rPr>
              <a:t> --time=8:00:00 -–</a:t>
            </a:r>
            <a:r>
              <a:rPr lang="en-US" sz="1800" dirty="0" err="1">
                <a:latin typeface="Courier" pitchFamily="49" charset="0"/>
              </a:rPr>
              <a:t>ntasks</a:t>
            </a:r>
            <a:r>
              <a:rPr lang="en-US" sz="1800" dirty="0">
                <a:latin typeface="Courier" pitchFamily="49" charset="0"/>
              </a:rPr>
              <a:t>=4 --nodes=1 –-mem=16G          --account=&lt;account&gt;  --partition=</a:t>
            </a:r>
            <a:r>
              <a:rPr lang="en-US" sz="1800" dirty="0" err="1">
                <a:latin typeface="Courier" pitchFamily="49" charset="0"/>
              </a:rPr>
              <a:t>kingspeak</a:t>
            </a:r>
            <a:r>
              <a:rPr lang="en-US" sz="1800" dirty="0">
                <a:latin typeface="Courier" pitchFamily="49" charset="0"/>
              </a:rPr>
              <a:t>-shared </a:t>
            </a:r>
            <a:endParaRPr lang="en-US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661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47762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Start an interactive session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 command and specify:</a:t>
            </a:r>
          </a:p>
          <a:p>
            <a:pPr lvl="1"/>
            <a:r>
              <a:rPr lang="en-US" sz="2400" b="1" dirty="0" err="1"/>
              <a:t>kingspeak</a:t>
            </a:r>
            <a:r>
              <a:rPr lang="en-US" sz="2400" b="1" dirty="0"/>
              <a:t>-shared</a:t>
            </a:r>
            <a:r>
              <a:rPr lang="en-US" sz="2400" dirty="0"/>
              <a:t> partition and associated account</a:t>
            </a:r>
          </a:p>
          <a:p>
            <a:pPr lvl="1"/>
            <a:r>
              <a:rPr lang="en-US" sz="2400" b="1" dirty="0"/>
              <a:t>10 minutes time</a:t>
            </a:r>
          </a:p>
          <a:p>
            <a:r>
              <a:rPr lang="en-US" sz="2400" dirty="0"/>
              <a:t>Run the R script</a:t>
            </a:r>
          </a:p>
          <a:p>
            <a:r>
              <a:rPr lang="en-US" sz="2400" dirty="0"/>
              <a:t>Exit when R script has completed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0213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requesting</a:t>
            </a:r>
            <a:r>
              <a:rPr lang="en-US" sz="2400" dirty="0"/>
              <a:t> interactive node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3FEFDFA-C9F3-5111-6CC7-8D513CDA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52477"/>
            <a:ext cx="7632700" cy="16891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4800600" y="2856266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7AE99D-5E40-7FFF-793D-53C3FF42C53E}"/>
              </a:ext>
            </a:extLst>
          </p:cNvPr>
          <p:cNvSpPr/>
          <p:nvPr/>
        </p:nvSpPr>
        <p:spPr bwMode="auto">
          <a:xfrm>
            <a:off x="4051653" y="3386034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152400" y="3733800"/>
            <a:ext cx="1968500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5143500" y="2856266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Slurm</a:t>
            </a:r>
            <a:r>
              <a:rPr lang="en-US" sz="1400" dirty="0">
                <a:solidFill>
                  <a:srgbClr val="FF0000"/>
                </a:solidFill>
              </a:rPr>
              <a:t> grants job ID, no node granted yet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D52B-DB15-0A92-15E6-440D0EBFAA4D}"/>
              </a:ext>
            </a:extLst>
          </p:cNvPr>
          <p:cNvSpPr txBox="1"/>
          <p:nvPr/>
        </p:nvSpPr>
        <p:spPr>
          <a:xfrm>
            <a:off x="4338814" y="3496465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 granted (notch081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2201686" y="3733800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Automatic ssh to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86A00-02AE-EC14-B98A-3C77DE92FD10}"/>
              </a:ext>
            </a:extLst>
          </p:cNvPr>
          <p:cNvSpPr txBox="1"/>
          <p:nvPr/>
        </p:nvSpPr>
        <p:spPr>
          <a:xfrm>
            <a:off x="382512" y="4043943"/>
            <a:ext cx="7947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This gets around Arbiter if you have an interactive script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028ED-BF2C-D74B-7626-3248EE4DAB63}"/>
              </a:ext>
            </a:extLst>
          </p:cNvPr>
          <p:cNvSpPr txBox="1"/>
          <p:nvPr/>
        </p:nvSpPr>
        <p:spPr>
          <a:xfrm>
            <a:off x="-76939" y="4470180"/>
            <a:ext cx="90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- This is a great way to open </a:t>
            </a:r>
            <a:r>
              <a:rPr lang="en-US" sz="2400" dirty="0" err="1"/>
              <a:t>Rstudio</a:t>
            </a:r>
            <a:r>
              <a:rPr lang="en-US" sz="2400" dirty="0"/>
              <a:t> sessions and other GUIs (through a </a:t>
            </a:r>
            <a:r>
              <a:rPr lang="en-US" sz="2400" b="1" dirty="0" err="1"/>
              <a:t>FastX</a:t>
            </a:r>
            <a:r>
              <a:rPr lang="en-US" sz="2400" b="1" dirty="0"/>
              <a:t> </a:t>
            </a:r>
            <a:r>
              <a:rPr lang="en-US" sz="2400" dirty="0"/>
              <a:t>session).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9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8B34EE1-13D5-81B2-1A83-9B8E587F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/>
          <a:stretch/>
        </p:blipFill>
        <p:spPr>
          <a:xfrm>
            <a:off x="259300" y="2334238"/>
            <a:ext cx="6783545" cy="1295400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relinquishing</a:t>
            </a:r>
            <a:r>
              <a:rPr lang="en-US" sz="2400" dirty="0"/>
              <a:t> the interactive node,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6598451" y="2730492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272248" y="3236161"/>
            <a:ext cx="3232951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7008978" y="2880130"/>
            <a:ext cx="207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Job allocation revoked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3981898" y="3243445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Returned to login node</a:t>
            </a:r>
          </a:p>
        </p:txBody>
      </p:sp>
    </p:spTree>
    <p:extLst>
      <p:ext uri="{BB962C8B-B14F-4D97-AF65-F5344CB8AC3E}">
        <p14:creationId xmlns:p14="http://schemas.microsoft.com/office/powerpoint/2010/main" val="238079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30751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r>
              <a:rPr lang="en-US" sz="3800" b="1" dirty="0">
                <a:solidFill>
                  <a:srgbClr val="990000"/>
                </a:solidFill>
                <a:latin typeface="Arial (Body)"/>
              </a:rPr>
              <a:t>?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296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Formerly known as 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imple </a:t>
            </a:r>
            <a:r>
              <a:rPr lang="en-US" sz="2400" b="1" i="1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inux </a:t>
            </a:r>
            <a:r>
              <a:rPr lang="en-US" sz="2400" b="1" i="1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tility for </a:t>
            </a:r>
            <a:r>
              <a:rPr lang="en-US" sz="2400" b="1" i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esource </a:t>
            </a:r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anagement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Open-source workload manager for supercomputers/clusters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Manage resources (nodes/cores/memory/interconnect/</a:t>
            </a:r>
            <a:r>
              <a:rPr lang="en-US" sz="2000" dirty="0" err="1">
                <a:solidFill>
                  <a:schemeClr val="tx1"/>
                </a:solidFill>
              </a:rPr>
              <a:t>gpus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Schedule jobs (queueing/prioritization)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Used by 60% of the TOP500 supercomputers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Fun fact: development team based in Lehi, UT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[1] </a:t>
            </a: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https://en.wikipedia.org/wiki/Slurm_Workload_Manager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(2023 Jun)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8DA325BB-C238-BA4B-4071-522019FF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3229"/>
            <a:ext cx="2007235" cy="18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9901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Open OnDemand has built-in tools available as a GUI</a:t>
            </a:r>
          </a:p>
          <a:p>
            <a:r>
              <a:rPr lang="en-US" sz="2400" dirty="0"/>
              <a:t>Great alternative for users who aren’t comfortable via command line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7916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52438"/>
          </a:xfrm>
        </p:spPr>
        <p:txBody>
          <a:bodyPr/>
          <a:lstStyle/>
          <a:p>
            <a:r>
              <a:rPr lang="en-US" sz="2400" dirty="0"/>
              <a:t>Navigate to </a:t>
            </a:r>
            <a:r>
              <a:rPr lang="en-US" sz="2400" b="1" dirty="0" err="1"/>
              <a:t>ondemand.chpc.utah.edu</a:t>
            </a:r>
            <a:endParaRPr lang="en-US" sz="2400" b="1" dirty="0"/>
          </a:p>
          <a:p>
            <a:r>
              <a:rPr lang="en-US" sz="2400" dirty="0"/>
              <a:t>Go to the ‘</a:t>
            </a:r>
            <a:r>
              <a:rPr lang="en-US" sz="2400" b="1" dirty="0"/>
              <a:t>Jobs</a:t>
            </a:r>
            <a:r>
              <a:rPr lang="en-US" sz="2400" dirty="0"/>
              <a:t>’ menu item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Job Composer</a:t>
            </a:r>
            <a:r>
              <a:rPr lang="en-US" sz="2400" dirty="0"/>
              <a:t>’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New Job</a:t>
            </a:r>
            <a:r>
              <a:rPr lang="en-US" sz="2400" dirty="0"/>
              <a:t>’ -&gt; ‘</a:t>
            </a:r>
            <a:r>
              <a:rPr lang="en-US" sz="2400" b="1" dirty="0"/>
              <a:t>From Specified Path</a:t>
            </a:r>
            <a:r>
              <a:rPr lang="en-US" sz="2400" dirty="0"/>
              <a:t>’</a:t>
            </a:r>
          </a:p>
          <a:p>
            <a:r>
              <a:rPr lang="en-US" sz="2400" dirty="0"/>
              <a:t>Input path that your </a:t>
            </a:r>
            <a:r>
              <a:rPr lang="en-US" sz="2400" dirty="0" err="1"/>
              <a:t>Slurm</a:t>
            </a:r>
            <a:r>
              <a:rPr lang="en-US" sz="2400" dirty="0"/>
              <a:t> script resides and </a:t>
            </a:r>
            <a:r>
              <a:rPr lang="en-US" sz="2400" b="1" dirty="0"/>
              <a:t>submit job</a:t>
            </a:r>
          </a:p>
          <a:p>
            <a:r>
              <a:rPr lang="en-US" sz="2400" b="1" dirty="0"/>
              <a:t>Cancel the job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3158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u="sng" dirty="0"/>
              <a:t>Creating a job template</a:t>
            </a:r>
          </a:p>
          <a:p>
            <a:pPr lvl="1"/>
            <a:r>
              <a:rPr lang="en-US" sz="2000" dirty="0"/>
              <a:t>CHPC provides several job templates</a:t>
            </a:r>
          </a:p>
          <a:p>
            <a:pPr lvl="1"/>
            <a:r>
              <a:rPr lang="en-US" sz="2000" dirty="0"/>
              <a:t>You can create your own template</a:t>
            </a:r>
          </a:p>
          <a:p>
            <a:pPr lvl="2"/>
            <a:r>
              <a:rPr lang="en-US" sz="1600" dirty="0"/>
              <a:t>Only accessible to you</a:t>
            </a:r>
            <a:endParaRPr lang="en-US" sz="2400" dirty="0"/>
          </a:p>
          <a:p>
            <a:r>
              <a:rPr lang="en-US" sz="2400" b="1" dirty="0"/>
              <a:t>Select job </a:t>
            </a:r>
            <a:r>
              <a:rPr lang="en-US" sz="2400" dirty="0"/>
              <a:t>that just ran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create template</a:t>
            </a:r>
            <a:r>
              <a:rPr lang="en-US" sz="2400" dirty="0"/>
              <a:t>’</a:t>
            </a:r>
          </a:p>
          <a:p>
            <a:r>
              <a:rPr lang="en-US" sz="2400" b="1" dirty="0"/>
              <a:t>Fill in fields</a:t>
            </a:r>
          </a:p>
          <a:p>
            <a:r>
              <a:rPr lang="en-US" sz="2400" dirty="0"/>
              <a:t>View your new </a:t>
            </a:r>
            <a:r>
              <a:rPr lang="en-US" sz="2400" dirty="0" err="1"/>
              <a:t>Slurm</a:t>
            </a:r>
            <a:r>
              <a:rPr lang="en-US" sz="2400" dirty="0"/>
              <a:t> template!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5173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 err="1">
                <a:solidFill>
                  <a:srgbClr val="990000"/>
                </a:solidFill>
                <a:latin typeface="+mn-lt"/>
              </a:rPr>
              <a:t>Slurm</a:t>
            </a:r>
            <a:r>
              <a:rPr lang="en-US" sz="4000" b="1" dirty="0">
                <a:solidFill>
                  <a:srgbClr val="990000"/>
                </a:solidFill>
                <a:latin typeface="+mn-lt"/>
              </a:rPr>
              <a:t> Documentation at CHPC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9354"/>
            <a:ext cx="9144000" cy="456764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https://www.chpc.utah.edu/documentation/software/slurm.php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https://www.chpc.utah.edu/documentation/software/serial-jobs.php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https://www.chpc.utah.edu/documentation/software/node-sharing.php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6"/>
              </a:rPr>
              <a:t>https://www.chpc.utah.edu/usage/constraints/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>
                <a:hlinkClick r:id="rId7"/>
              </a:rPr>
              <a:t>https://www.chpc.utah.edu/documentation/guides/index.php#GenSlurm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990000"/>
                </a:solidFill>
              </a:rPr>
              <a:t>Other good documentation sources</a:t>
            </a:r>
          </a:p>
          <a:p>
            <a:pPr marL="0" indent="0">
              <a:buNone/>
            </a:pPr>
            <a:r>
              <a:rPr lang="en-US" sz="2200" dirty="0">
                <a:hlinkClick r:id="rId8"/>
              </a:rPr>
              <a:t>http://slurm.schedmd.com/documentation.html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9"/>
              </a:rPr>
              <a:t>http://slurm.schedmd.com/pdfs/summary.pdf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>
                <a:hlinkClick r:id="rId10"/>
              </a:rPr>
              <a:t>http://www.schedmd.com/slurmdocs/rosetta.pdf</a:t>
            </a:r>
            <a:r>
              <a:rPr lang="en-US" sz="2800" dirty="0"/>
              <a:t> </a:t>
            </a:r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36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Getting Help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81200"/>
            <a:ext cx="9067800" cy="4267200"/>
          </a:xfrm>
        </p:spPr>
        <p:txBody>
          <a:bodyPr/>
          <a:lstStyle/>
          <a:p>
            <a:pPr eaLnBrk="1" hangingPunct="1"/>
            <a:r>
              <a:rPr lang="en-US" sz="2800" dirty="0"/>
              <a:t>CHPC website documentation</a:t>
            </a:r>
          </a:p>
          <a:p>
            <a:pPr lvl="1" eaLnBrk="1" hangingPunct="1"/>
            <a:r>
              <a:rPr lang="en-US" sz="2400" dirty="0">
                <a:hlinkClick r:id="rId3"/>
              </a:rPr>
              <a:t>www.chpc.utah.edu</a:t>
            </a:r>
            <a:endParaRPr lang="en-US" sz="2400" dirty="0"/>
          </a:p>
          <a:p>
            <a:pPr lvl="2" eaLnBrk="1" hangingPunct="1"/>
            <a:r>
              <a:rPr lang="en-US" sz="2200" dirty="0"/>
              <a:t>Getting started guide, cluster usage guides, software manual pages, CHPC policies</a:t>
            </a:r>
          </a:p>
          <a:p>
            <a:pPr eaLnBrk="1" hangingPunct="1"/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helpdesk@chpc.utah.edu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/>
              <a:t>Help Desk: 405 INSCC</a:t>
            </a:r>
          </a:p>
          <a:p>
            <a:pPr eaLnBrk="1" hangingPunct="1"/>
            <a:r>
              <a:rPr lang="en-US" sz="2800" dirty="0"/>
              <a:t>We use </a:t>
            </a:r>
            <a:r>
              <a:rPr lang="en-US" sz="2800" dirty="0">
                <a:hlinkClick r:id="rId5"/>
              </a:rPr>
              <a:t>chpc-hpc-users@lists.utah.edu</a:t>
            </a:r>
            <a:r>
              <a:rPr lang="en-US" sz="2800" dirty="0"/>
              <a:t> for sending messages to users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0985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br>
              <a:rPr lang="en-US" sz="3800" b="1" dirty="0">
                <a:solidFill>
                  <a:srgbClr val="990000"/>
                </a:solidFill>
                <a:latin typeface="Arial (Body)"/>
              </a:rPr>
            </a:br>
            <a:r>
              <a:rPr lang="en-US" sz="2400" b="1" dirty="0">
                <a:solidFill>
                  <a:srgbClr val="990000"/>
                </a:solidFill>
                <a:latin typeface="Arial (Body)"/>
              </a:rPr>
              <a:t>…and why use it?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36700" y="3601080"/>
            <a:ext cx="5983739" cy="2623279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4E85D4-C1C8-6B3A-4009-D47E7036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03900" cy="39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867D49-133C-FE89-23AA-87364936C2F1}"/>
              </a:ext>
            </a:extLst>
          </p:cNvPr>
          <p:cNvSpPr/>
          <p:nvPr/>
        </p:nvSpPr>
        <p:spPr bwMode="auto">
          <a:xfrm>
            <a:off x="1331461" y="4445000"/>
            <a:ext cx="1752600" cy="1728559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05C85-7FE6-9752-D65A-A39E309F6C52}"/>
              </a:ext>
            </a:extLst>
          </p:cNvPr>
          <p:cNvSpPr txBox="1"/>
          <p:nvPr/>
        </p:nvSpPr>
        <p:spPr>
          <a:xfrm>
            <a:off x="46722" y="1189504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you, the user, want to connect to the CHPC machines and analyze some data using 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271270-70AC-3105-4577-6C5727A961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4343400"/>
            <a:ext cx="850900" cy="569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4A038-932E-0FA2-38D5-0B9696657B48}"/>
              </a:ext>
            </a:extLst>
          </p:cNvPr>
          <p:cNvSpPr txBox="1"/>
          <p:nvPr/>
        </p:nvSpPr>
        <p:spPr>
          <a:xfrm>
            <a:off x="35435" y="320469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you connect to one of our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FF7FB-8E57-9005-771E-684DA9931C76}"/>
              </a:ext>
            </a:extLst>
          </p:cNvPr>
          <p:cNvSpPr/>
          <p:nvPr/>
        </p:nvSpPr>
        <p:spPr bwMode="auto">
          <a:xfrm>
            <a:off x="2971800" y="3779284"/>
            <a:ext cx="1066800" cy="113343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9A69-1E1F-900F-E3D0-F99EE4A78D1D}"/>
              </a:ext>
            </a:extLst>
          </p:cNvPr>
          <p:cNvSpPr txBox="1"/>
          <p:nvPr/>
        </p:nvSpPr>
        <p:spPr>
          <a:xfrm>
            <a:off x="6477000" y="1812213"/>
            <a:ext cx="2494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want to analyze your data on the login node…</a:t>
            </a:r>
          </a:p>
        </p:txBody>
      </p:sp>
    </p:spTree>
    <p:extLst>
      <p:ext uri="{BB962C8B-B14F-4D97-AF65-F5344CB8AC3E}">
        <p14:creationId xmlns:p14="http://schemas.microsoft.com/office/powerpoint/2010/main" val="28556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9" grpId="0"/>
      <p:bldP spid="9" grpId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80CC73B-0286-BBD1-7418-2212A50D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546DF0-F148-5833-7ABD-12C06B32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66E976A-8459-F27F-C303-6924FE14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83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EA584EF-13FB-7ECA-3932-660706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73" y="11599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7110C56-1863-9379-7893-70E4328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45127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CD76E8-856A-E8D2-ADCA-630F8DAA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45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C178542-70FB-230B-9587-51291277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58D6638-166E-6CFF-7C41-356B82D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53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5BF7FF8-81E3-A1FE-9F61-F6DD6284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1D4949-5517-6BBB-AD17-1897C3432DAF}"/>
              </a:ext>
            </a:extLst>
          </p:cNvPr>
          <p:cNvSpPr/>
          <p:nvPr/>
        </p:nvSpPr>
        <p:spPr bwMode="auto">
          <a:xfrm>
            <a:off x="533400" y="16764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D2B7EF-74D4-4487-D4EE-37B7BBDABBFC}"/>
              </a:ext>
            </a:extLst>
          </p:cNvPr>
          <p:cNvSpPr/>
          <p:nvPr/>
        </p:nvSpPr>
        <p:spPr bwMode="auto">
          <a:xfrm>
            <a:off x="3323790" y="16933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5F17DF-17F5-044C-F102-B5D318DCA4C6}"/>
              </a:ext>
            </a:extLst>
          </p:cNvPr>
          <p:cNvSpPr/>
          <p:nvPr/>
        </p:nvSpPr>
        <p:spPr bwMode="auto">
          <a:xfrm>
            <a:off x="6161529" y="17060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EFC059-C20A-F9B9-0C00-C3440B0B72CB}"/>
              </a:ext>
            </a:extLst>
          </p:cNvPr>
          <p:cNvSpPr/>
          <p:nvPr/>
        </p:nvSpPr>
        <p:spPr bwMode="auto">
          <a:xfrm>
            <a:off x="6064786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DCCEA4-2AC9-C0C0-D8B3-64A330FB8F68}"/>
              </a:ext>
            </a:extLst>
          </p:cNvPr>
          <p:cNvSpPr/>
          <p:nvPr/>
        </p:nvSpPr>
        <p:spPr bwMode="auto">
          <a:xfrm>
            <a:off x="3371295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5BB60D-758A-6BB6-1DAD-0109BB084558}"/>
              </a:ext>
            </a:extLst>
          </p:cNvPr>
          <p:cNvSpPr/>
          <p:nvPr/>
        </p:nvSpPr>
        <p:spPr bwMode="auto">
          <a:xfrm>
            <a:off x="461276" y="33655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BD8A7E-6274-EE43-F7AC-1095E8435FA9}"/>
              </a:ext>
            </a:extLst>
          </p:cNvPr>
          <p:cNvSpPr/>
          <p:nvPr/>
        </p:nvSpPr>
        <p:spPr bwMode="auto">
          <a:xfrm>
            <a:off x="461277" y="4991099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6CEFE9-3284-7FC3-C8C4-74D3C745EE96}"/>
              </a:ext>
            </a:extLst>
          </p:cNvPr>
          <p:cNvSpPr/>
          <p:nvPr/>
        </p:nvSpPr>
        <p:spPr bwMode="auto">
          <a:xfrm>
            <a:off x="3276600" y="4974166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4A7E31-FC00-D496-D048-74083589B13A}"/>
              </a:ext>
            </a:extLst>
          </p:cNvPr>
          <p:cNvSpPr/>
          <p:nvPr/>
        </p:nvSpPr>
        <p:spPr bwMode="auto">
          <a:xfrm>
            <a:off x="6096624" y="50292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3579-0FA2-821B-182E-89DA8D6F7DF9}"/>
              </a:ext>
            </a:extLst>
          </p:cNvPr>
          <p:cNvSpPr txBox="1"/>
          <p:nvPr/>
        </p:nvSpPr>
        <p:spPr>
          <a:xfrm>
            <a:off x="1440028" y="2374900"/>
            <a:ext cx="6004281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login node has limited resources</a:t>
            </a:r>
          </a:p>
          <a:p>
            <a:endParaRPr lang="en-US" dirty="0"/>
          </a:p>
          <a:p>
            <a:r>
              <a:rPr lang="en-US" dirty="0"/>
              <a:t>You could guess that, in this example, just a few people could overload the login node</a:t>
            </a:r>
          </a:p>
          <a:p>
            <a:endParaRPr lang="en-US" dirty="0"/>
          </a:p>
          <a:p>
            <a:r>
              <a:rPr lang="en-US" dirty="0"/>
              <a:t>Nobody could login, edit files,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65A1066-081D-662B-E749-A361352C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858000" cy="47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0EFB69C-8D60-AF15-65A3-B235F072EF88}"/>
              </a:ext>
            </a:extLst>
          </p:cNvPr>
          <p:cNvCxnSpPr/>
          <p:nvPr/>
        </p:nvCxnSpPr>
        <p:spPr bwMode="auto">
          <a:xfrm rot="5400000" flipH="1" flipV="1">
            <a:off x="2784272" y="2256367"/>
            <a:ext cx="1143000" cy="11430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2" descr="Slurm Workload Manager - Wikipedia">
            <a:extLst>
              <a:ext uri="{FF2B5EF4-FFF2-40B4-BE49-F238E27FC236}">
                <a16:creationId xmlns:a16="http://schemas.microsoft.com/office/drawing/2014/main" id="{930ED2D9-9792-3DD6-5D69-D8597F9E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983710"/>
            <a:ext cx="920345" cy="8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CCA5E-F6C1-FDD9-B6B1-C5E5963DBCC3}"/>
              </a:ext>
            </a:extLst>
          </p:cNvPr>
          <p:cNvSpPr txBox="1"/>
          <p:nvPr/>
        </p:nvSpPr>
        <p:spPr>
          <a:xfrm>
            <a:off x="245533" y="1413933"/>
            <a:ext cx="2538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Slurm</a:t>
            </a:r>
            <a:r>
              <a:rPr lang="en-US" dirty="0"/>
              <a:t> allows users to request a compute job to run on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5010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accent2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414744550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eb Style Gray">
  <a:themeElements>
    <a:clrScheme name="">
      <a:dk1>
        <a:srgbClr val="545454"/>
      </a:dk1>
      <a:lt1>
        <a:srgbClr val="FFFFFF"/>
      </a:lt1>
      <a:dk2>
        <a:srgbClr val="545454"/>
      </a:dk2>
      <a:lt2>
        <a:srgbClr val="808080"/>
      </a:lt2>
      <a:accent1>
        <a:srgbClr val="DC9A4C"/>
      </a:accent1>
      <a:accent2>
        <a:srgbClr val="7F1603"/>
      </a:accent2>
      <a:accent3>
        <a:srgbClr val="FFFFFF"/>
      </a:accent3>
      <a:accent4>
        <a:srgbClr val="464646"/>
      </a:accent4>
      <a:accent5>
        <a:srgbClr val="EBCAB2"/>
      </a:accent5>
      <a:accent6>
        <a:srgbClr val="721302"/>
      </a:accent6>
      <a:hlink>
        <a:srgbClr val="687435"/>
      </a:hlink>
      <a:folHlink>
        <a:srgbClr val="677B85"/>
      </a:folHlink>
    </a:clrScheme>
    <a:fontScheme name="Blank Presentation">
      <a:majorFont>
        <a:latin typeface="Time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44269</TotalTime>
  <Words>6064</Words>
  <Application>Microsoft Macintosh PowerPoint</Application>
  <PresentationFormat>On-screen Show (4:3)</PresentationFormat>
  <Paragraphs>963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(Body)</vt:lpstr>
      <vt:lpstr>Consolas</vt:lpstr>
      <vt:lpstr>Courier</vt:lpstr>
      <vt:lpstr>Times</vt:lpstr>
      <vt:lpstr>Wingdings</vt:lpstr>
      <vt:lpstr>Web Style Gray</vt:lpstr>
      <vt:lpstr>Running Jobs at the CHPC with Slurm</vt:lpstr>
      <vt:lpstr>Overview of Talk</vt:lpstr>
      <vt:lpstr>Overview of Talk</vt:lpstr>
      <vt:lpstr>Re-cap of Resources</vt:lpstr>
      <vt:lpstr>What is Slurm?</vt:lpstr>
      <vt:lpstr>What is Slurm …and why use it? </vt:lpstr>
      <vt:lpstr>PowerPoint Presentation</vt:lpstr>
      <vt:lpstr>PowerPoint Presentation</vt:lpstr>
      <vt:lpstr>Overview of Talk</vt:lpstr>
      <vt:lpstr>PowerPoint Presentation</vt:lpstr>
      <vt:lpstr>PowerPoint Presentation</vt:lpstr>
      <vt:lpstr>Preparing a SLURM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SLURM Environment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SLURM commands </vt:lpstr>
      <vt:lpstr>Basic SLURM commands </vt:lpstr>
      <vt:lpstr>Basic SLURM commands </vt:lpstr>
      <vt:lpstr>Overview of Talk</vt:lpstr>
      <vt:lpstr>Getting Started</vt:lpstr>
      <vt:lpstr>Overview of Talk</vt:lpstr>
      <vt:lpstr>Example Dataset</vt:lpstr>
      <vt:lpstr>data_visualization.r</vt:lpstr>
      <vt:lpstr>Overview of Talk</vt:lpstr>
      <vt:lpstr>Overview of Talk</vt:lpstr>
      <vt:lpstr>Hands On #1: Batch Scripting</vt:lpstr>
      <vt:lpstr>Overview of Talk</vt:lpstr>
      <vt:lpstr>Hands On #2: Batch Scripting</vt:lpstr>
      <vt:lpstr>Hands On #2: Batch Scripting</vt:lpstr>
      <vt:lpstr>Overview of Talk</vt:lpstr>
      <vt:lpstr>Running interactive batch jobs</vt:lpstr>
      <vt:lpstr>Running interactive batch jobs</vt:lpstr>
      <vt:lpstr>Hands On #3: Start an Interactive Job</vt:lpstr>
      <vt:lpstr>Hands On #3: Start an Interactive Job</vt:lpstr>
      <vt:lpstr>Hands On #3: Start an Interactive Job</vt:lpstr>
      <vt:lpstr>Overview of Talk</vt:lpstr>
      <vt:lpstr>Open OnDemand</vt:lpstr>
      <vt:lpstr>Hands On #4: Open OnDemand</vt:lpstr>
      <vt:lpstr>Hands On #4: Open OnDemand</vt:lpstr>
      <vt:lpstr>Slurm Documentation at CHPC</vt:lpstr>
      <vt:lpstr>Getting Help</vt:lpstr>
    </vt:vector>
  </TitlesOfParts>
  <Company>University of Utah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CHPC</dc:title>
  <dc:creator>Julia D. Harrison</dc:creator>
  <cp:lastModifiedBy>Ashley Dederich</cp:lastModifiedBy>
  <cp:revision>841</cp:revision>
  <cp:lastPrinted>2009-09-10T16:21:29Z</cp:lastPrinted>
  <dcterms:created xsi:type="dcterms:W3CDTF">2009-09-09T14:21:18Z</dcterms:created>
  <dcterms:modified xsi:type="dcterms:W3CDTF">2024-08-20T19:40:16Z</dcterms:modified>
</cp:coreProperties>
</file>