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818" r:id="rId1"/>
  </p:sldMasterIdLst>
  <p:notesMasterIdLst>
    <p:notesMasterId r:id="rId57"/>
  </p:notesMasterIdLst>
  <p:handoutMasterIdLst>
    <p:handoutMasterId r:id="rId58"/>
  </p:handoutMasterIdLst>
  <p:sldIdLst>
    <p:sldId id="298" r:id="rId2"/>
    <p:sldId id="356" r:id="rId3"/>
    <p:sldId id="456" r:id="rId4"/>
    <p:sldId id="394" r:id="rId5"/>
    <p:sldId id="403" r:id="rId6"/>
    <p:sldId id="398" r:id="rId7"/>
    <p:sldId id="399" r:id="rId8"/>
    <p:sldId id="400" r:id="rId9"/>
    <p:sldId id="457" r:id="rId10"/>
    <p:sldId id="368" r:id="rId11"/>
    <p:sldId id="418" r:id="rId12"/>
    <p:sldId id="406" r:id="rId13"/>
    <p:sldId id="420" r:id="rId14"/>
    <p:sldId id="421" r:id="rId15"/>
    <p:sldId id="422" r:id="rId16"/>
    <p:sldId id="423" r:id="rId17"/>
    <p:sldId id="424" r:id="rId18"/>
    <p:sldId id="439" r:id="rId19"/>
    <p:sldId id="440" r:id="rId20"/>
    <p:sldId id="441" r:id="rId21"/>
    <p:sldId id="428" r:id="rId22"/>
    <p:sldId id="371" r:id="rId23"/>
    <p:sldId id="427" r:id="rId24"/>
    <p:sldId id="429" r:id="rId25"/>
    <p:sldId id="430" r:id="rId26"/>
    <p:sldId id="431" r:id="rId27"/>
    <p:sldId id="432" r:id="rId28"/>
    <p:sldId id="433" r:id="rId29"/>
    <p:sldId id="296" r:id="rId30"/>
    <p:sldId id="436" r:id="rId31"/>
    <p:sldId id="435" r:id="rId32"/>
    <p:sldId id="458" r:id="rId33"/>
    <p:sldId id="455" r:id="rId34"/>
    <p:sldId id="459" r:id="rId35"/>
    <p:sldId id="481" r:id="rId36"/>
    <p:sldId id="466" r:id="rId37"/>
    <p:sldId id="460" r:id="rId38"/>
    <p:sldId id="461" r:id="rId39"/>
    <p:sldId id="467" r:id="rId40"/>
    <p:sldId id="462" r:id="rId41"/>
    <p:sldId id="471" r:id="rId42"/>
    <p:sldId id="480" r:id="rId43"/>
    <p:sldId id="464" r:id="rId44"/>
    <p:sldId id="365" r:id="rId45"/>
    <p:sldId id="445" r:id="rId46"/>
    <p:sldId id="473" r:id="rId47"/>
    <p:sldId id="474" r:id="rId48"/>
    <p:sldId id="479" r:id="rId49"/>
    <p:sldId id="465" r:id="rId50"/>
    <p:sldId id="475" r:id="rId51"/>
    <p:sldId id="476" r:id="rId52"/>
    <p:sldId id="478" r:id="rId53"/>
    <p:sldId id="482" r:id="rId54"/>
    <p:sldId id="363" r:id="rId55"/>
    <p:sldId id="332" r:id="rId56"/>
  </p:sldIdLst>
  <p:sldSz cx="9144000" cy="6858000" type="screen4x3"/>
  <p:notesSz cx="6985000" cy="9271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26" charset="0"/>
        <a:ea typeface="ＭＳ Ｐゴシック" pitchFamily="26" charset="-128"/>
        <a:cs typeface="ＭＳ Ｐゴシック" pitchFamily="26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26" charset="0"/>
        <a:ea typeface="ＭＳ Ｐゴシック" pitchFamily="26" charset="-128"/>
        <a:cs typeface="ＭＳ Ｐゴシック" pitchFamily="26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26" charset="0"/>
        <a:ea typeface="ＭＳ Ｐゴシック" pitchFamily="26" charset="-128"/>
        <a:cs typeface="ＭＳ Ｐゴシック" pitchFamily="26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26" charset="0"/>
        <a:ea typeface="ＭＳ Ｐゴシック" pitchFamily="26" charset="-128"/>
        <a:cs typeface="ＭＳ Ｐゴシック" pitchFamily="26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26" charset="0"/>
        <a:ea typeface="ＭＳ Ｐゴシック" pitchFamily="26" charset="-128"/>
        <a:cs typeface="ＭＳ Ｐゴシック" pitchFamily="2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26" charset="0"/>
        <a:ea typeface="ＭＳ Ｐゴシック" pitchFamily="26" charset="-128"/>
        <a:cs typeface="ＭＳ Ｐゴシック" pitchFamily="2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26" charset="0"/>
        <a:ea typeface="ＭＳ Ｐゴシック" pitchFamily="26" charset="-128"/>
        <a:cs typeface="ＭＳ Ｐゴシック" pitchFamily="2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26" charset="0"/>
        <a:ea typeface="ＭＳ Ｐゴシック" pitchFamily="26" charset="-128"/>
        <a:cs typeface="ＭＳ Ｐゴシック" pitchFamily="2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26" charset="0"/>
        <a:ea typeface="ＭＳ Ｐゴシック" pitchFamily="26" charset="-128"/>
        <a:cs typeface="ＭＳ Ｐゴシック" pitchFamily="2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CC99"/>
    <a:srgbClr val="CC6633"/>
    <a:srgbClr val="7A2310"/>
    <a:srgbClr val="7D1F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6" autoAdjust="0"/>
    <p:restoredTop sz="94920" autoAdjust="0"/>
  </p:normalViewPr>
  <p:slideViewPr>
    <p:cSldViewPr>
      <p:cViewPr varScale="1">
        <p:scale>
          <a:sx n="113" d="100"/>
          <a:sy n="113" d="100"/>
        </p:scale>
        <p:origin x="208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0" tIns="46431" rIns="92860" bIns="46431" numCol="1" anchor="t" anchorCtr="0" compatLnSpc="1">
            <a:prstTxWarp prst="textNoShape">
              <a:avLst/>
            </a:prstTxWarp>
            <a:spAutoFit/>
          </a:bodyPr>
          <a:lstStyle>
            <a:lvl1pPr defTabSz="928688" eaLnBrk="0" hangingPunct="0">
              <a:spcBef>
                <a:spcPct val="50000"/>
              </a:spcBef>
              <a:defRPr sz="1200">
                <a:latin typeface="Times" pitchFamily="26" charset="0"/>
              </a:defRPr>
            </a:lvl1pPr>
          </a:lstStyle>
          <a:p>
            <a:r>
              <a:rPr lang="en-US"/>
              <a:t>http://www.chpc.utah.edu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0" tIns="46431" rIns="92860" bIns="46431" numCol="1" anchor="t" anchorCtr="0" compatLnSpc="1">
            <a:prstTxWarp prst="textNoShape">
              <a:avLst/>
            </a:prstTxWarp>
            <a:spAutoFit/>
          </a:bodyPr>
          <a:lstStyle>
            <a:lvl1pPr algn="r" defTabSz="928688" eaLnBrk="0" hangingPunct="0">
              <a:spcBef>
                <a:spcPct val="50000"/>
              </a:spcBef>
              <a:defRPr sz="1200">
                <a:latin typeface="Times" pitchFamily="26" charset="0"/>
              </a:defRPr>
            </a:lvl1pPr>
          </a:lstStyle>
          <a:p>
            <a:fld id="{62E2CED9-D5BD-3644-8475-2841E9D82073}" type="datetime1">
              <a:rPr lang="en-US" smtClean="0"/>
              <a:t>8/27/24</a:t>
            </a:fld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96363"/>
            <a:ext cx="30273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0" tIns="46431" rIns="92860" bIns="46431" numCol="1" anchor="b" anchorCtr="0" compatLnSpc="1">
            <a:prstTxWarp prst="textNoShape">
              <a:avLst/>
            </a:prstTxWarp>
            <a:spAutoFit/>
          </a:bodyPr>
          <a:lstStyle>
            <a:lvl1pPr defTabSz="928688" eaLnBrk="0" hangingPunct="0">
              <a:spcBef>
                <a:spcPct val="50000"/>
              </a:spcBef>
              <a:defRPr sz="1200">
                <a:latin typeface="Times" pitchFamily="26" charset="0"/>
              </a:defRPr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996363"/>
            <a:ext cx="30273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0" tIns="46431" rIns="92860" bIns="46431" numCol="1" anchor="b" anchorCtr="0" compatLnSpc="1">
            <a:prstTxWarp prst="textNoShape">
              <a:avLst/>
            </a:prstTxWarp>
            <a:spAutoFit/>
          </a:bodyPr>
          <a:lstStyle>
            <a:lvl1pPr algn="r" defTabSz="928688" eaLnBrk="0" hangingPunct="0">
              <a:spcBef>
                <a:spcPct val="50000"/>
              </a:spcBef>
              <a:defRPr sz="1200">
                <a:latin typeface="Times" pitchFamily="26" charset="0"/>
              </a:defRPr>
            </a:lvl1pPr>
          </a:lstStyle>
          <a:p>
            <a:fld id="{78EFBCC7-8BF4-9A48-B009-E4CAB00FB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01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0" tIns="46431" rIns="92860" bIns="46431" numCol="1" anchor="t" anchorCtr="0" compatLnSpc="1">
            <a:prstTxWarp prst="textNoShape">
              <a:avLst/>
            </a:prstTxWarp>
            <a:spAutoFit/>
          </a:bodyPr>
          <a:lstStyle>
            <a:lvl1pPr defTabSz="928688" eaLnBrk="0" hangingPunct="0">
              <a:spcBef>
                <a:spcPct val="50000"/>
              </a:spcBef>
              <a:defRPr sz="1200">
                <a:latin typeface="Times" pitchFamily="26" charset="0"/>
              </a:defRPr>
            </a:lvl1pPr>
          </a:lstStyle>
          <a:p>
            <a:r>
              <a:rPr lang="en-US"/>
              <a:t>http://www.chpc.utah.edu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0" tIns="46431" rIns="92860" bIns="46431" numCol="1" anchor="t" anchorCtr="0" compatLnSpc="1">
            <a:prstTxWarp prst="textNoShape">
              <a:avLst/>
            </a:prstTxWarp>
            <a:spAutoFit/>
          </a:bodyPr>
          <a:lstStyle>
            <a:lvl1pPr algn="r" defTabSz="928688" eaLnBrk="0" hangingPunct="0">
              <a:spcBef>
                <a:spcPct val="50000"/>
              </a:spcBef>
              <a:defRPr sz="1200">
                <a:latin typeface="Times" pitchFamily="26" charset="0"/>
              </a:defRPr>
            </a:lvl1pPr>
          </a:lstStyle>
          <a:p>
            <a:fld id="{31221515-87E2-7C40-8A70-6FFA423A8160}" type="datetime1">
              <a:rPr lang="en-US" smtClean="0"/>
              <a:t>8/27/24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3725"/>
            <a:ext cx="5121275" cy="122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0" tIns="46431" rIns="92860" bIns="46431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96363"/>
            <a:ext cx="30273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0" tIns="46431" rIns="92860" bIns="46431" numCol="1" anchor="b" anchorCtr="0" compatLnSpc="1">
            <a:prstTxWarp prst="textNoShape">
              <a:avLst/>
            </a:prstTxWarp>
            <a:spAutoFit/>
          </a:bodyPr>
          <a:lstStyle>
            <a:lvl1pPr defTabSz="928688" eaLnBrk="0" hangingPunct="0">
              <a:spcBef>
                <a:spcPct val="50000"/>
              </a:spcBef>
              <a:defRPr sz="1200">
                <a:latin typeface="Times" pitchFamily="26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996363"/>
            <a:ext cx="30273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0" tIns="46431" rIns="92860" bIns="46431" numCol="1" anchor="b" anchorCtr="0" compatLnSpc="1">
            <a:prstTxWarp prst="textNoShape">
              <a:avLst/>
            </a:prstTxWarp>
            <a:spAutoFit/>
          </a:bodyPr>
          <a:lstStyle>
            <a:lvl1pPr algn="r" defTabSz="928688" eaLnBrk="0" hangingPunct="0">
              <a:spcBef>
                <a:spcPct val="50000"/>
              </a:spcBef>
              <a:defRPr sz="1200">
                <a:latin typeface="Times" pitchFamily="26" charset="0"/>
              </a:defRPr>
            </a:lvl1pPr>
          </a:lstStyle>
          <a:p>
            <a:fld id="{AA3895A6-670A-7448-8EB0-8F02718847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6439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8/27/24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10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The first thing you will need to fill out are the #SBATCH directives. Lets focus on the most important part – account and partition</a:t>
            </a:r>
          </a:p>
        </p:txBody>
      </p:sp>
    </p:spTree>
    <p:extLst>
      <p:ext uri="{BB962C8B-B14F-4D97-AF65-F5344CB8AC3E}">
        <p14:creationId xmlns:p14="http://schemas.microsoft.com/office/powerpoint/2010/main" val="2796420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Cluster, account, and partition are information you will need to submit a SLURM job.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D1C50CE-E2FB-F04B-AEA0-39B24230EA52}" type="datetime1">
              <a:rPr lang="en-US" smtClean="0"/>
              <a:t>8/27/24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95A6-670A-7448-8EB0-8F027188479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72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8/27/24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12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0118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8/27/24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13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15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8/27/24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14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2898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8/27/24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15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4385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8/27/24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16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9049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8/27/24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17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06994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8/27/24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18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6186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8/27/24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19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8977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937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8/27/24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20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Create environmental var</a:t>
            </a:r>
          </a:p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$USER</a:t>
            </a:r>
          </a:p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Notice $SLURM_JOB_ID – lets talk about this</a:t>
            </a:r>
          </a:p>
        </p:txBody>
      </p:sp>
    </p:spTree>
    <p:extLst>
      <p:ext uri="{BB962C8B-B14F-4D97-AF65-F5344CB8AC3E}">
        <p14:creationId xmlns:p14="http://schemas.microsoft.com/office/powerpoint/2010/main" val="20713946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E9EA1-35E9-911A-8815-FF06C7A85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7C8A4EF-CB3B-5C02-45B1-FF130F92C7D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12EBEFFC-F4E9-801D-2320-933C0B816EC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31A72B3-DD96-E04B-8B14-D43AA4AE89BB}" type="datetime1">
              <a:rPr lang="en-US" smtClean="0"/>
              <a:t>8/27/24</a:t>
            </a:fld>
            <a:endParaRPr lang="en-US"/>
          </a:p>
        </p:txBody>
      </p:sp>
      <p:sp>
        <p:nvSpPr>
          <p:cNvPr id="19460" name="Rectangle 7">
            <a:extLst>
              <a:ext uri="{FF2B5EF4-FFF2-40B4-BE49-F238E27FC236}">
                <a16:creationId xmlns:a16="http://schemas.microsoft.com/office/drawing/2014/main" id="{C73D2A7A-AF8A-D0D3-3E71-55CE52379C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21</a:t>
            </a:fld>
            <a:endParaRPr lang="en-US"/>
          </a:p>
        </p:txBody>
      </p:sp>
      <p:sp>
        <p:nvSpPr>
          <p:cNvPr id="19461" name="Rectangle 2">
            <a:extLst>
              <a:ext uri="{FF2B5EF4-FFF2-40B4-BE49-F238E27FC236}">
                <a16:creationId xmlns:a16="http://schemas.microsoft.com/office/drawing/2014/main" id="{8E012176-27E3-1C89-7D8E-3F14BA2950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>
            <a:extLst>
              <a:ext uri="{FF2B5EF4-FFF2-40B4-BE49-F238E27FC236}">
                <a16:creationId xmlns:a16="http://schemas.microsoft.com/office/drawing/2014/main" id="{E7A1BB90-8182-92BE-6CF1-E428B21965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SLURM sets environmental variables for us that we can call in our script, including $SLURM_JOB_ID</a:t>
            </a:r>
          </a:p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There is a whole bunch of different vars that </a:t>
            </a:r>
            <a:r>
              <a:rPr lang="en-US" dirty="0" err="1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slurm</a:t>
            </a:r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 sets, you can see a complete list at this link, available in the pdf of these slides.</a:t>
            </a:r>
          </a:p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Back to our regularly scheduled programming</a:t>
            </a:r>
          </a:p>
        </p:txBody>
      </p:sp>
    </p:spTree>
    <p:extLst>
      <p:ext uri="{BB962C8B-B14F-4D97-AF65-F5344CB8AC3E}">
        <p14:creationId xmlns:p14="http://schemas.microsoft.com/office/powerpoint/2010/main" val="35224554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8/27/24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22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Create environmental var</a:t>
            </a:r>
          </a:p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$USER</a:t>
            </a:r>
          </a:p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Notice $SLURM_JOB_ID – lets talk about this</a:t>
            </a:r>
          </a:p>
        </p:txBody>
      </p:sp>
    </p:spTree>
    <p:extLst>
      <p:ext uri="{BB962C8B-B14F-4D97-AF65-F5344CB8AC3E}">
        <p14:creationId xmlns:p14="http://schemas.microsoft.com/office/powerpoint/2010/main" val="14483753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8/27/24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23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04054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8/27/24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24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Load the desired modules into your environment so that the computer can recognize the commands you are giving it</a:t>
            </a:r>
          </a:p>
        </p:txBody>
      </p:sp>
    </p:spTree>
    <p:extLst>
      <p:ext uri="{BB962C8B-B14F-4D97-AF65-F5344CB8AC3E}">
        <p14:creationId xmlns:p14="http://schemas.microsoft.com/office/powerpoint/2010/main" val="33043783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8/27/24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25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This is what a </a:t>
            </a:r>
            <a:r>
              <a:rPr lang="en-US" dirty="0" err="1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slurm</a:t>
            </a:r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 script looks like all together. It looks like a lot of information at first, but lets break it down piece by piece.</a:t>
            </a:r>
          </a:p>
        </p:txBody>
      </p:sp>
    </p:spTree>
    <p:extLst>
      <p:ext uri="{BB962C8B-B14F-4D97-AF65-F5344CB8AC3E}">
        <p14:creationId xmlns:p14="http://schemas.microsoft.com/office/powerpoint/2010/main" val="9195368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8/27/24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26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Finally, you clean up after yourself.</a:t>
            </a:r>
          </a:p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Removing $SCRDIR is the most important part, because the scratch directories (vast and nfs1) frequently fill up and we have to remind users to clean up those directories.</a:t>
            </a:r>
          </a:p>
        </p:txBody>
      </p:sp>
    </p:spTree>
    <p:extLst>
      <p:ext uri="{BB962C8B-B14F-4D97-AF65-F5344CB8AC3E}">
        <p14:creationId xmlns:p14="http://schemas.microsoft.com/office/powerpoint/2010/main" val="24457486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8/27/24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27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And there you have it! You have a whole SLURM script.</a:t>
            </a:r>
          </a:p>
        </p:txBody>
      </p:sp>
    </p:spTree>
    <p:extLst>
      <p:ext uri="{BB962C8B-B14F-4D97-AF65-F5344CB8AC3E}">
        <p14:creationId xmlns:p14="http://schemas.microsoft.com/office/powerpoint/2010/main" val="7648592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sbatch</a:t>
            </a:r>
            <a:r>
              <a:rPr lang="en-US" dirty="0"/>
              <a:t> is the command to use. If your #SBATCH directives have no errors, you will see a message pop up that looks like this…</a:t>
            </a:r>
          </a:p>
          <a:p>
            <a:r>
              <a:rPr lang="en-US" dirty="0"/>
              <a:t>This is the SLURM job id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C81A55C-D3F3-414F-ACAE-23B92BAD237C}" type="datetime1">
              <a:rPr lang="en-US" smtClean="0"/>
              <a:t>8/27/24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95A6-670A-7448-8EB0-8F027188479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058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demonstration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C81A55C-D3F3-414F-ACAE-23B92BAD237C}" type="datetime1">
              <a:rPr lang="en-US" smtClean="0"/>
              <a:t>8/27/24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95A6-670A-7448-8EB0-8F027188479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33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79B7796-27FF-2447-A144-C38BBB0049E9}" type="datetime1">
              <a:rPr lang="en-US" smtClean="0"/>
              <a:t>8/27/24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3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07701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C81A55C-D3F3-414F-ACAE-23B92BAD237C}" type="datetime1">
              <a:rPr lang="en-US" smtClean="0"/>
              <a:t>8/27/24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95A6-670A-7448-8EB0-8F027188479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555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77259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89166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21251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31159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48216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41074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80242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52585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2415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D1C50CE-E2FB-F04B-AEA0-39B24230EA52}" type="datetime1">
              <a:rPr lang="en-US" smtClean="0"/>
              <a:t>8/27/24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95A6-670A-7448-8EB0-8F027188479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915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98645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04757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07092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A19B2C9-D816-8745-9B75-224A39CD4194}" type="datetime1">
              <a:rPr lang="en-US" smtClean="0"/>
              <a:t>8/27/24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43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44256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A19B2C9-D816-8745-9B75-224A39CD4194}" type="datetime1">
              <a:rPr lang="en-US" smtClean="0"/>
              <a:t>8/27/24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44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25542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A19B2C9-D816-8745-9B75-224A39CD4194}" type="datetime1">
              <a:rPr lang="en-US" smtClean="0"/>
              <a:t>8/27/24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45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14831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A19B2C9-D816-8745-9B75-224A39CD4194}" type="datetime1">
              <a:rPr lang="en-US" smtClean="0"/>
              <a:t>8/27/24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46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17577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A19B2C9-D816-8745-9B75-224A39CD4194}" type="datetime1">
              <a:rPr lang="en-US" smtClean="0"/>
              <a:t>8/27/24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47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84618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990014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A19B2C9-D816-8745-9B75-224A39CD4194}" type="datetime1">
              <a:rPr lang="en-US" smtClean="0"/>
              <a:t>8/27/24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49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Show them how this works in talk</a:t>
            </a:r>
          </a:p>
        </p:txBody>
      </p:sp>
    </p:spTree>
    <p:extLst>
      <p:ext uri="{BB962C8B-B14F-4D97-AF65-F5344CB8AC3E}">
        <p14:creationId xmlns:p14="http://schemas.microsoft.com/office/powerpoint/2010/main" val="3502990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D1C50CE-E2FB-F04B-AEA0-39B24230EA52}" type="datetime1">
              <a:rPr lang="en-US" smtClean="0"/>
              <a:t>8/27/24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95A6-670A-7448-8EB0-8F027188479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336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A19B2C9-D816-8745-9B75-224A39CD4194}" type="datetime1">
              <a:rPr lang="en-US" smtClean="0"/>
              <a:t>8/27/24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50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32897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A19B2C9-D816-8745-9B75-224A39CD4194}" type="datetime1">
              <a:rPr lang="en-US" smtClean="0"/>
              <a:t>8/27/24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51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59190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A19B2C9-D816-8745-9B75-224A39CD4194}" type="datetime1">
              <a:rPr lang="en-US" smtClean="0"/>
              <a:t>8/27/24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52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211100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3FD9185-AD24-9B42-A0B5-54F9817CCCB7}" type="datetime1">
              <a:rPr lang="en-US" smtClean="0"/>
              <a:t>8/27/24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53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254446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CD69FAF-FB69-C34E-8B9C-EFFFE36E46A2}" type="datetime1">
              <a:rPr lang="en-US" smtClean="0"/>
              <a:t>8/27/24</a:t>
            </a:fld>
            <a:endParaRPr lang="en-US"/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82E5BE-70E8-8441-A6F4-873B0B87C89F}" type="slidenum">
              <a:rPr lang="en-US"/>
              <a:pPr/>
              <a:t>54</a:t>
            </a:fld>
            <a:endParaRPr lang="en-US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512763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Will be changing to web maintenance.</a:t>
            </a:r>
          </a:p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1221515-87E2-7C40-8A70-6FFA423A8160}" type="datetime1">
              <a:rPr lang="en-US" smtClean="0"/>
              <a:t>8/27/24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895A6-670A-7448-8EB0-8F027188479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25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how do we go about asking SLURM to submit a job for us?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1221515-87E2-7C40-8A70-6FFA423A8160}" type="datetime1">
              <a:rPr lang="en-US" smtClean="0"/>
              <a:t>8/27/24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895A6-670A-7448-8EB0-8F027188479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88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7215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8/27/24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9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This is what a </a:t>
            </a:r>
            <a:r>
              <a:rPr lang="en-US" dirty="0" err="1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slurm</a:t>
            </a:r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 script looks like all together. It looks like a lot of information at first, but lets break it down piece by piece.</a:t>
            </a:r>
          </a:p>
        </p:txBody>
      </p:sp>
    </p:spTree>
    <p:extLst>
      <p:ext uri="{BB962C8B-B14F-4D97-AF65-F5344CB8AC3E}">
        <p14:creationId xmlns:p14="http://schemas.microsoft.com/office/powerpoint/2010/main" val="2302062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Web-Gray-Style-tit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7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2895600" y="620713"/>
            <a:ext cx="57912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prstTxWarp prst="textNoShape">
              <a:avLst/>
            </a:prstTxWarp>
            <a:spAutoFit/>
          </a:bodyPr>
          <a:lstStyle/>
          <a:p>
            <a:pPr algn="r">
              <a:lnSpc>
                <a:spcPct val="40000"/>
              </a:lnSpc>
              <a:spcBef>
                <a:spcPct val="50000"/>
              </a:spcBef>
            </a:pPr>
            <a:r>
              <a:rPr lang="en-US" sz="1400">
                <a:solidFill>
                  <a:schemeClr val="bg1"/>
                </a:solidFill>
                <a:ea typeface="Arial" pitchFamily="26" charset="0"/>
                <a:cs typeface="Arial" pitchFamily="26" charset="0"/>
              </a:rPr>
              <a:t>CENTER FOR HIGH PERFORMANCE COMPUTING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770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55D5EE7A-2F0B-F045-A3C5-943ACEC06F73}" type="datetime1">
              <a:rPr lang="en-US" smtClean="0"/>
              <a:t>8/27/24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http://www.chpc.utah.edu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B6857DE-E482-664B-9DAF-74BD27A93805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  <a:latin typeface="Times" pitchFamily="26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5B8D5C-F4EF-B649-B365-9A4DB83B2496}" type="datetime1">
              <a:rPr lang="en-US" smtClean="0"/>
              <a:t>8/27/24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http://www.chpc.utah.edu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B6CA9314-EE0B-3B48-A076-6A12237D2552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  <a:latin typeface="Times" pitchFamily="26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1219200"/>
            <a:ext cx="2038350" cy="502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9200"/>
            <a:ext cx="596265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A9B093-FC82-AE41-AF04-D2D7DA79C7A2}" type="datetime1">
              <a:rPr lang="en-US" smtClean="0"/>
              <a:t>8/27/24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http://www.chpc.utah.edu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0220D8AB-4353-1741-89AD-A6B6081117C4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  <a:latin typeface="Times" pitchFamily="26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F81612-102D-4C42-A0F0-339BF18A2360}" type="datetime1">
              <a:rPr lang="en-US" smtClean="0"/>
              <a:t>8/27/24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http://www.chpc.utah.edu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22447915-5E49-6949-88C6-040B5AC0CE15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  <a:latin typeface="Times" pitchFamily="26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98D671-C5DA-AF46-84EF-749DA99440AB}" type="datetime1">
              <a:rPr lang="en-US" smtClean="0"/>
              <a:t>8/27/24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http://www.chpc.utah.edu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DF1DACF8-B80E-5049-AB6E-B944CC926368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  <a:latin typeface="Times" pitchFamily="26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0"/>
            <a:ext cx="40005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2286000"/>
            <a:ext cx="40005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C48D57-3857-6F44-9A5B-F3531645B419}" type="datetime1">
              <a:rPr lang="en-US" smtClean="0"/>
              <a:t>8/27/24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http://www.chpc.utah.edu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9038CFEA-FD42-FB4E-B1CF-7DA26AB4FF28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  <a:latin typeface="Times" pitchFamily="26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B5D516-3E61-FC47-B3EE-AEB5B493CC2D}" type="datetime1">
              <a:rPr lang="en-US" smtClean="0"/>
              <a:t>8/27/24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http://www.chpc.utah.edu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13691FDC-7B41-3441-87BD-AB307C5D9318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  <a:latin typeface="Times" pitchFamily="26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645A94-515A-494B-8459-6B733D537A01}" type="datetime1">
              <a:rPr lang="en-US" smtClean="0"/>
              <a:t>8/27/24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http://www.chpc.utah.edu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2253B3E3-4F5E-F04E-8EC9-D072D427100A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  <a:latin typeface="Times" pitchFamily="26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B3524A-7318-A944-BA8D-F1BF3E5C8B6D}" type="datetime1">
              <a:rPr lang="en-US" smtClean="0"/>
              <a:t>8/27/24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http://www.chpc.utah.edu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B765C18-E0D6-214B-9724-6BA59D0E2BA5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  <a:latin typeface="Times" pitchFamily="26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CB42E9-74BD-2A4D-807D-A7E072659848}" type="datetime1">
              <a:rPr lang="en-US" smtClean="0"/>
              <a:t>8/27/24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http://www.chpc.utah.edu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6C5D2D06-8857-354B-A6BC-7DB3F58E19DC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  <a:latin typeface="Times" pitchFamily="26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621F6A-EA8C-C545-8D8E-EE14F3F0E9E8}" type="datetime1">
              <a:rPr lang="en-US" smtClean="0"/>
              <a:t>8/27/24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http://www.chpc.utah.edu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00663AAA-568B-174A-BFD6-6E0BE8FF9E8C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  <a:latin typeface="Times" pitchFamily="26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Web-Gray-Styl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7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19200"/>
            <a:ext cx="8153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286000"/>
            <a:ext cx="8153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Arial" pitchFamily="26" charset="0"/>
                <a:cs typeface="Arial" pitchFamily="26" charset="0"/>
              </a:defRPr>
            </a:lvl1pPr>
          </a:lstStyle>
          <a:p>
            <a:fld id="{DB5C3C78-45DD-7D4B-BDDA-97BD873D1A45}" type="datetime1">
              <a:rPr lang="en-US" smtClean="0"/>
              <a:t>8/27/24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ea typeface="Arial" pitchFamily="26" charset="0"/>
                <a:cs typeface="Arial" pitchFamily="26" charset="0"/>
              </a:defRPr>
            </a:lvl1pPr>
          </a:lstStyle>
          <a:p>
            <a:r>
              <a:rPr lang="en-US"/>
              <a:t>http://www.chpc.utah.edu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ea typeface="Arial" pitchFamily="26" charset="0"/>
                <a:cs typeface="Arial" pitchFamily="26" charset="0"/>
              </a:defRPr>
            </a:lvl1pPr>
          </a:lstStyle>
          <a:p>
            <a:r>
              <a:rPr lang="en-US"/>
              <a:t>Slide </a:t>
            </a:r>
            <a:fld id="{B09C61DA-0528-6E4F-BFAB-17FE19E2F6C9}" type="slidenum">
              <a:rPr lang="en-US"/>
              <a:pPr/>
              <a:t>‹#›</a:t>
            </a:fld>
            <a:endParaRPr lang="en-US">
              <a:latin typeface="Times" pitchFamily="26" charset="0"/>
            </a:endParaRPr>
          </a:p>
        </p:txBody>
      </p: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2895600" y="620713"/>
            <a:ext cx="57912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prstTxWarp prst="textNoShape">
              <a:avLst/>
            </a:prstTxWarp>
            <a:spAutoFit/>
          </a:bodyPr>
          <a:lstStyle/>
          <a:p>
            <a:pPr algn="r">
              <a:lnSpc>
                <a:spcPct val="40000"/>
              </a:lnSpc>
              <a:spcBef>
                <a:spcPct val="50000"/>
              </a:spcBef>
            </a:pPr>
            <a:r>
              <a:rPr lang="en-US" sz="1400">
                <a:solidFill>
                  <a:schemeClr val="bg1"/>
                </a:solidFill>
                <a:ea typeface="Arial" pitchFamily="26" charset="0"/>
                <a:cs typeface="Arial" pitchFamily="26" charset="0"/>
              </a:rPr>
              <a:t>CENTER FOR HIGH PERFORMANCE COMPUTING	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54545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545454"/>
          </a:solidFill>
          <a:latin typeface="Times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545454"/>
          </a:solidFill>
          <a:latin typeface="Times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545454"/>
          </a:solidFill>
          <a:latin typeface="Times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545454"/>
          </a:solidFill>
          <a:latin typeface="Times" charset="0"/>
          <a:ea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545454"/>
          </a:solidFill>
          <a:latin typeface="Times" charset="0"/>
          <a:ea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545454"/>
          </a:solidFill>
          <a:latin typeface="Times" charset="0"/>
          <a:ea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545454"/>
          </a:solidFill>
          <a:latin typeface="Times" charset="0"/>
          <a:ea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545454"/>
          </a:solidFill>
          <a:latin typeface="Times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54545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545454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545454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545454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545454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45454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45454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45454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45454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batch.html#SECTION_OUTPUT-ENVIRONMENT-VARIABLE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pc.utah.edu/news/newsletters/summer2023_newsletter.pdf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pc.utah.edu/news/newsletters/summer2023_newsletter.pdf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pc-uofu/slurm-lectures.git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lurm_Workload_Manag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pc.utah.edu/presentations/OpenOnDemand.php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://slurm.schedmd.com/documentation.html" TargetMode="External"/><Relationship Id="rId3" Type="http://schemas.openxmlformats.org/officeDocument/2006/relationships/hyperlink" Target="https://www.chpc.utah.edu/documentation/software/slurm.php" TargetMode="External"/><Relationship Id="rId7" Type="http://schemas.openxmlformats.org/officeDocument/2006/relationships/hyperlink" Target="https://www.chpc.utah.edu/documentation/guides/index.php#GenSlurm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hpc.utah.edu/usage/constraints/" TargetMode="External"/><Relationship Id="rId5" Type="http://schemas.openxmlformats.org/officeDocument/2006/relationships/hyperlink" Target="https://www.chpc.utah.edu/documentation/software/node-sharing.php" TargetMode="External"/><Relationship Id="rId10" Type="http://schemas.openxmlformats.org/officeDocument/2006/relationships/hyperlink" Target="http://www.schedmd.com/slurmdocs/rosetta.pdf" TargetMode="External"/><Relationship Id="rId4" Type="http://schemas.openxmlformats.org/officeDocument/2006/relationships/hyperlink" Target="https://www.chpc.utah.edu/documentation/software/serial-jobs.php" TargetMode="External"/><Relationship Id="rId9" Type="http://schemas.openxmlformats.org/officeDocument/2006/relationships/hyperlink" Target="http://slurm.schedmd.com/pdfs/summary.pdf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pc.utah.edu/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chpc-hpc-users@lists.utah.edu" TargetMode="External"/><Relationship Id="rId4" Type="http://schemas.openxmlformats.org/officeDocument/2006/relationships/hyperlink" Target="mailto:helpdesk@chpc.utah.edu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95400"/>
            <a:ext cx="9144000" cy="2057400"/>
          </a:xfrm>
        </p:spPr>
        <p:txBody>
          <a:bodyPr/>
          <a:lstStyle/>
          <a:p>
            <a:pPr eaLnBrk="1" hangingPunct="1"/>
            <a:r>
              <a:rPr lang="en-US" sz="6000" b="1" dirty="0">
                <a:solidFill>
                  <a:srgbClr val="990000"/>
                </a:solidFill>
                <a:latin typeface="+mn-lt"/>
              </a:rPr>
              <a:t>Running Jobs at the CHPC with </a:t>
            </a:r>
            <a:r>
              <a:rPr lang="en-US" sz="6000" b="1" dirty="0" err="1">
                <a:solidFill>
                  <a:srgbClr val="990000"/>
                </a:solidFill>
                <a:latin typeface="+mn-lt"/>
              </a:rPr>
              <a:t>Slurm</a:t>
            </a:r>
            <a:endParaRPr lang="en-US" sz="6000" b="1" dirty="0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3138" y="4114800"/>
            <a:ext cx="8991600" cy="2588038"/>
          </a:xfrm>
        </p:spPr>
        <p:txBody>
          <a:bodyPr/>
          <a:lstStyle/>
          <a:p>
            <a:pPr eaLnBrk="1" hangingPunct="1"/>
            <a:r>
              <a:rPr lang="en-US" sz="2800" b="1" dirty="0"/>
              <a:t>Ashley </a:t>
            </a:r>
            <a:r>
              <a:rPr lang="en-US" sz="2800" b="1" dirty="0" err="1"/>
              <a:t>Dederich</a:t>
            </a:r>
            <a:r>
              <a:rPr lang="en-US" sz="2800" b="1" dirty="0"/>
              <a:t> &amp; Emilie Parra</a:t>
            </a:r>
          </a:p>
          <a:p>
            <a:pPr eaLnBrk="1" hangingPunct="1"/>
            <a:r>
              <a:rPr lang="en-US" sz="2600" dirty="0"/>
              <a:t>Research Consulting &amp; Faculty Engagement</a:t>
            </a:r>
          </a:p>
          <a:p>
            <a:pPr eaLnBrk="1" hangingPunct="1"/>
            <a:r>
              <a:rPr lang="en-US" sz="2600" dirty="0"/>
              <a:t>Center for High Performance Computing</a:t>
            </a:r>
          </a:p>
          <a:p>
            <a:pPr eaLnBrk="1" hangingPunct="1"/>
            <a:r>
              <a:rPr lang="en-US" sz="2600" b="1" dirty="0" err="1"/>
              <a:t>ashley.dederich@utah.edu</a:t>
            </a:r>
            <a:endParaRPr lang="en-US" sz="2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57912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temporary directory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SCRDIR=/scratch/general/vast/$USER/$SLURM_JOB_ID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#copy over input files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whatever package we need to run with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module load &lt;some-module&gt;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#Run the program with our input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myprogram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file.output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#Move files out of working directory and clean up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file.output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$HOME/.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cd $HOME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$SCRDIR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3386" y="1066800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2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2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2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2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2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2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2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2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2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scratch directory</a:t>
            </a:r>
          </a:p>
          <a:p>
            <a:pPr marL="0" indent="0">
              <a:buFontTx/>
              <a:buNone/>
            </a:pPr>
            <a:r>
              <a:rPr lang="en-US" sz="1200" kern="0" dirty="0">
                <a:latin typeface="Consolas" panose="020B0609020204030204" pitchFamily="49" charset="0"/>
                <a:cs typeface="Consolas" panose="020B0609020204030204" pitchFamily="49" charset="0"/>
              </a:rPr>
              <a:t>set SCRDIR /scratch/general/vast/$USER/$SLURM_JOB_ID</a:t>
            </a:r>
          </a:p>
          <a:p>
            <a:pPr marL="0" indent="0">
              <a:buFontTx/>
              <a:buNone/>
            </a:pPr>
            <a:r>
              <a:rPr lang="en-US" sz="12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200" kern="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FontTx/>
              <a:buNone/>
            </a:pPr>
            <a:endParaRPr lang="en-US" sz="1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2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#move input files into scratch directory</a:t>
            </a:r>
          </a:p>
          <a:p>
            <a:pPr marL="0" indent="0">
              <a:buFontTx/>
              <a:buNone/>
            </a:pPr>
            <a:r>
              <a:rPr lang="en-US" sz="1200" kern="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2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200" kern="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FontTx/>
              <a:buNone/>
            </a:pPr>
            <a:r>
              <a:rPr lang="en-US" sz="1200" kern="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  <a:endParaRPr lang="en-US" sz="12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endParaRPr lang="en-US" sz="1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2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whatever package we need to run with</a:t>
            </a:r>
          </a:p>
          <a:p>
            <a:pPr marL="0" indent="0">
              <a:buFontTx/>
              <a:buNone/>
            </a:pPr>
            <a:r>
              <a:rPr lang="en-US" sz="1200" kern="0" dirty="0">
                <a:latin typeface="Consolas" panose="020B0609020204030204" pitchFamily="49" charset="0"/>
                <a:cs typeface="Consolas" panose="020B0609020204030204" pitchFamily="49" charset="0"/>
              </a:rPr>
              <a:t>module load &lt;some-module&gt;</a:t>
            </a:r>
          </a:p>
          <a:p>
            <a:pPr marL="0" indent="0">
              <a:buFontTx/>
              <a:buNone/>
            </a:pPr>
            <a:endParaRPr lang="en-US" sz="1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2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#Run the program with our input</a:t>
            </a:r>
          </a:p>
          <a:p>
            <a:pPr marL="0" indent="0">
              <a:buFontTx/>
              <a:buNone/>
            </a:pPr>
            <a:r>
              <a:rPr lang="en-US" sz="12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myprogram</a:t>
            </a:r>
            <a:r>
              <a:rPr lang="en-US" sz="1200" kern="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2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200" kern="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2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file.output</a:t>
            </a:r>
            <a:endParaRPr lang="en-US" sz="1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2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#Move files out of working directory and clean up</a:t>
            </a:r>
            <a:endParaRPr lang="en-US" sz="1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200" kern="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2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file.output</a:t>
            </a:r>
            <a:r>
              <a:rPr lang="en-US" sz="1200" kern="0" dirty="0">
                <a:latin typeface="Consolas" panose="020B0609020204030204" pitchFamily="49" charset="0"/>
                <a:cs typeface="Consolas" panose="020B0609020204030204" pitchFamily="49" charset="0"/>
              </a:rPr>
              <a:t> $HOME/.</a:t>
            </a:r>
          </a:p>
          <a:p>
            <a:pPr marL="0" indent="0">
              <a:buFontTx/>
              <a:buNone/>
            </a:pPr>
            <a:r>
              <a:rPr lang="en-US" sz="1200" kern="0" dirty="0">
                <a:latin typeface="Consolas" panose="020B0609020204030204" pitchFamily="49" charset="0"/>
                <a:cs typeface="Consolas" panose="020B0609020204030204" pitchFamily="49" charset="0"/>
              </a:rPr>
              <a:t>cd $HOME</a:t>
            </a:r>
          </a:p>
          <a:p>
            <a:pPr marL="0" indent="0">
              <a:buFontTx/>
              <a:buNone/>
            </a:pPr>
            <a:r>
              <a:rPr lang="en-US" sz="1200" kern="0" dirty="0">
                <a:latin typeface="Consolas" panose="020B0609020204030204" pitchFamily="49" charset="0"/>
                <a:cs typeface="Consolas" panose="020B0609020204030204" pitchFamily="49" charset="0"/>
              </a:rPr>
              <a:t>rm -rf $SCRDIR</a:t>
            </a:r>
          </a:p>
        </p:txBody>
      </p:sp>
    </p:spTree>
    <p:extLst>
      <p:ext uri="{BB962C8B-B14F-4D97-AF65-F5344CB8AC3E}">
        <p14:creationId xmlns:p14="http://schemas.microsoft.com/office/powerpoint/2010/main" val="141847247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57912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428AE9-ABB0-553B-1401-BBB213329DB3}"/>
              </a:ext>
            </a:extLst>
          </p:cNvPr>
          <p:cNvSpPr/>
          <p:nvPr/>
        </p:nvSpPr>
        <p:spPr bwMode="auto">
          <a:xfrm>
            <a:off x="105425" y="1295400"/>
            <a:ext cx="4038600" cy="5334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FA6F33-6096-C79B-6D0F-3BE484BECACE}"/>
              </a:ext>
            </a:extLst>
          </p:cNvPr>
          <p:cNvSpPr/>
          <p:nvPr/>
        </p:nvSpPr>
        <p:spPr bwMode="auto">
          <a:xfrm>
            <a:off x="4622163" y="1295400"/>
            <a:ext cx="4038600" cy="5334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0332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0" y="1066800"/>
            <a:ext cx="9144000" cy="990600"/>
          </a:xfrm>
        </p:spPr>
        <p:txBody>
          <a:bodyPr/>
          <a:lstStyle/>
          <a:p>
            <a:pPr algn="ctr" eaLnBrk="1" hangingPunct="1"/>
            <a:r>
              <a:rPr lang="en-US" sz="3800" b="1" dirty="0">
                <a:solidFill>
                  <a:srgbClr val="990000"/>
                </a:solidFill>
                <a:latin typeface="Arial (Body)"/>
              </a:rPr>
              <a:t>Preparing a SLURM Job</a:t>
            </a:r>
            <a:endParaRPr lang="en-US" sz="4000" b="1" dirty="0">
              <a:solidFill>
                <a:srgbClr val="990000"/>
              </a:solidFill>
              <a:latin typeface="+mn-lt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76200" y="2057400"/>
            <a:ext cx="2667000" cy="609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myallocation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BA75D70-752A-7F7E-C959-F02CDD8E4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572000"/>
            <a:ext cx="2617641" cy="179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42602556-19CA-B849-91BD-6C38D0ED0967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7035756" y="4882386"/>
            <a:ext cx="645715" cy="481880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" name="Picture 2" descr="Slurm Workload Manager - Wikipedia">
            <a:extLst>
              <a:ext uri="{FF2B5EF4-FFF2-40B4-BE49-F238E27FC236}">
                <a16:creationId xmlns:a16="http://schemas.microsoft.com/office/drawing/2014/main" id="{B2AD2D22-7D47-B045-49D9-E729C2262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086" y="4766601"/>
            <a:ext cx="423449" cy="38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C47DA71-496F-F8C8-15EA-E4A46D87E6E4}"/>
              </a:ext>
            </a:extLst>
          </p:cNvPr>
          <p:cNvCxnSpPr>
            <a:cxnSpLocks/>
          </p:cNvCxnSpPr>
          <p:nvPr/>
        </p:nvCxnSpPr>
        <p:spPr bwMode="auto">
          <a:xfrm flipH="1">
            <a:off x="2590800" y="2438400"/>
            <a:ext cx="17526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B8C07F6-0A71-F064-7D5C-B1592F07AB53}"/>
              </a:ext>
            </a:extLst>
          </p:cNvPr>
          <p:cNvSpPr txBox="1"/>
          <p:nvPr/>
        </p:nvSpPr>
        <p:spPr>
          <a:xfrm>
            <a:off x="4419600" y="2036003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Helpful command; shows what resources you have access to</a:t>
            </a:r>
          </a:p>
        </p:txBody>
      </p:sp>
      <p:pic>
        <p:nvPicPr>
          <p:cNvPr id="10" name="Picture 9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43CF754E-C930-486B-D8CC-2B845D580F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28" y="3210930"/>
            <a:ext cx="8614813" cy="331685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7143FA-8960-AF0E-6604-204E19FC47CA}"/>
              </a:ext>
            </a:extLst>
          </p:cNvPr>
          <p:cNvCxnSpPr/>
          <p:nvPr/>
        </p:nvCxnSpPr>
        <p:spPr bwMode="auto">
          <a:xfrm>
            <a:off x="1524000" y="2667000"/>
            <a:ext cx="0" cy="762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1514EF-6BED-7B56-708E-8AFC52257AD6}"/>
              </a:ext>
            </a:extLst>
          </p:cNvPr>
          <p:cNvCxnSpPr/>
          <p:nvPr/>
        </p:nvCxnSpPr>
        <p:spPr bwMode="auto">
          <a:xfrm>
            <a:off x="3276600" y="2636167"/>
            <a:ext cx="0" cy="762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60C22B-9215-A54E-0859-AF7963253FFB}"/>
              </a:ext>
            </a:extLst>
          </p:cNvPr>
          <p:cNvCxnSpPr/>
          <p:nvPr/>
        </p:nvCxnSpPr>
        <p:spPr bwMode="auto">
          <a:xfrm>
            <a:off x="4572000" y="2636167"/>
            <a:ext cx="0" cy="762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B6C290-5970-B7F0-F803-5A5F68F48730}"/>
              </a:ext>
            </a:extLst>
          </p:cNvPr>
          <p:cNvCxnSpPr/>
          <p:nvPr/>
        </p:nvCxnSpPr>
        <p:spPr bwMode="auto">
          <a:xfrm>
            <a:off x="6019800" y="2636167"/>
            <a:ext cx="0" cy="762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50056E4-1DA1-2A25-B99B-4EA5A98C3D2A}"/>
              </a:ext>
            </a:extLst>
          </p:cNvPr>
          <p:cNvSpPr txBox="1"/>
          <p:nvPr/>
        </p:nvSpPr>
        <p:spPr>
          <a:xfrm>
            <a:off x="403684" y="2297668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Allocation state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40F210-F986-6031-9C7C-8E561A3213D3}"/>
              </a:ext>
            </a:extLst>
          </p:cNvPr>
          <p:cNvSpPr txBox="1"/>
          <p:nvPr/>
        </p:nvSpPr>
        <p:spPr>
          <a:xfrm>
            <a:off x="2834855" y="231026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cluster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6160C7-921C-19F9-843F-CEB92887102D}"/>
              </a:ext>
            </a:extLst>
          </p:cNvPr>
          <p:cNvSpPr txBox="1"/>
          <p:nvPr/>
        </p:nvSpPr>
        <p:spPr>
          <a:xfrm>
            <a:off x="4020966" y="226483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account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2D3B08-786E-1183-204F-ACE2E4835270}"/>
              </a:ext>
            </a:extLst>
          </p:cNvPr>
          <p:cNvSpPr txBox="1"/>
          <p:nvPr/>
        </p:nvSpPr>
        <p:spPr>
          <a:xfrm>
            <a:off x="5504610" y="2264833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partition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E6A9A4-076F-196F-80B2-4401408482D7}"/>
              </a:ext>
            </a:extLst>
          </p:cNvPr>
          <p:cNvSpPr/>
          <p:nvPr/>
        </p:nvSpPr>
        <p:spPr bwMode="auto">
          <a:xfrm>
            <a:off x="2834855" y="2310261"/>
            <a:ext cx="864339" cy="354682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2E757B-D97D-1AD8-9475-6621A3B5C4D8}"/>
              </a:ext>
            </a:extLst>
          </p:cNvPr>
          <p:cNvSpPr/>
          <p:nvPr/>
        </p:nvSpPr>
        <p:spPr bwMode="auto">
          <a:xfrm>
            <a:off x="4054054" y="2302210"/>
            <a:ext cx="975146" cy="354682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BD8091-523D-4D83-A20A-3735E3610A2D}"/>
              </a:ext>
            </a:extLst>
          </p:cNvPr>
          <p:cNvSpPr/>
          <p:nvPr/>
        </p:nvSpPr>
        <p:spPr bwMode="auto">
          <a:xfrm>
            <a:off x="5527994" y="2302210"/>
            <a:ext cx="1044487" cy="354682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0583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204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482"/>
                  </p:tgtEl>
                </p:cond>
              </p:nextCondLst>
            </p:seq>
          </p:childTnLst>
        </p:cTn>
      </p:par>
    </p:tnLst>
    <p:bldLst>
      <p:bldP spid="20483" grpId="0" build="p"/>
      <p:bldP spid="5" grpId="0"/>
      <p:bldP spid="5" grpId="1"/>
      <p:bldP spid="16" grpId="0"/>
      <p:bldP spid="17" grpId="0"/>
      <p:bldP spid="18" grpId="0"/>
      <p:bldP spid="19" grpId="0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22860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428AE9-ABB0-553B-1401-BBB213329DB3}"/>
              </a:ext>
            </a:extLst>
          </p:cNvPr>
          <p:cNvSpPr/>
          <p:nvPr/>
        </p:nvSpPr>
        <p:spPr bwMode="auto">
          <a:xfrm>
            <a:off x="105425" y="1600200"/>
            <a:ext cx="4038600" cy="2286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FA6F33-6096-C79B-6D0F-3BE484BECACE}"/>
              </a:ext>
            </a:extLst>
          </p:cNvPr>
          <p:cNvSpPr/>
          <p:nvPr/>
        </p:nvSpPr>
        <p:spPr bwMode="auto">
          <a:xfrm>
            <a:off x="4622163" y="1600200"/>
            <a:ext cx="4038600" cy="2286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57E1D-6EB6-3327-EC71-31FF9C4BCD54}"/>
              </a:ext>
            </a:extLst>
          </p:cNvPr>
          <p:cNvSpPr txBox="1"/>
          <p:nvPr/>
        </p:nvSpPr>
        <p:spPr>
          <a:xfrm>
            <a:off x="1283419" y="4057471"/>
            <a:ext cx="6577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#SBATCH --time=02:00:00 </a:t>
            </a:r>
            <a:r>
              <a:rPr lang="en-US" dirty="0">
                <a:solidFill>
                  <a:srgbClr val="FF0000"/>
                </a:solidFill>
              </a:rPr>
              <a:t> specifies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wall </a:t>
            </a:r>
            <a:r>
              <a:rPr lang="en-US" sz="2400" dirty="0">
                <a:solidFill>
                  <a:srgbClr val="FF0000"/>
                </a:solidFill>
              </a:rPr>
              <a:t>time of a job in </a:t>
            </a:r>
            <a:r>
              <a:rPr lang="en-US" dirty="0" err="1">
                <a:solidFill>
                  <a:srgbClr val="FF0000"/>
                </a:solidFill>
              </a:rPr>
              <a:t>H</a:t>
            </a:r>
            <a:r>
              <a:rPr lang="en-US" sz="2400" dirty="0" err="1">
                <a:solidFill>
                  <a:srgbClr val="FF0000"/>
                </a:solidFill>
              </a:rPr>
              <a:t>ours:Minutes:Seconds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E2A6D-C6F0-8F90-FA0D-B3201BB25E2F}"/>
              </a:ext>
            </a:extLst>
          </p:cNvPr>
          <p:cNvSpPr txBox="1"/>
          <p:nvPr/>
        </p:nvSpPr>
        <p:spPr>
          <a:xfrm>
            <a:off x="2701465" y="5106761"/>
            <a:ext cx="3138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#SBATCH -t 02:00:00</a:t>
            </a:r>
            <a:endParaRPr lang="en-US" sz="2400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also works</a:t>
            </a:r>
          </a:p>
        </p:txBody>
      </p:sp>
    </p:spTree>
    <p:extLst>
      <p:ext uri="{BB962C8B-B14F-4D97-AF65-F5344CB8AC3E}">
        <p14:creationId xmlns:p14="http://schemas.microsoft.com/office/powerpoint/2010/main" val="30981653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1667 L 0.00104 0.027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1667 L -0.00139 0.0277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  <p:bldP spid="3" grpId="1" animBg="1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22860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428AE9-ABB0-553B-1401-BBB213329DB3}"/>
              </a:ext>
            </a:extLst>
          </p:cNvPr>
          <p:cNvSpPr/>
          <p:nvPr/>
        </p:nvSpPr>
        <p:spPr bwMode="auto">
          <a:xfrm>
            <a:off x="89737" y="1828800"/>
            <a:ext cx="4038600" cy="2286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FA6F33-6096-C79B-6D0F-3BE484BECACE}"/>
              </a:ext>
            </a:extLst>
          </p:cNvPr>
          <p:cNvSpPr/>
          <p:nvPr/>
        </p:nvSpPr>
        <p:spPr bwMode="auto">
          <a:xfrm>
            <a:off x="4601134" y="1828800"/>
            <a:ext cx="4038600" cy="2286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57E1D-6EB6-3327-EC71-31FF9C4BCD54}"/>
              </a:ext>
            </a:extLst>
          </p:cNvPr>
          <p:cNvSpPr txBox="1"/>
          <p:nvPr/>
        </p:nvSpPr>
        <p:spPr>
          <a:xfrm>
            <a:off x="1283419" y="4057471"/>
            <a:ext cx="6577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u="sng" dirty="0">
                <a:solidFill>
                  <a:srgbClr val="FF0000"/>
                </a:solidFill>
              </a:rPr>
              <a:t>#SBATCH --nodes=1 </a:t>
            </a:r>
            <a:r>
              <a:rPr lang="en-US" dirty="0">
                <a:solidFill>
                  <a:srgbClr val="FF0000"/>
                </a:solidFill>
              </a:rPr>
              <a:t> specifies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number of nodes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E2A6D-C6F0-8F90-FA0D-B3201BB25E2F}"/>
              </a:ext>
            </a:extLst>
          </p:cNvPr>
          <p:cNvSpPr txBox="1"/>
          <p:nvPr/>
        </p:nvSpPr>
        <p:spPr>
          <a:xfrm>
            <a:off x="3146298" y="5106761"/>
            <a:ext cx="22489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#SBATCH -N 1</a:t>
            </a:r>
            <a:endParaRPr lang="en-US" sz="2400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also works</a:t>
            </a:r>
          </a:p>
        </p:txBody>
      </p:sp>
    </p:spTree>
    <p:extLst>
      <p:ext uri="{BB962C8B-B14F-4D97-AF65-F5344CB8AC3E}">
        <p14:creationId xmlns:p14="http://schemas.microsoft.com/office/powerpoint/2010/main" val="30747381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3333 " pathEditMode="relative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3333 " pathEditMode="relative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22860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428AE9-ABB0-553B-1401-BBB213329DB3}"/>
              </a:ext>
            </a:extLst>
          </p:cNvPr>
          <p:cNvSpPr/>
          <p:nvPr/>
        </p:nvSpPr>
        <p:spPr bwMode="auto">
          <a:xfrm>
            <a:off x="70951" y="2057400"/>
            <a:ext cx="4038600" cy="2286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FA6F33-6096-C79B-6D0F-3BE484BECACE}"/>
              </a:ext>
            </a:extLst>
          </p:cNvPr>
          <p:cNvSpPr/>
          <p:nvPr/>
        </p:nvSpPr>
        <p:spPr bwMode="auto">
          <a:xfrm>
            <a:off x="4587689" y="2057400"/>
            <a:ext cx="4038600" cy="2286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57E1D-6EB6-3327-EC71-31FF9C4BCD54}"/>
              </a:ext>
            </a:extLst>
          </p:cNvPr>
          <p:cNvSpPr txBox="1"/>
          <p:nvPr/>
        </p:nvSpPr>
        <p:spPr>
          <a:xfrm>
            <a:off x="1283419" y="4057471"/>
            <a:ext cx="6577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u="sng" dirty="0">
                <a:solidFill>
                  <a:srgbClr val="FF0000"/>
                </a:solidFill>
              </a:rPr>
              <a:t>#SBATCH --</a:t>
            </a:r>
            <a:r>
              <a:rPr lang="en-US" u="sng" dirty="0" err="1">
                <a:solidFill>
                  <a:srgbClr val="FF0000"/>
                </a:solidFill>
              </a:rPr>
              <a:t>ntasks</a:t>
            </a:r>
            <a:r>
              <a:rPr lang="en-US" u="sng" dirty="0">
                <a:solidFill>
                  <a:srgbClr val="FF0000"/>
                </a:solidFill>
              </a:rPr>
              <a:t>=8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total number of tasks (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cpu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cores) (or -n)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E2A6D-C6F0-8F90-FA0D-B3201BB25E2F}"/>
              </a:ext>
            </a:extLst>
          </p:cNvPr>
          <p:cNvSpPr txBox="1"/>
          <p:nvPr/>
        </p:nvSpPr>
        <p:spPr>
          <a:xfrm>
            <a:off x="3171946" y="5106761"/>
            <a:ext cx="2197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#SBATCH -n 8</a:t>
            </a:r>
            <a:endParaRPr lang="en-US" sz="2400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also works</a:t>
            </a:r>
          </a:p>
        </p:txBody>
      </p:sp>
    </p:spTree>
    <p:extLst>
      <p:ext uri="{BB962C8B-B14F-4D97-AF65-F5344CB8AC3E}">
        <p14:creationId xmlns:p14="http://schemas.microsoft.com/office/powerpoint/2010/main" val="4284093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4.16667E-6 0.033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33333E-6 L 5.55556E-7 0.0333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22860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428AE9-ABB0-553B-1401-BBB213329DB3}"/>
              </a:ext>
            </a:extLst>
          </p:cNvPr>
          <p:cNvSpPr/>
          <p:nvPr/>
        </p:nvSpPr>
        <p:spPr bwMode="auto">
          <a:xfrm>
            <a:off x="75433" y="2286000"/>
            <a:ext cx="4038600" cy="2286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FA6F33-6096-C79B-6D0F-3BE484BECACE}"/>
              </a:ext>
            </a:extLst>
          </p:cNvPr>
          <p:cNvSpPr/>
          <p:nvPr/>
        </p:nvSpPr>
        <p:spPr bwMode="auto">
          <a:xfrm>
            <a:off x="4592171" y="2286000"/>
            <a:ext cx="4038600" cy="2286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57E1D-6EB6-3327-EC71-31FF9C4BCD54}"/>
              </a:ext>
            </a:extLst>
          </p:cNvPr>
          <p:cNvSpPr txBox="1"/>
          <p:nvPr/>
        </p:nvSpPr>
        <p:spPr>
          <a:xfrm>
            <a:off x="1283419" y="3969594"/>
            <a:ext cx="6577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u="sng" dirty="0">
                <a:solidFill>
                  <a:srgbClr val="FF0000"/>
                </a:solidFill>
              </a:rPr>
              <a:t>#SBATCH --mem=32GB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specifies total memory 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per node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E2A6D-C6F0-8F90-FA0D-B3201BB25E2F}"/>
              </a:ext>
            </a:extLst>
          </p:cNvPr>
          <p:cNvSpPr txBox="1"/>
          <p:nvPr/>
        </p:nvSpPr>
        <p:spPr>
          <a:xfrm>
            <a:off x="2923186" y="5005489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#SBATCH --mem=0 gives you memory of whole node </a:t>
            </a:r>
          </a:p>
        </p:txBody>
      </p:sp>
    </p:spTree>
    <p:extLst>
      <p:ext uri="{BB962C8B-B14F-4D97-AF65-F5344CB8AC3E}">
        <p14:creationId xmlns:p14="http://schemas.microsoft.com/office/powerpoint/2010/main" val="36042164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55112E-17 L 3.33333E-6 0.033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5.55112E-17 L -2.77778E-7 0.0333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22860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428AE9-ABB0-553B-1401-BBB213329DB3}"/>
              </a:ext>
            </a:extLst>
          </p:cNvPr>
          <p:cNvSpPr/>
          <p:nvPr/>
        </p:nvSpPr>
        <p:spPr bwMode="auto">
          <a:xfrm>
            <a:off x="78448" y="2743200"/>
            <a:ext cx="4038600" cy="5334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FA6F33-6096-C79B-6D0F-3BE484BECACE}"/>
              </a:ext>
            </a:extLst>
          </p:cNvPr>
          <p:cNvSpPr/>
          <p:nvPr/>
        </p:nvSpPr>
        <p:spPr bwMode="auto">
          <a:xfrm>
            <a:off x="4583980" y="2743200"/>
            <a:ext cx="4038600" cy="5334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57E1D-6EB6-3327-EC71-31FF9C4BCD54}"/>
              </a:ext>
            </a:extLst>
          </p:cNvPr>
          <p:cNvSpPr txBox="1"/>
          <p:nvPr/>
        </p:nvSpPr>
        <p:spPr>
          <a:xfrm>
            <a:off x="1234805" y="3886200"/>
            <a:ext cx="6577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u="sng" dirty="0">
                <a:solidFill>
                  <a:srgbClr val="FF0000"/>
                </a:solidFill>
              </a:rPr>
              <a:t>#SBATCH -o</a:t>
            </a:r>
            <a:r>
              <a:rPr lang="en-US" dirty="0">
                <a:solidFill>
                  <a:srgbClr val="FF0000"/>
                </a:solidFill>
              </a:rPr>
              <a:t> outputs standard output in the form </a:t>
            </a:r>
            <a:r>
              <a:rPr lang="en-US" dirty="0" err="1">
                <a:solidFill>
                  <a:srgbClr val="FF0000"/>
                </a:solidFill>
              </a:rPr>
              <a:t>slurmjob</a:t>
            </a:r>
            <a:r>
              <a:rPr lang="en-US" dirty="0">
                <a:solidFill>
                  <a:srgbClr val="FF0000"/>
                </a:solidFill>
              </a:rPr>
              <a:t>-&lt;JOBID&gt;.out-&lt;NODEID&gt;</a:t>
            </a:r>
            <a:endParaRPr lang="en-US" i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E2A6D-C6F0-8F90-FA0D-B3201BB25E2F}"/>
              </a:ext>
            </a:extLst>
          </p:cNvPr>
          <p:cNvSpPr txBox="1"/>
          <p:nvPr/>
        </p:nvSpPr>
        <p:spPr>
          <a:xfrm>
            <a:off x="1438191" y="4993821"/>
            <a:ext cx="6170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u="sng" dirty="0">
                <a:solidFill>
                  <a:srgbClr val="FF0000"/>
                </a:solidFill>
              </a:rPr>
              <a:t>#SBATCH -e</a:t>
            </a:r>
            <a:r>
              <a:rPr lang="en-US" dirty="0">
                <a:solidFill>
                  <a:srgbClr val="FF0000"/>
                </a:solidFill>
              </a:rPr>
              <a:t> outputs error messages in the form </a:t>
            </a:r>
            <a:r>
              <a:rPr lang="en-US" dirty="0" err="1">
                <a:solidFill>
                  <a:srgbClr val="FF0000"/>
                </a:solidFill>
              </a:rPr>
              <a:t>slurmjob</a:t>
            </a:r>
            <a:r>
              <a:rPr lang="en-US" dirty="0">
                <a:solidFill>
                  <a:srgbClr val="FF0000"/>
                </a:solidFill>
              </a:rPr>
              <a:t>-&lt;JOBID&gt;.err-&lt;NODEID&gt;</a:t>
            </a:r>
            <a:endParaRPr lang="en-US" i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175109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22860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--constraints &lt;CONSTRAINTS&gt;</a:t>
            </a: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--constraints &lt;CONSTRAINTS&gt;</a:t>
            </a:r>
          </a:p>
          <a:p>
            <a:pPr marL="0" indent="0">
              <a:buFontTx/>
              <a:buNone/>
            </a:pP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428AE9-ABB0-553B-1401-BBB213329DB3}"/>
              </a:ext>
            </a:extLst>
          </p:cNvPr>
          <p:cNvSpPr/>
          <p:nvPr/>
        </p:nvSpPr>
        <p:spPr bwMode="auto">
          <a:xfrm>
            <a:off x="67242" y="3227910"/>
            <a:ext cx="4038600" cy="27729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FA6F33-6096-C79B-6D0F-3BE484BECACE}"/>
              </a:ext>
            </a:extLst>
          </p:cNvPr>
          <p:cNvSpPr/>
          <p:nvPr/>
        </p:nvSpPr>
        <p:spPr bwMode="auto">
          <a:xfrm>
            <a:off x="4583980" y="3221998"/>
            <a:ext cx="4038600" cy="283203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57E1D-6EB6-3327-EC71-31FF9C4BCD54}"/>
              </a:ext>
            </a:extLst>
          </p:cNvPr>
          <p:cNvSpPr txBox="1"/>
          <p:nvPr/>
        </p:nvSpPr>
        <p:spPr>
          <a:xfrm>
            <a:off x="1234805" y="3886200"/>
            <a:ext cx="6577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Can also include constraints to target specific nodes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E2A6D-C6F0-8F90-FA0D-B3201BB25E2F}"/>
              </a:ext>
            </a:extLst>
          </p:cNvPr>
          <p:cNvSpPr txBox="1"/>
          <p:nvPr/>
        </p:nvSpPr>
        <p:spPr>
          <a:xfrm>
            <a:off x="1438191" y="4993821"/>
            <a:ext cx="6170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This can be memory avail,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cpu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count, specific owner nodes,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etc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lang="en-US" i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990492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22860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--constraints “c40”</a:t>
            </a: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--constraints “m768”</a:t>
            </a:r>
          </a:p>
          <a:p>
            <a:pPr marL="0" indent="0">
              <a:buFontTx/>
              <a:buNone/>
            </a:pP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428AE9-ABB0-553B-1401-BBB213329DB3}"/>
              </a:ext>
            </a:extLst>
          </p:cNvPr>
          <p:cNvSpPr/>
          <p:nvPr/>
        </p:nvSpPr>
        <p:spPr bwMode="auto">
          <a:xfrm>
            <a:off x="67242" y="3227910"/>
            <a:ext cx="4038600" cy="27729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FA6F33-6096-C79B-6D0F-3BE484BECACE}"/>
              </a:ext>
            </a:extLst>
          </p:cNvPr>
          <p:cNvSpPr/>
          <p:nvPr/>
        </p:nvSpPr>
        <p:spPr bwMode="auto">
          <a:xfrm>
            <a:off x="4583980" y="3221998"/>
            <a:ext cx="4038600" cy="283203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57E1D-6EB6-3327-EC71-31FF9C4BCD54}"/>
              </a:ext>
            </a:extLst>
          </p:cNvPr>
          <p:cNvSpPr txBox="1"/>
          <p:nvPr/>
        </p:nvSpPr>
        <p:spPr>
          <a:xfrm>
            <a:off x="1234805" y="3886200"/>
            <a:ext cx="6577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Can also include constraints to target specific nodes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E2A6D-C6F0-8F90-FA0D-B3201BB25E2F}"/>
              </a:ext>
            </a:extLst>
          </p:cNvPr>
          <p:cNvSpPr txBox="1"/>
          <p:nvPr/>
        </p:nvSpPr>
        <p:spPr>
          <a:xfrm>
            <a:off x="1438191" y="4993821"/>
            <a:ext cx="6170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This can be memory avail,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cpu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count, specific owner nodes,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etc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lang="en-US" i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7572796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Overview of Talk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Overview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Basics of a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Slurm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Script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Getting Started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Example Dataset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On: Batch Scripting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#1: Submitting to </a:t>
            </a:r>
            <a:r>
              <a:rPr lang="en-US" sz="2000" dirty="0" err="1">
                <a:solidFill>
                  <a:schemeClr val="tx1"/>
                </a:solidFill>
                <a:sym typeface="Arial"/>
                <a:rtl val="0"/>
              </a:rPr>
              <a:t>Notchpeak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 Cluster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#2: Submitting to Owner Nodes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#3: Start an Interactive Job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#4: Open OnDemand’s Job Composer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789780972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22860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--constraints “c40&amp;m768”</a:t>
            </a: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--constraints “c40|c36”</a:t>
            </a:r>
          </a:p>
          <a:p>
            <a:pPr marL="0" indent="0">
              <a:buFontTx/>
              <a:buNone/>
            </a:pP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428AE9-ABB0-553B-1401-BBB213329DB3}"/>
              </a:ext>
            </a:extLst>
          </p:cNvPr>
          <p:cNvSpPr/>
          <p:nvPr/>
        </p:nvSpPr>
        <p:spPr bwMode="auto">
          <a:xfrm>
            <a:off x="67242" y="3227910"/>
            <a:ext cx="4038600" cy="27729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FA6F33-6096-C79B-6D0F-3BE484BECACE}"/>
              </a:ext>
            </a:extLst>
          </p:cNvPr>
          <p:cNvSpPr/>
          <p:nvPr/>
        </p:nvSpPr>
        <p:spPr bwMode="auto">
          <a:xfrm>
            <a:off x="4583980" y="3221998"/>
            <a:ext cx="4038600" cy="283203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57E1D-6EB6-3327-EC71-31FF9C4BCD54}"/>
              </a:ext>
            </a:extLst>
          </p:cNvPr>
          <p:cNvSpPr txBox="1"/>
          <p:nvPr/>
        </p:nvSpPr>
        <p:spPr>
          <a:xfrm>
            <a:off x="1234805" y="3886200"/>
            <a:ext cx="6577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Can also include constraints to target specific nodes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E2A6D-C6F0-8F90-FA0D-B3201BB25E2F}"/>
              </a:ext>
            </a:extLst>
          </p:cNvPr>
          <p:cNvSpPr txBox="1"/>
          <p:nvPr/>
        </p:nvSpPr>
        <p:spPr>
          <a:xfrm>
            <a:off x="1438191" y="4993821"/>
            <a:ext cx="6170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This can be memory avail,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cpu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count, specific owner nodes,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etc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lang="en-US" i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E6028E-B449-D813-D61B-0DE639E053F8}"/>
              </a:ext>
            </a:extLst>
          </p:cNvPr>
          <p:cNvCxnSpPr/>
          <p:nvPr/>
        </p:nvCxnSpPr>
        <p:spPr bwMode="auto">
          <a:xfrm>
            <a:off x="2514600" y="3429000"/>
            <a:ext cx="0" cy="228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E56227-4274-EB1A-4374-C87F23B9B008}"/>
              </a:ext>
            </a:extLst>
          </p:cNvPr>
          <p:cNvCxnSpPr/>
          <p:nvPr/>
        </p:nvCxnSpPr>
        <p:spPr bwMode="auto">
          <a:xfrm>
            <a:off x="7010400" y="3429000"/>
            <a:ext cx="0" cy="228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1824A9C-F9E7-D4DA-788D-CE3895568755}"/>
              </a:ext>
            </a:extLst>
          </p:cNvPr>
          <p:cNvSpPr txBox="1"/>
          <p:nvPr/>
        </p:nvSpPr>
        <p:spPr>
          <a:xfrm>
            <a:off x="1071331" y="3564521"/>
            <a:ext cx="291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10000"/>
                  </a:schemeClr>
                </a:solidFill>
              </a:rPr>
              <a:t>Include c40 </a:t>
            </a:r>
            <a:r>
              <a:rPr lang="en-US" sz="1600" b="1" dirty="0">
                <a:solidFill>
                  <a:schemeClr val="accent5">
                    <a:lumMod val="10000"/>
                  </a:schemeClr>
                </a:solidFill>
              </a:rPr>
              <a:t>AND</a:t>
            </a:r>
            <a:r>
              <a:rPr lang="en-US" sz="1600" dirty="0">
                <a:solidFill>
                  <a:schemeClr val="accent5">
                    <a:lumMod val="10000"/>
                  </a:schemeClr>
                </a:solidFill>
              </a:rPr>
              <a:t> m768 nodes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E19922-CF52-B5E8-91E3-44BCAACBB392}"/>
              </a:ext>
            </a:extLst>
          </p:cNvPr>
          <p:cNvSpPr txBox="1"/>
          <p:nvPr/>
        </p:nvSpPr>
        <p:spPr>
          <a:xfrm>
            <a:off x="5498738" y="3568910"/>
            <a:ext cx="2601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10000"/>
                  </a:schemeClr>
                </a:solidFill>
              </a:rPr>
              <a:t>Include c40 </a:t>
            </a:r>
            <a:r>
              <a:rPr lang="en-US" sz="1600" b="1" dirty="0">
                <a:solidFill>
                  <a:schemeClr val="accent5">
                    <a:lumMod val="10000"/>
                  </a:schemeClr>
                </a:solidFill>
              </a:rPr>
              <a:t>OR</a:t>
            </a:r>
            <a:r>
              <a:rPr lang="en-US" sz="1600" dirty="0">
                <a:solidFill>
                  <a:schemeClr val="accent5">
                    <a:lumMod val="10000"/>
                  </a:schemeClr>
                </a:solidFill>
              </a:rPr>
              <a:t> c36 nodes</a:t>
            </a:r>
          </a:p>
        </p:txBody>
      </p:sp>
    </p:spTree>
    <p:extLst>
      <p:ext uri="{BB962C8B-B14F-4D97-AF65-F5344CB8AC3E}">
        <p14:creationId xmlns:p14="http://schemas.microsoft.com/office/powerpoint/2010/main" val="21308651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57912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temporary directory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SCRDIR=/scratch/general/vast/$USER/$SLURM_JOB_ID</a:t>
            </a:r>
          </a:p>
          <a:p>
            <a:pPr marL="0" indent="0">
              <a:buNone/>
            </a:pP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#copy over input files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  <a:endParaRPr lang="en-US" sz="1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26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scratch directory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set SCRDIR /scratch/general/vast/$USER/$SLURM_JOB_ID</a:t>
            </a:r>
          </a:p>
          <a:p>
            <a:pPr marL="0" indent="0">
              <a:buFontTx/>
              <a:buNone/>
            </a:pPr>
            <a:r>
              <a:rPr lang="en-US" sz="126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#move input files into scratch directory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26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  <a:endParaRPr lang="en-US" sz="126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A972FA-D2A0-2630-F2CB-A67F11B4F98C}"/>
              </a:ext>
            </a:extLst>
          </p:cNvPr>
          <p:cNvSpPr/>
          <p:nvPr/>
        </p:nvSpPr>
        <p:spPr bwMode="auto">
          <a:xfrm>
            <a:off x="57503" y="3429000"/>
            <a:ext cx="4496567" cy="3048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399402-5621-2371-8B7C-9851FAD6A99E}"/>
              </a:ext>
            </a:extLst>
          </p:cNvPr>
          <p:cNvSpPr/>
          <p:nvPr/>
        </p:nvSpPr>
        <p:spPr bwMode="auto">
          <a:xfrm>
            <a:off x="4572000" y="3370601"/>
            <a:ext cx="4630667" cy="3048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3FDF60-3253-698D-B652-ADEB139EA966}"/>
              </a:ext>
            </a:extLst>
          </p:cNvPr>
          <p:cNvSpPr txBox="1"/>
          <p:nvPr/>
        </p:nvSpPr>
        <p:spPr>
          <a:xfrm>
            <a:off x="1589686" y="4724400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Create an environmental variable that points to scratch path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9CDBE9-4793-7CD5-A1A8-B047DED0C638}"/>
              </a:ext>
            </a:extLst>
          </p:cNvPr>
          <p:cNvSpPr/>
          <p:nvPr/>
        </p:nvSpPr>
        <p:spPr bwMode="auto">
          <a:xfrm>
            <a:off x="2743200" y="3505200"/>
            <a:ext cx="533400" cy="228600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BD7646-7209-2BF5-52CD-CBD7CA9B35AB}"/>
              </a:ext>
            </a:extLst>
          </p:cNvPr>
          <p:cNvSpPr/>
          <p:nvPr/>
        </p:nvSpPr>
        <p:spPr bwMode="auto">
          <a:xfrm>
            <a:off x="7472080" y="3390900"/>
            <a:ext cx="533400" cy="228600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C078F7-98FE-A62D-7B32-0928A03B2A1C}"/>
              </a:ext>
            </a:extLst>
          </p:cNvPr>
          <p:cNvCxnSpPr/>
          <p:nvPr/>
        </p:nvCxnSpPr>
        <p:spPr bwMode="auto">
          <a:xfrm flipV="1">
            <a:off x="3009900" y="3733800"/>
            <a:ext cx="0" cy="533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24D1288-6816-7666-6276-3DD1A708B428}"/>
              </a:ext>
            </a:extLst>
          </p:cNvPr>
          <p:cNvSpPr txBox="1"/>
          <p:nvPr/>
        </p:nvSpPr>
        <p:spPr>
          <a:xfrm>
            <a:off x="2073386" y="4191000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Points to your </a:t>
            </a:r>
            <a:r>
              <a:rPr lang="en-US" sz="2000" dirty="0" err="1"/>
              <a:t>uNID</a:t>
            </a:r>
            <a:endParaRPr lang="en-US" sz="2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526586-53C9-609C-01E6-F803E5BC4C63}"/>
              </a:ext>
            </a:extLst>
          </p:cNvPr>
          <p:cNvCxnSpPr/>
          <p:nvPr/>
        </p:nvCxnSpPr>
        <p:spPr bwMode="auto">
          <a:xfrm flipV="1">
            <a:off x="7767305" y="3619500"/>
            <a:ext cx="0" cy="533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E9D1077-4241-3DBA-9C01-A4851C732BED}"/>
              </a:ext>
            </a:extLst>
          </p:cNvPr>
          <p:cNvSpPr txBox="1"/>
          <p:nvPr/>
        </p:nvSpPr>
        <p:spPr>
          <a:xfrm>
            <a:off x="6603012" y="4158286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Points to your </a:t>
            </a:r>
            <a:r>
              <a:rPr lang="en-US" sz="2000" dirty="0" err="1"/>
              <a:t>uNID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09C46C-CB2A-CD11-DD6B-12E50BB4886F}"/>
              </a:ext>
            </a:extLst>
          </p:cNvPr>
          <p:cNvSpPr/>
          <p:nvPr/>
        </p:nvSpPr>
        <p:spPr bwMode="auto">
          <a:xfrm>
            <a:off x="3276600" y="3467100"/>
            <a:ext cx="1277470" cy="228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1C4665-9274-9994-E89F-EFBA08CDB11A}"/>
              </a:ext>
            </a:extLst>
          </p:cNvPr>
          <p:cNvSpPr/>
          <p:nvPr/>
        </p:nvSpPr>
        <p:spPr bwMode="auto">
          <a:xfrm>
            <a:off x="8016860" y="3415843"/>
            <a:ext cx="1277470" cy="228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492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  <p:bldP spid="10" grpId="0"/>
      <p:bldP spid="12" grpId="0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EF2E3-7154-1D26-A182-26468454E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08DED39-9AC1-7F43-0355-06B9086F8C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43000"/>
            <a:ext cx="8153400" cy="762000"/>
          </a:xfrm>
        </p:spPr>
        <p:txBody>
          <a:bodyPr/>
          <a:lstStyle/>
          <a:p>
            <a:pPr algn="ctr" eaLnBrk="1" hangingPunct="1"/>
            <a:r>
              <a:rPr lang="en-US" sz="4000" b="1" dirty="0">
                <a:solidFill>
                  <a:srgbClr val="990000"/>
                </a:solidFill>
                <a:latin typeface="+mn-lt"/>
              </a:rPr>
              <a:t>SLURM Environment Variables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B621CFF-2137-BD0A-0680-80E6BC6637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692" y="1905000"/>
            <a:ext cx="9048308" cy="4419600"/>
          </a:xfrm>
        </p:spPr>
        <p:txBody>
          <a:bodyPr/>
          <a:lstStyle/>
          <a:p>
            <a:r>
              <a:rPr lang="en-US" sz="2400" dirty="0"/>
              <a:t>Some useful environment variables:</a:t>
            </a:r>
          </a:p>
          <a:p>
            <a:pPr lvl="1"/>
            <a:r>
              <a:rPr lang="en-US" sz="2400" dirty="0"/>
              <a:t>$SLURM_JOB_ID</a:t>
            </a:r>
          </a:p>
          <a:p>
            <a:pPr lvl="1"/>
            <a:r>
              <a:rPr lang="en-US" sz="2400" dirty="0"/>
              <a:t>$SLURM_SUBMIT_DIR</a:t>
            </a:r>
          </a:p>
          <a:p>
            <a:pPr lvl="1"/>
            <a:r>
              <a:rPr lang="en-US" sz="2400" dirty="0"/>
              <a:t>$SLURM_NNODES</a:t>
            </a:r>
          </a:p>
          <a:p>
            <a:pPr lvl="1"/>
            <a:r>
              <a:rPr lang="en-US" sz="2400" dirty="0"/>
              <a:t>$SLURM_NTASKS</a:t>
            </a:r>
          </a:p>
          <a:p>
            <a:r>
              <a:rPr lang="en-US" sz="2400" dirty="0"/>
              <a:t>Can get them for a given set of directives by using the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2400" dirty="0"/>
              <a:t> command inside a script (or in a </a:t>
            </a:r>
            <a:r>
              <a:rPr lang="en-US" sz="2400" dirty="0" err="1"/>
              <a:t>srun</a:t>
            </a:r>
            <a:r>
              <a:rPr lang="en-US" sz="2400" dirty="0"/>
              <a:t> session).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1800" dirty="0"/>
              <a:t>See: </a:t>
            </a:r>
            <a:r>
              <a:rPr lang="en-US" sz="1800" dirty="0">
                <a:hlinkClick r:id="rId3"/>
              </a:rPr>
              <a:t>https://slurm.schedmd.com/sbatch.html#SECTION_OUTPUT-ENVIRONMENT-VARIABLES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4123775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57912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temporary directory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SCRDIR=/scratch/general/vast/$USER/$SLURM_JOB_ID</a:t>
            </a:r>
          </a:p>
          <a:p>
            <a:pPr marL="0" indent="0">
              <a:buNone/>
            </a:pP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#copy over input files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  <a:endParaRPr lang="en-US" sz="1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26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scratch directory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set SCRDIR /scratch/general/vast/$USER/$SLURM_JOB_ID</a:t>
            </a:r>
          </a:p>
          <a:p>
            <a:pPr marL="0" indent="0">
              <a:buFontTx/>
              <a:buNone/>
            </a:pPr>
            <a:r>
              <a:rPr lang="en-US" sz="126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#move input files into scratch directory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26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  <a:endParaRPr lang="en-US" sz="126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A972FA-D2A0-2630-F2CB-A67F11B4F98C}"/>
              </a:ext>
            </a:extLst>
          </p:cNvPr>
          <p:cNvSpPr/>
          <p:nvPr/>
        </p:nvSpPr>
        <p:spPr bwMode="auto">
          <a:xfrm>
            <a:off x="57503" y="3429000"/>
            <a:ext cx="4496567" cy="3048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399402-5621-2371-8B7C-9851FAD6A99E}"/>
              </a:ext>
            </a:extLst>
          </p:cNvPr>
          <p:cNvSpPr/>
          <p:nvPr/>
        </p:nvSpPr>
        <p:spPr bwMode="auto">
          <a:xfrm>
            <a:off x="4591756" y="3356785"/>
            <a:ext cx="4267200" cy="3048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3FDF60-3253-698D-B652-ADEB139EA966}"/>
              </a:ext>
            </a:extLst>
          </p:cNvPr>
          <p:cNvSpPr txBox="1"/>
          <p:nvPr/>
        </p:nvSpPr>
        <p:spPr>
          <a:xfrm>
            <a:off x="1589686" y="47244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Create the scratch directory</a:t>
            </a:r>
          </a:p>
        </p:txBody>
      </p:sp>
    </p:spTree>
    <p:extLst>
      <p:ext uri="{BB962C8B-B14F-4D97-AF65-F5344CB8AC3E}">
        <p14:creationId xmlns:p14="http://schemas.microsoft.com/office/powerpoint/2010/main" val="19680065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3334 " pathEditMode="relative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3334 " pathEditMode="relative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57912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temporary directory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SCRDIR=/scratch/general/vast/$USER/$SLURM_JOB_ID</a:t>
            </a:r>
          </a:p>
          <a:p>
            <a:pPr marL="0" indent="0">
              <a:buNone/>
            </a:pP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#copy over input files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  <a:endParaRPr lang="en-US" sz="1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26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scratch directory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set SCRDIR /scratch/general/vast/$USER/$SLURM_JOB_ID</a:t>
            </a:r>
          </a:p>
          <a:p>
            <a:pPr marL="0" indent="0">
              <a:buFontTx/>
              <a:buNone/>
            </a:pPr>
            <a:r>
              <a:rPr lang="en-US" sz="126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#move input files into scratch directory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26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  <a:endParaRPr lang="en-US" sz="126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A972FA-D2A0-2630-F2CB-A67F11B4F98C}"/>
              </a:ext>
            </a:extLst>
          </p:cNvPr>
          <p:cNvSpPr/>
          <p:nvPr/>
        </p:nvSpPr>
        <p:spPr bwMode="auto">
          <a:xfrm>
            <a:off x="83278" y="3899648"/>
            <a:ext cx="4496567" cy="74855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399402-5621-2371-8B7C-9851FAD6A99E}"/>
              </a:ext>
            </a:extLst>
          </p:cNvPr>
          <p:cNvSpPr/>
          <p:nvPr/>
        </p:nvSpPr>
        <p:spPr bwMode="auto">
          <a:xfrm>
            <a:off x="4572000" y="3899648"/>
            <a:ext cx="4267200" cy="74855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3FDF60-3253-698D-B652-ADEB139EA966}"/>
              </a:ext>
            </a:extLst>
          </p:cNvPr>
          <p:cNvSpPr txBox="1"/>
          <p:nvPr/>
        </p:nvSpPr>
        <p:spPr>
          <a:xfrm>
            <a:off x="1589686" y="4724400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Copy over input files and move on over to $SCRDIR</a:t>
            </a:r>
          </a:p>
        </p:txBody>
      </p:sp>
    </p:spTree>
    <p:extLst>
      <p:ext uri="{BB962C8B-B14F-4D97-AF65-F5344CB8AC3E}">
        <p14:creationId xmlns:p14="http://schemas.microsoft.com/office/powerpoint/2010/main" val="3105662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57912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temporary directory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SCRDIR=/scratch/general/vast/$USER/$SLURM_JOB_ID</a:t>
            </a:r>
          </a:p>
          <a:p>
            <a:pPr marL="0" indent="0">
              <a:buNone/>
            </a:pP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#copy over input files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  <a:endParaRPr lang="en-US" sz="1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whatever package we need to run with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module load &lt;some-module&gt;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26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scratch directory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set SCRDIR /scratch/general/vast/$USER/$SLURM_JOB_ID</a:t>
            </a:r>
          </a:p>
          <a:p>
            <a:pPr marL="0" indent="0">
              <a:buFontTx/>
              <a:buNone/>
            </a:pPr>
            <a:r>
              <a:rPr lang="en-US" sz="126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FontTx/>
              <a:buNone/>
            </a:pPr>
            <a:endParaRPr lang="en-US" sz="126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#move input files into scratch directory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26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whatever package we need to run with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module load &lt;some-module&gt;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2C2B6D-6602-98FE-A854-C2070253B3FD}"/>
              </a:ext>
            </a:extLst>
          </p:cNvPr>
          <p:cNvSpPr/>
          <p:nvPr/>
        </p:nvSpPr>
        <p:spPr bwMode="auto">
          <a:xfrm>
            <a:off x="57504" y="4724400"/>
            <a:ext cx="4496567" cy="5334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82C57-D247-9C62-4314-B197A9105116}"/>
              </a:ext>
            </a:extLst>
          </p:cNvPr>
          <p:cNvSpPr/>
          <p:nvPr/>
        </p:nvSpPr>
        <p:spPr bwMode="auto">
          <a:xfrm>
            <a:off x="4554071" y="4762508"/>
            <a:ext cx="4267200" cy="5334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D339C-7D63-B211-FDFF-837161BE8BCA}"/>
              </a:ext>
            </a:extLst>
          </p:cNvPr>
          <p:cNvSpPr txBox="1"/>
          <p:nvPr/>
        </p:nvSpPr>
        <p:spPr>
          <a:xfrm>
            <a:off x="2706746" y="5564849"/>
            <a:ext cx="3730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the desired modules</a:t>
            </a:r>
          </a:p>
        </p:txBody>
      </p:sp>
    </p:spTree>
    <p:extLst>
      <p:ext uri="{BB962C8B-B14F-4D97-AF65-F5344CB8AC3E}">
        <p14:creationId xmlns:p14="http://schemas.microsoft.com/office/powerpoint/2010/main" val="204237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57912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temporary directory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SCRDIR=/scratch/general/vast/$USER/$SLURM_JOB_ID</a:t>
            </a:r>
          </a:p>
          <a:p>
            <a:pPr marL="0" indent="0">
              <a:buNone/>
            </a:pP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#copy over input files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  <a:endParaRPr lang="en-US" sz="1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whatever package we need to run with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module load &lt;some-module&gt;</a:t>
            </a: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#Run the program with our input</a:t>
            </a:r>
          </a:p>
          <a:p>
            <a:pPr marL="0" indent="0">
              <a:buNone/>
            </a:pP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myprogram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file.output</a:t>
            </a: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26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scratch directory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set SCRDIR /scratch/general/vast/$USER/$SLURM_JOB_ID</a:t>
            </a:r>
          </a:p>
          <a:p>
            <a:pPr marL="0" indent="0">
              <a:buFontTx/>
              <a:buNone/>
            </a:pPr>
            <a:r>
              <a:rPr lang="en-US" sz="126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FontTx/>
              <a:buNone/>
            </a:pPr>
            <a:endParaRPr lang="en-US" sz="126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#move input files into scratch directory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26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whatever package we need to run with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module load &lt;some-module&gt;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#Run the program with our input</a:t>
            </a:r>
          </a:p>
          <a:p>
            <a:pPr marL="0" indent="0">
              <a:buFontTx/>
              <a:buNone/>
            </a:pPr>
            <a:r>
              <a:rPr lang="en-US" sz="126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myprogram</a:t>
            </a: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26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26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file.output</a:t>
            </a:r>
            <a:endParaRPr lang="en-US" sz="126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6E6117-61F2-34C5-5CEB-7CCA14446DAC}"/>
              </a:ext>
            </a:extLst>
          </p:cNvPr>
          <p:cNvSpPr/>
          <p:nvPr/>
        </p:nvSpPr>
        <p:spPr bwMode="auto">
          <a:xfrm>
            <a:off x="80771" y="5199531"/>
            <a:ext cx="4496567" cy="58718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DE3D78-6E9C-7066-FB2E-045CAA4C06CB}"/>
              </a:ext>
            </a:extLst>
          </p:cNvPr>
          <p:cNvSpPr/>
          <p:nvPr/>
        </p:nvSpPr>
        <p:spPr bwMode="auto">
          <a:xfrm>
            <a:off x="4572000" y="5199531"/>
            <a:ext cx="4267200" cy="58718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A1BB6A-8426-F0E8-E9E2-C89DF906C421}"/>
              </a:ext>
            </a:extLst>
          </p:cNvPr>
          <p:cNvSpPr txBox="1"/>
          <p:nvPr/>
        </p:nvSpPr>
        <p:spPr>
          <a:xfrm flipH="1">
            <a:off x="2667000" y="5856211"/>
            <a:ext cx="426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the program you need to</a:t>
            </a:r>
          </a:p>
        </p:txBody>
      </p:sp>
    </p:spTree>
    <p:extLst>
      <p:ext uri="{BB962C8B-B14F-4D97-AF65-F5344CB8AC3E}">
        <p14:creationId xmlns:p14="http://schemas.microsoft.com/office/powerpoint/2010/main" val="2448498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57912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temporary directory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SCRDIR=/scratch/general/vast/$USER/$SLURM_JOB_ID</a:t>
            </a:r>
          </a:p>
          <a:p>
            <a:pPr marL="0" indent="0">
              <a:buNone/>
            </a:pP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#copy over input files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  <a:endParaRPr lang="en-US" sz="1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whatever package we need to run with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module load &lt;some-module&gt;</a:t>
            </a: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#Run the program with our input</a:t>
            </a:r>
          </a:p>
          <a:p>
            <a:pPr marL="0" indent="0">
              <a:buNone/>
            </a:pP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myprogram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file.output</a:t>
            </a: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#Move files out of working directory and clean up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file.output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$HOME/.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cd $HOME</a:t>
            </a:r>
          </a:p>
          <a:p>
            <a:pPr marL="0" indent="0">
              <a:buNone/>
            </a:pP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rf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$SCRDIR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scratch directory</a:t>
            </a:r>
          </a:p>
          <a:p>
            <a:pPr marL="0" indent="0">
              <a:buFontTx/>
              <a:buNone/>
            </a:pP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set SCRDIR /scratch/local/$USER/$SLURM_JOB_ID</a:t>
            </a:r>
          </a:p>
          <a:p>
            <a:pPr marL="0" indent="0">
              <a:buFontTx/>
              <a:buNone/>
            </a:pPr>
            <a:r>
              <a:rPr lang="en-US" sz="13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#move input files into scratch directory</a:t>
            </a:r>
          </a:p>
          <a:p>
            <a:pPr marL="0" indent="0">
              <a:buFontTx/>
              <a:buNone/>
            </a:pP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3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FontTx/>
              <a:buNone/>
            </a:pP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whatever package we need to run with</a:t>
            </a:r>
          </a:p>
          <a:p>
            <a:pPr marL="0" indent="0">
              <a:buFontTx/>
              <a:buNone/>
            </a:pP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module load &lt;some-module&gt;</a:t>
            </a: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#Run the program with our input</a:t>
            </a:r>
          </a:p>
          <a:p>
            <a:pPr marL="0" indent="0">
              <a:buFontTx/>
              <a:buNone/>
            </a:pPr>
            <a:r>
              <a:rPr lang="en-US" sz="13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myprogram</a:t>
            </a: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3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3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file.output</a:t>
            </a:r>
            <a:endParaRPr lang="en-US" sz="13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#Move files out of working directory and clean up</a:t>
            </a:r>
            <a:endParaRPr lang="en-US" sz="13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3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file.output</a:t>
            </a: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 $HOME/.</a:t>
            </a:r>
          </a:p>
          <a:p>
            <a:pPr marL="0" indent="0">
              <a:buFontTx/>
              <a:buNone/>
            </a:pP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cd $HOME</a:t>
            </a:r>
          </a:p>
          <a:p>
            <a:pPr marL="0" indent="0">
              <a:buFontTx/>
              <a:buNone/>
            </a:pP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rm -rf $SCRDIR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0A8E04-1A3F-D2F0-A76C-E7239BA0C3B6}"/>
              </a:ext>
            </a:extLst>
          </p:cNvPr>
          <p:cNvSpPr/>
          <p:nvPr/>
        </p:nvSpPr>
        <p:spPr bwMode="auto">
          <a:xfrm>
            <a:off x="75433" y="5943600"/>
            <a:ext cx="4496567" cy="7620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E13518-47F7-428C-84C0-037795683224}"/>
              </a:ext>
            </a:extLst>
          </p:cNvPr>
          <p:cNvSpPr/>
          <p:nvPr/>
        </p:nvSpPr>
        <p:spPr bwMode="auto">
          <a:xfrm>
            <a:off x="4566662" y="5943600"/>
            <a:ext cx="4267200" cy="7620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6ECC034-92D2-80D8-E04B-462D0027E0A3}"/>
              </a:ext>
            </a:extLst>
          </p:cNvPr>
          <p:cNvCxnSpPr>
            <a:cxnSpLocks/>
            <a:stCxn id="12" idx="1"/>
          </p:cNvCxnSpPr>
          <p:nvPr/>
        </p:nvCxnSpPr>
        <p:spPr bwMode="auto">
          <a:xfrm flipH="1">
            <a:off x="2133600" y="6096000"/>
            <a:ext cx="35285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BF7131-9190-8760-972B-360111A34EC1}"/>
              </a:ext>
            </a:extLst>
          </p:cNvPr>
          <p:cNvSpPr txBox="1"/>
          <p:nvPr/>
        </p:nvSpPr>
        <p:spPr>
          <a:xfrm>
            <a:off x="2486454" y="5957500"/>
            <a:ext cx="2114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Copy output to your $HOME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3301BE-C95E-4D0F-9E6C-54E30FA10470}"/>
              </a:ext>
            </a:extLst>
          </p:cNvPr>
          <p:cNvCxnSpPr>
            <a:cxnSpLocks/>
          </p:cNvCxnSpPr>
          <p:nvPr/>
        </p:nvCxnSpPr>
        <p:spPr bwMode="auto">
          <a:xfrm flipH="1">
            <a:off x="914400" y="6324600"/>
            <a:ext cx="35285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B9927E-0081-D688-8289-981E318DA833}"/>
              </a:ext>
            </a:extLst>
          </p:cNvPr>
          <p:cNvCxnSpPr>
            <a:cxnSpLocks/>
          </p:cNvCxnSpPr>
          <p:nvPr/>
        </p:nvCxnSpPr>
        <p:spPr bwMode="auto">
          <a:xfrm flipH="1">
            <a:off x="1447800" y="6553200"/>
            <a:ext cx="35285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1FDA88-6255-73BD-F85E-5CC250328A4F}"/>
              </a:ext>
            </a:extLst>
          </p:cNvPr>
          <p:cNvCxnSpPr>
            <a:cxnSpLocks/>
          </p:cNvCxnSpPr>
          <p:nvPr/>
        </p:nvCxnSpPr>
        <p:spPr bwMode="auto">
          <a:xfrm flipH="1">
            <a:off x="5943600" y="6553200"/>
            <a:ext cx="35285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FEEAC6-8E10-75D8-199E-6B1137134539}"/>
              </a:ext>
            </a:extLst>
          </p:cNvPr>
          <p:cNvCxnSpPr>
            <a:cxnSpLocks/>
          </p:cNvCxnSpPr>
          <p:nvPr/>
        </p:nvCxnSpPr>
        <p:spPr bwMode="auto">
          <a:xfrm flipH="1">
            <a:off x="5410200" y="6324600"/>
            <a:ext cx="35285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530DC4-AC51-75C1-9404-AFC1CDA8AEB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0590" y="6086580"/>
            <a:ext cx="35285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EE28CC9-D915-4298-EC30-94C386D2DB1F}"/>
              </a:ext>
            </a:extLst>
          </p:cNvPr>
          <p:cNvSpPr txBox="1"/>
          <p:nvPr/>
        </p:nvSpPr>
        <p:spPr>
          <a:xfrm>
            <a:off x="1279052" y="6185192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Move back to $HOME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6C83E4-D0AF-7480-8415-231C6CE80364}"/>
              </a:ext>
            </a:extLst>
          </p:cNvPr>
          <p:cNvSpPr txBox="1"/>
          <p:nvPr/>
        </p:nvSpPr>
        <p:spPr>
          <a:xfrm>
            <a:off x="5766449" y="6162780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Move back to $HOME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4C9C4F-D1C9-B175-8DB8-922CA7C305B7}"/>
              </a:ext>
            </a:extLst>
          </p:cNvPr>
          <p:cNvSpPr txBox="1"/>
          <p:nvPr/>
        </p:nvSpPr>
        <p:spPr>
          <a:xfrm>
            <a:off x="1813246" y="6401253"/>
            <a:ext cx="1471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Remove $SCRDIR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190745-7BE5-B9F8-65D4-036B92DAFC00}"/>
              </a:ext>
            </a:extLst>
          </p:cNvPr>
          <p:cNvSpPr txBox="1"/>
          <p:nvPr/>
        </p:nvSpPr>
        <p:spPr>
          <a:xfrm>
            <a:off x="6309813" y="6395210"/>
            <a:ext cx="1471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Remove $SCRDIR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6E840A-E45E-5FE4-2285-1D21B095AF00}"/>
              </a:ext>
            </a:extLst>
          </p:cNvPr>
          <p:cNvSpPr txBox="1"/>
          <p:nvPr/>
        </p:nvSpPr>
        <p:spPr>
          <a:xfrm>
            <a:off x="6909326" y="5941612"/>
            <a:ext cx="2114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Copy output to your $HOME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1891D32-82C8-3DF1-B84C-F0635D1542ED}"/>
              </a:ext>
            </a:extLst>
          </p:cNvPr>
          <p:cNvSpPr/>
          <p:nvPr/>
        </p:nvSpPr>
        <p:spPr bwMode="auto">
          <a:xfrm>
            <a:off x="1792917" y="6341619"/>
            <a:ext cx="1638794" cy="462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5EF8548-EB27-2B25-AE23-3F5788E8C558}"/>
              </a:ext>
            </a:extLst>
          </p:cNvPr>
          <p:cNvSpPr/>
          <p:nvPr/>
        </p:nvSpPr>
        <p:spPr bwMode="auto">
          <a:xfrm>
            <a:off x="6296454" y="6299521"/>
            <a:ext cx="1638794" cy="462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833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57912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temporary directory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SCRDIR=/scratch/general/vast/$USER/$SLURM_JOB_ID</a:t>
            </a:r>
          </a:p>
          <a:p>
            <a:pPr marL="0" indent="0">
              <a:buNone/>
            </a:pP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#copy over input files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  <a:endParaRPr lang="en-US" sz="1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whatever package we need to run with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module load &lt;some-module&gt;</a:t>
            </a: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#Run the program with our input</a:t>
            </a:r>
          </a:p>
          <a:p>
            <a:pPr marL="0" indent="0">
              <a:buNone/>
            </a:pP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myprogram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file.output</a:t>
            </a: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#Move files out of working directory and clean up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file.output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$HOME/.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cd $HOME</a:t>
            </a:r>
          </a:p>
          <a:p>
            <a:pPr marL="0" indent="0">
              <a:buNone/>
            </a:pP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rf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$SCRDIR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scratch directory</a:t>
            </a:r>
          </a:p>
          <a:p>
            <a:pPr marL="0" indent="0">
              <a:buFontTx/>
              <a:buNone/>
            </a:pP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set SCRDIR /scratch/local/$USER/$SLURM_JOB_ID</a:t>
            </a:r>
          </a:p>
          <a:p>
            <a:pPr marL="0" indent="0">
              <a:buFontTx/>
              <a:buNone/>
            </a:pPr>
            <a:r>
              <a:rPr lang="en-US" sz="13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#move input files into scratch directory</a:t>
            </a:r>
          </a:p>
          <a:p>
            <a:pPr marL="0" indent="0">
              <a:buFontTx/>
              <a:buNone/>
            </a:pP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3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FontTx/>
              <a:buNone/>
            </a:pP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whatever package we need to run with</a:t>
            </a:r>
          </a:p>
          <a:p>
            <a:pPr marL="0" indent="0">
              <a:buFontTx/>
              <a:buNone/>
            </a:pP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module load &lt;some-module&gt;</a:t>
            </a: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#Run the program with our input</a:t>
            </a:r>
          </a:p>
          <a:p>
            <a:pPr marL="0" indent="0">
              <a:buFontTx/>
              <a:buNone/>
            </a:pPr>
            <a:r>
              <a:rPr lang="en-US" sz="13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myprogram</a:t>
            </a: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3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3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file.output</a:t>
            </a:r>
            <a:endParaRPr lang="en-US" sz="13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#Move files out of working directory and clean up</a:t>
            </a:r>
            <a:endParaRPr lang="en-US" sz="13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3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file.output</a:t>
            </a: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 $HOME/.</a:t>
            </a:r>
          </a:p>
          <a:p>
            <a:pPr marL="0" indent="0">
              <a:buFontTx/>
              <a:buNone/>
            </a:pP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cd $HOME</a:t>
            </a:r>
          </a:p>
          <a:p>
            <a:pPr marL="0" indent="0">
              <a:buFontTx/>
              <a:buNone/>
            </a:pP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rm -rf $SCRDIR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232DF1-58A4-1B5B-CF66-61C6C9AA5CB1}"/>
              </a:ext>
            </a:extLst>
          </p:cNvPr>
          <p:cNvSpPr/>
          <p:nvPr/>
        </p:nvSpPr>
        <p:spPr bwMode="auto">
          <a:xfrm>
            <a:off x="2057400" y="2514600"/>
            <a:ext cx="4495800" cy="1905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Done! Let’s call this file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FirstSlurmScript.sbatch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70785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4384" y="990600"/>
            <a:ext cx="9144000" cy="762000"/>
          </a:xfrm>
        </p:spPr>
        <p:txBody>
          <a:bodyPr/>
          <a:lstStyle/>
          <a:p>
            <a:pPr algn="ctr" eaLnBrk="1" hangingPunct="1"/>
            <a:r>
              <a:rPr lang="en-US" sz="3800" b="1" dirty="0">
                <a:solidFill>
                  <a:srgbClr val="990000"/>
                </a:solidFill>
                <a:latin typeface="Arial (Body)"/>
              </a:rPr>
              <a:t>Basic SLURM commands</a:t>
            </a:r>
            <a:br>
              <a:rPr lang="en-US" sz="4000" dirty="0"/>
            </a:br>
            <a:endParaRPr lang="en-US" sz="4000" b="1" dirty="0">
              <a:solidFill>
                <a:srgbClr val="990000"/>
              </a:solidFill>
              <a:latin typeface="+mn-lt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9144000" cy="4876800"/>
          </a:xfrm>
        </p:spPr>
        <p:txBody>
          <a:bodyPr/>
          <a:lstStyle/>
          <a:p>
            <a:r>
              <a:rPr lang="en-US" sz="2400" b="1" dirty="0" err="1"/>
              <a:t>sbatch</a:t>
            </a:r>
            <a:r>
              <a:rPr lang="en-US" sz="2400" b="1" dirty="0"/>
              <a:t> </a:t>
            </a:r>
            <a:r>
              <a:rPr lang="en-US" sz="2400" b="1" dirty="0" err="1"/>
              <a:t>FirstSlurmScript.sbatch</a:t>
            </a:r>
            <a:r>
              <a:rPr lang="en-US" sz="2400" b="1" dirty="0"/>
              <a:t> - </a:t>
            </a:r>
            <a:r>
              <a:rPr lang="en-US" sz="2400" dirty="0"/>
              <a:t>launch a batch job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6F2E8F-9D1A-34E1-3E34-569B1A8A1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84" y="2438400"/>
            <a:ext cx="7772400" cy="64574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9961F5-7ED8-B281-3834-2CBED724B66F}"/>
              </a:ext>
            </a:extLst>
          </p:cNvPr>
          <p:cNvCxnSpPr>
            <a:cxnSpLocks/>
          </p:cNvCxnSpPr>
          <p:nvPr/>
        </p:nvCxnSpPr>
        <p:spPr bwMode="auto">
          <a:xfrm flipV="1">
            <a:off x="3886200" y="2971800"/>
            <a:ext cx="0" cy="685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B047BFC-120B-C026-9AC7-514E90A7F821}"/>
              </a:ext>
            </a:extLst>
          </p:cNvPr>
          <p:cNvSpPr txBox="1"/>
          <p:nvPr/>
        </p:nvSpPr>
        <p:spPr>
          <a:xfrm>
            <a:off x="3349033" y="3657600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Job ID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Overview of Talk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accent2"/>
                </a:solidFill>
                <a:sym typeface="Arial"/>
                <a:rtl val="0"/>
              </a:rPr>
              <a:t>Overview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Basics of a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Slurm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Script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Getting Started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Example Dataset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On: Batch Scripting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#1: Submitting to </a:t>
            </a:r>
            <a:r>
              <a:rPr lang="en-US" sz="2000" dirty="0" err="1">
                <a:solidFill>
                  <a:schemeClr val="tx1"/>
                </a:solidFill>
                <a:sym typeface="Arial"/>
                <a:rtl val="0"/>
              </a:rPr>
              <a:t>Notchpeak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 Cluster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#2: Submitting to Owner Nodes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#3: Start an Interactive Job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#4: Open OnDemand’s Job Composer</a:t>
            </a:r>
          </a:p>
        </p:txBody>
      </p:sp>
    </p:spTree>
    <p:extLst>
      <p:ext uri="{BB962C8B-B14F-4D97-AF65-F5344CB8AC3E}">
        <p14:creationId xmlns:p14="http://schemas.microsoft.com/office/powerpoint/2010/main" val="3778090879"/>
      </p:ext>
    </p:extLst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4384" y="990600"/>
            <a:ext cx="9144000" cy="762000"/>
          </a:xfrm>
        </p:spPr>
        <p:txBody>
          <a:bodyPr/>
          <a:lstStyle/>
          <a:p>
            <a:pPr algn="ctr" eaLnBrk="1" hangingPunct="1"/>
            <a:r>
              <a:rPr lang="en-US" sz="3800" b="1" dirty="0">
                <a:solidFill>
                  <a:srgbClr val="990000"/>
                </a:solidFill>
                <a:latin typeface="Arial (Body)"/>
              </a:rPr>
              <a:t>Basic SLURM commands</a:t>
            </a:r>
            <a:br>
              <a:rPr lang="en-US" sz="4000" dirty="0"/>
            </a:br>
            <a:endParaRPr lang="en-US" sz="4000" b="1" dirty="0">
              <a:solidFill>
                <a:srgbClr val="990000"/>
              </a:solidFill>
              <a:latin typeface="+mn-lt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0" y="1453896"/>
            <a:ext cx="9144000" cy="4876800"/>
          </a:xfrm>
        </p:spPr>
        <p:txBody>
          <a:bodyPr/>
          <a:lstStyle/>
          <a:p>
            <a:r>
              <a:rPr lang="en-US" sz="2400" b="1" dirty="0" err="1"/>
              <a:t>sbatch</a:t>
            </a:r>
            <a:r>
              <a:rPr lang="en-US" sz="2400" b="1" dirty="0"/>
              <a:t> </a:t>
            </a:r>
            <a:r>
              <a:rPr lang="en-US" sz="2400" b="1" dirty="0" err="1"/>
              <a:t>FirstSlurmScript.sbatch</a:t>
            </a:r>
            <a:r>
              <a:rPr lang="en-US" sz="2400" b="1" dirty="0"/>
              <a:t> - </a:t>
            </a:r>
            <a:r>
              <a:rPr lang="en-US" sz="2400" dirty="0"/>
              <a:t>launch a batch job</a:t>
            </a:r>
          </a:p>
          <a:p>
            <a:r>
              <a:rPr lang="en-US" sz="2400" b="1" dirty="0" err="1"/>
              <a:t>squeue</a:t>
            </a:r>
            <a:r>
              <a:rPr lang="en-US" sz="2400" dirty="0"/>
              <a:t> - shows all jobs in queue</a:t>
            </a:r>
          </a:p>
          <a:p>
            <a:pPr lvl="1"/>
            <a:r>
              <a:rPr lang="en-US" sz="2000" b="1" dirty="0" err="1"/>
              <a:t>squeue</a:t>
            </a:r>
            <a:r>
              <a:rPr lang="en-US" sz="2000" b="1" dirty="0"/>
              <a:t> --me </a:t>
            </a:r>
            <a:r>
              <a:rPr lang="en-US" sz="2000" dirty="0"/>
              <a:t>- shows only your jobs</a:t>
            </a:r>
          </a:p>
          <a:p>
            <a:pPr lvl="1"/>
            <a:r>
              <a:rPr lang="en-US" sz="2000" b="1" dirty="0" err="1"/>
              <a:t>squeue</a:t>
            </a:r>
            <a:r>
              <a:rPr lang="en-US" sz="2000" b="1" dirty="0"/>
              <a:t> -u &lt;</a:t>
            </a:r>
            <a:r>
              <a:rPr lang="en-US" sz="2000" b="1" dirty="0" err="1"/>
              <a:t>uNID</a:t>
            </a:r>
            <a:r>
              <a:rPr lang="en-US" sz="2000" b="1" dirty="0"/>
              <a:t>&gt; </a:t>
            </a:r>
            <a:r>
              <a:rPr lang="en-US" sz="2000" dirty="0"/>
              <a:t>- shows only your jobs</a:t>
            </a:r>
            <a:endParaRPr lang="en-US" sz="2000" b="1" dirty="0"/>
          </a:p>
          <a:p>
            <a:pPr lvl="1"/>
            <a:r>
              <a:rPr lang="en-US" sz="2000" b="1" dirty="0" err="1"/>
              <a:t>mysqueue</a:t>
            </a:r>
            <a:r>
              <a:rPr lang="en-US" sz="2000" b="1" dirty="0">
                <a:solidFill>
                  <a:srgbClr val="FF0000"/>
                </a:solidFill>
              </a:rPr>
              <a:t>*</a:t>
            </a:r>
            <a:r>
              <a:rPr lang="en-US" sz="2000" b="1" dirty="0"/>
              <a:t> - </a:t>
            </a:r>
            <a:r>
              <a:rPr lang="en-US" sz="2000" dirty="0"/>
              <a:t>shows</a:t>
            </a:r>
            <a:r>
              <a:rPr lang="en-US" sz="2000" b="1" dirty="0"/>
              <a:t> </a:t>
            </a:r>
            <a:r>
              <a:rPr lang="en-US" sz="2000" dirty="0"/>
              <a:t>job queue per partition and associated accounts you have access to on the cluster</a:t>
            </a:r>
            <a:endParaRPr lang="en-US" sz="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7D49DE-BEEA-77E2-CDE9-FA4079EFF20A}"/>
              </a:ext>
            </a:extLst>
          </p:cNvPr>
          <p:cNvSpPr txBox="1"/>
          <p:nvPr/>
        </p:nvSpPr>
        <p:spPr>
          <a:xfrm>
            <a:off x="24384" y="6096000"/>
            <a:ext cx="5690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*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45454"/>
                </a:solidFill>
                <a:effectLst/>
                <a:uLnTx/>
                <a:uFillTx/>
                <a:latin typeface="Arial"/>
                <a:cs typeface="Arial"/>
              </a:rPr>
              <a:t>CHPC developed programs. See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45454"/>
                </a:solidFill>
                <a:effectLst/>
                <a:uLnTx/>
                <a:uFillTx/>
                <a:latin typeface="Arial"/>
                <a:cs typeface="Arial"/>
                <a:hlinkClick r:id="rId3"/>
              </a:rPr>
              <a:t>CHPC Newsletter 2023 Summer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545454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814959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4384" y="990600"/>
            <a:ext cx="9144000" cy="762000"/>
          </a:xfrm>
        </p:spPr>
        <p:txBody>
          <a:bodyPr/>
          <a:lstStyle/>
          <a:p>
            <a:pPr algn="ctr" eaLnBrk="1" hangingPunct="1"/>
            <a:r>
              <a:rPr lang="en-US" sz="3800" b="1" dirty="0">
                <a:solidFill>
                  <a:srgbClr val="990000"/>
                </a:solidFill>
                <a:latin typeface="Arial (Body)"/>
              </a:rPr>
              <a:t>Basic SLURM commands</a:t>
            </a:r>
            <a:br>
              <a:rPr lang="en-US" sz="4000" dirty="0"/>
            </a:br>
            <a:endParaRPr lang="en-US" sz="4000" b="1" dirty="0">
              <a:solidFill>
                <a:srgbClr val="990000"/>
              </a:solidFill>
              <a:latin typeface="+mn-lt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0" y="1453896"/>
            <a:ext cx="9144000" cy="4876800"/>
          </a:xfrm>
        </p:spPr>
        <p:txBody>
          <a:bodyPr/>
          <a:lstStyle/>
          <a:p>
            <a:r>
              <a:rPr lang="en-US" sz="2400" b="1" dirty="0" err="1"/>
              <a:t>sbatch</a:t>
            </a:r>
            <a:r>
              <a:rPr lang="en-US" sz="2400" b="1" dirty="0"/>
              <a:t> </a:t>
            </a:r>
            <a:r>
              <a:rPr lang="en-US" sz="2400" b="1" dirty="0" err="1"/>
              <a:t>FirstSlurmScript.sbatch</a:t>
            </a:r>
            <a:r>
              <a:rPr lang="en-US" sz="2400" b="1" dirty="0"/>
              <a:t> - </a:t>
            </a:r>
            <a:r>
              <a:rPr lang="en-US" sz="2400" dirty="0"/>
              <a:t>launch a batch job</a:t>
            </a:r>
          </a:p>
          <a:p>
            <a:r>
              <a:rPr lang="en-US" sz="2400" b="1" dirty="0" err="1"/>
              <a:t>squeue</a:t>
            </a:r>
            <a:r>
              <a:rPr lang="en-US" sz="2400" dirty="0"/>
              <a:t> - shows all jobs in queue</a:t>
            </a:r>
          </a:p>
          <a:p>
            <a:pPr lvl="1"/>
            <a:r>
              <a:rPr lang="en-US" sz="2000" b="1" dirty="0" err="1"/>
              <a:t>squeue</a:t>
            </a:r>
            <a:r>
              <a:rPr lang="en-US" sz="2000" b="1" dirty="0"/>
              <a:t> --me </a:t>
            </a:r>
            <a:r>
              <a:rPr lang="en-US" sz="2000" dirty="0"/>
              <a:t>- shows only your jobs</a:t>
            </a:r>
          </a:p>
          <a:p>
            <a:pPr lvl="1"/>
            <a:r>
              <a:rPr lang="en-US" sz="2000" b="1" dirty="0" err="1"/>
              <a:t>squeue</a:t>
            </a:r>
            <a:r>
              <a:rPr lang="en-US" sz="2000" b="1" dirty="0"/>
              <a:t> -u &lt;</a:t>
            </a:r>
            <a:r>
              <a:rPr lang="en-US" sz="2000" b="1" dirty="0" err="1"/>
              <a:t>uNID</a:t>
            </a:r>
            <a:r>
              <a:rPr lang="en-US" sz="2000" b="1" dirty="0"/>
              <a:t>&gt; </a:t>
            </a:r>
            <a:r>
              <a:rPr lang="en-US" sz="2000" dirty="0"/>
              <a:t>- shows only your jobs</a:t>
            </a:r>
          </a:p>
          <a:p>
            <a:pPr lvl="1"/>
            <a:r>
              <a:rPr lang="en-US" sz="2000" b="1" dirty="0" err="1"/>
              <a:t>mysqueue</a:t>
            </a:r>
            <a:r>
              <a:rPr lang="en-US" sz="2000" b="1" dirty="0">
                <a:solidFill>
                  <a:srgbClr val="FF0000"/>
                </a:solidFill>
              </a:rPr>
              <a:t>*</a:t>
            </a:r>
            <a:r>
              <a:rPr lang="en-US" sz="2000" b="1" dirty="0"/>
              <a:t> - </a:t>
            </a:r>
            <a:r>
              <a:rPr lang="en-US" sz="2000" dirty="0"/>
              <a:t>shows</a:t>
            </a:r>
            <a:r>
              <a:rPr lang="en-US" sz="2000" b="1" dirty="0"/>
              <a:t> </a:t>
            </a:r>
            <a:r>
              <a:rPr lang="en-US" sz="2000" dirty="0"/>
              <a:t>job queue per partition and associated accounts you have access to on the cluster</a:t>
            </a:r>
          </a:p>
          <a:p>
            <a:r>
              <a:rPr lang="en-US" sz="2400" b="1" dirty="0" err="1"/>
              <a:t>scancel</a:t>
            </a:r>
            <a:r>
              <a:rPr lang="en-US" sz="2400" b="1" dirty="0"/>
              <a:t> &lt;</a:t>
            </a:r>
            <a:r>
              <a:rPr lang="en-US" sz="2400" b="1" dirty="0" err="1"/>
              <a:t>jobid</a:t>
            </a:r>
            <a:r>
              <a:rPr lang="en-US" sz="2400" b="1" dirty="0"/>
              <a:t>&gt; </a:t>
            </a:r>
            <a:r>
              <a:rPr lang="en-US" sz="2400" dirty="0"/>
              <a:t>- cancel a job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*</a:t>
            </a:r>
            <a:r>
              <a:rPr lang="en-US" sz="1400" dirty="0"/>
              <a:t>CHPC developed programs. See </a:t>
            </a:r>
            <a:r>
              <a:rPr lang="en-US" sz="1400" dirty="0">
                <a:hlinkClick r:id="rId3"/>
              </a:rPr>
              <a:t>CHPC Newsletter 2023 Summer </a:t>
            </a:r>
            <a:endParaRPr lang="en-US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CBA16B-19C9-031F-903A-5988B3A25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84" y="4341769"/>
            <a:ext cx="7772400" cy="6457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F5791C-0066-9229-5C92-4FA76A4E62DB}"/>
              </a:ext>
            </a:extLst>
          </p:cNvPr>
          <p:cNvSpPr txBox="1"/>
          <p:nvPr/>
        </p:nvSpPr>
        <p:spPr>
          <a:xfrm>
            <a:off x="2895600" y="5105400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scancel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13335248</a:t>
            </a:r>
          </a:p>
        </p:txBody>
      </p:sp>
    </p:spTree>
    <p:extLst>
      <p:ext uri="{BB962C8B-B14F-4D97-AF65-F5344CB8AC3E}">
        <p14:creationId xmlns:p14="http://schemas.microsoft.com/office/powerpoint/2010/main" val="40229117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Overview of Talk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Overview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Basics of a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Slurm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Script</a:t>
            </a:r>
          </a:p>
          <a:p>
            <a:pPr marL="452438"/>
            <a:r>
              <a:rPr lang="en-US" sz="2400" dirty="0">
                <a:solidFill>
                  <a:schemeClr val="accent2"/>
                </a:solidFill>
                <a:sym typeface="Arial"/>
                <a:rtl val="0"/>
              </a:rPr>
              <a:t>Getting Started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Example Dataset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On: Batch Scripting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#1: Submitting to </a:t>
            </a:r>
            <a:r>
              <a:rPr lang="en-US" sz="2000" dirty="0" err="1">
                <a:solidFill>
                  <a:schemeClr val="tx1"/>
                </a:solidFill>
                <a:sym typeface="Arial"/>
                <a:rtl val="0"/>
              </a:rPr>
              <a:t>Notchpeak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 Cluster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#2: Submitting to Owner Nodes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#3: Start an Interactive Job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#4: Open OnDemand’s Job Composer</a:t>
            </a:r>
          </a:p>
        </p:txBody>
      </p:sp>
    </p:spTree>
    <p:extLst>
      <p:ext uri="{BB962C8B-B14F-4D97-AF65-F5344CB8AC3E}">
        <p14:creationId xmlns:p14="http://schemas.microsoft.com/office/powerpoint/2010/main" val="1180680042"/>
      </p:ext>
    </p:extLst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Getting Started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Download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github</a:t>
            </a:r>
            <a:r>
              <a:rPr lang="en-US" sz="2400">
                <a:solidFill>
                  <a:schemeClr val="tx1"/>
                </a:solidFill>
                <a:sym typeface="Arial"/>
                <a:rtl val="0"/>
              </a:rPr>
              <a:t> repo:</a:t>
            </a:r>
            <a:endParaRPr lang="en-US" sz="2400" dirty="0">
              <a:solidFill>
                <a:schemeClr val="tx1"/>
              </a:solidFill>
              <a:sym typeface="Arial"/>
              <a:rtl val="0"/>
            </a:endParaRPr>
          </a:p>
          <a:p>
            <a:pPr marL="452438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git clone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hlinkClick r:id="rId3"/>
                <a:rtl val="0"/>
              </a:rPr>
              <a:t>https://github.com/chpc-uofu/slurm-lectures.git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580475800"/>
      </p:ext>
    </p:extLst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Overview of Talk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Overview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Basics of a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Slurm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Script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Getting Started</a:t>
            </a:r>
          </a:p>
          <a:p>
            <a:pPr marL="452438"/>
            <a:r>
              <a:rPr lang="en-US" sz="2400" dirty="0">
                <a:solidFill>
                  <a:schemeClr val="accent2"/>
                </a:solidFill>
                <a:sym typeface="Arial"/>
                <a:rtl val="0"/>
              </a:rPr>
              <a:t>Example Dataset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On: Batch Scripting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#1: Submitting to </a:t>
            </a:r>
            <a:r>
              <a:rPr lang="en-US" sz="2000" dirty="0" err="1">
                <a:solidFill>
                  <a:schemeClr val="tx1"/>
                </a:solidFill>
                <a:sym typeface="Arial"/>
                <a:rtl val="0"/>
              </a:rPr>
              <a:t>Notchpeak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 Cluster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#2: Submitting to Owner Nodes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#3: Start an Interactive Job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#4: Open OnDemand’s Job Composer</a:t>
            </a:r>
          </a:p>
        </p:txBody>
      </p:sp>
    </p:spTree>
    <p:extLst>
      <p:ext uri="{BB962C8B-B14F-4D97-AF65-F5344CB8AC3E}">
        <p14:creationId xmlns:p14="http://schemas.microsoft.com/office/powerpoint/2010/main" val="2131987983"/>
      </p:ext>
    </p:extLst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Example Dataset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R has built-in datasets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Using the 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iris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dataset</a:t>
            </a:r>
          </a:p>
          <a:p>
            <a:pPr marL="452438"/>
            <a:endParaRPr lang="en-US" sz="2400" dirty="0">
              <a:solidFill>
                <a:schemeClr val="tx1"/>
              </a:solidFill>
              <a:sym typeface="Arial"/>
              <a:rtl val="0"/>
            </a:endParaRPr>
          </a:p>
          <a:p>
            <a:pPr marL="452438"/>
            <a:endParaRPr lang="en-US" sz="2400" dirty="0">
              <a:solidFill>
                <a:schemeClr val="tx1"/>
              </a:solidFill>
              <a:sym typeface="Arial"/>
              <a:rtl val="0"/>
            </a:endParaRPr>
          </a:p>
          <a:p>
            <a:pPr marL="452438"/>
            <a:endParaRPr lang="en-US" sz="2400" dirty="0">
              <a:solidFill>
                <a:schemeClr val="tx1"/>
              </a:solidFill>
              <a:sym typeface="Arial"/>
              <a:rtl val="0"/>
            </a:endParaRPr>
          </a:p>
          <a:p>
            <a:pPr marL="109538" indent="0">
              <a:buNone/>
            </a:pPr>
            <a:endParaRPr lang="en-US" sz="2400" dirty="0">
              <a:solidFill>
                <a:schemeClr val="tx1"/>
              </a:solidFill>
              <a:sym typeface="Arial"/>
              <a:rtl val="0"/>
            </a:endParaRPr>
          </a:p>
          <a:p>
            <a:pPr marL="109538" indent="0">
              <a:buNone/>
            </a:pPr>
            <a:endParaRPr lang="en-US" sz="2400" dirty="0">
              <a:solidFill>
                <a:schemeClr val="tx1"/>
              </a:solidFill>
              <a:sym typeface="Arial"/>
              <a:rtl val="0"/>
            </a:endParaRPr>
          </a:p>
          <a:p>
            <a:pPr marL="452438"/>
            <a:endParaRPr lang="en-US" sz="2400" dirty="0">
              <a:solidFill>
                <a:schemeClr val="tx1"/>
              </a:solidFill>
              <a:sym typeface="Arial"/>
              <a:rtl val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3" name="Picture 2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0DBE846F-75C5-D40B-5A10-194B72AAC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07" y="2895600"/>
            <a:ext cx="7777586" cy="214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941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 err="1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data_visualization.r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Script takes in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iris.csv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as a </a:t>
            </a:r>
            <a:r>
              <a:rPr lang="en-US" sz="2400" i="1" dirty="0">
                <a:solidFill>
                  <a:schemeClr val="tx1"/>
                </a:solidFill>
                <a:sym typeface="Arial"/>
                <a:rtl val="0"/>
              </a:rPr>
              <a:t>parameter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Plots sepal width vs. sepal length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Saves graph as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IrisData.png</a:t>
            </a:r>
            <a:endParaRPr lang="en-US" sz="2400" dirty="0">
              <a:solidFill>
                <a:schemeClr val="tx1"/>
              </a:solidFill>
              <a:sym typeface="Arial"/>
              <a:rtl val="0"/>
            </a:endParaRPr>
          </a:p>
          <a:p>
            <a:pPr marL="452438"/>
            <a:endParaRPr lang="en-US" sz="2400" dirty="0">
              <a:solidFill>
                <a:schemeClr val="tx1"/>
              </a:solidFill>
              <a:sym typeface="Arial"/>
              <a:rtl val="0"/>
            </a:endParaRPr>
          </a:p>
          <a:p>
            <a:pPr marL="452438"/>
            <a:endParaRPr lang="en-US" sz="2400" dirty="0">
              <a:solidFill>
                <a:schemeClr val="tx1"/>
              </a:solidFill>
              <a:sym typeface="Arial"/>
              <a:rtl val="0"/>
            </a:endParaRPr>
          </a:p>
          <a:p>
            <a:pPr marL="452438"/>
            <a:endParaRPr lang="en-US" sz="2400" dirty="0">
              <a:solidFill>
                <a:schemeClr val="tx1"/>
              </a:solidFill>
              <a:sym typeface="Arial"/>
              <a:rtl val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3" name="Picture 2" descr="A graph with different colored dots&#10;&#10;Description automatically generated">
            <a:extLst>
              <a:ext uri="{FF2B5EF4-FFF2-40B4-BE49-F238E27FC236}">
                <a16:creationId xmlns:a16="http://schemas.microsoft.com/office/drawing/2014/main" id="{508FE4F0-4D73-FE88-99BD-13CACEF16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124200"/>
            <a:ext cx="4876800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159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Overview of Talk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Overview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Basics of a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Slurm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Script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Getting Started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Example Dataset</a:t>
            </a:r>
          </a:p>
          <a:p>
            <a:pPr marL="452438"/>
            <a:r>
              <a:rPr lang="en-US" sz="2400" dirty="0">
                <a:solidFill>
                  <a:schemeClr val="accent2"/>
                </a:solidFill>
                <a:sym typeface="Arial"/>
                <a:rtl val="0"/>
              </a:rPr>
              <a:t>Hands On: Batch Scripting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#1: Submitting to </a:t>
            </a:r>
            <a:r>
              <a:rPr lang="en-US" sz="2000" dirty="0" err="1">
                <a:solidFill>
                  <a:schemeClr val="tx1"/>
                </a:solidFill>
                <a:sym typeface="Arial"/>
                <a:rtl val="0"/>
              </a:rPr>
              <a:t>Notchpeak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 Cluster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#2: Submitting to Owner Nodes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#3: Start an Interactive Job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#4: Open OnDemand’s Job Composer</a:t>
            </a:r>
          </a:p>
        </p:txBody>
      </p:sp>
    </p:spTree>
    <p:extLst>
      <p:ext uri="{BB962C8B-B14F-4D97-AF65-F5344CB8AC3E}">
        <p14:creationId xmlns:p14="http://schemas.microsoft.com/office/powerpoint/2010/main" val="3922678708"/>
      </p:ext>
    </p:extLst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Overview of Talk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Overview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Basics of a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Slurm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Script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Getting Started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Example Dataset</a:t>
            </a:r>
          </a:p>
          <a:p>
            <a:pPr marL="452438"/>
            <a:r>
              <a:rPr lang="en-US" sz="2400" dirty="0">
                <a:solidFill>
                  <a:schemeClr val="accent2"/>
                </a:solidFill>
                <a:sym typeface="Arial"/>
                <a:rtl val="0"/>
              </a:rPr>
              <a:t>Hands On: Batch Scripting</a:t>
            </a:r>
          </a:p>
          <a:p>
            <a:pPr marL="852488" lvl="1"/>
            <a:r>
              <a:rPr lang="en-US" sz="2000" dirty="0">
                <a:solidFill>
                  <a:schemeClr val="accent2"/>
                </a:solidFill>
                <a:sym typeface="Arial"/>
                <a:rtl val="0"/>
              </a:rPr>
              <a:t>#1: Submitting to </a:t>
            </a:r>
            <a:r>
              <a:rPr lang="en-US" sz="2000" dirty="0" err="1">
                <a:solidFill>
                  <a:schemeClr val="accent2"/>
                </a:solidFill>
                <a:sym typeface="Arial"/>
                <a:rtl val="0"/>
              </a:rPr>
              <a:t>Notchpeak</a:t>
            </a:r>
            <a:r>
              <a:rPr lang="en-US" sz="2000" dirty="0">
                <a:solidFill>
                  <a:schemeClr val="accent2"/>
                </a:solidFill>
                <a:sym typeface="Arial"/>
                <a:rtl val="0"/>
              </a:rPr>
              <a:t> Cluster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#2: Submitting to Owner Nodes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#3: Start an Interactive Job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#4: Open OnDemand’s Job Composer</a:t>
            </a:r>
          </a:p>
        </p:txBody>
      </p:sp>
    </p:spTree>
    <p:extLst>
      <p:ext uri="{BB962C8B-B14F-4D97-AF65-F5344CB8AC3E}">
        <p14:creationId xmlns:p14="http://schemas.microsoft.com/office/powerpoint/2010/main" val="1362420291"/>
      </p:ext>
    </p:extLst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Hands On #1: Batch Scripting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Goal: Write a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Slurm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script that will </a:t>
            </a:r>
            <a:r>
              <a:rPr lang="en-US" sz="2400" b="1" dirty="0">
                <a:solidFill>
                  <a:schemeClr val="tx1"/>
                </a:solidFill>
                <a:sym typeface="Arial"/>
                <a:rtl val="0"/>
              </a:rPr>
              <a:t>copy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the input data and R script over to a </a:t>
            </a:r>
            <a:r>
              <a:rPr lang="en-US" sz="2400" b="1" dirty="0">
                <a:solidFill>
                  <a:schemeClr val="tx1"/>
                </a:solidFill>
                <a:sym typeface="Arial"/>
                <a:rtl val="0"/>
              </a:rPr>
              <a:t>scratch directory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and run the </a:t>
            </a:r>
            <a:r>
              <a:rPr lang="en-US" sz="2400" b="1" dirty="0">
                <a:solidFill>
                  <a:schemeClr val="tx1"/>
                </a:solidFill>
                <a:sym typeface="Arial"/>
                <a:rtl val="0"/>
              </a:rPr>
              <a:t>R script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, meeting the following requirements: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Submit to </a:t>
            </a:r>
            <a:r>
              <a:rPr lang="en-US" sz="2000" b="1" dirty="0" err="1">
                <a:solidFill>
                  <a:schemeClr val="tx1"/>
                </a:solidFill>
                <a:sym typeface="Arial"/>
                <a:rtl val="0"/>
              </a:rPr>
              <a:t>Notchpeak’s</a:t>
            </a:r>
            <a:r>
              <a:rPr lang="en-US" sz="2000" b="1" dirty="0">
                <a:solidFill>
                  <a:schemeClr val="tx1"/>
                </a:solidFill>
                <a:sym typeface="Arial"/>
                <a:rtl val="0"/>
              </a:rPr>
              <a:t> shared-short partition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Request </a:t>
            </a:r>
            <a:r>
              <a:rPr lang="en-US" sz="2000" b="1" dirty="0">
                <a:solidFill>
                  <a:schemeClr val="tx1"/>
                </a:solidFill>
                <a:sym typeface="Arial"/>
                <a:rtl val="0"/>
              </a:rPr>
              <a:t>1 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CPU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Requests </a:t>
            </a:r>
            <a:r>
              <a:rPr lang="en-US" sz="2000" b="1" dirty="0">
                <a:solidFill>
                  <a:schemeClr val="tx1"/>
                </a:solidFill>
                <a:sym typeface="Arial"/>
                <a:rtl val="0"/>
              </a:rPr>
              <a:t>25GB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 of memory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Runs for </a:t>
            </a:r>
            <a:r>
              <a:rPr lang="en-US" sz="2000" b="1" dirty="0">
                <a:solidFill>
                  <a:schemeClr val="tx1"/>
                </a:solidFill>
                <a:sym typeface="Arial"/>
                <a:rtl val="0"/>
              </a:rPr>
              <a:t>5 minutes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Creates </a:t>
            </a:r>
            <a:r>
              <a:rPr lang="en-US" sz="2000" b="1" dirty="0">
                <a:solidFill>
                  <a:schemeClr val="tx1"/>
                </a:solidFill>
                <a:sym typeface="Arial"/>
                <a:rtl val="0"/>
              </a:rPr>
              <a:t>.out and .err 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files</a:t>
            </a:r>
          </a:p>
          <a:p>
            <a:pPr marL="852488" lvl="1"/>
            <a:endParaRPr lang="en-US" sz="2000" dirty="0">
              <a:solidFill>
                <a:schemeClr val="tx1"/>
              </a:solidFill>
              <a:sym typeface="Arial"/>
              <a:rtl val="0"/>
            </a:endParaRPr>
          </a:p>
          <a:p>
            <a:pPr marL="852488" lvl="1"/>
            <a:endParaRPr lang="en-US" sz="2000" dirty="0">
              <a:solidFill>
                <a:schemeClr val="tx1"/>
              </a:solidFill>
              <a:sym typeface="Arial"/>
              <a:rtl val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973907802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066800"/>
            <a:ext cx="8153400" cy="762000"/>
          </a:xfrm>
        </p:spPr>
        <p:txBody>
          <a:bodyPr/>
          <a:lstStyle/>
          <a:p>
            <a:pPr algn="ctr" eaLnBrk="1" hangingPunct="1"/>
            <a:r>
              <a:rPr lang="en-US" sz="4000" b="1" dirty="0">
                <a:solidFill>
                  <a:srgbClr val="990000"/>
                </a:solidFill>
                <a:latin typeface="+mn-lt"/>
              </a:rPr>
              <a:t>Re-cap of Resources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1376" y="1676400"/>
            <a:ext cx="9144000" cy="4572000"/>
          </a:xfrm>
        </p:spPr>
        <p:txBody>
          <a:bodyPr/>
          <a:lstStyle/>
          <a:p>
            <a:r>
              <a:rPr lang="en-US" sz="2400" b="1" dirty="0"/>
              <a:t>CHPC resources:</a:t>
            </a:r>
          </a:p>
          <a:p>
            <a:pPr lvl="1"/>
            <a:r>
              <a:rPr lang="en-US" sz="1800" dirty="0"/>
              <a:t>HPC clusters: </a:t>
            </a:r>
          </a:p>
          <a:p>
            <a:pPr lvl="2"/>
            <a:r>
              <a:rPr lang="en-US" sz="1400" dirty="0"/>
              <a:t>General Environment: </a:t>
            </a:r>
            <a:r>
              <a:rPr lang="en-US" sz="1400" dirty="0" err="1"/>
              <a:t>notchpeak</a:t>
            </a:r>
            <a:r>
              <a:rPr lang="en-US" sz="1400" dirty="0"/>
              <a:t>, </a:t>
            </a:r>
            <a:r>
              <a:rPr lang="en-US" sz="1400" dirty="0" err="1"/>
              <a:t>kingspeak</a:t>
            </a:r>
            <a:r>
              <a:rPr lang="en-US" sz="1400" dirty="0"/>
              <a:t>, </a:t>
            </a:r>
            <a:r>
              <a:rPr lang="en-US" sz="1400" dirty="0" err="1"/>
              <a:t>lonepeak</a:t>
            </a:r>
            <a:endParaRPr lang="en-US" sz="1400" dirty="0"/>
          </a:p>
          <a:p>
            <a:pPr lvl="2"/>
            <a:r>
              <a:rPr lang="en-US" sz="1400" dirty="0"/>
              <a:t>Protected Environment (PE): redwood</a:t>
            </a:r>
          </a:p>
          <a:p>
            <a:pPr lvl="2"/>
            <a:r>
              <a:rPr lang="en-US" sz="1400" dirty="0"/>
              <a:t>Others</a:t>
            </a:r>
          </a:p>
          <a:p>
            <a:pPr lvl="1"/>
            <a:r>
              <a:rPr lang="en-US" sz="1800" dirty="0"/>
              <a:t>VM (Windows, Linux)</a:t>
            </a:r>
          </a:p>
          <a:p>
            <a:pPr lvl="1"/>
            <a:r>
              <a:rPr lang="en-US" sz="1800" dirty="0"/>
              <a:t>Storage</a:t>
            </a:r>
          </a:p>
          <a:p>
            <a:pPr lvl="1"/>
            <a:r>
              <a:rPr lang="en-US" sz="1800" dirty="0"/>
              <a:t>Services</a:t>
            </a:r>
            <a:endParaRPr lang="en-US" sz="2400" b="1" dirty="0"/>
          </a:p>
          <a:p>
            <a:r>
              <a:rPr lang="en-US" sz="2400" b="1" dirty="0"/>
              <a:t>Condominium mode:</a:t>
            </a:r>
            <a:endParaRPr lang="en-US" sz="1800" dirty="0"/>
          </a:p>
          <a:p>
            <a:pPr lvl="1"/>
            <a:r>
              <a:rPr lang="en-US" sz="1400" dirty="0"/>
              <a:t>HPC Cluster = CHPC-owned nodes (general nodes) + PI-owned nodes (owner nodes)</a:t>
            </a:r>
          </a:p>
          <a:p>
            <a:pPr lvl="1"/>
            <a:r>
              <a:rPr lang="en-US" sz="1400" dirty="0"/>
              <a:t>All CHPC users have access to CHPC-owned resources for free. Some clusters (</a:t>
            </a:r>
            <a:r>
              <a:rPr lang="en-US" sz="1400" dirty="0" err="1"/>
              <a:t>notchpeak</a:t>
            </a:r>
            <a:r>
              <a:rPr lang="en-US" sz="1400" dirty="0"/>
              <a:t>) need allocations (peer-reviewed proposals)</a:t>
            </a:r>
          </a:p>
          <a:p>
            <a:pPr lvl="1"/>
            <a:r>
              <a:rPr lang="en-US" sz="1400" dirty="0"/>
              <a:t>Owners (PI group) have the highest priority using owner nodes</a:t>
            </a:r>
          </a:p>
          <a:p>
            <a:pPr lvl="1"/>
            <a:r>
              <a:rPr lang="en-US" sz="1400" dirty="0"/>
              <a:t>All CHPC users have access to owner nodes in Guest mode for free (jobs subject to preemption)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1545234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Overview of Talk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Overview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Basics of a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Slurm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Script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Getting Started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Example Dataset</a:t>
            </a:r>
          </a:p>
          <a:p>
            <a:pPr marL="452438"/>
            <a:r>
              <a:rPr lang="en-US" sz="2400" dirty="0">
                <a:solidFill>
                  <a:schemeClr val="accent2"/>
                </a:solidFill>
                <a:sym typeface="Arial"/>
                <a:rtl val="0"/>
              </a:rPr>
              <a:t>Hands On: Batch Scripting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#1: Submitting to </a:t>
            </a:r>
            <a:r>
              <a:rPr lang="en-US" sz="2000" dirty="0" err="1">
                <a:solidFill>
                  <a:schemeClr val="tx1"/>
                </a:solidFill>
                <a:sym typeface="Arial"/>
                <a:rtl val="0"/>
              </a:rPr>
              <a:t>Notchpeak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 Cluster</a:t>
            </a:r>
          </a:p>
          <a:p>
            <a:pPr marL="852488" lvl="1"/>
            <a:r>
              <a:rPr lang="en-US" sz="2000" dirty="0">
                <a:solidFill>
                  <a:schemeClr val="accent2"/>
                </a:solidFill>
                <a:sym typeface="Arial"/>
                <a:rtl val="0"/>
              </a:rPr>
              <a:t>#2: Submitting to Owner Nodes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#3: Start an Interactive Job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#4: Open OnDemand’s Job Composer</a:t>
            </a:r>
          </a:p>
        </p:txBody>
      </p:sp>
    </p:spTree>
    <p:extLst>
      <p:ext uri="{BB962C8B-B14F-4D97-AF65-F5344CB8AC3E}">
        <p14:creationId xmlns:p14="http://schemas.microsoft.com/office/powerpoint/2010/main" val="3430859401"/>
      </p:ext>
    </p:extLst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Hands On #2: Batch Scripting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Goal: Write a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Slurm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script that will </a:t>
            </a:r>
            <a:r>
              <a:rPr lang="en-US" sz="2400" b="1" dirty="0">
                <a:solidFill>
                  <a:schemeClr val="tx1"/>
                </a:solidFill>
                <a:sym typeface="Arial"/>
                <a:rtl val="0"/>
              </a:rPr>
              <a:t>copy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the input data and R script over to a </a:t>
            </a:r>
            <a:r>
              <a:rPr lang="en-US" sz="2400" b="1" dirty="0">
                <a:solidFill>
                  <a:schemeClr val="tx1"/>
                </a:solidFill>
                <a:sym typeface="Arial"/>
                <a:rtl val="0"/>
              </a:rPr>
              <a:t>scratch directory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and run the </a:t>
            </a:r>
            <a:r>
              <a:rPr lang="en-US" sz="2400" b="1" dirty="0">
                <a:solidFill>
                  <a:schemeClr val="tx1"/>
                </a:solidFill>
                <a:sym typeface="Arial"/>
                <a:rtl val="0"/>
              </a:rPr>
              <a:t>R script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, meeting the following requirements: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Submit to </a:t>
            </a:r>
            <a:r>
              <a:rPr lang="en-US" sz="2000" b="1" dirty="0">
                <a:solidFill>
                  <a:schemeClr val="tx1"/>
                </a:solidFill>
                <a:sym typeface="Arial"/>
                <a:rtl val="0"/>
              </a:rPr>
              <a:t>owner nodes 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on </a:t>
            </a:r>
            <a:r>
              <a:rPr lang="en-US" sz="2000" dirty="0" err="1">
                <a:solidFill>
                  <a:schemeClr val="tx1"/>
                </a:solidFill>
                <a:sym typeface="Arial"/>
                <a:rtl val="0"/>
              </a:rPr>
              <a:t>Notchpeak</a:t>
            </a:r>
            <a:endParaRPr lang="en-US" sz="2000" dirty="0">
              <a:solidFill>
                <a:schemeClr val="tx1"/>
              </a:solidFill>
              <a:sym typeface="Arial"/>
              <a:rtl val="0"/>
            </a:endParaRP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Request </a:t>
            </a:r>
            <a:r>
              <a:rPr lang="en-US" sz="2000" b="1" dirty="0">
                <a:solidFill>
                  <a:schemeClr val="tx1"/>
                </a:solidFill>
                <a:sym typeface="Arial"/>
                <a:rtl val="0"/>
              </a:rPr>
              <a:t>1 CPU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Requests </a:t>
            </a:r>
            <a:r>
              <a:rPr lang="en-US" sz="2000" b="1" dirty="0">
                <a:solidFill>
                  <a:schemeClr val="tx1"/>
                </a:solidFill>
                <a:sym typeface="Arial"/>
                <a:rtl val="0"/>
              </a:rPr>
              <a:t>25GB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 of memory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Runs for </a:t>
            </a:r>
            <a:r>
              <a:rPr lang="en-US" sz="2000" b="1" dirty="0">
                <a:solidFill>
                  <a:schemeClr val="tx1"/>
                </a:solidFill>
                <a:sym typeface="Arial"/>
                <a:rtl val="0"/>
              </a:rPr>
              <a:t>5 minutes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Creates .</a:t>
            </a:r>
            <a:r>
              <a:rPr lang="en-US" sz="2000" b="1" dirty="0">
                <a:solidFill>
                  <a:schemeClr val="tx1"/>
                </a:solidFill>
                <a:sym typeface="Arial"/>
                <a:rtl val="0"/>
              </a:rPr>
              <a:t>out and .err 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files</a:t>
            </a:r>
          </a:p>
          <a:p>
            <a:pPr marL="852488" lvl="1"/>
            <a:endParaRPr lang="en-US" sz="2000" dirty="0">
              <a:solidFill>
                <a:schemeClr val="tx1"/>
              </a:solidFill>
              <a:sym typeface="Arial"/>
              <a:rtl val="0"/>
            </a:endParaRPr>
          </a:p>
          <a:p>
            <a:pPr marL="852488" lvl="1"/>
            <a:endParaRPr lang="en-US" sz="2000" dirty="0">
              <a:solidFill>
                <a:schemeClr val="tx1"/>
              </a:solidFill>
              <a:sym typeface="Arial"/>
              <a:rtl val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723674198"/>
      </p:ext>
    </p:extLst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Hands On #2: Batch Scripting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Goal: Write a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Slurm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script that will </a:t>
            </a:r>
            <a:r>
              <a:rPr lang="en-US" sz="2400" b="1" dirty="0">
                <a:solidFill>
                  <a:schemeClr val="tx1"/>
                </a:solidFill>
                <a:sym typeface="Arial"/>
                <a:rtl val="0"/>
              </a:rPr>
              <a:t>copy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the input data and R script over to a </a:t>
            </a:r>
            <a:r>
              <a:rPr lang="en-US" sz="2400" b="1" dirty="0">
                <a:solidFill>
                  <a:schemeClr val="tx1"/>
                </a:solidFill>
                <a:sym typeface="Arial"/>
                <a:rtl val="0"/>
              </a:rPr>
              <a:t>scratch directory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and run the </a:t>
            </a:r>
            <a:r>
              <a:rPr lang="en-US" sz="2400" b="1" dirty="0">
                <a:solidFill>
                  <a:schemeClr val="tx1"/>
                </a:solidFill>
                <a:sym typeface="Arial"/>
                <a:rtl val="0"/>
              </a:rPr>
              <a:t>R script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, meeting the following requirements: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Submit to </a:t>
            </a:r>
            <a:r>
              <a:rPr lang="en-US" sz="2000" b="1" u="sng" dirty="0">
                <a:solidFill>
                  <a:schemeClr val="tx1"/>
                </a:solidFill>
                <a:sym typeface="Arial"/>
                <a:rtl val="0"/>
              </a:rPr>
              <a:t>owner nodes </a:t>
            </a:r>
            <a:r>
              <a:rPr lang="en-US" sz="2000" u="sng" dirty="0">
                <a:solidFill>
                  <a:schemeClr val="tx1"/>
                </a:solidFill>
                <a:sym typeface="Arial"/>
                <a:rtl val="0"/>
              </a:rPr>
              <a:t>on </a:t>
            </a:r>
            <a:r>
              <a:rPr lang="en-US" sz="2000" u="sng" dirty="0" err="1">
                <a:solidFill>
                  <a:schemeClr val="tx1"/>
                </a:solidFill>
                <a:sym typeface="Arial"/>
                <a:rtl val="0"/>
              </a:rPr>
              <a:t>Notchpeak</a:t>
            </a:r>
            <a:endParaRPr lang="en-US" sz="2000" u="sng" dirty="0">
              <a:solidFill>
                <a:schemeClr val="tx1"/>
              </a:solidFill>
              <a:sym typeface="Arial"/>
              <a:rtl val="0"/>
            </a:endParaRP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Request </a:t>
            </a:r>
            <a:r>
              <a:rPr lang="en-US" sz="2000" b="1" dirty="0">
                <a:solidFill>
                  <a:schemeClr val="tx1"/>
                </a:solidFill>
                <a:sym typeface="Arial"/>
                <a:rtl val="0"/>
              </a:rPr>
              <a:t>1 CPU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Requests </a:t>
            </a:r>
            <a:r>
              <a:rPr lang="en-US" sz="2000" b="1" dirty="0">
                <a:solidFill>
                  <a:schemeClr val="tx1"/>
                </a:solidFill>
                <a:sym typeface="Arial"/>
                <a:rtl val="0"/>
              </a:rPr>
              <a:t>25GB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 of memory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Runs for </a:t>
            </a:r>
            <a:r>
              <a:rPr lang="en-US" sz="2000" b="1" dirty="0">
                <a:solidFill>
                  <a:schemeClr val="tx1"/>
                </a:solidFill>
                <a:sym typeface="Arial"/>
                <a:rtl val="0"/>
              </a:rPr>
              <a:t>5 minutes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Creates .</a:t>
            </a:r>
            <a:r>
              <a:rPr lang="en-US" sz="2000" b="1" dirty="0">
                <a:solidFill>
                  <a:schemeClr val="tx1"/>
                </a:solidFill>
                <a:sym typeface="Arial"/>
                <a:rtl val="0"/>
              </a:rPr>
              <a:t>out and .err 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files</a:t>
            </a:r>
          </a:p>
          <a:p>
            <a:pPr marL="852488" lvl="1"/>
            <a:endParaRPr lang="en-US" sz="2000" dirty="0">
              <a:solidFill>
                <a:schemeClr val="tx1"/>
              </a:solidFill>
              <a:sym typeface="Arial"/>
              <a:rtl val="0"/>
            </a:endParaRPr>
          </a:p>
          <a:p>
            <a:pPr marL="852488" lvl="1"/>
            <a:endParaRPr lang="en-US" sz="2000" dirty="0">
              <a:solidFill>
                <a:schemeClr val="tx1"/>
              </a:solidFill>
              <a:sym typeface="Arial"/>
              <a:rtl val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919840884"/>
      </p:ext>
    </p:extLst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Overview of Talk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Overview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Basics of a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Slurm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Script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Getting Started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Example Dataset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On: Batch Scripting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#1: Submitting to </a:t>
            </a:r>
            <a:r>
              <a:rPr lang="en-US" sz="2000" dirty="0" err="1">
                <a:solidFill>
                  <a:schemeClr val="tx1"/>
                </a:solidFill>
                <a:sym typeface="Arial"/>
                <a:rtl val="0"/>
              </a:rPr>
              <a:t>Notchpeak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 Cluster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#2: Submitting to Owner Nodes</a:t>
            </a:r>
          </a:p>
          <a:p>
            <a:pPr marL="452438"/>
            <a:r>
              <a:rPr lang="en-US" sz="2400" dirty="0">
                <a:solidFill>
                  <a:schemeClr val="accent2"/>
                </a:solidFill>
                <a:sym typeface="Arial"/>
                <a:rtl val="0"/>
              </a:rPr>
              <a:t>Hands On #3: Start an Interactive Job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#4: Open OnDemand’s Job Composer</a:t>
            </a:r>
          </a:p>
        </p:txBody>
      </p:sp>
    </p:spTree>
    <p:extLst>
      <p:ext uri="{BB962C8B-B14F-4D97-AF65-F5344CB8AC3E}">
        <p14:creationId xmlns:p14="http://schemas.microsoft.com/office/powerpoint/2010/main" val="1923442357"/>
      </p:ext>
    </p:extLst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3000"/>
            <a:ext cx="8153400" cy="762000"/>
          </a:xfrm>
        </p:spPr>
        <p:txBody>
          <a:bodyPr/>
          <a:lstStyle/>
          <a:p>
            <a:pPr algn="ctr" eaLnBrk="1" hangingPunct="1"/>
            <a:r>
              <a:rPr lang="en-US" sz="4000" b="1" dirty="0">
                <a:solidFill>
                  <a:srgbClr val="990000"/>
                </a:solidFill>
                <a:latin typeface="+mn-lt"/>
              </a:rPr>
              <a:t>Running interactive batch jobs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7846" y="1909762"/>
            <a:ext cx="9048308" cy="4876800"/>
          </a:xfrm>
        </p:spPr>
        <p:txBody>
          <a:bodyPr/>
          <a:lstStyle/>
          <a:p>
            <a:r>
              <a:rPr lang="en-US" sz="2800" dirty="0"/>
              <a:t>An interactive command is launched through the 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salloc</a:t>
            </a:r>
            <a:r>
              <a:rPr lang="en-US" sz="2800" dirty="0"/>
              <a:t> command</a:t>
            </a:r>
            <a:endParaRPr lang="en-US" sz="2700" b="1" i="1" dirty="0"/>
          </a:p>
        </p:txBody>
      </p:sp>
    </p:spTree>
    <p:extLst>
      <p:ext uri="{BB962C8B-B14F-4D97-AF65-F5344CB8AC3E}">
        <p14:creationId xmlns:p14="http://schemas.microsoft.com/office/powerpoint/2010/main" val="2235741211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3000"/>
            <a:ext cx="8153400" cy="762000"/>
          </a:xfrm>
        </p:spPr>
        <p:txBody>
          <a:bodyPr/>
          <a:lstStyle/>
          <a:p>
            <a:pPr algn="ctr" eaLnBrk="1" hangingPunct="1"/>
            <a:r>
              <a:rPr lang="en-US" sz="4000" b="1" dirty="0">
                <a:solidFill>
                  <a:srgbClr val="990000"/>
                </a:solidFill>
                <a:latin typeface="+mn-lt"/>
              </a:rPr>
              <a:t>Running interactive batch jobs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7846" y="1909762"/>
            <a:ext cx="9048308" cy="4876800"/>
          </a:xfrm>
        </p:spPr>
        <p:txBody>
          <a:bodyPr/>
          <a:lstStyle/>
          <a:p>
            <a:r>
              <a:rPr lang="en-US" sz="2800" dirty="0"/>
              <a:t>An interactive command is launched through the 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salloc</a:t>
            </a:r>
            <a:r>
              <a:rPr lang="en-US" sz="2800" dirty="0"/>
              <a:t> command</a:t>
            </a:r>
            <a:br>
              <a:rPr lang="en-US" sz="1600" dirty="0"/>
            </a:br>
            <a:r>
              <a:rPr lang="en-US" sz="1800" dirty="0" err="1">
                <a:latin typeface="Courier" pitchFamily="49" charset="0"/>
              </a:rPr>
              <a:t>salloc</a:t>
            </a:r>
            <a:r>
              <a:rPr lang="en-US" sz="1800" dirty="0">
                <a:latin typeface="Courier" pitchFamily="49" charset="0"/>
              </a:rPr>
              <a:t> --time=8:00:00 -–</a:t>
            </a:r>
            <a:r>
              <a:rPr lang="en-US" sz="1800" dirty="0" err="1">
                <a:latin typeface="Courier" pitchFamily="49" charset="0"/>
              </a:rPr>
              <a:t>ntasks</a:t>
            </a:r>
            <a:r>
              <a:rPr lang="en-US" sz="1800" dirty="0">
                <a:latin typeface="Courier" pitchFamily="49" charset="0"/>
              </a:rPr>
              <a:t>=4 --nodes=1 –-mem=16G          --account=&lt;account&gt;  --partition=</a:t>
            </a:r>
            <a:r>
              <a:rPr lang="en-US" sz="1800" dirty="0" err="1">
                <a:latin typeface="Courier" pitchFamily="49" charset="0"/>
              </a:rPr>
              <a:t>kingspeak</a:t>
            </a:r>
            <a:r>
              <a:rPr lang="en-US" sz="1800" dirty="0">
                <a:latin typeface="Courier" pitchFamily="49" charset="0"/>
              </a:rPr>
              <a:t>-shared </a:t>
            </a:r>
            <a:endParaRPr lang="en-US" sz="2000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966173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-102339" y="1147762"/>
            <a:ext cx="9348677" cy="762000"/>
          </a:xfrm>
        </p:spPr>
        <p:txBody>
          <a:bodyPr/>
          <a:lstStyle/>
          <a:p>
            <a:pPr algn="ctr" eaLnBrk="1" hangingPunct="1"/>
            <a:r>
              <a:rPr lang="en-US" sz="4000" b="1" dirty="0">
                <a:solidFill>
                  <a:srgbClr val="990000"/>
                </a:solidFill>
                <a:latin typeface="+mn-lt"/>
              </a:rPr>
              <a:t>Hands On #3: Start an Interactive Job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7846" y="1909762"/>
            <a:ext cx="9048308" cy="4876800"/>
          </a:xfrm>
        </p:spPr>
        <p:txBody>
          <a:bodyPr/>
          <a:lstStyle/>
          <a:p>
            <a:r>
              <a:rPr lang="en-US" sz="2400" dirty="0"/>
              <a:t>Start an interactive session with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salloc</a:t>
            </a:r>
            <a:r>
              <a:rPr lang="en-US" sz="2400" dirty="0"/>
              <a:t> command and specify:</a:t>
            </a:r>
          </a:p>
          <a:p>
            <a:pPr lvl="1"/>
            <a:r>
              <a:rPr lang="en-US" sz="2400" b="1" dirty="0" err="1"/>
              <a:t>Notchpeak</a:t>
            </a:r>
            <a:r>
              <a:rPr lang="en-US" sz="2400" b="1" dirty="0"/>
              <a:t>-shared-short</a:t>
            </a:r>
            <a:r>
              <a:rPr lang="en-US" sz="2400" dirty="0"/>
              <a:t> partition and associated account</a:t>
            </a:r>
          </a:p>
          <a:p>
            <a:pPr lvl="1"/>
            <a:r>
              <a:rPr lang="en-US" sz="2400" b="1" dirty="0"/>
              <a:t>10 minutes time</a:t>
            </a:r>
          </a:p>
          <a:p>
            <a:r>
              <a:rPr lang="en-US" sz="2400" dirty="0"/>
              <a:t>Run the R script</a:t>
            </a:r>
          </a:p>
          <a:p>
            <a:r>
              <a:rPr lang="en-US" sz="2400" dirty="0"/>
              <a:t>Exit when R script has completed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6021315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-102339" y="1161873"/>
            <a:ext cx="9348677" cy="762000"/>
          </a:xfrm>
        </p:spPr>
        <p:txBody>
          <a:bodyPr/>
          <a:lstStyle/>
          <a:p>
            <a:pPr algn="ctr" eaLnBrk="1" hangingPunct="1"/>
            <a:r>
              <a:rPr lang="en-US" sz="4000" b="1" dirty="0">
                <a:solidFill>
                  <a:srgbClr val="990000"/>
                </a:solidFill>
                <a:latin typeface="+mn-lt"/>
              </a:rPr>
              <a:t>Hands On #3: Start an Interactive Job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7846" y="1909762"/>
            <a:ext cx="9048308" cy="528638"/>
          </a:xfrm>
        </p:spPr>
        <p:txBody>
          <a:bodyPr/>
          <a:lstStyle/>
          <a:p>
            <a:r>
              <a:rPr lang="en-US" sz="2400" dirty="0"/>
              <a:t>After </a:t>
            </a:r>
            <a:r>
              <a:rPr lang="en-US" sz="2400" i="1" dirty="0"/>
              <a:t>requesting</a:t>
            </a:r>
            <a:r>
              <a:rPr lang="en-US" sz="2400" dirty="0"/>
              <a:t> interactive node with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salloc</a:t>
            </a:r>
            <a:r>
              <a:rPr lang="en-US" sz="2400" dirty="0"/>
              <a:t>, you saw: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3" name="Picture 2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C3FEFDFA-C9F3-5111-6CC7-8D513CDA7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352477"/>
            <a:ext cx="7632700" cy="1689100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E7BA2B43-8EED-F4C3-258B-A307D5DD489E}"/>
              </a:ext>
            </a:extLst>
          </p:cNvPr>
          <p:cNvSpPr/>
          <p:nvPr/>
        </p:nvSpPr>
        <p:spPr bwMode="auto">
          <a:xfrm>
            <a:off x="4800600" y="2856266"/>
            <a:ext cx="304800" cy="528638"/>
          </a:xfrm>
          <a:prstGeom prst="righ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CC7AE99D-5E40-7FFF-793D-53C3FF42C53E}"/>
              </a:ext>
            </a:extLst>
          </p:cNvPr>
          <p:cNvSpPr/>
          <p:nvPr/>
        </p:nvSpPr>
        <p:spPr bwMode="auto">
          <a:xfrm>
            <a:off x="4051653" y="3386034"/>
            <a:ext cx="304800" cy="528638"/>
          </a:xfrm>
          <a:prstGeom prst="righ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D33016-76B4-4F84-CD7F-83C265CDFB7F}"/>
              </a:ext>
            </a:extLst>
          </p:cNvPr>
          <p:cNvSpPr/>
          <p:nvPr/>
        </p:nvSpPr>
        <p:spPr bwMode="auto">
          <a:xfrm>
            <a:off x="152400" y="3733800"/>
            <a:ext cx="1968500" cy="29703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01F512-5554-EC55-597B-FF3394703ED2}"/>
              </a:ext>
            </a:extLst>
          </p:cNvPr>
          <p:cNvSpPr txBox="1"/>
          <p:nvPr/>
        </p:nvSpPr>
        <p:spPr>
          <a:xfrm>
            <a:off x="5143500" y="2856266"/>
            <a:ext cx="260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Slurm</a:t>
            </a:r>
            <a:r>
              <a:rPr lang="en-US" sz="1400" dirty="0">
                <a:solidFill>
                  <a:srgbClr val="FF0000"/>
                </a:solidFill>
              </a:rPr>
              <a:t> grants job ID, no node granted yet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BAD52B-DB15-0A92-15E6-440D0EBFAA4D}"/>
              </a:ext>
            </a:extLst>
          </p:cNvPr>
          <p:cNvSpPr txBox="1"/>
          <p:nvPr/>
        </p:nvSpPr>
        <p:spPr>
          <a:xfrm>
            <a:off x="4338814" y="3496465"/>
            <a:ext cx="260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Node granted (notch081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3B6E82-4FC3-2E3F-2561-EB2C260B5085}"/>
              </a:ext>
            </a:extLst>
          </p:cNvPr>
          <p:cNvSpPr txBox="1"/>
          <p:nvPr/>
        </p:nvSpPr>
        <p:spPr>
          <a:xfrm>
            <a:off x="2201686" y="3733800"/>
            <a:ext cx="289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Automatic ssh to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986A00-02AE-EC14-B98A-3C77DE92FD10}"/>
              </a:ext>
            </a:extLst>
          </p:cNvPr>
          <p:cNvSpPr txBox="1"/>
          <p:nvPr/>
        </p:nvSpPr>
        <p:spPr>
          <a:xfrm>
            <a:off x="382512" y="4043943"/>
            <a:ext cx="7947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 This gets around Arbiter if you have an interactive script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D028ED-BF2C-D74B-7626-3248EE4DAB63}"/>
              </a:ext>
            </a:extLst>
          </p:cNvPr>
          <p:cNvSpPr txBox="1"/>
          <p:nvPr/>
        </p:nvSpPr>
        <p:spPr>
          <a:xfrm>
            <a:off x="-76939" y="4470180"/>
            <a:ext cx="9048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- This is a great way to open </a:t>
            </a:r>
            <a:r>
              <a:rPr lang="en-US" sz="2400" dirty="0" err="1"/>
              <a:t>Rstudio</a:t>
            </a:r>
            <a:r>
              <a:rPr lang="en-US" sz="2400" dirty="0"/>
              <a:t> sessions and other GUIs (through a </a:t>
            </a:r>
            <a:r>
              <a:rPr lang="en-US" sz="2400" b="1" dirty="0" err="1"/>
              <a:t>FastX</a:t>
            </a:r>
            <a:r>
              <a:rPr lang="en-US" sz="2400" b="1" dirty="0"/>
              <a:t> </a:t>
            </a:r>
            <a:r>
              <a:rPr lang="en-US" sz="2400" dirty="0"/>
              <a:t>session).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19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B8B34EE1-13D5-81B2-1A83-9B8E587FF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6"/>
          <a:stretch/>
        </p:blipFill>
        <p:spPr>
          <a:xfrm>
            <a:off x="259300" y="2334238"/>
            <a:ext cx="6783545" cy="1295400"/>
          </a:xfrm>
          <a:prstGeom prst="rect">
            <a:avLst/>
          </a:prstGeom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-102339" y="1161873"/>
            <a:ext cx="9348677" cy="762000"/>
          </a:xfrm>
        </p:spPr>
        <p:txBody>
          <a:bodyPr/>
          <a:lstStyle/>
          <a:p>
            <a:pPr algn="ctr" eaLnBrk="1" hangingPunct="1"/>
            <a:r>
              <a:rPr lang="en-US" sz="4000" b="1" dirty="0">
                <a:solidFill>
                  <a:srgbClr val="990000"/>
                </a:solidFill>
                <a:latin typeface="+mn-lt"/>
              </a:rPr>
              <a:t>Hands On #3: Start an Interactive Job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7846" y="1909762"/>
            <a:ext cx="9048308" cy="528638"/>
          </a:xfrm>
        </p:spPr>
        <p:txBody>
          <a:bodyPr/>
          <a:lstStyle/>
          <a:p>
            <a:r>
              <a:rPr lang="en-US" sz="2400" dirty="0"/>
              <a:t>After </a:t>
            </a:r>
            <a:r>
              <a:rPr lang="en-US" sz="2400" i="1" dirty="0"/>
              <a:t>relinquishing</a:t>
            </a:r>
            <a:r>
              <a:rPr lang="en-US" sz="2400" dirty="0"/>
              <a:t> the interactive node, you saw: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E7BA2B43-8EED-F4C3-258B-A307D5DD489E}"/>
              </a:ext>
            </a:extLst>
          </p:cNvPr>
          <p:cNvSpPr/>
          <p:nvPr/>
        </p:nvSpPr>
        <p:spPr bwMode="auto">
          <a:xfrm>
            <a:off x="6598451" y="2730492"/>
            <a:ext cx="304800" cy="528638"/>
          </a:xfrm>
          <a:prstGeom prst="righ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D33016-76B4-4F84-CD7F-83C265CDFB7F}"/>
              </a:ext>
            </a:extLst>
          </p:cNvPr>
          <p:cNvSpPr/>
          <p:nvPr/>
        </p:nvSpPr>
        <p:spPr bwMode="auto">
          <a:xfrm>
            <a:off x="272248" y="3236161"/>
            <a:ext cx="3232951" cy="29703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01F512-5554-EC55-597B-FF3394703ED2}"/>
              </a:ext>
            </a:extLst>
          </p:cNvPr>
          <p:cNvSpPr txBox="1"/>
          <p:nvPr/>
        </p:nvSpPr>
        <p:spPr>
          <a:xfrm>
            <a:off x="7008978" y="2880130"/>
            <a:ext cx="2071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Job allocation revoked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3B6E82-4FC3-2E3F-2561-EB2C260B5085}"/>
              </a:ext>
            </a:extLst>
          </p:cNvPr>
          <p:cNvSpPr txBox="1"/>
          <p:nvPr/>
        </p:nvSpPr>
        <p:spPr>
          <a:xfrm>
            <a:off x="3981898" y="3243445"/>
            <a:ext cx="289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Returned to login node</a:t>
            </a:r>
          </a:p>
        </p:txBody>
      </p:sp>
    </p:spTree>
    <p:extLst>
      <p:ext uri="{BB962C8B-B14F-4D97-AF65-F5344CB8AC3E}">
        <p14:creationId xmlns:p14="http://schemas.microsoft.com/office/powerpoint/2010/main" val="23807973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Overview of Talk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Overview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Basics of a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Slurm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Script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Getting Started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Example Dataset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On: Batch Scripting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#1: Submitting to </a:t>
            </a:r>
            <a:r>
              <a:rPr lang="en-US" sz="2000" dirty="0" err="1">
                <a:solidFill>
                  <a:schemeClr val="tx1"/>
                </a:solidFill>
                <a:sym typeface="Arial"/>
                <a:rtl val="0"/>
              </a:rPr>
              <a:t>Notchpeak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 Cluster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#2: Submitting to Owner Nodes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#3: Start an Interactive Job</a:t>
            </a:r>
          </a:p>
          <a:p>
            <a:pPr marL="452438"/>
            <a:r>
              <a:rPr lang="en-US" sz="2400" dirty="0">
                <a:solidFill>
                  <a:schemeClr val="accent2"/>
                </a:solidFill>
                <a:sym typeface="Arial"/>
                <a:rtl val="0"/>
              </a:rPr>
              <a:t>Hands On #4: Open OnDemand’s Job Composer</a:t>
            </a:r>
          </a:p>
        </p:txBody>
      </p:sp>
    </p:spTree>
    <p:extLst>
      <p:ext uri="{BB962C8B-B14F-4D97-AF65-F5344CB8AC3E}">
        <p14:creationId xmlns:p14="http://schemas.microsoft.com/office/powerpoint/2010/main" val="193075106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0" y="1066800"/>
            <a:ext cx="9144000" cy="990600"/>
          </a:xfrm>
        </p:spPr>
        <p:txBody>
          <a:bodyPr/>
          <a:lstStyle/>
          <a:p>
            <a:pPr algn="ctr" eaLnBrk="1" hangingPunct="1"/>
            <a:r>
              <a:rPr lang="en-US" sz="3800" b="1" dirty="0">
                <a:solidFill>
                  <a:srgbClr val="990000"/>
                </a:solidFill>
                <a:latin typeface="Arial (Body)"/>
              </a:rPr>
              <a:t>What is </a:t>
            </a:r>
            <a:r>
              <a:rPr lang="en-US" sz="3800" b="1" dirty="0" err="1">
                <a:solidFill>
                  <a:srgbClr val="990000"/>
                </a:solidFill>
                <a:latin typeface="Arial (Body)"/>
              </a:rPr>
              <a:t>Slurm</a:t>
            </a:r>
            <a:r>
              <a:rPr lang="en-US" sz="3800" b="1" dirty="0">
                <a:solidFill>
                  <a:srgbClr val="990000"/>
                </a:solidFill>
                <a:latin typeface="Arial (Body)"/>
              </a:rPr>
              <a:t>?</a:t>
            </a:r>
            <a:endParaRPr lang="en-US" sz="4000" b="1" dirty="0">
              <a:solidFill>
                <a:srgbClr val="990000"/>
              </a:solidFill>
              <a:latin typeface="+mn-lt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76200" y="2057400"/>
            <a:ext cx="9296400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Formerly known as </a:t>
            </a:r>
            <a:r>
              <a:rPr lang="en-US" sz="2400" b="1" i="1" dirty="0">
                <a:solidFill>
                  <a:schemeClr val="tx1"/>
                </a:solidFill>
              </a:rPr>
              <a:t>S</a:t>
            </a:r>
            <a:r>
              <a:rPr lang="en-US" sz="2400" dirty="0">
                <a:solidFill>
                  <a:schemeClr val="tx1"/>
                </a:solidFill>
              </a:rPr>
              <a:t>imple </a:t>
            </a:r>
            <a:r>
              <a:rPr lang="en-US" sz="2400" b="1" i="1" dirty="0">
                <a:solidFill>
                  <a:schemeClr val="tx1"/>
                </a:solidFill>
              </a:rPr>
              <a:t>L</a:t>
            </a:r>
            <a:r>
              <a:rPr lang="en-US" sz="2400" dirty="0">
                <a:solidFill>
                  <a:schemeClr val="tx1"/>
                </a:solidFill>
              </a:rPr>
              <a:t>inux </a:t>
            </a:r>
            <a:r>
              <a:rPr lang="en-US" sz="2400" b="1" i="1" dirty="0">
                <a:solidFill>
                  <a:schemeClr val="tx1"/>
                </a:solidFill>
              </a:rPr>
              <a:t>U</a:t>
            </a:r>
            <a:r>
              <a:rPr lang="en-US" sz="2400" dirty="0">
                <a:solidFill>
                  <a:schemeClr val="tx1"/>
                </a:solidFill>
              </a:rPr>
              <a:t>tility for </a:t>
            </a:r>
            <a:r>
              <a:rPr lang="en-US" sz="2400" b="1" i="1" dirty="0">
                <a:solidFill>
                  <a:schemeClr val="tx1"/>
                </a:solidFill>
              </a:rPr>
              <a:t>R</a:t>
            </a:r>
            <a:r>
              <a:rPr lang="en-US" sz="2400" dirty="0">
                <a:solidFill>
                  <a:schemeClr val="tx1"/>
                </a:solidFill>
              </a:rPr>
              <a:t>esource </a:t>
            </a:r>
            <a:r>
              <a:rPr lang="en-US" sz="2400" b="1" i="1" dirty="0">
                <a:solidFill>
                  <a:schemeClr val="tx1"/>
                </a:solidFill>
              </a:rPr>
              <a:t>M</a:t>
            </a:r>
            <a:r>
              <a:rPr lang="en-US" sz="2400" dirty="0">
                <a:solidFill>
                  <a:schemeClr val="tx1"/>
                </a:solidFill>
              </a:rPr>
              <a:t>anagement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Open-source workload manager for supercomputers/clusters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Manage resources (nodes/cores/memory/interconnect/</a:t>
            </a:r>
            <a:r>
              <a:rPr lang="en-US" sz="2000" dirty="0" err="1">
                <a:solidFill>
                  <a:schemeClr val="tx1"/>
                </a:solidFill>
              </a:rPr>
              <a:t>gpus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Schedule jobs (queueing/prioritization)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Used by 60% of the TOP500 supercomputers</a:t>
            </a:r>
            <a:r>
              <a:rPr lang="en-US" sz="2400" baseline="30000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Fun fact: development team based in Lehi, UT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[1] </a:t>
            </a:r>
            <a:r>
              <a:rPr lang="en-US" sz="1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https://en.wikipedia.org/wiki/Slurm_Workload_Manager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(2023 Jun)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Slurm Workload Manager - Wikipedia">
            <a:extLst>
              <a:ext uri="{FF2B5EF4-FFF2-40B4-BE49-F238E27FC236}">
                <a16:creationId xmlns:a16="http://schemas.microsoft.com/office/drawing/2014/main" id="{8DA325BB-C238-BA4B-4071-522019FFF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263229"/>
            <a:ext cx="2007235" cy="183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69901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2523" y="1147762"/>
            <a:ext cx="8638954" cy="762000"/>
          </a:xfrm>
        </p:spPr>
        <p:txBody>
          <a:bodyPr/>
          <a:lstStyle/>
          <a:p>
            <a:pPr algn="ctr" eaLnBrk="1" hangingPunct="1"/>
            <a:r>
              <a:rPr lang="en-US" sz="4000" b="1" dirty="0">
                <a:solidFill>
                  <a:srgbClr val="990000"/>
                </a:solidFill>
                <a:latin typeface="+mn-lt"/>
              </a:rPr>
              <a:t>Open OnDemand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7846" y="1909762"/>
            <a:ext cx="9048308" cy="4876800"/>
          </a:xfrm>
        </p:spPr>
        <p:txBody>
          <a:bodyPr/>
          <a:lstStyle/>
          <a:p>
            <a:r>
              <a:rPr lang="en-US" sz="2400" dirty="0"/>
              <a:t>Open OnDemand has built-in tools available as a GUI</a:t>
            </a:r>
          </a:p>
          <a:p>
            <a:r>
              <a:rPr lang="en-US" sz="2400" dirty="0"/>
              <a:t>Great alternative for users who aren’t comfortable via command line</a:t>
            </a:r>
          </a:p>
          <a:p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9791664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2523" y="1147762"/>
            <a:ext cx="8638954" cy="762000"/>
          </a:xfrm>
        </p:spPr>
        <p:txBody>
          <a:bodyPr/>
          <a:lstStyle/>
          <a:p>
            <a:pPr algn="ctr" eaLnBrk="1" hangingPunct="1"/>
            <a:r>
              <a:rPr lang="en-US" sz="4000" b="1" dirty="0">
                <a:solidFill>
                  <a:srgbClr val="990000"/>
                </a:solidFill>
                <a:latin typeface="+mn-lt"/>
              </a:rPr>
              <a:t>Hands On #4: Open OnDemand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7846" y="1909762"/>
            <a:ext cx="9048308" cy="452438"/>
          </a:xfrm>
        </p:spPr>
        <p:txBody>
          <a:bodyPr/>
          <a:lstStyle/>
          <a:p>
            <a:r>
              <a:rPr lang="en-US" sz="2400" dirty="0"/>
              <a:t>Navigate to </a:t>
            </a:r>
            <a:r>
              <a:rPr lang="en-US" sz="2400" b="1" dirty="0" err="1"/>
              <a:t>ondemand.chpc.utah.edu</a:t>
            </a:r>
            <a:endParaRPr lang="en-US" sz="2400" b="1" dirty="0"/>
          </a:p>
          <a:p>
            <a:r>
              <a:rPr lang="en-US" sz="2400" dirty="0"/>
              <a:t>Go to the ‘</a:t>
            </a:r>
            <a:r>
              <a:rPr lang="en-US" sz="2400" b="1" dirty="0"/>
              <a:t>Jobs</a:t>
            </a:r>
            <a:r>
              <a:rPr lang="en-US" sz="2400" dirty="0"/>
              <a:t>’ menu item</a:t>
            </a:r>
          </a:p>
          <a:p>
            <a:r>
              <a:rPr lang="en-US" sz="2400" dirty="0"/>
              <a:t>Click ‘</a:t>
            </a:r>
            <a:r>
              <a:rPr lang="en-US" sz="2400" b="1" dirty="0"/>
              <a:t>Job Composer</a:t>
            </a:r>
            <a:r>
              <a:rPr lang="en-US" sz="2400" dirty="0"/>
              <a:t>’</a:t>
            </a:r>
          </a:p>
          <a:p>
            <a:r>
              <a:rPr lang="en-US" sz="2400" dirty="0"/>
              <a:t>Click ‘</a:t>
            </a:r>
            <a:r>
              <a:rPr lang="en-US" sz="2400" b="1" dirty="0"/>
              <a:t>New Job</a:t>
            </a:r>
            <a:r>
              <a:rPr lang="en-US" sz="2400" dirty="0"/>
              <a:t>’ -&gt; ‘</a:t>
            </a:r>
            <a:r>
              <a:rPr lang="en-US" sz="2400" b="1" dirty="0"/>
              <a:t>From Specified Path</a:t>
            </a:r>
            <a:r>
              <a:rPr lang="en-US" sz="2400" dirty="0"/>
              <a:t>’</a:t>
            </a:r>
          </a:p>
          <a:p>
            <a:r>
              <a:rPr lang="en-US" sz="2400" dirty="0"/>
              <a:t>Input path that your </a:t>
            </a:r>
            <a:r>
              <a:rPr lang="en-US" sz="2400" dirty="0" err="1"/>
              <a:t>Slurm</a:t>
            </a:r>
            <a:r>
              <a:rPr lang="en-US" sz="2400" dirty="0"/>
              <a:t> script resides and </a:t>
            </a:r>
            <a:r>
              <a:rPr lang="en-US" sz="2400" b="1" dirty="0"/>
              <a:t>submit job</a:t>
            </a:r>
          </a:p>
          <a:p>
            <a:r>
              <a:rPr lang="en-US" sz="2400" b="1" dirty="0"/>
              <a:t>Cancel the job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4315868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2523" y="1147762"/>
            <a:ext cx="8638954" cy="762000"/>
          </a:xfrm>
        </p:spPr>
        <p:txBody>
          <a:bodyPr/>
          <a:lstStyle/>
          <a:p>
            <a:pPr algn="ctr" eaLnBrk="1" hangingPunct="1"/>
            <a:r>
              <a:rPr lang="en-US" sz="4000" b="1" dirty="0">
                <a:solidFill>
                  <a:srgbClr val="990000"/>
                </a:solidFill>
                <a:latin typeface="+mn-lt"/>
              </a:rPr>
              <a:t>Hands On #4: Open OnDemand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7846" y="1909762"/>
            <a:ext cx="9048308" cy="4876800"/>
          </a:xfrm>
        </p:spPr>
        <p:txBody>
          <a:bodyPr/>
          <a:lstStyle/>
          <a:p>
            <a:r>
              <a:rPr lang="en-US" sz="2400" u="sng" dirty="0"/>
              <a:t>Creating a job template</a:t>
            </a:r>
          </a:p>
          <a:p>
            <a:pPr lvl="1"/>
            <a:r>
              <a:rPr lang="en-US" sz="2000" dirty="0"/>
              <a:t>CHPC provides several job templates</a:t>
            </a:r>
          </a:p>
          <a:p>
            <a:pPr lvl="1"/>
            <a:r>
              <a:rPr lang="en-US" sz="2000" dirty="0"/>
              <a:t>You can create your own template</a:t>
            </a:r>
          </a:p>
          <a:p>
            <a:pPr lvl="2"/>
            <a:r>
              <a:rPr lang="en-US" sz="1600" dirty="0"/>
              <a:t>Only accessible to you</a:t>
            </a:r>
            <a:endParaRPr lang="en-US" sz="2400" dirty="0"/>
          </a:p>
          <a:p>
            <a:r>
              <a:rPr lang="en-US" sz="2400" b="1" dirty="0"/>
              <a:t>Select job </a:t>
            </a:r>
            <a:r>
              <a:rPr lang="en-US" sz="2400" dirty="0"/>
              <a:t>that just ran</a:t>
            </a:r>
          </a:p>
          <a:p>
            <a:r>
              <a:rPr lang="en-US" sz="2400" dirty="0"/>
              <a:t>Click ‘</a:t>
            </a:r>
            <a:r>
              <a:rPr lang="en-US" sz="2400" b="1" dirty="0"/>
              <a:t>create template</a:t>
            </a:r>
            <a:r>
              <a:rPr lang="en-US" sz="2400" dirty="0"/>
              <a:t>’</a:t>
            </a:r>
          </a:p>
          <a:p>
            <a:r>
              <a:rPr lang="en-US" sz="2400" b="1" dirty="0"/>
              <a:t>Fill in fields</a:t>
            </a:r>
          </a:p>
          <a:p>
            <a:r>
              <a:rPr lang="en-US" sz="2400" dirty="0"/>
              <a:t>View your new </a:t>
            </a:r>
            <a:r>
              <a:rPr lang="en-US" sz="2400" dirty="0" err="1"/>
              <a:t>Slurm</a:t>
            </a:r>
            <a:r>
              <a:rPr lang="en-US" sz="2400" dirty="0"/>
              <a:t> template!</a:t>
            </a:r>
          </a:p>
          <a:p>
            <a:endParaRPr lang="en-US" sz="2400" dirty="0"/>
          </a:p>
          <a:p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0151731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2523" y="1147762"/>
            <a:ext cx="8638954" cy="762000"/>
          </a:xfrm>
        </p:spPr>
        <p:txBody>
          <a:bodyPr/>
          <a:lstStyle/>
          <a:p>
            <a:pPr algn="ctr" eaLnBrk="1" hangingPunct="1"/>
            <a:r>
              <a:rPr lang="en-US" sz="4000" b="1" dirty="0">
                <a:solidFill>
                  <a:srgbClr val="990000"/>
                </a:solidFill>
                <a:latin typeface="+mn-lt"/>
              </a:rPr>
              <a:t>Hands On #4: Open OnDemand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7846" y="1909762"/>
            <a:ext cx="9048308" cy="4876800"/>
          </a:xfrm>
        </p:spPr>
        <p:txBody>
          <a:bodyPr/>
          <a:lstStyle/>
          <a:p>
            <a:r>
              <a:rPr lang="en-US" sz="2400" dirty="0"/>
              <a:t>Interested in learning more about Open OnDemand?</a:t>
            </a:r>
          </a:p>
          <a:p>
            <a:r>
              <a:rPr lang="en-US" sz="2400" dirty="0"/>
              <a:t>We give presentations on it every semester.</a:t>
            </a:r>
          </a:p>
          <a:p>
            <a:r>
              <a:rPr lang="en-US" sz="2400" dirty="0"/>
              <a:t>You can find slides and information here: </a:t>
            </a:r>
            <a:r>
              <a:rPr lang="en-US" sz="2400" dirty="0">
                <a:hlinkClick r:id="rId3"/>
              </a:rPr>
              <a:t>https://www.chpc.utah.edu/presentations/OpenOnDemand.php</a:t>
            </a:r>
            <a:endParaRPr lang="en-US" sz="240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8656804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3000"/>
            <a:ext cx="8153400" cy="762000"/>
          </a:xfrm>
        </p:spPr>
        <p:txBody>
          <a:bodyPr/>
          <a:lstStyle/>
          <a:p>
            <a:pPr algn="ctr" eaLnBrk="1" hangingPunct="1"/>
            <a:r>
              <a:rPr lang="en-US" sz="4000" b="1" dirty="0" err="1">
                <a:solidFill>
                  <a:srgbClr val="990000"/>
                </a:solidFill>
                <a:latin typeface="+mn-lt"/>
              </a:rPr>
              <a:t>Slurm</a:t>
            </a:r>
            <a:r>
              <a:rPr lang="en-US" sz="4000" b="1" dirty="0">
                <a:solidFill>
                  <a:srgbClr val="990000"/>
                </a:solidFill>
                <a:latin typeface="+mn-lt"/>
              </a:rPr>
              <a:t> Documentation at CHPC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0" y="1909354"/>
            <a:ext cx="9144000" cy="4567646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hlinkClick r:id="rId3"/>
              </a:rPr>
              <a:t>https://www.chpc.utah.edu/documentation/software/slurm.php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hlinkClick r:id="rId4"/>
              </a:rPr>
              <a:t>https://www.chpc.utah.edu/documentation/software/serial-jobs.php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hlinkClick r:id="rId5"/>
              </a:rPr>
              <a:t>https://www.chpc.utah.edu/documentation/software/node-sharing.php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hlinkClick r:id="rId6"/>
              </a:rPr>
              <a:t>https://www.chpc.utah.edu/usage/constraints/</a:t>
            </a:r>
            <a:r>
              <a:rPr lang="en-US" sz="2200" dirty="0"/>
              <a:t> </a:t>
            </a:r>
          </a:p>
          <a:p>
            <a:pPr marL="0" indent="0">
              <a:buNone/>
            </a:pPr>
            <a:r>
              <a:rPr lang="en-US" sz="2200" dirty="0">
                <a:hlinkClick r:id="rId7"/>
              </a:rPr>
              <a:t>https://www.chpc.utah.edu/documentation/guides/index.php#GenSlurm</a:t>
            </a:r>
            <a:r>
              <a:rPr lang="en-US" sz="22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4000" b="1" dirty="0">
                <a:solidFill>
                  <a:srgbClr val="990000"/>
                </a:solidFill>
              </a:rPr>
              <a:t>Other good documentation sources</a:t>
            </a:r>
          </a:p>
          <a:p>
            <a:pPr marL="0" indent="0">
              <a:buNone/>
            </a:pPr>
            <a:r>
              <a:rPr lang="en-US" sz="2200" dirty="0">
                <a:hlinkClick r:id="rId8"/>
              </a:rPr>
              <a:t>http://slurm.schedmd.com/documentation.html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hlinkClick r:id="rId9"/>
              </a:rPr>
              <a:t>http://slurm.schedmd.com/pdfs/summary.pdf</a:t>
            </a:r>
            <a:endParaRPr lang="en-US" sz="2200" dirty="0"/>
          </a:p>
          <a:p>
            <a:pPr marL="0" indent="0">
              <a:buNone/>
            </a:pPr>
            <a:r>
              <a:rPr lang="en-US" sz="2200" u="sng" dirty="0">
                <a:hlinkClick r:id="rId10"/>
              </a:rPr>
              <a:t>http://www.schedmd.com/slurmdocs/rosetta.pdf</a:t>
            </a:r>
            <a:r>
              <a:rPr lang="en-US" sz="2800" dirty="0"/>
              <a:t> </a:t>
            </a:r>
          </a:p>
          <a:p>
            <a:pPr marL="0" indent="0" eaLnBrk="1" hangingPunct="1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336807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b="1" dirty="0">
                <a:solidFill>
                  <a:srgbClr val="990000"/>
                </a:solidFill>
                <a:latin typeface="+mn-lt"/>
              </a:rPr>
              <a:t>Getting Help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981200"/>
            <a:ext cx="9067800" cy="4267200"/>
          </a:xfrm>
        </p:spPr>
        <p:txBody>
          <a:bodyPr/>
          <a:lstStyle/>
          <a:p>
            <a:pPr eaLnBrk="1" hangingPunct="1"/>
            <a:r>
              <a:rPr lang="en-US" sz="2800" dirty="0"/>
              <a:t>CHPC website documentation</a:t>
            </a:r>
          </a:p>
          <a:p>
            <a:pPr lvl="1" eaLnBrk="1" hangingPunct="1"/>
            <a:r>
              <a:rPr lang="en-US" sz="2400" dirty="0">
                <a:hlinkClick r:id="rId3"/>
              </a:rPr>
              <a:t>www.chpc.utah.edu</a:t>
            </a:r>
            <a:endParaRPr lang="en-US" sz="2400" dirty="0"/>
          </a:p>
          <a:p>
            <a:pPr lvl="2" eaLnBrk="1" hangingPunct="1"/>
            <a:r>
              <a:rPr lang="en-US" sz="2200" dirty="0"/>
              <a:t>Getting started guide, cluster usage guides, software manual pages, CHPC policies</a:t>
            </a:r>
          </a:p>
          <a:p>
            <a:pPr eaLnBrk="1" hangingPunct="1"/>
            <a:r>
              <a:rPr lang="en-US" sz="2800" dirty="0"/>
              <a:t>Email: </a:t>
            </a:r>
            <a:r>
              <a:rPr lang="en-US" sz="2800" dirty="0">
                <a:hlinkClick r:id="rId4"/>
              </a:rPr>
              <a:t>helpdesk@chpc.utah.edu</a:t>
            </a:r>
            <a:r>
              <a:rPr lang="en-US" sz="2800" dirty="0"/>
              <a:t> </a:t>
            </a:r>
          </a:p>
          <a:p>
            <a:pPr eaLnBrk="1" hangingPunct="1"/>
            <a:r>
              <a:rPr lang="en-US" sz="2800" dirty="0"/>
              <a:t>Help Desk: 405 INSCC</a:t>
            </a:r>
          </a:p>
          <a:p>
            <a:pPr eaLnBrk="1" hangingPunct="1"/>
            <a:r>
              <a:rPr lang="en-US" sz="2800" dirty="0"/>
              <a:t>We use </a:t>
            </a:r>
            <a:r>
              <a:rPr lang="en-US" sz="2800" dirty="0">
                <a:hlinkClick r:id="rId5"/>
              </a:rPr>
              <a:t>chpc-hpc-users@lists.utah.edu</a:t>
            </a:r>
            <a:r>
              <a:rPr lang="en-US" sz="2800" dirty="0"/>
              <a:t> for sending messages to users</a:t>
            </a:r>
          </a:p>
          <a:p>
            <a:pPr marL="0" indent="0" eaLnBrk="1" hangingPunct="1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209859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0" y="1066800"/>
            <a:ext cx="9144000" cy="990600"/>
          </a:xfrm>
        </p:spPr>
        <p:txBody>
          <a:bodyPr/>
          <a:lstStyle/>
          <a:p>
            <a:pPr algn="ctr" eaLnBrk="1" hangingPunct="1"/>
            <a:r>
              <a:rPr lang="en-US" sz="3800" b="1" dirty="0">
                <a:solidFill>
                  <a:srgbClr val="990000"/>
                </a:solidFill>
                <a:latin typeface="Arial (Body)"/>
              </a:rPr>
              <a:t>What is </a:t>
            </a:r>
            <a:r>
              <a:rPr lang="en-US" sz="3800" b="1" dirty="0" err="1">
                <a:solidFill>
                  <a:srgbClr val="990000"/>
                </a:solidFill>
                <a:latin typeface="Arial (Body)"/>
              </a:rPr>
              <a:t>Slurm</a:t>
            </a:r>
            <a:br>
              <a:rPr lang="en-US" sz="3800" b="1" dirty="0">
                <a:solidFill>
                  <a:srgbClr val="990000"/>
                </a:solidFill>
                <a:latin typeface="Arial (Body)"/>
              </a:rPr>
            </a:br>
            <a:r>
              <a:rPr lang="en-US" sz="2400" b="1" dirty="0">
                <a:solidFill>
                  <a:srgbClr val="990000"/>
                </a:solidFill>
                <a:latin typeface="Arial (Body)"/>
              </a:rPr>
              <a:t>…and why use it?</a:t>
            </a:r>
            <a:br>
              <a:rPr lang="en-US" sz="4000" dirty="0"/>
            </a:br>
            <a:endParaRPr lang="en-US" sz="4000" b="1" dirty="0">
              <a:solidFill>
                <a:srgbClr val="990000"/>
              </a:solidFill>
              <a:latin typeface="+mn-lt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536700" y="3601080"/>
            <a:ext cx="5983739" cy="2623279"/>
          </a:xfrm>
        </p:spPr>
        <p:txBody>
          <a:bodyPr/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B4E85D4-C1C8-6B3A-4009-D47E70365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600"/>
            <a:ext cx="5803900" cy="398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B867D49-133C-FE89-23AA-87364936C2F1}"/>
              </a:ext>
            </a:extLst>
          </p:cNvPr>
          <p:cNvSpPr/>
          <p:nvPr/>
        </p:nvSpPr>
        <p:spPr bwMode="auto">
          <a:xfrm>
            <a:off x="1331461" y="4445000"/>
            <a:ext cx="1752600" cy="1728559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05C85-7FE6-9752-D65A-A39E309F6C52}"/>
              </a:ext>
            </a:extLst>
          </p:cNvPr>
          <p:cNvSpPr txBox="1"/>
          <p:nvPr/>
        </p:nvSpPr>
        <p:spPr>
          <a:xfrm>
            <a:off x="46722" y="1189504"/>
            <a:ext cx="304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you, the user, want to connect to the CHPC machines and analyze some data using 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271270-70AC-3105-4577-6C5727A961C1}"/>
              </a:ext>
            </a:extLst>
          </p:cNvPr>
          <p:cNvCxnSpPr>
            <a:cxnSpLocks/>
          </p:cNvCxnSpPr>
          <p:nvPr/>
        </p:nvCxnSpPr>
        <p:spPr bwMode="auto">
          <a:xfrm flipV="1">
            <a:off x="2438400" y="4343400"/>
            <a:ext cx="850900" cy="5693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64A038-932E-0FA2-38D5-0B9696657B48}"/>
              </a:ext>
            </a:extLst>
          </p:cNvPr>
          <p:cNvSpPr txBox="1"/>
          <p:nvPr/>
        </p:nvSpPr>
        <p:spPr>
          <a:xfrm>
            <a:off x="35435" y="3204696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So, you connect to one of our clusters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3FF7FB-8E57-9005-771E-684DA9931C76}"/>
              </a:ext>
            </a:extLst>
          </p:cNvPr>
          <p:cNvSpPr/>
          <p:nvPr/>
        </p:nvSpPr>
        <p:spPr bwMode="auto">
          <a:xfrm>
            <a:off x="2971800" y="3779284"/>
            <a:ext cx="1066800" cy="1133435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939A69-1E1F-900F-E3D0-F99EE4A78D1D}"/>
              </a:ext>
            </a:extLst>
          </p:cNvPr>
          <p:cNvSpPr txBox="1"/>
          <p:nvPr/>
        </p:nvSpPr>
        <p:spPr>
          <a:xfrm>
            <a:off x="6477000" y="1812213"/>
            <a:ext cx="24945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don’t want to analyze your data on the login node…</a:t>
            </a:r>
          </a:p>
        </p:txBody>
      </p:sp>
    </p:spTree>
    <p:extLst>
      <p:ext uri="{BB962C8B-B14F-4D97-AF65-F5344CB8AC3E}">
        <p14:creationId xmlns:p14="http://schemas.microsoft.com/office/powerpoint/2010/main" val="285561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5" grpId="1"/>
      <p:bldP spid="9" grpId="0"/>
      <p:bldP spid="9" grpId="1"/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080CC73B-0286-BBD1-7418-2212A50DB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43000"/>
            <a:ext cx="24390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5D546DF0-F148-5833-7ABD-12C06B322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7" y="2836333"/>
            <a:ext cx="24390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E66E976A-8459-F27F-C303-6924FE147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783" y="1143000"/>
            <a:ext cx="24390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AEA584EF-13FB-7ECA-3932-66070696D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273" y="1159933"/>
            <a:ext cx="24390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27110C56-1863-9379-7893-70E43281A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957" y="4512733"/>
            <a:ext cx="24390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CCD76E8-856A-E8D2-ADCA-630F8DAAA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345" y="4478866"/>
            <a:ext cx="24390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5C178542-70FB-230B-9587-512912778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" y="4478866"/>
            <a:ext cx="24390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258D6638-166E-6CFF-7C41-356B82D2A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953" y="2836333"/>
            <a:ext cx="24390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05BF7FF8-81E3-A1FE-9F61-F6DD62844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957" y="2836333"/>
            <a:ext cx="24390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F1D4949-5517-6BBB-AD17-1897C3432DAF}"/>
              </a:ext>
            </a:extLst>
          </p:cNvPr>
          <p:cNvSpPr/>
          <p:nvPr/>
        </p:nvSpPr>
        <p:spPr bwMode="auto">
          <a:xfrm>
            <a:off x="533400" y="1676400"/>
            <a:ext cx="753845" cy="6858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1D2B7EF-74D4-4487-D4EE-37B7BBDABBFC}"/>
              </a:ext>
            </a:extLst>
          </p:cNvPr>
          <p:cNvSpPr/>
          <p:nvPr/>
        </p:nvSpPr>
        <p:spPr bwMode="auto">
          <a:xfrm>
            <a:off x="3323790" y="1693333"/>
            <a:ext cx="753845" cy="6858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5F17DF-17F5-044C-F102-B5D318DCA4C6}"/>
              </a:ext>
            </a:extLst>
          </p:cNvPr>
          <p:cNvSpPr/>
          <p:nvPr/>
        </p:nvSpPr>
        <p:spPr bwMode="auto">
          <a:xfrm>
            <a:off x="6161529" y="1706033"/>
            <a:ext cx="753845" cy="6858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BEFC059-C20A-F9B9-0C00-C3440B0B72CB}"/>
              </a:ext>
            </a:extLst>
          </p:cNvPr>
          <p:cNvSpPr/>
          <p:nvPr/>
        </p:nvSpPr>
        <p:spPr bwMode="auto">
          <a:xfrm>
            <a:off x="6064786" y="3382433"/>
            <a:ext cx="753845" cy="6858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DCCEA4-2AC9-C0C0-D8B3-64A330FB8F68}"/>
              </a:ext>
            </a:extLst>
          </p:cNvPr>
          <p:cNvSpPr/>
          <p:nvPr/>
        </p:nvSpPr>
        <p:spPr bwMode="auto">
          <a:xfrm>
            <a:off x="3371295" y="3382433"/>
            <a:ext cx="753845" cy="6858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65BB60D-758A-6BB6-1DAD-0109BB084558}"/>
              </a:ext>
            </a:extLst>
          </p:cNvPr>
          <p:cNvSpPr/>
          <p:nvPr/>
        </p:nvSpPr>
        <p:spPr bwMode="auto">
          <a:xfrm>
            <a:off x="461276" y="3365500"/>
            <a:ext cx="753845" cy="6858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BD8A7E-6274-EE43-F7AC-1095E8435FA9}"/>
              </a:ext>
            </a:extLst>
          </p:cNvPr>
          <p:cNvSpPr/>
          <p:nvPr/>
        </p:nvSpPr>
        <p:spPr bwMode="auto">
          <a:xfrm>
            <a:off x="461277" y="4991099"/>
            <a:ext cx="753845" cy="6858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6CEFE9-3284-7FC3-C8C4-74D3C745EE96}"/>
              </a:ext>
            </a:extLst>
          </p:cNvPr>
          <p:cNvSpPr/>
          <p:nvPr/>
        </p:nvSpPr>
        <p:spPr bwMode="auto">
          <a:xfrm>
            <a:off x="3276600" y="4974166"/>
            <a:ext cx="753845" cy="6858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84A7E31-FC00-D496-D048-74083589B13A}"/>
              </a:ext>
            </a:extLst>
          </p:cNvPr>
          <p:cNvSpPr/>
          <p:nvPr/>
        </p:nvSpPr>
        <p:spPr bwMode="auto">
          <a:xfrm>
            <a:off x="6096624" y="5029200"/>
            <a:ext cx="753845" cy="6858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CC3579-0FA2-821B-182E-89DA8D6F7DF9}"/>
              </a:ext>
            </a:extLst>
          </p:cNvPr>
          <p:cNvSpPr txBox="1"/>
          <p:nvPr/>
        </p:nvSpPr>
        <p:spPr>
          <a:xfrm>
            <a:off x="1440028" y="2374900"/>
            <a:ext cx="6004281" cy="230832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login node has limited resources</a:t>
            </a:r>
          </a:p>
          <a:p>
            <a:endParaRPr lang="en-US" dirty="0"/>
          </a:p>
          <a:p>
            <a:r>
              <a:rPr lang="en-US" dirty="0"/>
              <a:t>You could guess that, in this example, just a few people could overload the login node</a:t>
            </a:r>
          </a:p>
          <a:p>
            <a:endParaRPr lang="en-US" dirty="0"/>
          </a:p>
          <a:p>
            <a:r>
              <a:rPr lang="en-US" dirty="0"/>
              <a:t>Nobody could login, edit files,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5167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65A1066-081D-662B-E749-A361352C4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6858000" cy="471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80EFB69C-8D60-AF15-65A3-B235F072EF88}"/>
              </a:ext>
            </a:extLst>
          </p:cNvPr>
          <p:cNvCxnSpPr/>
          <p:nvPr/>
        </p:nvCxnSpPr>
        <p:spPr bwMode="auto">
          <a:xfrm rot="5400000" flipH="1" flipV="1">
            <a:off x="2784272" y="2256367"/>
            <a:ext cx="1143000" cy="1143000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9" name="Picture 2" descr="Slurm Workload Manager - Wikipedia">
            <a:extLst>
              <a:ext uri="{FF2B5EF4-FFF2-40B4-BE49-F238E27FC236}">
                <a16:creationId xmlns:a16="http://schemas.microsoft.com/office/drawing/2014/main" id="{930ED2D9-9792-3DD6-5D69-D8597F9EE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599" y="1983710"/>
            <a:ext cx="920345" cy="84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5CCA5E-F6C1-FDD9-B6B1-C5E5963DBCC3}"/>
              </a:ext>
            </a:extLst>
          </p:cNvPr>
          <p:cNvSpPr txBox="1"/>
          <p:nvPr/>
        </p:nvSpPr>
        <p:spPr>
          <a:xfrm>
            <a:off x="245533" y="1413933"/>
            <a:ext cx="25387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Slurm</a:t>
            </a:r>
            <a:r>
              <a:rPr lang="en-US" dirty="0"/>
              <a:t> allows users to request a compute job to run on compute nodes</a:t>
            </a:r>
          </a:p>
        </p:txBody>
      </p:sp>
    </p:spTree>
    <p:extLst>
      <p:ext uri="{BB962C8B-B14F-4D97-AF65-F5344CB8AC3E}">
        <p14:creationId xmlns:p14="http://schemas.microsoft.com/office/powerpoint/2010/main" val="250105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Overview of Talk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Overview</a:t>
            </a:r>
          </a:p>
          <a:p>
            <a:pPr marL="452438"/>
            <a:r>
              <a:rPr lang="en-US" sz="2400" dirty="0">
                <a:solidFill>
                  <a:schemeClr val="accent2"/>
                </a:solidFill>
                <a:sym typeface="Arial"/>
                <a:rtl val="0"/>
              </a:rPr>
              <a:t>Basics of a </a:t>
            </a:r>
            <a:r>
              <a:rPr lang="en-US" sz="2400" dirty="0" err="1">
                <a:solidFill>
                  <a:schemeClr val="accent2"/>
                </a:solidFill>
                <a:sym typeface="Arial"/>
                <a:rtl val="0"/>
              </a:rPr>
              <a:t>Slurm</a:t>
            </a:r>
            <a:r>
              <a:rPr lang="en-US" sz="2400" dirty="0">
                <a:solidFill>
                  <a:schemeClr val="accent2"/>
                </a:solidFill>
                <a:sym typeface="Arial"/>
                <a:rtl val="0"/>
              </a:rPr>
              <a:t> Script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Getting Started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Example Dataset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On: Batch Scripting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#1: Submitting to </a:t>
            </a:r>
            <a:r>
              <a:rPr lang="en-US" sz="2000" dirty="0" err="1">
                <a:solidFill>
                  <a:schemeClr val="tx1"/>
                </a:solidFill>
                <a:sym typeface="Arial"/>
                <a:rtl val="0"/>
              </a:rPr>
              <a:t>Notchpeak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 Cluster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#2: Submitting to Owner Nodes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#3: Start an Interactive Job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#4: Open OnDemand’s Job Composer</a:t>
            </a:r>
          </a:p>
        </p:txBody>
      </p:sp>
    </p:spTree>
    <p:extLst>
      <p:ext uri="{BB962C8B-B14F-4D97-AF65-F5344CB8AC3E}">
        <p14:creationId xmlns:p14="http://schemas.microsoft.com/office/powerpoint/2010/main" val="4147445501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Web Style Gray">
  <a:themeElements>
    <a:clrScheme name="">
      <a:dk1>
        <a:srgbClr val="545454"/>
      </a:dk1>
      <a:lt1>
        <a:srgbClr val="FFFFFF"/>
      </a:lt1>
      <a:dk2>
        <a:srgbClr val="545454"/>
      </a:dk2>
      <a:lt2>
        <a:srgbClr val="808080"/>
      </a:lt2>
      <a:accent1>
        <a:srgbClr val="DC9A4C"/>
      </a:accent1>
      <a:accent2>
        <a:srgbClr val="7F1603"/>
      </a:accent2>
      <a:accent3>
        <a:srgbClr val="FFFFFF"/>
      </a:accent3>
      <a:accent4>
        <a:srgbClr val="464646"/>
      </a:accent4>
      <a:accent5>
        <a:srgbClr val="EBCAB2"/>
      </a:accent5>
      <a:accent6>
        <a:srgbClr val="721302"/>
      </a:accent6>
      <a:hlink>
        <a:srgbClr val="687435"/>
      </a:hlink>
      <a:folHlink>
        <a:srgbClr val="677B85"/>
      </a:folHlink>
    </a:clrScheme>
    <a:fontScheme name="Blank Presentation">
      <a:majorFont>
        <a:latin typeface="Times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44272</TotalTime>
  <Words>6122</Words>
  <Application>Microsoft Macintosh PowerPoint</Application>
  <PresentationFormat>On-screen Show (4:3)</PresentationFormat>
  <Paragraphs>973</Paragraphs>
  <Slides>55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Arial (Body)</vt:lpstr>
      <vt:lpstr>Consolas</vt:lpstr>
      <vt:lpstr>Courier</vt:lpstr>
      <vt:lpstr>Times</vt:lpstr>
      <vt:lpstr>Wingdings</vt:lpstr>
      <vt:lpstr>Web Style Gray</vt:lpstr>
      <vt:lpstr>Running Jobs at the CHPC with Slurm</vt:lpstr>
      <vt:lpstr>Overview of Talk</vt:lpstr>
      <vt:lpstr>Overview of Talk</vt:lpstr>
      <vt:lpstr>Re-cap of Resources</vt:lpstr>
      <vt:lpstr>What is Slurm?</vt:lpstr>
      <vt:lpstr>What is Slurm …and why use it? </vt:lpstr>
      <vt:lpstr>PowerPoint Presentation</vt:lpstr>
      <vt:lpstr>PowerPoint Presentation</vt:lpstr>
      <vt:lpstr>Overview of Talk</vt:lpstr>
      <vt:lpstr>PowerPoint Presentation</vt:lpstr>
      <vt:lpstr>PowerPoint Presentation</vt:lpstr>
      <vt:lpstr>Preparing a SLURM Job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SLURM Environment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SLURM commands </vt:lpstr>
      <vt:lpstr>Basic SLURM commands </vt:lpstr>
      <vt:lpstr>Basic SLURM commands </vt:lpstr>
      <vt:lpstr>Overview of Talk</vt:lpstr>
      <vt:lpstr>Getting Started</vt:lpstr>
      <vt:lpstr>Overview of Talk</vt:lpstr>
      <vt:lpstr>Example Dataset</vt:lpstr>
      <vt:lpstr>data_visualization.r</vt:lpstr>
      <vt:lpstr>Overview of Talk</vt:lpstr>
      <vt:lpstr>Overview of Talk</vt:lpstr>
      <vt:lpstr>Hands On #1: Batch Scripting</vt:lpstr>
      <vt:lpstr>Overview of Talk</vt:lpstr>
      <vt:lpstr>Hands On #2: Batch Scripting</vt:lpstr>
      <vt:lpstr>Hands On #2: Batch Scripting</vt:lpstr>
      <vt:lpstr>Overview of Talk</vt:lpstr>
      <vt:lpstr>Running interactive batch jobs</vt:lpstr>
      <vt:lpstr>Running interactive batch jobs</vt:lpstr>
      <vt:lpstr>Hands On #3: Start an Interactive Job</vt:lpstr>
      <vt:lpstr>Hands On #3: Start an Interactive Job</vt:lpstr>
      <vt:lpstr>Hands On #3: Start an Interactive Job</vt:lpstr>
      <vt:lpstr>Overview of Talk</vt:lpstr>
      <vt:lpstr>Open OnDemand</vt:lpstr>
      <vt:lpstr>Hands On #4: Open OnDemand</vt:lpstr>
      <vt:lpstr>Hands On #4: Open OnDemand</vt:lpstr>
      <vt:lpstr>Hands On #4: Open OnDemand</vt:lpstr>
      <vt:lpstr>Slurm Documentation at CHPC</vt:lpstr>
      <vt:lpstr>Getting Help</vt:lpstr>
    </vt:vector>
  </TitlesOfParts>
  <Company>University of Utah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CHPC</dc:title>
  <dc:creator>Julia D. Harrison</dc:creator>
  <cp:lastModifiedBy>Ashley Dederich</cp:lastModifiedBy>
  <cp:revision>845</cp:revision>
  <cp:lastPrinted>2009-09-10T16:21:29Z</cp:lastPrinted>
  <dcterms:created xsi:type="dcterms:W3CDTF">2009-09-09T14:21:18Z</dcterms:created>
  <dcterms:modified xsi:type="dcterms:W3CDTF">2024-08-27T18:47:35Z</dcterms:modified>
</cp:coreProperties>
</file>