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2" r:id="rId3"/>
    <p:sldId id="257" r:id="rId4"/>
    <p:sldId id="258" r:id="rId5"/>
    <p:sldId id="259" r:id="rId6"/>
    <p:sldId id="266" r:id="rId7"/>
    <p:sldId id="263" r:id="rId8"/>
    <p:sldId id="265" r:id="rId9"/>
    <p:sldId id="267" r:id="rId10"/>
    <p:sldId id="261" r:id="rId11"/>
    <p:sldId id="26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60" r:id="rId26"/>
    <p:sldId id="26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61DCF-91DB-154F-A19C-38216DFD6AD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6A678-01D6-AA48-B8A5-A3B5E0E83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5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6A678-01D6-AA48-B8A5-A3B5E0E838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9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F4745-6651-AB86-9F91-401CBD6F9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52D74-CDF1-6021-460A-D9AC563C8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F94D-1041-1B52-76AA-CD02C66B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9DB6B-E70B-5BC8-D843-34787521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21A5-1D96-3CB5-F9EA-99D2834E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2BB0-E900-0470-165C-EDBC1D14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DEDCD-3A33-1375-1388-7C91AE00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5864D-1783-7CE1-9C5D-8F889451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D3E56-2971-FCF3-7030-3A3C69A6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BF3A-74C9-8317-BC97-DE15FDEC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B6A29-3DE6-B8D5-49CF-D435DAF8D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4C8CC-9881-1521-EE30-BD4D65B7B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7A1F-EC43-8E65-A6C8-9283EC1D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EE6E-CD97-27A2-D978-6E729903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CDEF1-9C06-539A-8C89-825CB672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3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0D2C-95A8-AB0F-4C6A-BF92007B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95513-B976-4780-755B-D73171E1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A0CFA-FF9D-5D16-91CD-BD976FD6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BCC5B-6371-7428-15A7-88AD0D82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11EE8-4681-6ACB-3359-D6914B72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553B-7448-5D26-42BC-B438C36AD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E282-8EC0-A826-A58F-7CCF8B3B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5F946-6A2C-D915-E812-772EFE14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582-FE44-83EC-62AC-E4A2A992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18D4-372B-A6AE-9090-EC76DA1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8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5495-22AC-BF04-ABC9-473F4B32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ED49B-0A4B-E91D-E7C7-27716FE17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543A-8C88-24FB-24D4-1EB28DEA4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B21F8-CA29-05A2-6E37-5341E0F1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7A94A-6A98-89B5-F9E7-C59A723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85B5-D248-4A95-70E8-746E61AA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6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CC2E-C390-6A5E-399F-9D3696AEB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92060-637B-88C8-AB71-8DE44C81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2549E-D780-EB9E-8A58-4ED67D940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33D3A-DD7E-357B-8613-3BF35673F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BA2708-03B9-D365-CEBF-3A63897A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2C7E-904C-3F00-A7B8-4BA4754F4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A4371-8403-8FED-E688-4C770C96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CA9FA-FAE4-922D-9ACF-9EB9A226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4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1D58-B15B-BFBA-21EE-1138D072C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398CCC-3CAF-B915-CD47-438664C7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815D3-3796-07C0-477E-0839F972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570B5-34A7-CAFA-2F98-2C1BCB3A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9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7153A-19A7-848F-617F-1F8B8646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8FDA2-FD21-535E-2E4A-55E50E7C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5CE31-D103-303D-CEC8-9C97E9D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2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436F-7039-F55E-41A1-8C116ECB8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57E-E2BD-F37E-6ED2-5F1D67674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744A5-F9F6-09E7-70E3-E3C12F87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A4584-FB11-8D24-69EF-38CED355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0F30A-7803-9340-072A-BFDDF68A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58064-93E8-86DC-2391-70F420F2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EB15-DAE2-C03B-0AE5-B76F4606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64F58-B4D6-070B-A3D9-37A285B70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45557-BA93-2C04-033A-BA6C5A940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4A5F2-446C-94DE-6ACA-ACC9C201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9C357-16B4-7931-1A7B-9AFFAF49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82187-AAD2-82CE-DC47-09ABCCAE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9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DE7E0-9886-96BE-21D7-413FCC67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8A24E-AA0B-95D9-1713-737AECC40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65A43-3762-B893-9DA6-89DA6823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11A57-48AB-524B-8983-18A254FEB5A1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516E-49A0-FD6E-7AC8-96A38F252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5BF4C-E1D6-48C0-F14D-815D31ACF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38225-A000-1346-B381-1643E6945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3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solaR/index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available_packages_by_name.html" TargetMode="External"/><Relationship Id="rId7" Type="http://schemas.openxmlformats.org/officeDocument/2006/relationships/hyperlink" Target="https://github.com/qinwf/awesome-R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" TargetMode="External"/><Relationship Id="rId5" Type="http://schemas.openxmlformats.org/officeDocument/2006/relationships/hyperlink" Target="https://bioconductor.org/packages/release/bioc/" TargetMode="External"/><Relationship Id="rId4" Type="http://schemas.openxmlformats.org/officeDocument/2006/relationships/hyperlink" Target="https://www.bioconductor.org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xuancui/DataExplor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anyLib/index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pc.utah.edu/documentation/software/r-language.php" TargetMode="External"/><Relationship Id="rId2" Type="http://schemas.openxmlformats.org/officeDocument/2006/relationships/hyperlink" Target="https://git.io/CHPC-Intro-to-Parallel-Computing-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ming.en.softonic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75AF-6D8B-462B-551D-CECA28B13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 at CHPC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879D6-2921-6F2D-E62C-F9F79C96A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Brett Milash</a:t>
            </a:r>
          </a:p>
          <a:p>
            <a:r>
              <a:rPr lang="en-US" dirty="0"/>
              <a:t>Center for High Performance Computing</a:t>
            </a:r>
          </a:p>
          <a:p>
            <a:r>
              <a:rPr lang="en-US" dirty="0"/>
              <a:t>11/13/2024</a:t>
            </a:r>
          </a:p>
        </p:txBody>
      </p:sp>
    </p:spTree>
    <p:extLst>
      <p:ext uri="{BB962C8B-B14F-4D97-AF65-F5344CB8AC3E}">
        <p14:creationId xmlns:p14="http://schemas.microsoft.com/office/powerpoint/2010/main" val="4030536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E9D4-59EB-48C0-39FB-300CB07A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 code for interactive vs batch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3A193-F6D4-B546-3270-1B7555538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tasks are inherently interactive</a:t>
            </a:r>
          </a:p>
          <a:p>
            <a:pPr lvl="1"/>
            <a:r>
              <a:rPr lang="en-US" dirty="0"/>
              <a:t>Coding</a:t>
            </a:r>
          </a:p>
          <a:p>
            <a:pPr lvl="1"/>
            <a:r>
              <a:rPr lang="en-US" dirty="0"/>
              <a:t>Debugging</a:t>
            </a:r>
          </a:p>
          <a:p>
            <a:pPr lvl="1"/>
            <a:r>
              <a:rPr lang="en-US" dirty="0"/>
              <a:t>Data visualization</a:t>
            </a:r>
          </a:p>
          <a:p>
            <a:r>
              <a:rPr lang="en-US" dirty="0"/>
              <a:t>Some tasks are inherently batch oriented</a:t>
            </a:r>
          </a:p>
          <a:p>
            <a:pPr lvl="1"/>
            <a:r>
              <a:rPr lang="en-US" dirty="0"/>
              <a:t>Large or long-running simulations</a:t>
            </a:r>
          </a:p>
          <a:p>
            <a:pPr lvl="1"/>
            <a:r>
              <a:rPr lang="en-US" dirty="0"/>
              <a:t>Processing lots of data files</a:t>
            </a:r>
          </a:p>
          <a:p>
            <a:r>
              <a:rPr lang="en-US" dirty="0"/>
              <a:t>To write R code that adapts to both use cases:</a:t>
            </a:r>
          </a:p>
          <a:p>
            <a:pPr lvl="1"/>
            <a:r>
              <a:rPr lang="en-US" dirty="0"/>
              <a:t>Write lots of functions (potentially in a separate source code file)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" pitchFamily="2" charset="0"/>
              </a:rPr>
              <a:t>interactive()</a:t>
            </a:r>
            <a:r>
              <a:rPr lang="en-US" dirty="0"/>
              <a:t>to test whether job is interactive or batch</a:t>
            </a:r>
          </a:p>
        </p:txBody>
      </p:sp>
    </p:spTree>
    <p:extLst>
      <p:ext uri="{BB962C8B-B14F-4D97-AF65-F5344CB8AC3E}">
        <p14:creationId xmlns:p14="http://schemas.microsoft.com/office/powerpoint/2010/main" val="360173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E998EE-E276-C729-7051-4A2C56AA3299}"/>
              </a:ext>
            </a:extLst>
          </p:cNvPr>
          <p:cNvSpPr txBox="1"/>
          <p:nvPr/>
        </p:nvSpPr>
        <p:spPr>
          <a:xfrm>
            <a:off x="520533" y="3086971"/>
            <a:ext cx="10001003" cy="30315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(C) 2024 The R Foundation for Statistical Computing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Platform: x86_64-pc-linux-gnu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library(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Error in library(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: there is no package called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endParaRPr lang="en-US" sz="1500" dirty="0">
              <a:latin typeface="Courier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9AEFF-193E-F332-12C9-4ED1A86BE223}"/>
              </a:ext>
            </a:extLst>
          </p:cNvPr>
          <p:cNvSpPr txBox="1"/>
          <p:nvPr/>
        </p:nvSpPr>
        <p:spPr>
          <a:xfrm>
            <a:off x="520533" y="985651"/>
            <a:ext cx="102028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solaR</a:t>
            </a:r>
            <a:r>
              <a:rPr lang="en-US" b="1" dirty="0"/>
              <a:t>: Radiation and Photovoltaic Systems</a:t>
            </a:r>
          </a:p>
          <a:p>
            <a:r>
              <a:rPr lang="en-US" dirty="0"/>
              <a:t>Calculation methods of solar radiation and performance of photovoltaic systems from daily and </a:t>
            </a:r>
            <a:r>
              <a:rPr lang="en-US" dirty="0" err="1"/>
              <a:t>intradaily</a:t>
            </a:r>
            <a:r>
              <a:rPr lang="en-US" dirty="0"/>
              <a:t> irradiation data sources.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https://cran.r-project.org/web/packages/solaR/index.html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1487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E781-8B5F-580F-EC95-267596005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for handling missing 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69C8A-8B04-3B2A-7D07-72147F82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Tell R where to find the already-installed 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version of R that has the package installed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the package yourself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3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904-92BB-32F6-10A2-598A4F41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1: Tell R where to find the already-installed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EDD7-FD64-473F-8EC1-80FD427A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When loading a library R searches the path returned by .</a:t>
            </a:r>
            <a:r>
              <a:rPr lang="en-US" dirty="0" err="1"/>
              <a:t>libPaths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can append additional </a:t>
            </a:r>
            <a:r>
              <a:rPr lang="en-US" i="1" dirty="0"/>
              <a:t>existing</a:t>
            </a:r>
            <a:r>
              <a:rPr lang="en-US" dirty="0"/>
              <a:t> directories to this path: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- this doesn’t persist from session to session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0D04B-1A0A-5E92-5A02-E853E5CBE30A}"/>
              </a:ext>
            </a:extLst>
          </p:cNvPr>
          <p:cNvSpPr txBox="1"/>
          <p:nvPr/>
        </p:nvSpPr>
        <p:spPr>
          <a:xfrm>
            <a:off x="838200" y="2651719"/>
            <a:ext cx="1000100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98B6E-2ECC-CF4D-EFA6-AD203C758593}"/>
              </a:ext>
            </a:extLst>
          </p:cNvPr>
          <p:cNvSpPr txBox="1"/>
          <p:nvPr/>
        </p:nvSpPr>
        <p:spPr>
          <a:xfrm>
            <a:off x="838200" y="4444309"/>
            <a:ext cx="10001003" cy="132343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 c( 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(), "~u0253283/R/x86_64-pc-linux-gnu-library/4.4" ) 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            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            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/common/home/u0253283/R/x86_64-pc-linux-gnu-library/4.4"</a:t>
            </a:r>
          </a:p>
        </p:txBody>
      </p:sp>
    </p:spTree>
    <p:extLst>
      <p:ext uri="{BB962C8B-B14F-4D97-AF65-F5344CB8AC3E}">
        <p14:creationId xmlns:p14="http://schemas.microsoft.com/office/powerpoint/2010/main" val="388938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78904-92BB-32F6-10A2-598A4F41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1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EDD7-FD64-473F-8EC1-80FD427A2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784"/>
            <a:ext cx="10515600" cy="5234091"/>
          </a:xfrm>
        </p:spPr>
        <p:txBody>
          <a:bodyPr>
            <a:normAutofit/>
          </a:bodyPr>
          <a:lstStyle/>
          <a:p>
            <a:r>
              <a:rPr lang="en-US" dirty="0"/>
              <a:t>Or use the R_LIBS_USER environment variable: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This strategy works great for research labs with group space (i.e. a shared file system) that want a shared R library collection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0D04B-1A0A-5E92-5A02-E853E5CBE30A}"/>
              </a:ext>
            </a:extLst>
          </p:cNvPr>
          <p:cNvSpPr txBox="1"/>
          <p:nvPr/>
        </p:nvSpPr>
        <p:spPr>
          <a:xfrm>
            <a:off x="838200" y="1791109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In bash: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export R_LIBS_USER=~u0253283/R/x86_64-pc-linux-gnu-library/4.4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 Or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tcsh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70C0"/>
                </a:solidFill>
                <a:latin typeface="Menlo" panose="020B0609030804020204" pitchFamily="49" charset="0"/>
              </a:rPr>
              <a:t>setenv</a:t>
            </a:r>
            <a:r>
              <a:rPr lang="en-US" sz="1600" dirty="0">
                <a:solidFill>
                  <a:srgbClr val="0070C0"/>
                </a:solidFill>
                <a:latin typeface="Menlo" panose="020B0609030804020204" pitchFamily="49" charset="0"/>
              </a:rPr>
              <a:t> R_LIBS_USER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~u0253283/R/x86_64-pc-linux-gnu-library/4.4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Copyright (C) 2024 The R Foundation for Statistical Computing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Platform: x86_64-pc-linux-gnu</a:t>
            </a:r>
          </a:p>
          <a:p>
            <a:endParaRPr 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/common/home/u0253283/R/x86_64-pc-linux-gnu-library/4.4"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 </a:t>
            </a:r>
          </a:p>
        </p:txBody>
      </p:sp>
    </p:spTree>
    <p:extLst>
      <p:ext uri="{BB962C8B-B14F-4D97-AF65-F5344CB8AC3E}">
        <p14:creationId xmlns:p14="http://schemas.microsoft.com/office/powerpoint/2010/main" val="8800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D411-36A0-C5AB-3A25-214F72E4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2: Find a version of R that has the package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49C4-504D-C952-6EFC-4CE51D4E0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8774"/>
            <a:ext cx="10515600" cy="36370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Partial list of R modules at CHPC: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R/4.2.1-bioconductor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R/4.2.2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R/4.3.2-basic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R/4.3.2-geospatial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R/4.3.2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R/4.4.0-basic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R/4.4.0-bioconductor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R/4.4.0-geospatial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R/4.4.0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0FB25-C9E8-1AF0-0B99-3097C994631B}"/>
              </a:ext>
            </a:extLst>
          </p:cNvPr>
          <p:cNvSpPr txBox="1"/>
          <p:nvPr/>
        </p:nvSpPr>
        <p:spPr>
          <a:xfrm>
            <a:off x="1950570" y="1591293"/>
            <a:ext cx="82908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“The best R package installation is the one you don’t have to do.”</a:t>
            </a:r>
          </a:p>
          <a:p>
            <a:pPr algn="r"/>
            <a:r>
              <a:rPr lang="en-US" sz="2400" dirty="0"/>
              <a:t>-- Brett Milash</a:t>
            </a:r>
          </a:p>
        </p:txBody>
      </p:sp>
    </p:spTree>
    <p:extLst>
      <p:ext uri="{BB962C8B-B14F-4D97-AF65-F5344CB8AC3E}">
        <p14:creationId xmlns:p14="http://schemas.microsoft.com/office/powerpoint/2010/main" val="4232406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3BAA-3F4F-F264-585E-9DF4E147A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CHPC’s R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9B31-A79D-A5C8-175C-ED6FB0F6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438898"/>
          </a:xfrm>
        </p:spPr>
        <p:txBody>
          <a:bodyPr>
            <a:normAutofit/>
          </a:bodyPr>
          <a:lstStyle/>
          <a:p>
            <a:r>
              <a:rPr lang="en-US" sz="2400" dirty="0"/>
              <a:t>Every CHPC R module has useful libraries in addition to the base package: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Certain CHPC R modules have additional library collections:</a:t>
            </a:r>
          </a:p>
          <a:p>
            <a:pPr lvl="1"/>
            <a:r>
              <a:rPr lang="en-US" dirty="0"/>
              <a:t>Bioconductor</a:t>
            </a:r>
          </a:p>
          <a:p>
            <a:pPr lvl="1"/>
            <a:r>
              <a:rPr lang="en-US" dirty="0"/>
              <a:t>Geospatial packages (e.g. proj4, </a:t>
            </a:r>
            <a:r>
              <a:rPr lang="en-US" dirty="0" err="1"/>
              <a:t>rgdal</a:t>
            </a:r>
            <a:r>
              <a:rPr lang="en-US" dirty="0"/>
              <a:t>, </a:t>
            </a:r>
            <a:r>
              <a:rPr lang="en-US" dirty="0" err="1"/>
              <a:t>RNetCDF</a:t>
            </a:r>
            <a:r>
              <a:rPr lang="en-US" dirty="0"/>
              <a:t>, hdf5r)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07099-FF52-CA6A-102D-CF07FD3DEF8D}"/>
              </a:ext>
            </a:extLst>
          </p:cNvPr>
          <p:cNvSpPr txBox="1"/>
          <p:nvPr/>
        </p:nvSpPr>
        <p:spPr>
          <a:xfrm>
            <a:off x="838200" y="1785688"/>
            <a:ext cx="9668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car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ggvis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maptools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reshape2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testthat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caret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glmnet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mgcv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rgl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threeJS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data.table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googleVis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microbenchmark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rmarkdown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tidyr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devtools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htmlwidgets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multcomp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RMySQL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vcd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DiagrammeR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network3D      RODBC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XLConnect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dplyr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jsonlite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nlme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roxygen2       xlsx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DT  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knitr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parallel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RPostgresSQL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XML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dygraphs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leaflet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pryr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RSQLite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xtable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foreign        lme4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qcc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shiny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gcbd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locfit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quantmod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  zoo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ggmap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lubridate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randomForest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ggplot2        maps     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Rcpp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      survival</a:t>
            </a:r>
          </a:p>
        </p:txBody>
      </p:sp>
    </p:spTree>
    <p:extLst>
      <p:ext uri="{BB962C8B-B14F-4D97-AF65-F5344CB8AC3E}">
        <p14:creationId xmlns:p14="http://schemas.microsoft.com/office/powerpoint/2010/main" val="765612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AEA634-42F1-7936-B2FC-FB1AADE9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Strategy 3: Install the package yourself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B6F2D-A62F-FC06-AE64-EFE032410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Main repositories of R code:</a:t>
            </a:r>
          </a:p>
          <a:p>
            <a:r>
              <a:rPr lang="en-US" dirty="0"/>
              <a:t>CRAN: Comprehensive R Archive Network </a:t>
            </a:r>
          </a:p>
          <a:p>
            <a:pPr lvl="1"/>
            <a:r>
              <a:rPr lang="en-US" dirty="0">
                <a:hlinkClick r:id="rId2"/>
              </a:rPr>
              <a:t>https://cran.r-project.org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https://cran.r-project.org/web/packages/available_packages_by_name.html</a:t>
            </a:r>
            <a:r>
              <a:rPr lang="en-US" dirty="0"/>
              <a:t> </a:t>
            </a:r>
          </a:p>
          <a:p>
            <a:r>
              <a:rPr lang="en-US" dirty="0"/>
              <a:t>Bioconductor: Open-source software for bioinformatics </a:t>
            </a:r>
          </a:p>
          <a:p>
            <a:pPr lvl="1"/>
            <a:r>
              <a:rPr lang="en-US" dirty="0">
                <a:hlinkClick r:id="rId4"/>
              </a:rPr>
              <a:t>https://www.bioconductor.org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5"/>
              </a:rPr>
              <a:t>https://bioconductor.org/packages/release/bioc/</a:t>
            </a:r>
            <a:r>
              <a:rPr lang="en-US" dirty="0"/>
              <a:t> </a:t>
            </a:r>
          </a:p>
          <a:p>
            <a:r>
              <a:rPr lang="en-US" dirty="0" err="1"/>
              <a:t>Github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6"/>
              </a:rPr>
              <a:t>https://github.com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7"/>
              </a:rPr>
              <a:t>https://github.com/qinwf/awesome-R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Installation method varies depending on repository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4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A42D-965A-6B56-1084-DDC8C97C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31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install.packages</a:t>
            </a:r>
            <a:r>
              <a:rPr lang="en-US" dirty="0"/>
              <a:t>() function, with package name in quotes: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2385321"/>
            <a:ext cx="10001003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R/4.2.2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           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Installing package into 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(as ‘lib’ is unspecified)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") 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'lib =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/4.4.0"' is not writable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use a personal library instead? (yes/No/cancel)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761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1888076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create a personal library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/common/home/u0424091/R/x86_64-pc-linux-gnu-library/4.4’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to install packages into? (yes/No/cancel) 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--- Please select a CRAN mirror for use in this session ---</a:t>
            </a:r>
          </a:p>
          <a:p>
            <a:r>
              <a:rPr lang="en-US" sz="1600" dirty="0">
                <a:solidFill>
                  <a:srgbClr val="00B050"/>
                </a:solidFill>
                <a:latin typeface="Menlo" panose="020B0609030804020204" pitchFamily="49" charset="0"/>
              </a:rPr>
              <a:t>(A list of CRAN mirror sites pops up - I selected “USA (IA)(https)”)</a:t>
            </a:r>
            <a:endParaRPr lang="en-US" sz="1600" dirty="0">
              <a:solidFill>
                <a:srgbClr val="00B05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also installing the dependencies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interp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’,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latticeExtra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trying URL 'https://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mirror.las.iastate.edu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/CRAN/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contrib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/interp_1.1-4.tar.gz’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/RtmpdZF0ge/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769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D111C-DD9B-2623-CF8B-70BCF03B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1346-42FD-09C2-210D-2D589D36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Choosing the best way to connect to CHPC for </a:t>
            </a:r>
            <a:r>
              <a:rPr lang="en-US" u="sng" dirty="0"/>
              <a:t>your</a:t>
            </a:r>
            <a:r>
              <a:rPr lang="en-US" dirty="0"/>
              <a:t> R application</a:t>
            </a:r>
          </a:p>
          <a:p>
            <a:r>
              <a:rPr lang="en-US" dirty="0"/>
              <a:t>Installing R packages</a:t>
            </a:r>
          </a:p>
          <a:p>
            <a:r>
              <a:rPr lang="en-US" dirty="0"/>
              <a:t>Using R in parallel</a:t>
            </a:r>
          </a:p>
        </p:txBody>
      </p:sp>
    </p:spTree>
    <p:extLst>
      <p:ext uri="{BB962C8B-B14F-4D97-AF65-F5344CB8AC3E}">
        <p14:creationId xmlns:p14="http://schemas.microsoft.com/office/powerpoint/2010/main" val="4038320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CRAN (continued)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1476117"/>
            <a:ext cx="10001003" cy="477053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library(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zoo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Attaching package: ‘zoo’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following objects are masked from ‘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package:base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’: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as.Date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as.Date.numeric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lattice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Loading required package: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latticeExtra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 Zone set to UTC.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find.package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/common/home/u0424091/R/x86_64-pc-linux-gnu-library/4.4/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solaR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libPaths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/common/home/u0424091/R/x86_64-pc-linux-gnu-library/4.4"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[2]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RLibs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/4.4.0"                        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[3]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</a:t>
            </a:r>
          </a:p>
        </p:txBody>
      </p:sp>
    </p:spTree>
    <p:extLst>
      <p:ext uri="{BB962C8B-B14F-4D97-AF65-F5344CB8AC3E}">
        <p14:creationId xmlns:p14="http://schemas.microsoft.com/office/powerpoint/2010/main" val="410848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839B-41B3-794E-30D0-66228233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A42D-965A-6B56-1084-DDC8C97CA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48"/>
            <a:ext cx="10515600" cy="10698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DataExplorer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boxuancui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DataExplorer</a:t>
            </a:r>
            <a:r>
              <a:rPr lang="en-US" dirty="0">
                <a:hlinkClick r:id="rId2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() function, with package name in quotes.</a:t>
            </a:r>
          </a:p>
          <a:p>
            <a:pPr marL="0" indent="0">
              <a:buNone/>
            </a:pPr>
            <a:r>
              <a:rPr lang="en-US" dirty="0"/>
              <a:t>Note that “lib=“ is specified! Without that the installation of dependencies will fail.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362932-81F3-4DD5-B74F-235DC3AECEAF}"/>
              </a:ext>
            </a:extLst>
          </p:cNvPr>
          <p:cNvSpPr txBox="1"/>
          <p:nvPr/>
        </p:nvSpPr>
        <p:spPr>
          <a:xfrm>
            <a:off x="838200" y="2689470"/>
            <a:ext cx="10001003" cy="35394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module load R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R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 version 4.4.0 (2024-04-24) -- "Puppy Cup”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devtools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install_github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boxuancui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", lib=c("/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/common/home/u0424091/R/x86_64-pc-linux-gnu-library/4.4"))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Downloading GitHub repo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boxuancui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DataExplorer@HEAD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…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library(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DataExplorer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sz="160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69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E36-5EA6-AE7E-A67D-B6F74F4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packages from Bioconductor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0606-DB5C-E742-1EAE-B46FF059549F}"/>
              </a:ext>
            </a:extLst>
          </p:cNvPr>
          <p:cNvSpPr txBox="1"/>
          <p:nvPr/>
        </p:nvSpPr>
        <p:spPr>
          <a:xfrm>
            <a:off x="838200" y="1476117"/>
            <a:ext cx="10001003" cy="50167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")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Installing package into 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(as ‘lib’ is unspecified)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 in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install.packages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") 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'lib = "/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/sys/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installdir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/r8/R/4.4.0/lib64/R/library"' is not writable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Would you like to use a personal library instead? (yes/No/cancel) </a:t>
            </a:r>
            <a:r>
              <a:rPr lang="en-US" sz="16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endParaRPr lang="en-US" sz="1600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effectLst/>
                <a:latin typeface="Menlo" panose="020B0609030804020204" pitchFamily="49" charset="0"/>
              </a:rPr>
              <a:t>…</a:t>
            </a:r>
          </a:p>
          <a:p>
            <a:endParaRPr lang="en-US" sz="1600" dirty="0">
              <a:solidFill>
                <a:srgbClr val="0070C0"/>
              </a:solidFill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can be loaded from final location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/RtmpzCb3wb/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 </a:t>
            </a:r>
          </a:p>
          <a:p>
            <a:endParaRPr lang="en-US" sz="1600" dirty="0">
              <a:solidFill>
                <a:srgbClr val="0070C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9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4E36-5EA6-AE7E-A67D-B6F74F4D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packages from Bioconductor (continued)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0606-DB5C-E742-1EAE-B46FF059549F}"/>
              </a:ext>
            </a:extLst>
          </p:cNvPr>
          <p:cNvSpPr txBox="1"/>
          <p:nvPr/>
        </p:nvSpPr>
        <p:spPr>
          <a:xfrm>
            <a:off x="838200" y="2510897"/>
            <a:ext cx="10001003" cy="329320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Menlo" panose="020B0609030804020204" pitchFamily="49" charset="0"/>
              </a:rPr>
              <a:t>&gt;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BiocManager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::install("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PFAM.db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", lib=c("/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uufs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chpc.utah.edu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/common/home/u0424091/R/x86_64-pc-linux-gnu-library/4.4"))</a:t>
            </a:r>
          </a:p>
          <a:p>
            <a:endParaRPr lang="en-US" sz="1600" dirty="0">
              <a:solidFill>
                <a:schemeClr val="accent1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latin typeface="Menlo" panose="020B0609030804020204" pitchFamily="49" charset="0"/>
              </a:rPr>
              <a:t>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can be loaded from final location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 testing if installed package keeps a record of temporary installation path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 DONE 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PFAM.db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The downloaded source packages are 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‘/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/RtmpzCb3wb/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downloaded_packages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’</a:t>
            </a:r>
          </a:p>
          <a:p>
            <a:r>
              <a:rPr lang="en-US" sz="1600" dirty="0">
                <a:latin typeface="Menlo" panose="020B0609030804020204" pitchFamily="49" charset="0"/>
              </a:rPr>
              <a:t>&gt;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F20F4-426F-13CE-95C0-54CAA9B622FF}"/>
              </a:ext>
            </a:extLst>
          </p:cNvPr>
          <p:cNvSpPr txBox="1"/>
          <p:nvPr/>
        </p:nvSpPr>
        <p:spPr>
          <a:xfrm>
            <a:off x="838200" y="1706955"/>
            <a:ext cx="9127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Like </a:t>
            </a:r>
            <a:r>
              <a:rPr lang="en-US" sz="2400" dirty="0" err="1"/>
              <a:t>devtools</a:t>
            </a:r>
            <a:r>
              <a:rPr lang="en-US" sz="2400" dirty="0"/>
              <a:t>::</a:t>
            </a:r>
            <a:r>
              <a:rPr lang="en-US" sz="2400" dirty="0" err="1"/>
              <a:t>install_github</a:t>
            </a:r>
            <a:r>
              <a:rPr lang="en-US" sz="2400" dirty="0"/>
              <a:t>(), it is safest to specify the ”lib=“ argument.</a:t>
            </a:r>
          </a:p>
        </p:txBody>
      </p:sp>
    </p:spTree>
    <p:extLst>
      <p:ext uri="{BB962C8B-B14F-4D97-AF65-F5344CB8AC3E}">
        <p14:creationId xmlns:p14="http://schemas.microsoft.com/office/powerpoint/2010/main" val="2662251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EA6D-4CDD-9705-D934-D6D1235C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packages from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E4EC-4696-0F0B-4064-F765268A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119"/>
            <a:ext cx="10515600" cy="3565030"/>
          </a:xfrm>
        </p:spPr>
        <p:txBody>
          <a:bodyPr>
            <a:normAutofit/>
          </a:bodyPr>
          <a:lstStyle/>
          <a:p>
            <a:r>
              <a:rPr lang="en-US" dirty="0" err="1"/>
              <a:t>install.packages</a:t>
            </a:r>
            <a:r>
              <a:rPr lang="en-US" dirty="0"/>
              <a:t>, </a:t>
            </a:r>
            <a:r>
              <a:rPr lang="en-US" dirty="0" err="1"/>
              <a:t>BiocManager</a:t>
            </a:r>
            <a:r>
              <a:rPr lang="en-US" dirty="0"/>
              <a:t>::install, and </a:t>
            </a: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 download the package source code, then compile and install it</a:t>
            </a:r>
          </a:p>
          <a:p>
            <a:r>
              <a:rPr lang="en-US" dirty="0"/>
              <a:t>If you have the source code URL you can compile and install it like this: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method doesn’t handle dependencies however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3A00F-D22D-00D2-2E9D-1F1DF3190AFD}"/>
              </a:ext>
            </a:extLst>
          </p:cNvPr>
          <p:cNvSpPr txBox="1"/>
          <p:nvPr/>
        </p:nvSpPr>
        <p:spPr>
          <a:xfrm>
            <a:off x="838200" y="3800476"/>
            <a:ext cx="10692740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$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wget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https://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bioconductor.org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/packages/3.16/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bioc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contrib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/limma_3.54.2.tar.gz </a:t>
            </a:r>
          </a:p>
          <a:p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$ R CMD INSTALL --library=$HOME/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R/x86_64-pc-linux-gnu-library/4.4 limma_3.54.2.tar.gz</a:t>
            </a:r>
          </a:p>
        </p:txBody>
      </p:sp>
    </p:spTree>
    <p:extLst>
      <p:ext uri="{BB962C8B-B14F-4D97-AF65-F5344CB8AC3E}">
        <p14:creationId xmlns:p14="http://schemas.microsoft.com/office/powerpoint/2010/main" val="233080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3084-114A-5350-7A8C-EF85E26A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/>
              <a:t>anyLib</a:t>
            </a:r>
            <a:r>
              <a:rPr lang="en-US" b="1" dirty="0"/>
              <a:t>: Install and Load Any Package from CRAN, Bioconductor or </a:t>
            </a:r>
            <a:r>
              <a:rPr lang="en-US" b="1" dirty="0" err="1"/>
              <a:t>Github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B98B6-01CF-6DAB-DC2A-A0E67532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“Made to make your life simpler with packages, by installing and loading a list of packages, whether they are on CRAN, Bioconductor or </a:t>
            </a:r>
            <a:r>
              <a:rPr lang="en-US" dirty="0" err="1"/>
              <a:t>github</a:t>
            </a:r>
            <a:r>
              <a:rPr lang="en-US" dirty="0"/>
              <a:t>. For </a:t>
            </a:r>
            <a:r>
              <a:rPr lang="en-US" dirty="0" err="1"/>
              <a:t>github</a:t>
            </a:r>
            <a:r>
              <a:rPr lang="en-US" dirty="0"/>
              <a:t>, if you do not have the full path, with the maintainer name in it (e.g. "</a:t>
            </a:r>
            <a:r>
              <a:rPr lang="en-US" dirty="0" err="1"/>
              <a:t>achateigner</a:t>
            </a:r>
            <a:r>
              <a:rPr lang="en-US" dirty="0"/>
              <a:t>/</a:t>
            </a:r>
            <a:r>
              <a:rPr lang="en-US" dirty="0" err="1"/>
              <a:t>topReviGO</a:t>
            </a:r>
            <a:r>
              <a:rPr lang="en-US" dirty="0"/>
              <a:t>"), it will be able to load it but not to install it.”</a:t>
            </a:r>
          </a:p>
          <a:p>
            <a:r>
              <a:rPr lang="en-US" dirty="0"/>
              <a:t>Handles dependencies!</a:t>
            </a:r>
          </a:p>
          <a:p>
            <a:r>
              <a:rPr lang="en-US" dirty="0"/>
              <a:t>Installs by default into .</a:t>
            </a:r>
            <a:r>
              <a:rPr lang="en-US" dirty="0" err="1"/>
              <a:t>libPaths</a:t>
            </a:r>
            <a:r>
              <a:rPr lang="en-US" dirty="0"/>
              <a:t>()[1]</a:t>
            </a:r>
          </a:p>
          <a:p>
            <a:r>
              <a:rPr lang="en-US" dirty="0">
                <a:hlinkClick r:id="rId2"/>
              </a:rPr>
              <a:t>https://cran.r-project.org/web/packages/anyLib/index.html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3975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0DE3-9EE9-7BB5-7A4B-91FA9C1C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parallel R code at CHPC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C2C76-CBA3-A5C5-8AD5-529B9F0C1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383"/>
            <a:ext cx="10515600" cy="4883886"/>
          </a:xfrm>
        </p:spPr>
        <p:txBody>
          <a:bodyPr/>
          <a:lstStyle/>
          <a:p>
            <a:r>
              <a:rPr lang="en-US" dirty="0"/>
              <a:t>On an interactive node - should not be using multiple cores</a:t>
            </a:r>
          </a:p>
          <a:p>
            <a:r>
              <a:rPr lang="en-US" dirty="0"/>
              <a:t>A </a:t>
            </a:r>
            <a:r>
              <a:rPr lang="en-US" dirty="0" err="1"/>
              <a:t>Slurm</a:t>
            </a:r>
            <a:r>
              <a:rPr lang="en-US" dirty="0"/>
              <a:t> job (either interactive or batch) may not have access to all the cores on a node</a:t>
            </a:r>
          </a:p>
          <a:p>
            <a:r>
              <a:rPr lang="en-US" dirty="0"/>
              <a:t>To count all the cores on the machine (which is not what we want):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count the cores available to your job: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C7D11-CFD7-BAE3-AC39-7F5886C92C74}"/>
              </a:ext>
            </a:extLst>
          </p:cNvPr>
          <p:cNvSpPr txBox="1"/>
          <p:nvPr/>
        </p:nvSpPr>
        <p:spPr>
          <a:xfrm>
            <a:off x="838200" y="3316375"/>
            <a:ext cx="48750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" pitchFamily="2" charset="0"/>
              </a:rPr>
              <a:t># How many cores are on this machine?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  <a:latin typeface="Courier" pitchFamily="2" charset="0"/>
              </a:rPr>
              <a:t>&gt; library(parallel)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  <a:latin typeface="Courier" pitchFamily="2" charset="0"/>
              </a:rPr>
              <a:t>&gt;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Courier" pitchFamily="2" charset="0"/>
              </a:rPr>
              <a:t>detectCores</a:t>
            </a:r>
            <a:r>
              <a:rPr lang="en-US" sz="1600" b="1" dirty="0">
                <a:solidFill>
                  <a:srgbClr val="FF0000"/>
                </a:solidFill>
                <a:effectLst/>
                <a:latin typeface="Courier" pitchFamily="2" charset="0"/>
              </a:rPr>
              <a:t>()</a:t>
            </a:r>
          </a:p>
          <a:p>
            <a:r>
              <a:rPr lang="en-US" sz="1600" b="1" dirty="0">
                <a:solidFill>
                  <a:srgbClr val="FF0000"/>
                </a:solidFill>
                <a:effectLst/>
                <a:latin typeface="Courier" pitchFamily="2" charset="0"/>
              </a:rPr>
              <a:t>[1] 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D6FF4-7004-14C7-899E-C4986D2FEC84}"/>
              </a:ext>
            </a:extLst>
          </p:cNvPr>
          <p:cNvSpPr txBox="1"/>
          <p:nvPr/>
        </p:nvSpPr>
        <p:spPr>
          <a:xfrm>
            <a:off x="838200" y="4842361"/>
            <a:ext cx="882485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" pitchFamily="2" charset="0"/>
              </a:rPr>
              <a:t># How many cores are available to me on this node?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("SLURM_TASKS_PER_NODE"))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" pitchFamily="2" charset="0"/>
              </a:rPr>
              <a:t># How many cores total are available to my potentially multi-node job: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&gt; 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strtoi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effectLst/>
                <a:latin typeface="Courier" pitchFamily="2" charset="0"/>
              </a:rPr>
              <a:t>Sys.getenv</a:t>
            </a:r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("SLURM_NTASKS"))</a:t>
            </a:r>
          </a:p>
          <a:p>
            <a:r>
              <a:rPr lang="en-US" sz="1600" b="1" dirty="0">
                <a:solidFill>
                  <a:srgbClr val="0070C0"/>
                </a:solidFill>
                <a:effectLst/>
                <a:latin typeface="Courier" pitchFamily="2" charset="0"/>
              </a:rPr>
              <a:t>[1] 10</a:t>
            </a:r>
          </a:p>
        </p:txBody>
      </p:sp>
    </p:spTree>
    <p:extLst>
      <p:ext uri="{BB962C8B-B14F-4D97-AF65-F5344CB8AC3E}">
        <p14:creationId xmlns:p14="http://schemas.microsoft.com/office/powerpoint/2010/main" val="1979566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37D0-AE06-AFEF-770A-936472FA8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CHPC’s R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56E3-1157-30A1-01E5-EB1628829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https://git.io/CHPC-Intro-to-Parallel-Computing-R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Excellent examples of parallel R code, both single- and multi-node</a:t>
            </a:r>
          </a:p>
          <a:p>
            <a:r>
              <a:rPr lang="en-US" dirty="0">
                <a:hlinkClick r:id="rId3"/>
              </a:rPr>
              <a:t>https://www.chpc.utah.edu/documentation/software/r-language.php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few things to note:</a:t>
            </a:r>
          </a:p>
          <a:p>
            <a:pPr lvl="2"/>
            <a:r>
              <a:rPr lang="en-US" dirty="0"/>
              <a:t>Setting up a personal library: as we saw, R version 4.X handles (most) of this automatically. This was not the case in R version 3.X.</a:t>
            </a:r>
          </a:p>
          <a:p>
            <a:pPr lvl="2"/>
            <a:r>
              <a:rPr lang="en-US" dirty="0"/>
              <a:t>We no longer use Intel’s compiler </a:t>
            </a:r>
            <a:r>
              <a:rPr lang="en-US" dirty="0" err="1"/>
              <a:t>icc</a:t>
            </a:r>
            <a:r>
              <a:rPr lang="en-US" dirty="0"/>
              <a:t> for R, we use </a:t>
            </a:r>
            <a:r>
              <a:rPr lang="en-US" dirty="0" err="1"/>
              <a:t>gcc</a:t>
            </a:r>
            <a:r>
              <a:rPr lang="en-US" dirty="0"/>
              <a:t> exclusively which solves some inter-compiler issues.</a:t>
            </a:r>
          </a:p>
          <a:p>
            <a:pPr lvl="2"/>
            <a:r>
              <a:rPr lang="en-US" dirty="0"/>
              <a:t>Older versions of R used the file $HOME/.R/</a:t>
            </a:r>
            <a:r>
              <a:rPr lang="en-US" dirty="0" err="1"/>
              <a:t>Makevars</a:t>
            </a:r>
            <a:r>
              <a:rPr lang="en-US" dirty="0"/>
              <a:t> to specify compile-time options, and this file is largely obsolete (thank goodness!)</a:t>
            </a:r>
          </a:p>
        </p:txBody>
      </p:sp>
    </p:spTree>
    <p:extLst>
      <p:ext uri="{BB962C8B-B14F-4D97-AF65-F5344CB8AC3E}">
        <p14:creationId xmlns:p14="http://schemas.microsoft.com/office/powerpoint/2010/main" val="324383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A9C2-7956-292C-04F4-7D8E571ED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using R at CHPC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90CB859-8149-14BD-FA4E-B872E282D4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768137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77140339"/>
                    </a:ext>
                  </a:extLst>
                </a:gridCol>
                <a:gridCol w="7270315">
                  <a:extLst>
                    <a:ext uri="{9D8B030D-6E8A-4147-A177-3AD203B41FA5}">
                      <a16:colId xmlns:a16="http://schemas.microsoft.com/office/drawing/2014/main" val="2124614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517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command line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93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either web browser or X-Windows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1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Lab or Notebook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Interactive, document based, web browser GUI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batch script oriented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36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Non-interactive, document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0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44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6F3B-37A2-F2DF-ABAA-C12F5214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to access resources at CHPC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74B59B-CD58-76D7-5188-845483F6B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043451"/>
              </p:ext>
            </p:extLst>
          </p:nvPr>
        </p:nvGraphicFramePr>
        <p:xfrm>
          <a:off x="838200" y="1825625"/>
          <a:ext cx="10515600" cy="28813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069921">
                  <a:extLst>
                    <a:ext uri="{9D8B030D-6E8A-4147-A177-3AD203B41FA5}">
                      <a16:colId xmlns:a16="http://schemas.microsoft.com/office/drawing/2014/main" val="3382537353"/>
                    </a:ext>
                  </a:extLst>
                </a:gridCol>
                <a:gridCol w="3940479">
                  <a:extLst>
                    <a:ext uri="{9D8B030D-6E8A-4147-A177-3AD203B41FA5}">
                      <a16:colId xmlns:a16="http://schemas.microsoft.com/office/drawing/2014/main" val="11244621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61088286"/>
                    </a:ext>
                  </a:extLst>
                </a:gridCol>
              </a:tblGrid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730566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ssh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23034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to interactive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 line or GUI, persistence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0498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convenient, like ssh, command line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interactive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69898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non-interactive (batch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28440"/>
                  </a:ext>
                </a:extLst>
              </a:tr>
              <a:tr h="372936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interactive command-line or GUI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980628"/>
                  </a:ext>
                </a:extLst>
              </a:tr>
              <a:tr h="643698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web-based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node(s)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129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E4B0AD-F553-AA72-A2CD-3ED0A319B1AF}"/>
              </a:ext>
            </a:extLst>
          </p:cNvPr>
          <p:cNvSpPr txBox="1"/>
          <p:nvPr/>
        </p:nvSpPr>
        <p:spPr>
          <a:xfrm>
            <a:off x="838200" y="5386192"/>
            <a:ext cx="10249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the appropriate uses for interactive and compute nodes: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nodes: writing code, installing code, small-scale testing, debugging, managing SLURM jobs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nodes: heavy-duty computing (simulations, stats, data visualization) whether interactive or not</a:t>
            </a:r>
          </a:p>
        </p:txBody>
      </p:sp>
    </p:spTree>
    <p:extLst>
      <p:ext uri="{BB962C8B-B14F-4D97-AF65-F5344CB8AC3E}">
        <p14:creationId xmlns:p14="http://schemas.microsoft.com/office/powerpoint/2010/main" val="2972071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408207"/>
              </p:ext>
            </p:extLst>
          </p:nvPr>
        </p:nvGraphicFramePr>
        <p:xfrm>
          <a:off x="383029" y="1615418"/>
          <a:ext cx="11376579" cy="3134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782075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241207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430544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535731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3701197803"/>
                    </a:ext>
                  </a:extLst>
                </a:gridCol>
                <a:gridCol w="1693511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(runs 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(runs 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46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10C8E-8DDF-1CBC-54B5-89084A4C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use methods vs. CHPC access methods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55A10AD-2F62-E4E6-FAE1-587DC1E35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35637"/>
              </p:ext>
            </p:extLst>
          </p:nvPr>
        </p:nvGraphicFramePr>
        <p:xfrm>
          <a:off x="383029" y="1384191"/>
          <a:ext cx="11248990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75841">
                  <a:extLst>
                    <a:ext uri="{9D8B030D-6E8A-4147-A177-3AD203B41FA5}">
                      <a16:colId xmlns:a16="http://schemas.microsoft.com/office/drawing/2014/main" val="1407467100"/>
                    </a:ext>
                  </a:extLst>
                </a:gridCol>
                <a:gridCol w="1170718">
                  <a:extLst>
                    <a:ext uri="{9D8B030D-6E8A-4147-A177-3AD203B41FA5}">
                      <a16:colId xmlns:a16="http://schemas.microsoft.com/office/drawing/2014/main" val="477450766"/>
                    </a:ext>
                  </a:extLst>
                </a:gridCol>
                <a:gridCol w="1603147">
                  <a:extLst>
                    <a:ext uri="{9D8B030D-6E8A-4147-A177-3AD203B41FA5}">
                      <a16:colId xmlns:a16="http://schemas.microsoft.com/office/drawing/2014/main" val="2598434461"/>
                    </a:ext>
                  </a:extLst>
                </a:gridCol>
                <a:gridCol w="1792992">
                  <a:extLst>
                    <a:ext uri="{9D8B030D-6E8A-4147-A177-3AD203B41FA5}">
                      <a16:colId xmlns:a16="http://schemas.microsoft.com/office/drawing/2014/main" val="3656288422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534506463"/>
                    </a:ext>
                  </a:extLst>
                </a:gridCol>
                <a:gridCol w="1603146">
                  <a:extLst>
                    <a:ext uri="{9D8B030D-6E8A-4147-A177-3AD203B41FA5}">
                      <a16:colId xmlns:a16="http://schemas.microsoft.com/office/drawing/2014/main" val="2334919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Jupyter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RScript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 Markdown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57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ssh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slow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11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FastX</a:t>
                      </a:r>
                      <a:r>
                        <a:rPr lang="en-US" dirty="0"/>
                        <a:t> (to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10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cluster shell access (on interactive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but no graphics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 - requires X 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 good for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584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sbatch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2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SLURM </a:t>
                      </a:r>
                      <a:r>
                        <a:rPr lang="en-US" dirty="0" err="1"/>
                        <a:t>salloc</a:t>
                      </a:r>
                      <a:r>
                        <a:rPr lang="en-US" dirty="0"/>
                        <a:t> (compute 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Inefficient - not recommended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OnDemand system installed applications (on compute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⭐️⭐️⭐️⭐️⭐️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3042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0A5264-EC4D-4106-CACC-01A3AB5F267D}"/>
              </a:ext>
            </a:extLst>
          </p:cNvPr>
          <p:cNvSpPr txBox="1"/>
          <p:nvPr/>
        </p:nvSpPr>
        <p:spPr>
          <a:xfrm>
            <a:off x="383029" y="6308209"/>
            <a:ext cx="879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chemeClr val="tx1"/>
                </a:solidFill>
              </a:rPr>
              <a:t>✅ </a:t>
            </a:r>
            <a:r>
              <a:rPr lang="en-US" dirty="0"/>
              <a:t>good for testing” means software works well within computing limits of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49084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06EA-4CAB-746C-36C0-75096D25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ssh, </a:t>
            </a:r>
            <a:r>
              <a:rPr lang="en-US" dirty="0" err="1"/>
              <a:t>FastX</a:t>
            </a:r>
            <a:r>
              <a:rPr lang="en-US" dirty="0"/>
              <a:t>, and OnDemand shell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1C02-83D1-6E8D-7643-84B3013D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methods provide a terminal window on an interactive node</a:t>
            </a:r>
          </a:p>
          <a:p>
            <a:r>
              <a:rPr lang="en-US" dirty="0"/>
              <a:t>Graphics (whether GUI or graphical output) requires X-forwarding</a:t>
            </a:r>
          </a:p>
          <a:p>
            <a:pPr lvl="1"/>
            <a:r>
              <a:rPr lang="en-US" dirty="0"/>
              <a:t>On Mac use “ssh -Y </a:t>
            </a:r>
            <a:r>
              <a:rPr lang="en-US" i="1" dirty="0" err="1"/>
              <a:t>username</a:t>
            </a:r>
            <a:r>
              <a:rPr lang="en-US" dirty="0" err="1"/>
              <a:t>@</a:t>
            </a:r>
            <a:r>
              <a:rPr lang="en-US" i="1" dirty="0" err="1"/>
              <a:t>hostname</a:t>
            </a:r>
            <a:r>
              <a:rPr lang="en-US" i="1" dirty="0"/>
              <a:t>”</a:t>
            </a:r>
          </a:p>
          <a:p>
            <a:pPr lvl="1"/>
            <a:r>
              <a:rPr lang="en-US" dirty="0"/>
              <a:t>On Windows use </a:t>
            </a:r>
            <a:r>
              <a:rPr lang="en-US" dirty="0" err="1"/>
              <a:t>Xming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https://xming.en.softonic.com/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X-forwarding can be slow without some help</a:t>
            </a:r>
          </a:p>
          <a:p>
            <a:r>
              <a:rPr lang="en-US" dirty="0" err="1"/>
              <a:t>FastX</a:t>
            </a:r>
            <a:r>
              <a:rPr lang="en-US" dirty="0"/>
              <a:t> accelerates X-forwarding</a:t>
            </a:r>
          </a:p>
          <a:p>
            <a:pPr lvl="1"/>
            <a:r>
              <a:rPr lang="en-US" dirty="0"/>
              <a:t>Web interface and desktop clients are available</a:t>
            </a:r>
          </a:p>
          <a:p>
            <a:pPr lvl="1"/>
            <a:r>
              <a:rPr lang="en-US" dirty="0"/>
              <a:t>Graphics performance much improved over ssh X-forwarding</a:t>
            </a:r>
          </a:p>
          <a:p>
            <a:pPr lvl="1"/>
            <a:r>
              <a:rPr lang="en-US" dirty="0"/>
              <a:t>Keyboard copy and paste can be a problem</a:t>
            </a:r>
          </a:p>
        </p:txBody>
      </p:sp>
    </p:spTree>
    <p:extLst>
      <p:ext uri="{BB962C8B-B14F-4D97-AF65-F5344CB8AC3E}">
        <p14:creationId xmlns:p14="http://schemas.microsoft.com/office/powerpoint/2010/main" val="262238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49BF-C23E-B815-51E1-5E171D88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SLURM </a:t>
            </a:r>
            <a:r>
              <a:rPr lang="en-US" dirty="0" err="1"/>
              <a:t>sbatch</a:t>
            </a:r>
            <a:r>
              <a:rPr lang="en-US" dirty="0"/>
              <a:t> and </a:t>
            </a:r>
            <a:r>
              <a:rPr lang="en-US" dirty="0" err="1"/>
              <a:t>salloc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6C5B-C625-8242-1A7B-CAAB01B2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methods provide access to compute nodes</a:t>
            </a:r>
          </a:p>
          <a:p>
            <a:r>
              <a:rPr lang="en-US" dirty="0" err="1"/>
              <a:t>sbatch</a:t>
            </a:r>
            <a:r>
              <a:rPr lang="en-US" dirty="0"/>
              <a:t> is batch oriented - therefore non-interactive</a:t>
            </a:r>
          </a:p>
          <a:p>
            <a:pPr lvl="1"/>
            <a:r>
              <a:rPr lang="en-US" dirty="0"/>
              <a:t>Submits a shell script to cluster for non-interactive execution</a:t>
            </a:r>
          </a:p>
          <a:p>
            <a:r>
              <a:rPr lang="en-US" dirty="0" err="1"/>
              <a:t>salloc</a:t>
            </a:r>
            <a:r>
              <a:rPr lang="en-US" dirty="0"/>
              <a:t> starts an interactive shell session on a compute node</a:t>
            </a:r>
          </a:p>
          <a:p>
            <a:pPr lvl="1"/>
            <a:r>
              <a:rPr lang="en-US" dirty="0"/>
              <a:t>Session started by </a:t>
            </a:r>
            <a:r>
              <a:rPr lang="en-US" dirty="0" err="1"/>
              <a:t>salloc</a:t>
            </a:r>
            <a:r>
              <a:rPr lang="en-US" dirty="0"/>
              <a:t> inherits your environment from interactive node</a:t>
            </a:r>
          </a:p>
        </p:txBody>
      </p:sp>
    </p:spTree>
    <p:extLst>
      <p:ext uri="{BB962C8B-B14F-4D97-AF65-F5344CB8AC3E}">
        <p14:creationId xmlns:p14="http://schemas.microsoft.com/office/powerpoint/2010/main" val="138370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A2D-5B12-7FAB-FDF6-B5CCAD6E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OnDemand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F9D1A-6016-EA28-F485-C0E835B1F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portal</a:t>
            </a:r>
          </a:p>
          <a:p>
            <a:r>
              <a:rPr lang="en-US" dirty="0"/>
              <a:t>Access to compute nodes (and interactive nodes)</a:t>
            </a:r>
          </a:p>
          <a:p>
            <a:r>
              <a:rPr lang="en-US" dirty="0"/>
              <a:t>Great for running web and GUI applications on compute nodes</a:t>
            </a:r>
          </a:p>
          <a:p>
            <a:r>
              <a:rPr lang="en-US" dirty="0"/>
              <a:t>Access to compute nodes via </a:t>
            </a:r>
            <a:r>
              <a:rPr lang="en-US" dirty="0" err="1"/>
              <a:t>Slurm</a:t>
            </a:r>
            <a:r>
              <a:rPr lang="en-US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149867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2774</Words>
  <Application>Microsoft Macintosh PowerPoint</Application>
  <PresentationFormat>Widescreen</PresentationFormat>
  <Paragraphs>381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Courier</vt:lpstr>
      <vt:lpstr>Menlo</vt:lpstr>
      <vt:lpstr>Office Theme</vt:lpstr>
      <vt:lpstr>Using R at CHPC</vt:lpstr>
      <vt:lpstr>Today’s agenda:</vt:lpstr>
      <vt:lpstr>Methods of using R at CHPC</vt:lpstr>
      <vt:lpstr>Methods to access resources at CHPC</vt:lpstr>
      <vt:lpstr>R use methods vs. CHPC access methods</vt:lpstr>
      <vt:lpstr>R use methods vs. CHPC access methods</vt:lpstr>
      <vt:lpstr>ssh, FastX, and OnDemand shell access</vt:lpstr>
      <vt:lpstr>SLURM sbatch and salloc demo</vt:lpstr>
      <vt:lpstr>OnDemand demo</vt:lpstr>
      <vt:lpstr>Writing R code for interactive vs batch jobs</vt:lpstr>
      <vt:lpstr>PowerPoint Presentation</vt:lpstr>
      <vt:lpstr>Strategies for handling missing R libraries</vt:lpstr>
      <vt:lpstr>Strategy 1: Tell R where to find the already-installed package</vt:lpstr>
      <vt:lpstr>Strategy 1 (continued)</vt:lpstr>
      <vt:lpstr>Strategy 2: Find a version of R that has the package installed</vt:lpstr>
      <vt:lpstr>CHPC’s R modules</vt:lpstr>
      <vt:lpstr>Strategy 3: Install the package yourself</vt:lpstr>
      <vt:lpstr>Installing packages from CRAN</vt:lpstr>
      <vt:lpstr>Installing packages from CRAN (continued)</vt:lpstr>
      <vt:lpstr>Installing packages from CRAN (continued)</vt:lpstr>
      <vt:lpstr>Installing packages from Github</vt:lpstr>
      <vt:lpstr>Installing packages from Bioconductor</vt:lpstr>
      <vt:lpstr>Installing packages from Bioconductor (continued)</vt:lpstr>
      <vt:lpstr>Installing packages from source code</vt:lpstr>
      <vt:lpstr>anyLib: Install and Load Any Package from CRAN, Bioconductor or Github </vt:lpstr>
      <vt:lpstr>Running parallel R code at CHPC</vt:lpstr>
      <vt:lpstr>CHPC’s R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R at CHPC</dc:title>
  <dc:creator>Brett A Milash</dc:creator>
  <cp:lastModifiedBy>Brett Milash</cp:lastModifiedBy>
  <cp:revision>36</cp:revision>
  <cp:lastPrinted>2024-07-18T18:35:36Z</cp:lastPrinted>
  <dcterms:created xsi:type="dcterms:W3CDTF">2023-03-28T03:05:37Z</dcterms:created>
  <dcterms:modified xsi:type="dcterms:W3CDTF">2024-11-12T22:52:46Z</dcterms:modified>
</cp:coreProperties>
</file>