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59" r:id="rId5"/>
    <p:sldId id="260" r:id="rId6"/>
    <p:sldId id="262" r:id="rId7"/>
    <p:sldId id="265" r:id="rId8"/>
    <p:sldId id="261" r:id="rId9"/>
    <p:sldId id="263" r:id="rId10"/>
    <p:sldId id="264" r:id="rId11"/>
    <p:sldId id="266" r:id="rId12"/>
    <p:sldId id="271" r:id="rId13"/>
    <p:sldId id="268"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767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654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028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3126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40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8984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199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6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214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8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434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7/6/2019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932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60693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F601-DD6B-4579-B6F1-D8C2A2493187}"/>
              </a:ext>
            </a:extLst>
          </p:cNvPr>
          <p:cNvSpPr>
            <a:spLocks noGrp="1"/>
          </p:cNvSpPr>
          <p:nvPr>
            <p:ph type="ctrTitle"/>
          </p:nvPr>
        </p:nvSpPr>
        <p:spPr>
          <a:xfrm>
            <a:off x="1777463" y="275771"/>
            <a:ext cx="8637073" cy="3153229"/>
          </a:xfrm>
        </p:spPr>
        <p:txBody>
          <a:bodyPr>
            <a:normAutofit fontScale="90000"/>
          </a:bodyPr>
          <a:lstStyle/>
          <a:p>
            <a:r>
              <a:rPr lang="en-GB" sz="5400" b="1" dirty="0"/>
              <a:t>AVAILABILITY ANALYSIS OF STEAM BOILER WITH METHANE AND AIR REACTANTS</a:t>
            </a:r>
            <a:endParaRPr lang="en-MY" sz="5400" dirty="0"/>
          </a:p>
        </p:txBody>
      </p:sp>
      <p:sp>
        <p:nvSpPr>
          <p:cNvPr id="3" name="Subtitle 2">
            <a:extLst>
              <a:ext uri="{FF2B5EF4-FFF2-40B4-BE49-F238E27FC236}">
                <a16:creationId xmlns:a16="http://schemas.microsoft.com/office/drawing/2014/main" id="{58FBCC0D-32EF-467B-A2F4-D1652A59DE29}"/>
              </a:ext>
            </a:extLst>
          </p:cNvPr>
          <p:cNvSpPr>
            <a:spLocks noGrp="1"/>
          </p:cNvSpPr>
          <p:nvPr>
            <p:ph type="subTitle" idx="1"/>
          </p:nvPr>
        </p:nvSpPr>
        <p:spPr>
          <a:xfrm>
            <a:off x="2417779" y="3548960"/>
            <a:ext cx="9155031" cy="1333759"/>
          </a:xfrm>
        </p:spPr>
        <p:txBody>
          <a:bodyPr>
            <a:normAutofit fontScale="92500" lnSpcReduction="10000"/>
          </a:bodyPr>
          <a:lstStyle/>
          <a:p>
            <a:r>
              <a:rPr lang="en-US" dirty="0"/>
              <a:t>Christabelle peter</a:t>
            </a:r>
          </a:p>
          <a:p>
            <a:r>
              <a:rPr lang="en-GB" dirty="0"/>
              <a:t>ME 210: Advanced thermodynamics </a:t>
            </a:r>
          </a:p>
          <a:p>
            <a:r>
              <a:rPr lang="en-MY" dirty="0"/>
              <a:t>5/6/2019</a:t>
            </a:r>
          </a:p>
        </p:txBody>
      </p:sp>
    </p:spTree>
    <p:extLst>
      <p:ext uri="{BB962C8B-B14F-4D97-AF65-F5344CB8AC3E}">
        <p14:creationId xmlns:p14="http://schemas.microsoft.com/office/powerpoint/2010/main" val="2542856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1363-B1E6-4F67-B309-2351F9B3DB32}"/>
              </a:ext>
            </a:extLst>
          </p:cNvPr>
          <p:cNvSpPr>
            <a:spLocks noGrp="1"/>
          </p:cNvSpPr>
          <p:nvPr>
            <p:ph type="title"/>
          </p:nvPr>
        </p:nvSpPr>
        <p:spPr>
          <a:xfrm>
            <a:off x="952500" y="302917"/>
            <a:ext cx="9603275" cy="592434"/>
          </a:xfrm>
        </p:spPr>
        <p:txBody>
          <a:bodyPr/>
          <a:lstStyle/>
          <a:p>
            <a:r>
              <a:rPr lang="en-US" dirty="0"/>
              <a:t>ANALYSIS</a:t>
            </a:r>
            <a:endParaRPr lang="en-MY"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2A9D3F1-C6A5-4204-B463-4859335A124F}"/>
                  </a:ext>
                </a:extLst>
              </p:cNvPr>
              <p:cNvSpPr>
                <a:spLocks noGrp="1"/>
              </p:cNvSpPr>
              <p:nvPr>
                <p:ph sz="quarter" idx="13"/>
              </p:nvPr>
            </p:nvSpPr>
            <p:spPr>
              <a:xfrm>
                <a:off x="952497" y="892260"/>
                <a:ext cx="9896475" cy="4956229"/>
              </a:xfrm>
              <a:prstGeom prst="rect">
                <a:avLst/>
              </a:prstGeom>
            </p:spPr>
            <p:txBody>
              <a:bodyPr wrap="square">
                <a:spAutoFit/>
              </a:bodyPr>
              <a:lstStyle/>
              <a:p>
                <a:pPr marL="0" indent="0">
                  <a:buNone/>
                </a:pPr>
                <a:r>
                  <a:rPr lang="en-US" u="sng" dirty="0"/>
                  <a:t>Change in exergy for the combustion reaction</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Where                      . Entropy, </a:t>
                </a:r>
                <a14:m>
                  <m:oMath xmlns:m="http://schemas.openxmlformats.org/officeDocument/2006/math">
                    <m:sSub>
                      <m:sSubPr>
                        <m:ctrlPr>
                          <a:rPr lang="en-MY" sz="2400" i="1">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𝑆</m:t>
                        </m:r>
                      </m:e>
                      <m:sub>
                        <m:r>
                          <a:rPr lang="en-GB" i="1">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dirty="0"/>
                  <a:t> are calculated using the equation below</a:t>
                </a:r>
              </a:p>
              <a:p>
                <a:pPr marL="0" indent="0">
                  <a:buNone/>
                </a:pPr>
                <a14:m>
                  <m:oMathPara xmlns:m="http://schemas.openxmlformats.org/officeDocument/2006/math">
                    <m:oMathParaPr>
                      <m:jc m:val="center"/>
                    </m:oMathParaPr>
                    <m:oMath xmlns:m="http://schemas.openxmlformats.org/officeDocument/2006/math">
                      <m:sSub>
                        <m:sSubPr>
                          <m:ctrlPr>
                            <a:rPr lang="en-MY"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𝑖</m:t>
                          </m:r>
                        </m:sub>
                      </m:sSub>
                      <m:d>
                        <m:dPr>
                          <m:ctrlPr>
                            <a:rPr lang="en-MY" i="1">
                              <a:latin typeface="Cambria Math" panose="02040503050406030204" pitchFamily="18" charset="0"/>
                            </a:rPr>
                          </m:ctrlPr>
                        </m:dPr>
                        <m:e>
                          <m:r>
                            <a:rPr lang="en-GB" i="1">
                              <a:latin typeface="Cambria Math" panose="02040503050406030204" pitchFamily="18" charset="0"/>
                            </a:rPr>
                            <m:t>𝑇</m:t>
                          </m:r>
                          <m:r>
                            <a:rPr lang="en-GB" i="1">
                              <a:latin typeface="Cambria Math" panose="02040503050406030204" pitchFamily="18" charset="0"/>
                            </a:rPr>
                            <m:t>,</m:t>
                          </m:r>
                          <m:r>
                            <a:rPr lang="en-GB" i="1">
                              <a:latin typeface="Cambria Math" panose="02040503050406030204" pitchFamily="18" charset="0"/>
                            </a:rPr>
                            <m:t>𝑃</m:t>
                          </m:r>
                        </m:e>
                      </m:d>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𝑆</m:t>
                          </m:r>
                          <m:r>
                            <a:rPr lang="en-GB" i="1">
                              <a:latin typeface="Cambria Math" panose="02040503050406030204" pitchFamily="18" charset="0"/>
                            </a:rPr>
                            <m:t>°</m:t>
                          </m:r>
                        </m:e>
                        <m:sub>
                          <m:r>
                            <a:rPr lang="en-GB" i="1">
                              <a:latin typeface="Cambria Math" panose="02040503050406030204" pitchFamily="18" charset="0"/>
                            </a:rPr>
                            <m:t>𝑖</m:t>
                          </m:r>
                        </m:sub>
                      </m:sSub>
                      <m:d>
                        <m:dPr>
                          <m:ctrlPr>
                            <a:rPr lang="en-MY" i="1">
                              <a:latin typeface="Cambria Math" panose="02040503050406030204" pitchFamily="18" charset="0"/>
                            </a:rPr>
                          </m:ctrlPr>
                        </m:dPr>
                        <m:e>
                          <m:sSub>
                            <m:sSubPr>
                              <m:ctrlPr>
                                <a:rPr lang="en-MY"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𝑟𝑒𝑓</m:t>
                              </m:r>
                            </m:sub>
                          </m:sSub>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𝑟𝑒𝑓</m:t>
                              </m:r>
                            </m:sub>
                          </m:sSub>
                        </m:e>
                      </m:d>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𝑖</m:t>
                          </m:r>
                        </m:sub>
                      </m:sSub>
                    </m:oMath>
                  </m:oMathPara>
                </a14:m>
                <a:endParaRPr lang="en-US" dirty="0"/>
              </a:p>
              <a:p>
                <a14:m>
                  <m:oMath xmlns:m="http://schemas.openxmlformats.org/officeDocument/2006/math">
                    <m:sSub>
                      <m:sSubPr>
                        <m:ctrlPr>
                          <a:rPr lang="en-MY" i="1">
                            <a:latin typeface="Cambria Math" panose="02040503050406030204" pitchFamily="18" charset="0"/>
                          </a:rPr>
                        </m:ctrlPr>
                      </m:sSubPr>
                      <m:e>
                        <m:r>
                          <a:rPr lang="en-GB" i="1">
                            <a:latin typeface="Cambria Math" panose="02040503050406030204" pitchFamily="18" charset="0"/>
                          </a:rPr>
                          <m:t>𝑆</m:t>
                        </m:r>
                        <m:r>
                          <a:rPr lang="en-GB" i="1">
                            <a:latin typeface="Cambria Math" panose="02040503050406030204" pitchFamily="18" charset="0"/>
                          </a:rPr>
                          <m:t>°</m:t>
                        </m:r>
                      </m:e>
                      <m:sub>
                        <m:r>
                          <a:rPr lang="en-GB" i="1">
                            <a:latin typeface="Cambria Math" panose="02040503050406030204" pitchFamily="18" charset="0"/>
                          </a:rPr>
                          <m:t>𝑖</m:t>
                        </m:r>
                      </m:sub>
                    </m:sSub>
                    <m:d>
                      <m:dPr>
                        <m:ctrlPr>
                          <a:rPr lang="en-MY" i="1">
                            <a:latin typeface="Cambria Math" panose="02040503050406030204" pitchFamily="18" charset="0"/>
                          </a:rPr>
                        </m:ctrlPr>
                      </m:dPr>
                      <m:e>
                        <m:sSub>
                          <m:sSubPr>
                            <m:ctrlPr>
                              <a:rPr lang="en-MY"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𝑟𝑒𝑓</m:t>
                            </m:r>
                          </m:sub>
                        </m:sSub>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𝑟𝑒𝑓</m:t>
                            </m:r>
                          </m:sub>
                        </m:sSub>
                      </m:e>
                    </m:d>
                    <m:r>
                      <a:rPr lang="en-GB" i="1">
                        <a:latin typeface="Cambria Math" panose="02040503050406030204" pitchFamily="18" charset="0"/>
                      </a:rPr>
                      <m:t> </m:t>
                    </m:r>
                  </m:oMath>
                </a14:m>
                <a:r>
                  <a:rPr lang="en-MY" dirty="0"/>
                  <a:t>is </a:t>
                </a:r>
                <a:r>
                  <a:rPr lang="en-GB" dirty="0"/>
                  <a:t>entropy formation of compound at reference temperature and pressure </a:t>
                </a:r>
                <a:endParaRPr lang="en-US" i="1" dirty="0">
                  <a:latin typeface="Cambria Math" panose="02040503050406030204" pitchFamily="18" charset="0"/>
                </a:endParaRPr>
              </a:p>
              <a:p>
                <a14:m>
                  <m:oMath xmlns:m="http://schemas.openxmlformats.org/officeDocument/2006/math">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𝑖</m:t>
                        </m:r>
                      </m:sub>
                    </m:sSub>
                    <m:r>
                      <a:rPr lang="en-GB" i="1">
                        <a:latin typeface="Cambria Math" panose="02040503050406030204" pitchFamily="18" charset="0"/>
                      </a:rPr>
                      <m:t> </m:t>
                    </m:r>
                  </m:oMath>
                </a14:m>
                <a:r>
                  <a:rPr lang="en-MY" dirty="0"/>
                  <a:t>is </a:t>
                </a:r>
                <a:r>
                  <a:rPr lang="en-GB" dirty="0"/>
                  <a:t>the change in the sensible entropy</a:t>
                </a:r>
                <a:endParaRPr lang="en-MY" dirty="0"/>
              </a:p>
              <a:p>
                <a:pPr marL="0" indent="0">
                  <a:buNone/>
                </a:pPr>
                <a:endParaRPr lang="en-MY" dirty="0"/>
              </a:p>
            </p:txBody>
          </p:sp>
        </mc:Choice>
        <mc:Fallback xmlns="">
          <p:sp>
            <p:nvSpPr>
              <p:cNvPr id="4" name="Content Placeholder 3">
                <a:extLst>
                  <a:ext uri="{FF2B5EF4-FFF2-40B4-BE49-F238E27FC236}">
                    <a16:creationId xmlns:a16="http://schemas.microsoft.com/office/drawing/2014/main" id="{52A9D3F1-C6A5-4204-B463-4859335A124F}"/>
                  </a:ext>
                </a:extLst>
              </p:cNvPr>
              <p:cNvSpPr>
                <a:spLocks noGrp="1" noRot="1" noChangeAspect="1" noMove="1" noResize="1" noEditPoints="1" noAdjustHandles="1" noChangeArrowheads="1" noChangeShapeType="1" noTextEdit="1"/>
              </p:cNvSpPr>
              <p:nvPr>
                <p:ph sz="quarter" idx="13"/>
              </p:nvPr>
            </p:nvSpPr>
            <p:spPr>
              <a:xfrm>
                <a:off x="952497" y="892260"/>
                <a:ext cx="9896475" cy="4956229"/>
              </a:xfrm>
              <a:prstGeom prst="rect">
                <a:avLst/>
              </a:prstGeom>
              <a:blipFill>
                <a:blip r:embed="rId2"/>
                <a:stretch>
                  <a:fillRect l="-61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C787B6E-D106-4F14-BFD0-07022B498180}"/>
                  </a:ext>
                </a:extLst>
              </p:cNvPr>
              <p:cNvSpPr/>
              <p:nvPr/>
            </p:nvSpPr>
            <p:spPr>
              <a:xfrm>
                <a:off x="1911590" y="1304039"/>
                <a:ext cx="8060872" cy="8701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MY" i="1">
                              <a:latin typeface="Cambria Math" panose="02040503050406030204" pitchFamily="18" charset="0"/>
                            </a:rPr>
                          </m:ctrlPr>
                        </m:fPr>
                        <m:num>
                          <m:sSub>
                            <m:sSubPr>
                              <m:ctrlPr>
                                <a:rPr lang="en-MY" i="1">
                                  <a:latin typeface="Cambria Math" panose="02040503050406030204" pitchFamily="18" charset="0"/>
                                </a:rPr>
                              </m:ctrlPr>
                            </m:sSubPr>
                            <m:e>
                              <m:r>
                                <a:rPr lang="en-MY" i="1">
                                  <a:latin typeface="Cambria Math" panose="02040503050406030204" pitchFamily="18" charset="0"/>
                                </a:rPr>
                                <m:t>𝑑𝑋</m:t>
                              </m:r>
                            </m:e>
                            <m:sub>
                              <m:r>
                                <a:rPr lang="en-MY" i="1">
                                  <a:latin typeface="Cambria Math" panose="02040503050406030204" pitchFamily="18" charset="0"/>
                                </a:rPr>
                                <m:t>𝐶𝑉</m:t>
                              </m:r>
                            </m:sub>
                          </m:sSub>
                        </m:num>
                        <m:den>
                          <m:r>
                            <a:rPr lang="en-MY" i="1">
                              <a:latin typeface="Cambria Math" panose="02040503050406030204" pitchFamily="18" charset="0"/>
                            </a:rPr>
                            <m:t>𝑑𝑡</m:t>
                          </m:r>
                        </m:den>
                      </m:f>
                      <m:r>
                        <a:rPr lang="en-MY" i="0">
                          <a:latin typeface="Cambria Math" panose="02040503050406030204" pitchFamily="18" charset="0"/>
                        </a:rPr>
                        <m:t>=</m:t>
                      </m:r>
                      <m:nary>
                        <m:naryPr>
                          <m:chr m:val="∑"/>
                          <m:limLoc m:val="undOvr"/>
                          <m:supHide m:val="on"/>
                          <m:ctrlPr>
                            <a:rPr lang="en-MY" i="1">
                              <a:latin typeface="Cambria Math" panose="02040503050406030204" pitchFamily="18" charset="0"/>
                            </a:rPr>
                          </m:ctrlPr>
                        </m:naryPr>
                        <m:sub>
                          <m:r>
                            <a:rPr lang="en-MY" i="1">
                              <a:latin typeface="Cambria Math" panose="02040503050406030204" pitchFamily="18" charset="0"/>
                            </a:rPr>
                            <m:t>𝑖</m:t>
                          </m:r>
                        </m:sub>
                        <m:sup/>
                        <m:e>
                          <m:acc>
                            <m:accPr>
                              <m:chr m:val="̇"/>
                              <m:ctrlPr>
                                <a:rPr lang="en-MY" i="1">
                                  <a:latin typeface="Cambria Math" panose="02040503050406030204" pitchFamily="18" charset="0"/>
                                </a:rPr>
                              </m:ctrlPr>
                            </m:accPr>
                            <m:e>
                              <m:r>
                                <a:rPr lang="en-MY" i="1">
                                  <a:latin typeface="Cambria Math" panose="02040503050406030204" pitchFamily="18" charset="0"/>
                                </a:rPr>
                                <m:t>𝑄</m:t>
                              </m:r>
                            </m:e>
                          </m:acc>
                        </m:e>
                      </m:nary>
                      <m:d>
                        <m:dPr>
                          <m:ctrlPr>
                            <a:rPr lang="en-MY" i="1">
                              <a:latin typeface="Cambria Math" panose="02040503050406030204" pitchFamily="18" charset="0"/>
                            </a:rPr>
                          </m:ctrlPr>
                        </m:dPr>
                        <m:e>
                          <m:r>
                            <a:rPr lang="en-MY" i="0">
                              <a:latin typeface="Cambria Math" panose="02040503050406030204" pitchFamily="18" charset="0"/>
                            </a:rPr>
                            <m:t>1−</m:t>
                          </m:r>
                          <m:f>
                            <m:fPr>
                              <m:ctrlPr>
                                <a:rPr lang="en-MY" i="1">
                                  <a:latin typeface="Cambria Math" panose="02040503050406030204" pitchFamily="18" charset="0"/>
                                </a:rPr>
                              </m:ctrlPr>
                            </m:fPr>
                            <m:num>
                              <m:sSub>
                                <m:sSubPr>
                                  <m:ctrlPr>
                                    <a:rPr lang="en-MY" i="1">
                                      <a:latin typeface="Cambria Math" panose="02040503050406030204" pitchFamily="18" charset="0"/>
                                    </a:rPr>
                                  </m:ctrlPr>
                                </m:sSubPr>
                                <m:e>
                                  <m:r>
                                    <a:rPr lang="en-MY" i="1">
                                      <a:latin typeface="Cambria Math" panose="02040503050406030204" pitchFamily="18" charset="0"/>
                                    </a:rPr>
                                    <m:t>𝑇</m:t>
                                  </m:r>
                                </m:e>
                                <m:sub>
                                  <m:r>
                                    <a:rPr lang="en-MY" i="0">
                                      <a:latin typeface="Cambria Math" panose="02040503050406030204" pitchFamily="18" charset="0"/>
                                    </a:rPr>
                                    <m:t>0</m:t>
                                  </m:r>
                                </m:sub>
                              </m:sSub>
                            </m:num>
                            <m:den>
                              <m:sSub>
                                <m:sSubPr>
                                  <m:ctrlPr>
                                    <a:rPr lang="en-MY" i="1">
                                      <a:latin typeface="Cambria Math" panose="02040503050406030204" pitchFamily="18" charset="0"/>
                                    </a:rPr>
                                  </m:ctrlPr>
                                </m:sSubPr>
                                <m:e>
                                  <m:r>
                                    <a:rPr lang="en-MY" i="1">
                                      <a:latin typeface="Cambria Math" panose="02040503050406030204" pitchFamily="18" charset="0"/>
                                    </a:rPr>
                                    <m:t>𝑇</m:t>
                                  </m:r>
                                </m:e>
                                <m:sub>
                                  <m:r>
                                    <a:rPr lang="en-MY" i="1">
                                      <a:latin typeface="Cambria Math" panose="02040503050406030204" pitchFamily="18" charset="0"/>
                                    </a:rPr>
                                    <m:t>𝑖</m:t>
                                  </m:r>
                                </m:sub>
                              </m:sSub>
                            </m:den>
                          </m:f>
                        </m:e>
                      </m:d>
                      <m:r>
                        <a:rPr lang="en-MY" i="0">
                          <a:latin typeface="Cambria Math" panose="02040503050406030204" pitchFamily="18" charset="0"/>
                        </a:rPr>
                        <m:t>+</m:t>
                      </m:r>
                      <m:d>
                        <m:dPr>
                          <m:ctrlPr>
                            <a:rPr lang="en-MY" i="1">
                              <a:latin typeface="Cambria Math" panose="02040503050406030204" pitchFamily="18" charset="0"/>
                            </a:rPr>
                          </m:ctrlPr>
                        </m:dPr>
                        <m:e>
                          <m:acc>
                            <m:accPr>
                              <m:chr m:val="̇"/>
                              <m:ctrlPr>
                                <a:rPr lang="en-MY" i="1">
                                  <a:latin typeface="Cambria Math" panose="02040503050406030204" pitchFamily="18" charset="0"/>
                                </a:rPr>
                              </m:ctrlPr>
                            </m:accPr>
                            <m:e>
                              <m:r>
                                <a:rPr lang="en-MY" i="1">
                                  <a:latin typeface="Cambria Math" panose="02040503050406030204" pitchFamily="18" charset="0"/>
                                </a:rPr>
                                <m:t>𝑊</m:t>
                              </m:r>
                            </m:e>
                          </m:acc>
                          <m:r>
                            <a:rPr lang="en-MY" i="0">
                              <a:latin typeface="Cambria Math" panose="02040503050406030204" pitchFamily="18" charset="0"/>
                            </a:rPr>
                            <m:t>+</m:t>
                          </m:r>
                          <m:sSub>
                            <m:sSubPr>
                              <m:ctrlPr>
                                <a:rPr lang="en-MY" i="1">
                                  <a:latin typeface="Cambria Math" panose="02040503050406030204" pitchFamily="18" charset="0"/>
                                </a:rPr>
                              </m:ctrlPr>
                            </m:sSubPr>
                            <m:e>
                              <m:r>
                                <a:rPr lang="en-MY" i="1">
                                  <a:latin typeface="Cambria Math" panose="02040503050406030204" pitchFamily="18" charset="0"/>
                                </a:rPr>
                                <m:t>𝑃</m:t>
                              </m:r>
                            </m:e>
                            <m:sub>
                              <m:r>
                                <a:rPr lang="en-MY" i="0">
                                  <a:latin typeface="Cambria Math" panose="02040503050406030204" pitchFamily="18" charset="0"/>
                                </a:rPr>
                                <m:t>0</m:t>
                              </m:r>
                            </m:sub>
                          </m:sSub>
                          <m:f>
                            <m:fPr>
                              <m:ctrlPr>
                                <a:rPr lang="en-MY" i="1">
                                  <a:latin typeface="Cambria Math" panose="02040503050406030204" pitchFamily="18" charset="0"/>
                                </a:rPr>
                              </m:ctrlPr>
                            </m:fPr>
                            <m:num>
                              <m:sSub>
                                <m:sSubPr>
                                  <m:ctrlPr>
                                    <a:rPr lang="en-MY" i="1">
                                      <a:latin typeface="Cambria Math" panose="02040503050406030204" pitchFamily="18" charset="0"/>
                                    </a:rPr>
                                  </m:ctrlPr>
                                </m:sSubPr>
                                <m:e>
                                  <m:r>
                                    <a:rPr lang="en-MY" i="1">
                                      <a:latin typeface="Cambria Math" panose="02040503050406030204" pitchFamily="18" charset="0"/>
                                    </a:rPr>
                                    <m:t>𝑑𝑉</m:t>
                                  </m:r>
                                </m:e>
                                <m:sub>
                                  <m:r>
                                    <a:rPr lang="en-MY" i="1">
                                      <a:latin typeface="Cambria Math" panose="02040503050406030204" pitchFamily="18" charset="0"/>
                                    </a:rPr>
                                    <m:t>𝐶𝑉</m:t>
                                  </m:r>
                                </m:sub>
                              </m:sSub>
                            </m:num>
                            <m:den>
                              <m:r>
                                <a:rPr lang="en-MY" i="1">
                                  <a:latin typeface="Cambria Math" panose="02040503050406030204" pitchFamily="18" charset="0"/>
                                </a:rPr>
                                <m:t>𝑑𝑡</m:t>
                              </m:r>
                            </m:den>
                          </m:f>
                        </m:e>
                      </m:d>
                      <m:r>
                        <a:rPr lang="en-MY" i="0">
                          <a:latin typeface="Cambria Math" panose="02040503050406030204" pitchFamily="18" charset="0"/>
                        </a:rPr>
                        <m:t>+ </m:t>
                      </m:r>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𝑅</m:t>
                              </m:r>
                            </m:sub>
                          </m:sSub>
                        </m:sup>
                        <m:e>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MY" i="1">
                                      <a:latin typeface="Cambria Math" panose="02040503050406030204" pitchFamily="18" charset="0"/>
                                    </a:rPr>
                                    <m:t>𝑁</m:t>
                                  </m:r>
                                </m:e>
                              </m:acc>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r>
                            <a:rPr lang="en-MY" i="1">
                              <a:latin typeface="Cambria Math" panose="02040503050406030204" pitchFamily="18" charset="0"/>
                            </a:rPr>
                            <m:t>𝜓</m:t>
                          </m:r>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r>
                        <a:rPr lang="en-MY" i="0">
                          <a:latin typeface="Cambria Math" panose="02040503050406030204" pitchFamily="18" charset="0"/>
                        </a:rPr>
                        <m:t>−</m:t>
                      </m:r>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𝑝</m:t>
                              </m:r>
                            </m:sub>
                          </m:sSub>
                        </m:sup>
                        <m:e>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MY" i="1">
                                      <a:latin typeface="Cambria Math" panose="02040503050406030204" pitchFamily="18" charset="0"/>
                                    </a:rPr>
                                    <m:t>𝑁</m:t>
                                  </m:r>
                                </m:e>
                              </m:acc>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r>
                            <a:rPr lang="en-MY" i="1">
                              <a:latin typeface="Cambria Math" panose="02040503050406030204" pitchFamily="18" charset="0"/>
                            </a:rPr>
                            <m:t>𝜓</m:t>
                          </m:r>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r>
                        <a:rPr lang="en-MY" i="0">
                          <a:latin typeface="Cambria Math" panose="02040503050406030204" pitchFamily="18" charset="0"/>
                        </a:rPr>
                        <m:t>−</m:t>
                      </m:r>
                      <m:sSub>
                        <m:sSubPr>
                          <m:ctrlPr>
                            <a:rPr lang="en-MY" i="1">
                              <a:latin typeface="Cambria Math" panose="02040503050406030204" pitchFamily="18" charset="0"/>
                            </a:rPr>
                          </m:ctrlPr>
                        </m:sSubPr>
                        <m:e>
                          <m:r>
                            <a:rPr lang="en-MY" i="1">
                              <a:latin typeface="Cambria Math" panose="02040503050406030204" pitchFamily="18" charset="0"/>
                            </a:rPr>
                            <m:t>𝑇</m:t>
                          </m:r>
                        </m:e>
                        <m:sub>
                          <m:r>
                            <a:rPr lang="en-MY" i="0">
                              <a:latin typeface="Cambria Math" panose="02040503050406030204" pitchFamily="18" charset="0"/>
                            </a:rPr>
                            <m:t>0</m:t>
                          </m:r>
                        </m:sub>
                      </m:sSub>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MY" i="1">
                                  <a:latin typeface="Cambria Math" panose="02040503050406030204" pitchFamily="18" charset="0"/>
                                </a:rPr>
                                <m:t>𝑆</m:t>
                              </m:r>
                            </m:e>
                          </m:acc>
                        </m:e>
                        <m:sub>
                          <m:r>
                            <a:rPr lang="en-MY" i="1">
                              <a:latin typeface="Cambria Math" panose="02040503050406030204" pitchFamily="18" charset="0"/>
                            </a:rPr>
                            <m:t>𝑔𝑒𝑛</m:t>
                          </m:r>
                        </m:sub>
                      </m:sSub>
                    </m:oMath>
                  </m:oMathPara>
                </a14:m>
                <a:endParaRPr lang="en-MY" dirty="0"/>
              </a:p>
            </p:txBody>
          </p:sp>
        </mc:Choice>
        <mc:Fallback xmlns="">
          <p:sp>
            <p:nvSpPr>
              <p:cNvPr id="10" name="Rectangle 9">
                <a:extLst>
                  <a:ext uri="{FF2B5EF4-FFF2-40B4-BE49-F238E27FC236}">
                    <a16:creationId xmlns:a16="http://schemas.microsoft.com/office/drawing/2014/main" id="{DC787B6E-D106-4F14-BFD0-07022B498180}"/>
                  </a:ext>
                </a:extLst>
              </p:cNvPr>
              <p:cNvSpPr>
                <a:spLocks noRot="1" noChangeAspect="1" noMove="1" noResize="1" noEditPoints="1" noAdjustHandles="1" noChangeArrowheads="1" noChangeShapeType="1" noTextEdit="1"/>
              </p:cNvSpPr>
              <p:nvPr/>
            </p:nvSpPr>
            <p:spPr>
              <a:xfrm>
                <a:off x="1911590" y="1304039"/>
                <a:ext cx="8060872" cy="870175"/>
              </a:xfrm>
              <a:prstGeom prst="rect">
                <a:avLst/>
              </a:prstGeom>
              <a:blipFill>
                <a:blip r:embed="rId3"/>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62E241E-C483-46A5-BC42-3D43626F706C}"/>
                  </a:ext>
                </a:extLst>
              </p:cNvPr>
              <p:cNvSpPr/>
              <p:nvPr/>
            </p:nvSpPr>
            <p:spPr>
              <a:xfrm>
                <a:off x="3881092" y="2328469"/>
                <a:ext cx="3746090" cy="8701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𝑇</m:t>
                          </m:r>
                        </m:e>
                        <m:sub>
                          <m:r>
                            <a:rPr lang="en-MY" i="0">
                              <a:latin typeface="Cambria Math" panose="02040503050406030204" pitchFamily="18" charset="0"/>
                            </a:rPr>
                            <m:t>0</m:t>
                          </m:r>
                        </m:sub>
                      </m:sSub>
                      <m:sSub>
                        <m:sSubPr>
                          <m:ctrlPr>
                            <a:rPr lang="en-MY" i="1">
                              <a:latin typeface="Cambria Math" panose="02040503050406030204" pitchFamily="18" charset="0"/>
                            </a:rPr>
                          </m:ctrlPr>
                        </m:sSubPr>
                        <m:e>
                          <m:r>
                            <a:rPr lang="en-MY" i="1">
                              <a:latin typeface="Cambria Math" panose="02040503050406030204" pitchFamily="18" charset="0"/>
                            </a:rPr>
                            <m:t>𝑆</m:t>
                          </m:r>
                        </m:e>
                        <m:sub>
                          <m:r>
                            <a:rPr lang="en-MY" i="1">
                              <a:latin typeface="Cambria Math" panose="02040503050406030204" pitchFamily="18" charset="0"/>
                            </a:rPr>
                            <m:t>𝑔𝑒𝑛</m:t>
                          </m:r>
                        </m:sub>
                      </m:sSub>
                      <m:r>
                        <a:rPr lang="en-MY" i="0">
                          <a:latin typeface="Cambria Math" panose="02040503050406030204" pitchFamily="18" charset="0"/>
                        </a:rPr>
                        <m:t>=</m:t>
                      </m:r>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𝑅</m:t>
                              </m:r>
                            </m:sub>
                          </m:sSub>
                        </m:sup>
                        <m:e>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r>
                            <a:rPr lang="en-MY" i="1">
                              <a:latin typeface="Cambria Math" panose="02040503050406030204" pitchFamily="18" charset="0"/>
                            </a:rPr>
                            <m:t>𝜓</m:t>
                          </m:r>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r>
                        <a:rPr lang="en-MY" i="0">
                          <a:latin typeface="Cambria Math" panose="02040503050406030204" pitchFamily="18" charset="0"/>
                        </a:rPr>
                        <m:t>−</m:t>
                      </m:r>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𝑝</m:t>
                              </m:r>
                            </m:sub>
                          </m:sSub>
                        </m:sup>
                        <m:e>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r>
                            <a:rPr lang="en-MY" i="1">
                              <a:latin typeface="Cambria Math" panose="02040503050406030204" pitchFamily="18" charset="0"/>
                            </a:rPr>
                            <m:t>𝜓</m:t>
                          </m:r>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oMath>
                  </m:oMathPara>
                </a14:m>
                <a:endParaRPr lang="en-MY" dirty="0"/>
              </a:p>
            </p:txBody>
          </p:sp>
        </mc:Choice>
        <mc:Fallback xmlns="">
          <p:sp>
            <p:nvSpPr>
              <p:cNvPr id="12" name="Rectangle 11">
                <a:extLst>
                  <a:ext uri="{FF2B5EF4-FFF2-40B4-BE49-F238E27FC236}">
                    <a16:creationId xmlns:a16="http://schemas.microsoft.com/office/drawing/2014/main" id="{B62E241E-C483-46A5-BC42-3D43626F706C}"/>
                  </a:ext>
                </a:extLst>
              </p:cNvPr>
              <p:cNvSpPr>
                <a:spLocks noRot="1" noChangeAspect="1" noMove="1" noResize="1" noEditPoints="1" noAdjustHandles="1" noChangeArrowheads="1" noChangeShapeType="1" noTextEdit="1"/>
              </p:cNvSpPr>
              <p:nvPr/>
            </p:nvSpPr>
            <p:spPr>
              <a:xfrm>
                <a:off x="3881092" y="2328469"/>
                <a:ext cx="3746090" cy="870175"/>
              </a:xfrm>
              <a:prstGeom prst="rect">
                <a:avLst/>
              </a:prstGeom>
              <a:blipFill>
                <a:blip r:embed="rId4"/>
                <a:stretch>
                  <a:fillRect/>
                </a:stretch>
              </a:blipFill>
            </p:spPr>
            <p:txBody>
              <a:bodyPr/>
              <a:lstStyle/>
              <a:p>
                <a:r>
                  <a:rPr lang="en-MY">
                    <a:noFill/>
                  </a:rPr>
                  <a:t> </a:t>
                </a:r>
              </a:p>
            </p:txBody>
          </p:sp>
        </mc:Fallback>
      </mc:AlternateContent>
      <p:cxnSp>
        <p:nvCxnSpPr>
          <p:cNvPr id="22" name="Straight Connector 21">
            <a:extLst>
              <a:ext uri="{FF2B5EF4-FFF2-40B4-BE49-F238E27FC236}">
                <a16:creationId xmlns:a16="http://schemas.microsoft.com/office/drawing/2014/main" id="{0F0B86A0-BD89-43B6-9B11-AD3EF3E3BAED}"/>
              </a:ext>
            </a:extLst>
          </p:cNvPr>
          <p:cNvCxnSpPr/>
          <p:nvPr/>
        </p:nvCxnSpPr>
        <p:spPr>
          <a:xfrm flipH="1">
            <a:off x="2838619" y="1321509"/>
            <a:ext cx="1553592" cy="938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04F3D6E-9733-4305-B61C-726AFF05182C}"/>
              </a:ext>
            </a:extLst>
          </p:cNvPr>
          <p:cNvCxnSpPr/>
          <p:nvPr/>
        </p:nvCxnSpPr>
        <p:spPr>
          <a:xfrm flipH="1">
            <a:off x="4542408" y="1304039"/>
            <a:ext cx="1553592" cy="938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42F8B3-D497-4418-B243-B91014387F55}"/>
              </a:ext>
            </a:extLst>
          </p:cNvPr>
          <p:cNvCxnSpPr>
            <a:cxnSpLocks/>
          </p:cNvCxnSpPr>
          <p:nvPr/>
        </p:nvCxnSpPr>
        <p:spPr>
          <a:xfrm flipH="1">
            <a:off x="1911590" y="1438718"/>
            <a:ext cx="866934" cy="60081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307CE78-E518-442D-B911-86AE0D30A243}"/>
                  </a:ext>
                </a:extLst>
              </p:cNvPr>
              <p:cNvSpPr/>
              <p:nvPr/>
            </p:nvSpPr>
            <p:spPr>
              <a:xfrm>
                <a:off x="1912485" y="3429000"/>
                <a:ext cx="1732077" cy="400110"/>
              </a:xfrm>
              <a:prstGeom prst="rect">
                <a:avLst/>
              </a:prstGeom>
            </p:spPr>
            <p:txBody>
              <a:bodyPr wrap="none">
                <a:spAutoFit/>
              </a:bodyPr>
              <a:lstStyle/>
              <a:p>
                <a:r>
                  <a:rPr lang="en-MY" sz="20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MY" sz="2000" i="1">
                            <a:effectLst/>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𝜓</m:t>
                        </m:r>
                      </m:e>
                      <m:sub>
                        <m:r>
                          <a:rPr lang="en-GB" i="1">
                            <a:latin typeface="Cambria Math" panose="02040503050406030204" pitchFamily="18" charset="0"/>
                            <a:ea typeface="Calibri" panose="020F0502020204030204" pitchFamily="34" charset="0"/>
                            <a:cs typeface="Times New Roman" panose="02020603050405020304" pitchFamily="18" charset="0"/>
                          </a:rPr>
                          <m:t>𝑖</m:t>
                        </m:r>
                      </m:sub>
                    </m:sSub>
                    <m:r>
                      <a:rPr lang="en-GB" i="1">
                        <a:latin typeface="Cambria Math" panose="02040503050406030204" pitchFamily="18" charset="0"/>
                        <a:ea typeface="Calibri" panose="020F0502020204030204" pitchFamily="34" charset="0"/>
                        <a:cs typeface="Times New Roman" panose="02020603050405020304" pitchFamily="18" charset="0"/>
                      </a:rPr>
                      <m:t>=</m:t>
                    </m:r>
                    <m:sSub>
                      <m:sSubPr>
                        <m:ctrlPr>
                          <a:rPr lang="en-MY" sz="2000" i="1">
                            <a:effectLst/>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h</m:t>
                        </m:r>
                      </m:e>
                      <m:sub>
                        <m:r>
                          <a:rPr lang="en-GB" i="1">
                            <a:latin typeface="Cambria Math" panose="02040503050406030204" pitchFamily="18" charset="0"/>
                            <a:ea typeface="Calibri" panose="020F0502020204030204" pitchFamily="34" charset="0"/>
                            <a:cs typeface="Times New Roman" panose="02020603050405020304" pitchFamily="18" charset="0"/>
                          </a:rPr>
                          <m:t>𝑖</m:t>
                        </m:r>
                      </m:sub>
                    </m:sSub>
                    <m:r>
                      <a:rPr lang="en-GB" i="1">
                        <a:latin typeface="Cambria Math" panose="02040503050406030204" pitchFamily="18" charset="0"/>
                        <a:ea typeface="Calibri" panose="020F0502020204030204" pitchFamily="34" charset="0"/>
                        <a:cs typeface="Times New Roman" panose="02020603050405020304" pitchFamily="18" charset="0"/>
                      </a:rPr>
                      <m:t>−</m:t>
                    </m:r>
                    <m:sSub>
                      <m:sSubPr>
                        <m:ctrlPr>
                          <a:rPr lang="en-MY" sz="2000" i="1">
                            <a:effectLst/>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𝑇</m:t>
                        </m:r>
                      </m:e>
                      <m:sub>
                        <m:r>
                          <a:rPr lang="en-GB" i="1">
                            <a:latin typeface="Cambria Math" panose="02040503050406030204" pitchFamily="18" charset="0"/>
                            <a:ea typeface="Calibri" panose="020F0502020204030204" pitchFamily="34" charset="0"/>
                            <a:cs typeface="Times New Roman" panose="02020603050405020304" pitchFamily="18" charset="0"/>
                          </a:rPr>
                          <m:t>0</m:t>
                        </m:r>
                      </m:sub>
                    </m:sSub>
                    <m:sSub>
                      <m:sSubPr>
                        <m:ctrlPr>
                          <a:rPr lang="en-MY" sz="2000" i="1">
                            <a:effectLst/>
                            <a:latin typeface="Cambria Math" panose="02040503050406030204" pitchFamily="18" charset="0"/>
                            <a:cs typeface="Times New Roman" panose="020206030504050203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𝑆</m:t>
                        </m:r>
                      </m:e>
                      <m:sub>
                        <m:r>
                          <a:rPr lang="en-GB" i="1">
                            <a:latin typeface="Cambria Math" panose="02040503050406030204" pitchFamily="18" charset="0"/>
                            <a:ea typeface="Calibri" panose="020F0502020204030204" pitchFamily="34" charset="0"/>
                            <a:cs typeface="Times New Roman" panose="02020603050405020304" pitchFamily="18" charset="0"/>
                          </a:rPr>
                          <m:t>𝑖</m:t>
                        </m:r>
                      </m:sub>
                    </m:sSub>
                    <m:r>
                      <a:rPr lang="en-GB" i="1">
                        <a:latin typeface="Cambria Math" panose="02040503050406030204" pitchFamily="18" charset="0"/>
                        <a:ea typeface="Calibri" panose="020F0502020204030204" pitchFamily="34" charset="0"/>
                        <a:cs typeface="Times New Roman" panose="02020603050405020304" pitchFamily="18" charset="0"/>
                      </a:rPr>
                      <m:t> </m:t>
                    </m:r>
                  </m:oMath>
                </a14:m>
                <a:endParaRPr lang="en-MY" dirty="0"/>
              </a:p>
            </p:txBody>
          </p:sp>
        </mc:Choice>
        <mc:Fallback xmlns="">
          <p:sp>
            <p:nvSpPr>
              <p:cNvPr id="14" name="Rectangle 13">
                <a:extLst>
                  <a:ext uri="{FF2B5EF4-FFF2-40B4-BE49-F238E27FC236}">
                    <a16:creationId xmlns:a16="http://schemas.microsoft.com/office/drawing/2014/main" id="{F307CE78-E518-442D-B911-86AE0D30A243}"/>
                  </a:ext>
                </a:extLst>
              </p:cNvPr>
              <p:cNvSpPr>
                <a:spLocks noRot="1" noChangeAspect="1" noMove="1" noResize="1" noEditPoints="1" noAdjustHandles="1" noChangeArrowheads="1" noChangeShapeType="1" noTextEdit="1"/>
              </p:cNvSpPr>
              <p:nvPr/>
            </p:nvSpPr>
            <p:spPr>
              <a:xfrm>
                <a:off x="1912485" y="3429000"/>
                <a:ext cx="1732077" cy="400110"/>
              </a:xfrm>
              <a:prstGeom prst="rect">
                <a:avLst/>
              </a:prstGeom>
              <a:blipFill>
                <a:blip r:embed="rId5"/>
                <a:stretch>
                  <a:fillRect b="-10769"/>
                </a:stretch>
              </a:blipFill>
            </p:spPr>
            <p:txBody>
              <a:bodyPr/>
              <a:lstStyle/>
              <a:p>
                <a:r>
                  <a:rPr lang="en-MY">
                    <a:noFill/>
                  </a:rPr>
                  <a:t> </a:t>
                </a:r>
              </a:p>
            </p:txBody>
          </p:sp>
        </mc:Fallback>
      </mc:AlternateContent>
    </p:spTree>
    <p:extLst>
      <p:ext uri="{BB962C8B-B14F-4D97-AF65-F5344CB8AC3E}">
        <p14:creationId xmlns:p14="http://schemas.microsoft.com/office/powerpoint/2010/main" val="299255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5741-AA8F-4571-81E2-EB80CC6682C2}"/>
              </a:ext>
            </a:extLst>
          </p:cNvPr>
          <p:cNvSpPr>
            <a:spLocks noGrp="1"/>
          </p:cNvSpPr>
          <p:nvPr>
            <p:ph type="title"/>
          </p:nvPr>
        </p:nvSpPr>
        <p:spPr>
          <a:xfrm>
            <a:off x="913774" y="471145"/>
            <a:ext cx="9603275" cy="595656"/>
          </a:xfrm>
        </p:spPr>
        <p:txBody>
          <a:bodyPr/>
          <a:lstStyle/>
          <a:p>
            <a:r>
              <a:rPr lang="en-US" dirty="0"/>
              <a:t>analysis</a:t>
            </a:r>
            <a:endParaRPr lang="en-MY"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48D8CE-59B6-431B-9341-18098EDD3833}"/>
                  </a:ext>
                </a:extLst>
              </p:cNvPr>
              <p:cNvSpPr>
                <a:spLocks noGrp="1"/>
              </p:cNvSpPr>
              <p:nvPr>
                <p:ph sz="quarter" idx="13"/>
              </p:nvPr>
            </p:nvSpPr>
            <p:spPr>
              <a:xfrm>
                <a:off x="913774" y="1376039"/>
                <a:ext cx="10363826" cy="4415161"/>
              </a:xfrm>
              <a:noFill/>
              <a:ln>
                <a:noFill/>
              </a:ln>
            </p:spPr>
            <p:txBody>
              <a:bodyPr/>
              <a:lstStyle/>
              <a:p>
                <a:r>
                  <a:rPr lang="en-GB" dirty="0"/>
                  <a:t>Exergy lost in this boiler as the excess air amount is varied.</a:t>
                </a:r>
              </a:p>
              <a:p>
                <a:endParaRPr lang="en-GB" dirty="0"/>
              </a:p>
              <a:p>
                <a:endParaRPr lang="en-GB" dirty="0"/>
              </a:p>
              <a:p>
                <a:endParaRPr lang="en-GB" dirty="0"/>
              </a:p>
              <a:p>
                <a:endParaRPr lang="en-US" dirty="0"/>
              </a:p>
              <a:p>
                <a:r>
                  <a:rPr lang="en-US" dirty="0"/>
                  <a:t>Where </a:t>
                </a:r>
                <a14:m>
                  <m:oMath xmlns:m="http://schemas.openxmlformats.org/officeDocument/2006/math">
                    <m:sSub>
                      <m:sSubPr>
                        <m:ctrlPr>
                          <a:rPr lang="en-MY" i="1">
                            <a:latin typeface="Cambria Math" panose="02040503050406030204" pitchFamily="18" charset="0"/>
                          </a:rPr>
                        </m:ctrlPr>
                      </m:sSubPr>
                      <m:e>
                        <m:r>
                          <a:rPr lang="en-GB" i="1">
                            <a:latin typeface="Cambria Math" panose="02040503050406030204" pitchFamily="18" charset="0"/>
                          </a:rPr>
                          <m:t>𝜓</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0</m:t>
                        </m:r>
                      </m:sub>
                    </m:sSub>
                    <m:sSub>
                      <m:sSubPr>
                        <m:ctrlPr>
                          <a:rPr lang="en-MY" i="1">
                            <a:latin typeface="Cambria Math" panose="02040503050406030204" pitchFamily="18" charset="0"/>
                          </a:rPr>
                        </m:ctrlPr>
                      </m:sSubPr>
                      <m:e>
                        <m:r>
                          <a:rPr lang="en-GB" i="1">
                            <a:latin typeface="Cambria Math" panose="02040503050406030204" pitchFamily="18" charset="0"/>
                          </a:rPr>
                          <m:t>𝑆</m:t>
                        </m:r>
                      </m:e>
                      <m:sub>
                        <m:r>
                          <a:rPr lang="en-GB" i="1">
                            <a:latin typeface="Cambria Math" panose="02040503050406030204" pitchFamily="18" charset="0"/>
                          </a:rPr>
                          <m:t>𝑖</m:t>
                        </m:r>
                      </m:sub>
                    </m:sSub>
                    <m:r>
                      <a:rPr lang="en-GB" i="1">
                        <a:latin typeface="Cambria Math" panose="02040503050406030204" pitchFamily="18" charset="0"/>
                      </a:rPr>
                      <m:t> </m:t>
                    </m:r>
                  </m:oMath>
                </a14:m>
                <a:r>
                  <a:rPr lang="en-GB" dirty="0"/>
                  <a:t> and  </a:t>
                </a:r>
                <a14:m>
                  <m:oMath xmlns:m="http://schemas.openxmlformats.org/officeDocument/2006/math">
                    <m:sSub>
                      <m:sSubPr>
                        <m:ctrlPr>
                          <a:rPr lang="en-MY"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𝑜𝑢𝑡</m:t>
                        </m:r>
                      </m:sub>
                    </m:sSub>
                    <m:r>
                      <a:rPr lang="en-GB" i="1">
                        <a:latin typeface="Cambria Math" panose="02040503050406030204" pitchFamily="18" charset="0"/>
                      </a:rPr>
                      <m:t>− </m:t>
                    </m:r>
                    <m:sSub>
                      <m:sSubPr>
                        <m:ctrlPr>
                          <a:rPr lang="en-MY"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𝑖𝑛</m:t>
                        </m:r>
                      </m:sub>
                    </m:sSub>
                    <m:r>
                      <a:rPr lang="en-GB" i="1">
                        <a:latin typeface="Cambria Math" panose="02040503050406030204" pitchFamily="18" charset="0"/>
                      </a:rPr>
                      <m:t>= </m:t>
                    </m:r>
                    <m:d>
                      <m:dPr>
                        <m:ctrlPr>
                          <a:rPr lang="en-MY" i="1">
                            <a:latin typeface="Cambria Math" panose="02040503050406030204" pitchFamily="18" charset="0"/>
                          </a:rPr>
                        </m:ctrlPr>
                      </m:dPr>
                      <m:e>
                        <m:r>
                          <a:rPr lang="en-GB" i="1">
                            <a:latin typeface="Cambria Math" panose="02040503050406030204" pitchFamily="18" charset="0"/>
                          </a:rPr>
                          <m:t> </m:t>
                        </m:r>
                        <m:sSub>
                          <m:sSubPr>
                            <m:ctrlPr>
                              <a:rPr lang="en-MY"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2</m:t>
                            </m:r>
                          </m:sub>
                        </m:sSub>
                        <m:r>
                          <a:rPr lang="en-GB" i="1">
                            <a:latin typeface="Cambria Math" panose="02040503050406030204" pitchFamily="18" charset="0"/>
                          </a:rPr>
                          <m:t>− </m:t>
                        </m:r>
                        <m:sSub>
                          <m:sSubPr>
                            <m:ctrlPr>
                              <a:rPr lang="en-MY"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1</m:t>
                            </m:r>
                          </m:sub>
                        </m:sSub>
                      </m:e>
                    </m:d>
                    <m:r>
                      <a:rPr lang="en-GB" i="1">
                        <a:latin typeface="Cambria Math" panose="02040503050406030204" pitchFamily="18" charset="0"/>
                      </a:rPr>
                      <m:t>−</m:t>
                    </m:r>
                    <m:sSub>
                      <m:sSubPr>
                        <m:ctrlPr>
                          <a:rPr lang="en-MY"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0</m:t>
                        </m:r>
                      </m:sub>
                    </m:sSub>
                    <m:d>
                      <m:dPr>
                        <m:ctrlPr>
                          <a:rPr lang="en-MY" i="1">
                            <a:latin typeface="Cambria Math" panose="02040503050406030204" pitchFamily="18" charset="0"/>
                          </a:rPr>
                        </m:ctrlPr>
                      </m:dPr>
                      <m:e>
                        <m:r>
                          <a:rPr lang="en-GB" i="1">
                            <a:latin typeface="Cambria Math" panose="02040503050406030204" pitchFamily="18" charset="0"/>
                          </a:rPr>
                          <m:t> </m:t>
                        </m:r>
                        <m:sSub>
                          <m:sSubPr>
                            <m:ctrlPr>
                              <a:rPr lang="en-MY"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2</m:t>
                            </m:r>
                          </m:sub>
                        </m:sSub>
                        <m:r>
                          <a:rPr lang="en-GB" i="1">
                            <a:latin typeface="Cambria Math" panose="02040503050406030204" pitchFamily="18" charset="0"/>
                          </a:rPr>
                          <m:t>− </m:t>
                        </m:r>
                        <m:sSub>
                          <m:sSubPr>
                            <m:ctrlPr>
                              <a:rPr lang="en-MY"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1</m:t>
                            </m:r>
                          </m:sub>
                        </m:sSub>
                      </m:e>
                    </m:d>
                  </m:oMath>
                </a14:m>
                <a:endParaRPr lang="en-GB" dirty="0"/>
              </a:p>
              <a:p>
                <a:pPr marL="0" indent="0">
                  <a:buNone/>
                </a:pPr>
                <a:endParaRPr lang="en-MY" dirty="0"/>
              </a:p>
            </p:txBody>
          </p:sp>
        </mc:Choice>
        <mc:Fallback xmlns="">
          <p:sp>
            <p:nvSpPr>
              <p:cNvPr id="3" name="Content Placeholder 2">
                <a:extLst>
                  <a:ext uri="{FF2B5EF4-FFF2-40B4-BE49-F238E27FC236}">
                    <a16:creationId xmlns:a16="http://schemas.microsoft.com/office/drawing/2014/main" id="{9F48D8CE-59B6-431B-9341-18098EDD3833}"/>
                  </a:ext>
                </a:extLst>
              </p:cNvPr>
              <p:cNvSpPr>
                <a:spLocks noGrp="1" noRot="1" noChangeAspect="1" noMove="1" noResize="1" noEditPoints="1" noAdjustHandles="1" noChangeArrowheads="1" noChangeShapeType="1" noTextEdit="1"/>
              </p:cNvSpPr>
              <p:nvPr>
                <p:ph sz="quarter" idx="13"/>
              </p:nvPr>
            </p:nvSpPr>
            <p:spPr>
              <a:xfrm>
                <a:off x="913774" y="1376039"/>
                <a:ext cx="10363826" cy="4415161"/>
              </a:xfrm>
              <a:blipFill>
                <a:blip r:embed="rId2"/>
                <a:stretch>
                  <a:fillRect l="-529" t="-138"/>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B03ADF4-0017-4DC8-AB7B-E9A2A3DA7900}"/>
                  </a:ext>
                </a:extLst>
              </p:cNvPr>
              <p:cNvSpPr/>
              <p:nvPr/>
            </p:nvSpPr>
            <p:spPr>
              <a:xfrm>
                <a:off x="1671632" y="2253712"/>
                <a:ext cx="8087557" cy="10216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𝑋</m:t>
                          </m:r>
                        </m:e>
                        <m:sub>
                          <m:r>
                            <a:rPr lang="en-MY" i="1">
                              <a:latin typeface="Cambria Math" panose="02040503050406030204" pitchFamily="18" charset="0"/>
                            </a:rPr>
                            <m:t>𝑙𝑜𝑠𝑠</m:t>
                          </m:r>
                        </m:sub>
                      </m:sSub>
                      <m:r>
                        <a:rPr lang="en-MY" i="0">
                          <a:latin typeface="Cambria Math" panose="02040503050406030204" pitchFamily="18" charset="0"/>
                        </a:rPr>
                        <m:t>=</m:t>
                      </m:r>
                      <m:sSub>
                        <m:sSubPr>
                          <m:ctrlPr>
                            <a:rPr lang="en-MY" i="1">
                              <a:latin typeface="Cambria Math" panose="02040503050406030204" pitchFamily="18" charset="0"/>
                            </a:rPr>
                          </m:ctrlPr>
                        </m:sSubPr>
                        <m:e>
                          <m:d>
                            <m:dPr>
                              <m:ctrlPr>
                                <a:rPr lang="en-MY" i="1">
                                  <a:latin typeface="Cambria Math" panose="02040503050406030204" pitchFamily="18" charset="0"/>
                                </a:rPr>
                              </m:ctrlPr>
                            </m:dPr>
                            <m:e>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𝑅</m:t>
                                      </m:r>
                                    </m:sub>
                                  </m:sSub>
                                </m:sup>
                                <m:e>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r>
                                    <a:rPr lang="en-MY" i="1">
                                      <a:latin typeface="Cambria Math" panose="02040503050406030204" pitchFamily="18" charset="0"/>
                                    </a:rPr>
                                    <m:t>𝜓</m:t>
                                  </m:r>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r>
                                <a:rPr lang="en-MY" i="0">
                                  <a:latin typeface="Cambria Math" panose="02040503050406030204" pitchFamily="18" charset="0"/>
                                </a:rPr>
                                <m:t>−</m:t>
                              </m:r>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𝑝</m:t>
                                      </m:r>
                                    </m:sub>
                                  </m:sSub>
                                </m:sup>
                                <m:e>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r>
                                    <a:rPr lang="en-MY" i="1">
                                      <a:latin typeface="Cambria Math" panose="02040503050406030204" pitchFamily="18" charset="0"/>
                                    </a:rPr>
                                    <m:t>𝜓</m:t>
                                  </m:r>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e>
                          </m:d>
                        </m:e>
                        <m:sub>
                          <m:r>
                            <a:rPr lang="en-MY" i="1">
                              <a:latin typeface="Cambria Math" panose="02040503050406030204" pitchFamily="18" charset="0"/>
                            </a:rPr>
                            <m:t>𝑐𝑜𝑚𝑏𝑢𝑠𝑡𝑖𝑜𝑛</m:t>
                          </m:r>
                        </m:sub>
                      </m:sSub>
                      <m:r>
                        <a:rPr lang="en-MY" i="0">
                          <a:latin typeface="Cambria Math" panose="02040503050406030204" pitchFamily="18" charset="0"/>
                        </a:rPr>
                        <m:t>+</m:t>
                      </m:r>
                      <m:sSub>
                        <m:sSubPr>
                          <m:ctrlPr>
                            <a:rPr lang="en-MY" i="1">
                              <a:latin typeface="Cambria Math" panose="02040503050406030204" pitchFamily="18" charset="0"/>
                            </a:rPr>
                          </m:ctrlPr>
                        </m:sSubPr>
                        <m:e>
                          <m:d>
                            <m:dPr>
                              <m:ctrlPr>
                                <a:rPr lang="en-MY" i="1">
                                  <a:latin typeface="Cambria Math" panose="02040503050406030204" pitchFamily="18" charset="0"/>
                                </a:rPr>
                              </m:ctrlPr>
                            </m:dPr>
                            <m:e>
                              <m:sSub>
                                <m:sSubPr>
                                  <m:ctrlPr>
                                    <a:rPr lang="en-MY" i="1">
                                      <a:latin typeface="Cambria Math" panose="02040503050406030204" pitchFamily="18" charset="0"/>
                                    </a:rPr>
                                  </m:ctrlPr>
                                </m:sSubPr>
                                <m:e>
                                  <m:r>
                                    <a:rPr lang="en-MY" i="1">
                                      <a:latin typeface="Cambria Math" panose="02040503050406030204" pitchFamily="18" charset="0"/>
                                    </a:rPr>
                                    <m:t>𝑎</m:t>
                                  </m:r>
                                </m:e>
                                <m:sub>
                                  <m:r>
                                    <a:rPr lang="en-MY" i="1">
                                      <a:latin typeface="Cambria Math" panose="02040503050406030204" pitchFamily="18" charset="0"/>
                                    </a:rPr>
                                    <m:t>𝑜𝑢𝑡</m:t>
                                  </m:r>
                                </m:sub>
                              </m:sSub>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𝑎</m:t>
                                  </m:r>
                                </m:e>
                                <m:sub>
                                  <m:r>
                                    <a:rPr lang="en-MY" i="1">
                                      <a:latin typeface="Cambria Math" panose="02040503050406030204" pitchFamily="18" charset="0"/>
                                    </a:rPr>
                                    <m:t>𝑖𝑛</m:t>
                                  </m:r>
                                </m:sub>
                              </m:sSub>
                            </m:e>
                          </m:d>
                        </m:e>
                        <m:sub>
                          <m:r>
                            <a:rPr lang="en-MY" i="1">
                              <a:latin typeface="Cambria Math" panose="02040503050406030204" pitchFamily="18" charset="0"/>
                            </a:rPr>
                            <m:t>𝑤𝑎𝑡𝑒𝑟</m:t>
                          </m:r>
                        </m:sub>
                      </m:sSub>
                      <m:r>
                        <a:rPr lang="en-MY" i="0">
                          <a:latin typeface="Cambria Math" panose="02040503050406030204" pitchFamily="18" charset="0"/>
                        </a:rPr>
                        <m:t> </m:t>
                      </m:r>
                    </m:oMath>
                  </m:oMathPara>
                </a14:m>
                <a:endParaRPr lang="en-MY" dirty="0"/>
              </a:p>
            </p:txBody>
          </p:sp>
        </mc:Choice>
        <mc:Fallback xmlns="">
          <p:sp>
            <p:nvSpPr>
              <p:cNvPr id="8" name="Rectangle 7">
                <a:extLst>
                  <a:ext uri="{FF2B5EF4-FFF2-40B4-BE49-F238E27FC236}">
                    <a16:creationId xmlns:a16="http://schemas.microsoft.com/office/drawing/2014/main" id="{9B03ADF4-0017-4DC8-AB7B-E9A2A3DA7900}"/>
                  </a:ext>
                </a:extLst>
              </p:cNvPr>
              <p:cNvSpPr>
                <a:spLocks noRot="1" noChangeAspect="1" noMove="1" noResize="1" noEditPoints="1" noAdjustHandles="1" noChangeArrowheads="1" noChangeShapeType="1" noTextEdit="1"/>
              </p:cNvSpPr>
              <p:nvPr/>
            </p:nvSpPr>
            <p:spPr>
              <a:xfrm>
                <a:off x="1671632" y="2253712"/>
                <a:ext cx="8087557" cy="1021690"/>
              </a:xfrm>
              <a:prstGeom prst="rect">
                <a:avLst/>
              </a:prstGeom>
              <a:blipFill>
                <a:blip r:embed="rId3"/>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138530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1C47-66EE-4F74-B7C4-A17D03E1FB2E}"/>
              </a:ext>
            </a:extLst>
          </p:cNvPr>
          <p:cNvSpPr>
            <a:spLocks noGrp="1"/>
          </p:cNvSpPr>
          <p:nvPr>
            <p:ph type="title"/>
          </p:nvPr>
        </p:nvSpPr>
        <p:spPr>
          <a:xfrm>
            <a:off x="913774" y="635844"/>
            <a:ext cx="9603275" cy="678052"/>
          </a:xfrm>
        </p:spPr>
        <p:txBody>
          <a:bodyPr/>
          <a:lstStyle/>
          <a:p>
            <a:r>
              <a:rPr lang="en-US" dirty="0"/>
              <a:t>RESULTS for change of exergy</a:t>
            </a:r>
            <a:endParaRPr lang="en-MY" dirty="0"/>
          </a:p>
        </p:txBody>
      </p:sp>
      <p:sp>
        <p:nvSpPr>
          <p:cNvPr id="5" name="Content Placeholder 4">
            <a:extLst>
              <a:ext uri="{FF2B5EF4-FFF2-40B4-BE49-F238E27FC236}">
                <a16:creationId xmlns:a16="http://schemas.microsoft.com/office/drawing/2014/main" id="{3FE2B7F0-28BA-466D-A12E-27FABAFAA81C}"/>
              </a:ext>
            </a:extLst>
          </p:cNvPr>
          <p:cNvSpPr>
            <a:spLocks noGrp="1"/>
          </p:cNvSpPr>
          <p:nvPr>
            <p:ph sz="quarter" idx="13"/>
          </p:nvPr>
        </p:nvSpPr>
        <p:spPr/>
        <p:txBody>
          <a:bodyPr/>
          <a:lstStyle/>
          <a:p>
            <a:endParaRPr lang="en-MY"/>
          </a:p>
        </p:txBody>
      </p:sp>
      <p:pic>
        <p:nvPicPr>
          <p:cNvPr id="6" name="Picture 5" descr="C:\Users\Dr. Ir. Bala Kumar\AppData\Local\Packages\Microsoft.Office.Desktop_8wekyb3d8bbwe\AC\INetCache\Content.MSO\5D21F32D.tmp">
            <a:extLst>
              <a:ext uri="{FF2B5EF4-FFF2-40B4-BE49-F238E27FC236}">
                <a16:creationId xmlns:a16="http://schemas.microsoft.com/office/drawing/2014/main" id="{4B2923D7-AACE-4058-B52C-CB1A8FA4DF9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8192" y="1313896"/>
            <a:ext cx="7234989" cy="4243810"/>
          </a:xfrm>
          <a:prstGeom prst="rect">
            <a:avLst/>
          </a:prstGeom>
          <a:noFill/>
          <a:ln>
            <a:noFill/>
          </a:ln>
        </p:spPr>
      </p:pic>
    </p:spTree>
    <p:extLst>
      <p:ext uri="{BB962C8B-B14F-4D97-AF65-F5344CB8AC3E}">
        <p14:creationId xmlns:p14="http://schemas.microsoft.com/office/powerpoint/2010/main" val="38796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1C47-66EE-4F74-B7C4-A17D03E1FB2E}"/>
              </a:ext>
            </a:extLst>
          </p:cNvPr>
          <p:cNvSpPr>
            <a:spLocks noGrp="1"/>
          </p:cNvSpPr>
          <p:nvPr>
            <p:ph type="title"/>
          </p:nvPr>
        </p:nvSpPr>
        <p:spPr>
          <a:xfrm>
            <a:off x="913774" y="635844"/>
            <a:ext cx="9603275" cy="678052"/>
          </a:xfrm>
        </p:spPr>
        <p:txBody>
          <a:bodyPr/>
          <a:lstStyle/>
          <a:p>
            <a:r>
              <a:rPr lang="en-US" dirty="0"/>
              <a:t>RESULTS for exergy loss</a:t>
            </a:r>
            <a:endParaRPr lang="en-MY" dirty="0"/>
          </a:p>
        </p:txBody>
      </p:sp>
      <p:sp>
        <p:nvSpPr>
          <p:cNvPr id="5" name="Content Placeholder 4">
            <a:extLst>
              <a:ext uri="{FF2B5EF4-FFF2-40B4-BE49-F238E27FC236}">
                <a16:creationId xmlns:a16="http://schemas.microsoft.com/office/drawing/2014/main" id="{263E4BA8-F56F-42EF-AF82-5F70BC71DFAB}"/>
              </a:ext>
            </a:extLst>
          </p:cNvPr>
          <p:cNvSpPr>
            <a:spLocks noGrp="1"/>
          </p:cNvSpPr>
          <p:nvPr>
            <p:ph sz="quarter" idx="13"/>
          </p:nvPr>
        </p:nvSpPr>
        <p:spPr/>
        <p:txBody>
          <a:bodyPr/>
          <a:lstStyle/>
          <a:p>
            <a:endParaRPr lang="en-MY"/>
          </a:p>
        </p:txBody>
      </p:sp>
      <p:pic>
        <p:nvPicPr>
          <p:cNvPr id="7" name="Picture 6" descr="C:\Users\Dr. Ir. Bala Kumar\AppData\Local\Packages\Microsoft.Office.Desktop_8wekyb3d8bbwe\AC\INetCache\Content.MSO\EBBF1AC3.tmp">
            <a:extLst>
              <a:ext uri="{FF2B5EF4-FFF2-40B4-BE49-F238E27FC236}">
                <a16:creationId xmlns:a16="http://schemas.microsoft.com/office/drawing/2014/main" id="{E9B82486-2413-4966-8C67-C9FCFCCE47C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6597" y="1313896"/>
            <a:ext cx="7798180" cy="4714041"/>
          </a:xfrm>
          <a:prstGeom prst="rect">
            <a:avLst/>
          </a:prstGeom>
          <a:noFill/>
          <a:ln>
            <a:noFill/>
          </a:ln>
        </p:spPr>
      </p:pic>
    </p:spTree>
    <p:extLst>
      <p:ext uri="{BB962C8B-B14F-4D97-AF65-F5344CB8AC3E}">
        <p14:creationId xmlns:p14="http://schemas.microsoft.com/office/powerpoint/2010/main" val="185252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62C1-BC56-4D54-927A-492D11916C08}"/>
              </a:ext>
            </a:extLst>
          </p:cNvPr>
          <p:cNvSpPr>
            <a:spLocks noGrp="1"/>
          </p:cNvSpPr>
          <p:nvPr>
            <p:ph type="title"/>
          </p:nvPr>
        </p:nvSpPr>
        <p:spPr>
          <a:xfrm>
            <a:off x="913774" y="626966"/>
            <a:ext cx="9603275" cy="686930"/>
          </a:xfrm>
        </p:spPr>
        <p:txBody>
          <a:bodyPr/>
          <a:lstStyle/>
          <a:p>
            <a:r>
              <a:rPr lang="en-US" dirty="0"/>
              <a:t>conclusion</a:t>
            </a:r>
            <a:endParaRPr lang="en-MY" dirty="0"/>
          </a:p>
        </p:txBody>
      </p:sp>
      <p:sp>
        <p:nvSpPr>
          <p:cNvPr id="3" name="Content Placeholder 2">
            <a:extLst>
              <a:ext uri="{FF2B5EF4-FFF2-40B4-BE49-F238E27FC236}">
                <a16:creationId xmlns:a16="http://schemas.microsoft.com/office/drawing/2014/main" id="{2F5DDC5D-0B8A-43F4-85C8-8D387D45A681}"/>
              </a:ext>
            </a:extLst>
          </p:cNvPr>
          <p:cNvSpPr>
            <a:spLocks noGrp="1"/>
          </p:cNvSpPr>
          <p:nvPr>
            <p:ph sz="quarter" idx="13"/>
          </p:nvPr>
        </p:nvSpPr>
        <p:spPr>
          <a:xfrm>
            <a:off x="913774" y="1455938"/>
            <a:ext cx="10363826" cy="4335261"/>
          </a:xfrm>
        </p:spPr>
        <p:txBody>
          <a:bodyPr/>
          <a:lstStyle/>
          <a:p>
            <a:r>
              <a:rPr lang="en-GB" dirty="0"/>
              <a:t>Increasing excess air, will increase the exergy loss in the boiler as some of the heat is used to heat up the air</a:t>
            </a:r>
          </a:p>
          <a:p>
            <a:r>
              <a:rPr lang="en-GB" dirty="0"/>
              <a:t>Heat transfer of the combustion process cannot be eliminated and thus produces exergy loss. Thus, with the economizer, it helps to reduce the exergy loss because the thermal energy from the combustion are used to heat up the incoming air. </a:t>
            </a:r>
          </a:p>
          <a:p>
            <a:r>
              <a:rPr lang="en-GB" dirty="0"/>
              <a:t>The economizer can be improved by having better combustion control in excess air and better inlet air preheating. </a:t>
            </a:r>
            <a:endParaRPr lang="en-MY" dirty="0"/>
          </a:p>
          <a:p>
            <a:pPr marL="0" indent="0">
              <a:buNone/>
            </a:pPr>
            <a:endParaRPr lang="en-MY" dirty="0"/>
          </a:p>
        </p:txBody>
      </p:sp>
    </p:spTree>
    <p:extLst>
      <p:ext uri="{BB962C8B-B14F-4D97-AF65-F5344CB8AC3E}">
        <p14:creationId xmlns:p14="http://schemas.microsoft.com/office/powerpoint/2010/main" val="88853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62C1-BC56-4D54-927A-492D11916C08}"/>
              </a:ext>
            </a:extLst>
          </p:cNvPr>
          <p:cNvSpPr>
            <a:spLocks noGrp="1"/>
          </p:cNvSpPr>
          <p:nvPr>
            <p:ph type="title"/>
          </p:nvPr>
        </p:nvSpPr>
        <p:spPr>
          <a:xfrm>
            <a:off x="913774" y="626966"/>
            <a:ext cx="9603275" cy="686930"/>
          </a:xfrm>
        </p:spPr>
        <p:txBody>
          <a:bodyPr/>
          <a:lstStyle/>
          <a:p>
            <a:r>
              <a:rPr lang="en-US" dirty="0"/>
              <a:t>REFERENCE</a:t>
            </a:r>
            <a:endParaRPr lang="en-MY" dirty="0"/>
          </a:p>
        </p:txBody>
      </p:sp>
      <p:sp>
        <p:nvSpPr>
          <p:cNvPr id="3" name="Content Placeholder 2">
            <a:extLst>
              <a:ext uri="{FF2B5EF4-FFF2-40B4-BE49-F238E27FC236}">
                <a16:creationId xmlns:a16="http://schemas.microsoft.com/office/drawing/2014/main" id="{2F5DDC5D-0B8A-43F4-85C8-8D387D45A681}"/>
              </a:ext>
            </a:extLst>
          </p:cNvPr>
          <p:cNvSpPr>
            <a:spLocks noGrp="1"/>
          </p:cNvSpPr>
          <p:nvPr>
            <p:ph sz="quarter" idx="13"/>
          </p:nvPr>
        </p:nvSpPr>
        <p:spPr>
          <a:xfrm>
            <a:off x="913774" y="1455938"/>
            <a:ext cx="10363826" cy="4335261"/>
          </a:xfrm>
        </p:spPr>
        <p:txBody>
          <a:bodyPr/>
          <a:lstStyle/>
          <a:p>
            <a:pPr lvl="0"/>
            <a:r>
              <a:rPr lang="en-GB" dirty="0"/>
              <a:t>MORAN, MICHAEL J. FUNDAMENTALS OF ENGINEERING THERMODYNAMICS. JOHN WILEY &amp;amp; SONS, 1988.</a:t>
            </a:r>
            <a:endParaRPr lang="en-MY" dirty="0"/>
          </a:p>
          <a:p>
            <a:endParaRPr lang="en-MY" dirty="0"/>
          </a:p>
        </p:txBody>
      </p:sp>
    </p:spTree>
    <p:extLst>
      <p:ext uri="{BB962C8B-B14F-4D97-AF65-F5344CB8AC3E}">
        <p14:creationId xmlns:p14="http://schemas.microsoft.com/office/powerpoint/2010/main" val="426437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242B-3D26-46B5-A26B-6DCF64857DEE}"/>
              </a:ext>
            </a:extLst>
          </p:cNvPr>
          <p:cNvSpPr>
            <a:spLocks noGrp="1"/>
          </p:cNvSpPr>
          <p:nvPr>
            <p:ph type="title"/>
          </p:nvPr>
        </p:nvSpPr>
        <p:spPr>
          <a:xfrm>
            <a:off x="913774" y="294667"/>
            <a:ext cx="10364451" cy="810233"/>
          </a:xfrm>
        </p:spPr>
        <p:txBody>
          <a:bodyPr/>
          <a:lstStyle/>
          <a:p>
            <a:r>
              <a:rPr lang="en-US" dirty="0"/>
              <a:t>Case problem</a:t>
            </a:r>
            <a:endParaRPr lang="en-MY" dirty="0"/>
          </a:p>
        </p:txBody>
      </p:sp>
      <p:sp>
        <p:nvSpPr>
          <p:cNvPr id="5" name="Content Placeholder 4">
            <a:extLst>
              <a:ext uri="{FF2B5EF4-FFF2-40B4-BE49-F238E27FC236}">
                <a16:creationId xmlns:a16="http://schemas.microsoft.com/office/drawing/2014/main" id="{B5779C64-9217-47D5-9585-B3987A3145D2}"/>
              </a:ext>
            </a:extLst>
          </p:cNvPr>
          <p:cNvSpPr>
            <a:spLocks noGrp="1"/>
          </p:cNvSpPr>
          <p:nvPr>
            <p:ph sz="quarter" idx="13"/>
          </p:nvPr>
        </p:nvSpPr>
        <p:spPr>
          <a:xfrm>
            <a:off x="566736" y="857250"/>
            <a:ext cx="11058525" cy="5143500"/>
          </a:xfrm>
          <a:noFill/>
          <a:ln>
            <a:noFill/>
          </a:ln>
        </p:spPr>
        <p:txBody>
          <a:bodyPr>
            <a:normAutofit fontScale="92500" lnSpcReduction="10000"/>
          </a:bodyPr>
          <a:lstStyle/>
          <a:p>
            <a:pPr marL="0" indent="0">
              <a:buNone/>
            </a:pPr>
            <a:r>
              <a:rPr lang="en-GB" b="1" dirty="0"/>
              <a:t>Case 1:</a:t>
            </a:r>
          </a:p>
          <a:p>
            <a:pPr marL="0" indent="0">
              <a:buNone/>
            </a:pPr>
            <a:r>
              <a:rPr lang="en-GB" dirty="0"/>
              <a:t>A steam boiler is designed to </a:t>
            </a:r>
            <a:r>
              <a:rPr lang="en-GB" dirty="0">
                <a:ln>
                  <a:solidFill>
                    <a:schemeClr val="accent1"/>
                  </a:solidFill>
                </a:ln>
              </a:rPr>
              <a:t>convert saturated liquid water at 3500 kPa to steam at 3450 kPa and 400°C. </a:t>
            </a:r>
            <a:r>
              <a:rPr lang="en-GB" dirty="0"/>
              <a:t>This </a:t>
            </a:r>
            <a:r>
              <a:rPr lang="en-GB" dirty="0">
                <a:ln>
                  <a:solidFill>
                    <a:schemeClr val="accent1"/>
                  </a:solidFill>
                </a:ln>
              </a:rPr>
              <a:t>boiler burns methane at 1 </a:t>
            </a:r>
            <a:r>
              <a:rPr lang="en-GB" dirty="0" err="1">
                <a:ln>
                  <a:solidFill>
                    <a:schemeClr val="accent1"/>
                  </a:solidFill>
                </a:ln>
              </a:rPr>
              <a:t>atm</a:t>
            </a:r>
            <a:r>
              <a:rPr lang="en-GB" dirty="0">
                <a:ln>
                  <a:solidFill>
                    <a:schemeClr val="accent1"/>
                  </a:solidFill>
                </a:ln>
              </a:rPr>
              <a:t> and 25°C. Combustion air is also supplied at 1 </a:t>
            </a:r>
            <a:r>
              <a:rPr lang="en-GB" dirty="0" err="1">
                <a:ln>
                  <a:solidFill>
                    <a:schemeClr val="accent1"/>
                  </a:solidFill>
                </a:ln>
              </a:rPr>
              <a:t>atm</a:t>
            </a:r>
            <a:r>
              <a:rPr lang="en-GB" dirty="0">
                <a:ln>
                  <a:solidFill>
                    <a:schemeClr val="accent1"/>
                  </a:solidFill>
                </a:ln>
              </a:rPr>
              <a:t> and 25°C</a:t>
            </a:r>
            <a:r>
              <a:rPr lang="en-GB" dirty="0"/>
              <a:t>. The flow of combustion air is adjusted to maintain the </a:t>
            </a:r>
            <a:r>
              <a:rPr lang="en-GB" dirty="0">
                <a:ln>
                  <a:solidFill>
                    <a:schemeClr val="accent1"/>
                  </a:solidFill>
                </a:ln>
              </a:rPr>
              <a:t>temperature of the combustion products at 300°C</a:t>
            </a:r>
            <a:r>
              <a:rPr lang="en-GB" dirty="0"/>
              <a:t>. On a common basis of </a:t>
            </a:r>
            <a:r>
              <a:rPr lang="en-GB" dirty="0">
                <a:ln>
                  <a:solidFill>
                    <a:schemeClr val="accent1"/>
                  </a:solidFill>
                </a:ln>
              </a:rPr>
              <a:t>1 kilogram of steam produced</a:t>
            </a:r>
            <a:r>
              <a:rPr lang="en-GB" dirty="0"/>
              <a:t>, </a:t>
            </a:r>
            <a:r>
              <a:rPr lang="en-GB" dirty="0">
                <a:ln>
                  <a:solidFill>
                    <a:srgbClr val="00B050"/>
                  </a:solidFill>
                </a:ln>
              </a:rPr>
              <a:t>calculate and plot the change in the exergy of the combustion and water streams for excess air amounts ranging from 0 to 200 percent</a:t>
            </a:r>
            <a:r>
              <a:rPr lang="en-GB" dirty="0"/>
              <a:t>. Also </a:t>
            </a:r>
            <a:r>
              <a:rPr lang="en-GB" dirty="0">
                <a:ln>
                  <a:solidFill>
                    <a:srgbClr val="00B050"/>
                  </a:solidFill>
                </a:ln>
              </a:rPr>
              <a:t>calculate and plot the exergy lost in this boiler as the excess air amount is varied</a:t>
            </a:r>
            <a:r>
              <a:rPr lang="en-GB" dirty="0"/>
              <a:t>.</a:t>
            </a:r>
          </a:p>
          <a:p>
            <a:pPr marL="0" indent="0">
              <a:buNone/>
            </a:pPr>
            <a:endParaRPr lang="en-GB" dirty="0"/>
          </a:p>
          <a:p>
            <a:pPr marL="0" indent="0">
              <a:buNone/>
            </a:pPr>
            <a:r>
              <a:rPr lang="en-GB" b="1" dirty="0"/>
              <a:t>Case 2:</a:t>
            </a:r>
          </a:p>
          <a:p>
            <a:pPr marL="0" indent="0">
              <a:buNone/>
            </a:pPr>
            <a:r>
              <a:rPr lang="en-GB" dirty="0"/>
              <a:t>Assume that an </a:t>
            </a:r>
            <a:r>
              <a:rPr lang="en-GB" dirty="0">
                <a:ln>
                  <a:solidFill>
                    <a:srgbClr val="0070C0"/>
                  </a:solidFill>
                </a:ln>
              </a:rPr>
              <a:t>economizer</a:t>
            </a:r>
            <a:r>
              <a:rPr lang="en-GB" dirty="0"/>
              <a:t> (a heat exchanger that preheats the combustion air by cooling the combustion products) </a:t>
            </a:r>
            <a:r>
              <a:rPr lang="en-GB" dirty="0">
                <a:ln>
                  <a:solidFill>
                    <a:srgbClr val="0070C0"/>
                  </a:solidFill>
                </a:ln>
              </a:rPr>
              <a:t>is added to the boiler</a:t>
            </a:r>
            <a:r>
              <a:rPr lang="en-GB" dirty="0"/>
              <a:t>, and thus the </a:t>
            </a:r>
            <a:r>
              <a:rPr lang="en-GB" dirty="0">
                <a:ln>
                  <a:solidFill>
                    <a:srgbClr val="0070C0"/>
                  </a:solidFill>
                </a:ln>
              </a:rPr>
              <a:t>temperature of the combustion products is reduced to 200°C</a:t>
            </a:r>
            <a:r>
              <a:rPr lang="en-GB" dirty="0"/>
              <a:t>. All other factors remain the same. </a:t>
            </a:r>
            <a:r>
              <a:rPr lang="en-GB" dirty="0">
                <a:ln>
                  <a:solidFill>
                    <a:srgbClr val="0070C0"/>
                  </a:solidFill>
                </a:ln>
              </a:rPr>
              <a:t>Air at 1 </a:t>
            </a:r>
            <a:r>
              <a:rPr lang="en-GB" dirty="0" err="1">
                <a:ln>
                  <a:solidFill>
                    <a:srgbClr val="0070C0"/>
                  </a:solidFill>
                </a:ln>
              </a:rPr>
              <a:t>atm</a:t>
            </a:r>
            <a:r>
              <a:rPr lang="en-GB" dirty="0">
                <a:ln>
                  <a:solidFill>
                    <a:srgbClr val="0070C0"/>
                  </a:solidFill>
                </a:ln>
              </a:rPr>
              <a:t> and 25°C passes through the economizer where it is heated before entering the boiler</a:t>
            </a:r>
            <a:r>
              <a:rPr lang="en-GB" dirty="0"/>
              <a:t>. </a:t>
            </a:r>
            <a:r>
              <a:rPr lang="en-GB" dirty="0">
                <a:ln>
                  <a:solidFill>
                    <a:srgbClr val="00B050"/>
                  </a:solidFill>
                </a:ln>
              </a:rPr>
              <a:t>Compare the loss of exergy of the economizer-boiler combination to that of the boiler </a:t>
            </a:r>
            <a:r>
              <a:rPr lang="en-GB" dirty="0"/>
              <a:t>only as the amount of excess air is varied.</a:t>
            </a:r>
            <a:endParaRPr lang="en-MY" dirty="0"/>
          </a:p>
          <a:p>
            <a:endParaRPr lang="en-MY" dirty="0"/>
          </a:p>
        </p:txBody>
      </p:sp>
    </p:spTree>
    <p:extLst>
      <p:ext uri="{BB962C8B-B14F-4D97-AF65-F5344CB8AC3E}">
        <p14:creationId xmlns:p14="http://schemas.microsoft.com/office/powerpoint/2010/main" val="71672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20FC-8F12-432A-9273-0092FEAD0149}"/>
              </a:ext>
            </a:extLst>
          </p:cNvPr>
          <p:cNvSpPr>
            <a:spLocks noGrp="1"/>
          </p:cNvSpPr>
          <p:nvPr>
            <p:ph type="title"/>
          </p:nvPr>
        </p:nvSpPr>
        <p:spPr>
          <a:xfrm>
            <a:off x="770900" y="227993"/>
            <a:ext cx="10364451" cy="588846"/>
          </a:xfrm>
        </p:spPr>
        <p:txBody>
          <a:bodyPr/>
          <a:lstStyle/>
          <a:p>
            <a:r>
              <a:rPr lang="en-US" dirty="0"/>
              <a:t>Schematic diagram</a:t>
            </a:r>
            <a:endParaRPr lang="en-MY" dirty="0"/>
          </a:p>
        </p:txBody>
      </p:sp>
      <p:pic>
        <p:nvPicPr>
          <p:cNvPr id="8" name="Picture 7">
            <a:extLst>
              <a:ext uri="{FF2B5EF4-FFF2-40B4-BE49-F238E27FC236}">
                <a16:creationId xmlns:a16="http://schemas.microsoft.com/office/drawing/2014/main" id="{0BE6C18C-43D7-4366-AAA6-F2688395FAB2}"/>
              </a:ext>
            </a:extLst>
          </p:cNvPr>
          <p:cNvPicPr>
            <a:picLocks noChangeAspect="1"/>
          </p:cNvPicPr>
          <p:nvPr/>
        </p:nvPicPr>
        <p:blipFill>
          <a:blip r:embed="rId2"/>
          <a:stretch>
            <a:fillRect/>
          </a:stretch>
        </p:blipFill>
        <p:spPr>
          <a:xfrm>
            <a:off x="1467962" y="816839"/>
            <a:ext cx="9256075" cy="5069611"/>
          </a:xfrm>
          <a:prstGeom prst="rect">
            <a:avLst/>
          </a:prstGeom>
        </p:spPr>
      </p:pic>
    </p:spTree>
    <p:extLst>
      <p:ext uri="{BB962C8B-B14F-4D97-AF65-F5344CB8AC3E}">
        <p14:creationId xmlns:p14="http://schemas.microsoft.com/office/powerpoint/2010/main" val="172490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AA13-C848-4BA9-92AB-BCDD0ECEF4DC}"/>
              </a:ext>
            </a:extLst>
          </p:cNvPr>
          <p:cNvSpPr>
            <a:spLocks noGrp="1"/>
          </p:cNvSpPr>
          <p:nvPr>
            <p:ph type="title"/>
          </p:nvPr>
        </p:nvSpPr>
        <p:spPr>
          <a:xfrm>
            <a:off x="913775" y="618518"/>
            <a:ext cx="10364451" cy="705457"/>
          </a:xfrm>
        </p:spPr>
        <p:txBody>
          <a:bodyPr/>
          <a:lstStyle/>
          <a:p>
            <a:r>
              <a:rPr lang="en-US" dirty="0"/>
              <a:t>assumptions</a:t>
            </a:r>
            <a:endParaRPr lang="en-MY" dirty="0"/>
          </a:p>
        </p:txBody>
      </p:sp>
      <p:sp>
        <p:nvSpPr>
          <p:cNvPr id="3" name="Content Placeholder 2">
            <a:extLst>
              <a:ext uri="{FF2B5EF4-FFF2-40B4-BE49-F238E27FC236}">
                <a16:creationId xmlns:a16="http://schemas.microsoft.com/office/drawing/2014/main" id="{4FFEBA91-AD3C-43D7-A035-8FA3C25A9EA5}"/>
              </a:ext>
            </a:extLst>
          </p:cNvPr>
          <p:cNvSpPr>
            <a:spLocks noGrp="1"/>
          </p:cNvSpPr>
          <p:nvPr>
            <p:ph sz="quarter" idx="13"/>
          </p:nvPr>
        </p:nvSpPr>
        <p:spPr>
          <a:xfrm>
            <a:off x="913774" y="1323976"/>
            <a:ext cx="10363826" cy="4467224"/>
          </a:xfrm>
        </p:spPr>
        <p:txBody>
          <a:bodyPr/>
          <a:lstStyle/>
          <a:p>
            <a:pPr lvl="0"/>
            <a:r>
              <a:rPr lang="en-GB" dirty="0"/>
              <a:t>Control volume shown in the figure operates at steady state</a:t>
            </a:r>
            <a:endParaRPr lang="en-MY" dirty="0"/>
          </a:p>
          <a:p>
            <a:pPr lvl="0"/>
            <a:r>
              <a:rPr lang="en-GB" dirty="0"/>
              <a:t>Kinetic and potential energy effects can be ignored</a:t>
            </a:r>
            <a:endParaRPr lang="en-MY" dirty="0"/>
          </a:p>
          <a:p>
            <a:pPr lvl="0"/>
            <a:r>
              <a:rPr lang="en-GB" dirty="0"/>
              <a:t>Combustion gases are modelled as air as an ideal gas</a:t>
            </a:r>
            <a:endParaRPr lang="en-MY" dirty="0"/>
          </a:p>
          <a:p>
            <a:pPr lvl="0"/>
            <a:r>
              <a:rPr lang="en-GB" dirty="0"/>
              <a:t>Boundary of the system is adiabatic</a:t>
            </a:r>
            <a:endParaRPr lang="en-MY" dirty="0"/>
          </a:p>
          <a:p>
            <a:pPr lvl="0"/>
            <a:r>
              <a:rPr lang="en-GB" dirty="0"/>
              <a:t>Irreversible</a:t>
            </a:r>
            <a:endParaRPr lang="en-MY" dirty="0"/>
          </a:p>
          <a:p>
            <a:endParaRPr lang="en-MY" dirty="0"/>
          </a:p>
        </p:txBody>
      </p:sp>
    </p:spTree>
    <p:extLst>
      <p:ext uri="{BB962C8B-B14F-4D97-AF65-F5344CB8AC3E}">
        <p14:creationId xmlns:p14="http://schemas.microsoft.com/office/powerpoint/2010/main" val="409430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689-5D98-4A0E-9870-D5A9F810B7DD}"/>
              </a:ext>
            </a:extLst>
          </p:cNvPr>
          <p:cNvSpPr>
            <a:spLocks noGrp="1"/>
          </p:cNvSpPr>
          <p:nvPr>
            <p:ph type="title"/>
          </p:nvPr>
        </p:nvSpPr>
        <p:spPr>
          <a:xfrm>
            <a:off x="913774" y="575919"/>
            <a:ext cx="9603275" cy="605181"/>
          </a:xfrm>
        </p:spPr>
        <p:txBody>
          <a:bodyPr/>
          <a:lstStyle/>
          <a:p>
            <a:r>
              <a:rPr lang="en-US" dirty="0"/>
              <a:t>ANALYSIS</a:t>
            </a:r>
            <a:endParaRPr lang="en-MY" dirty="0"/>
          </a:p>
        </p:txBody>
      </p:sp>
      <p:pic>
        <p:nvPicPr>
          <p:cNvPr id="4" name="Content Placeholder 3">
            <a:extLst>
              <a:ext uri="{FF2B5EF4-FFF2-40B4-BE49-F238E27FC236}">
                <a16:creationId xmlns:a16="http://schemas.microsoft.com/office/drawing/2014/main" id="{7CB37353-2E82-4DFD-AFEA-9682F8FC415C}"/>
              </a:ext>
            </a:extLst>
          </p:cNvPr>
          <p:cNvPicPr>
            <a:picLocks noGrp="1" noChangeAspect="1"/>
          </p:cNvPicPr>
          <p:nvPr>
            <p:ph sz="quarter" idx="13"/>
          </p:nvPr>
        </p:nvPicPr>
        <p:blipFill>
          <a:blip r:embed="rId2"/>
          <a:stretch>
            <a:fillRect/>
          </a:stretch>
        </p:blipFill>
        <p:spPr>
          <a:xfrm>
            <a:off x="2231383" y="1266078"/>
            <a:ext cx="6968054" cy="1043903"/>
          </a:xfrm>
          <a:prstGeom prst="rect">
            <a:avLst/>
          </a:prstGeom>
          <a:effectLst>
            <a:softEdge rad="0"/>
          </a:effectLst>
        </p:spPr>
      </p:pic>
      <p:cxnSp>
        <p:nvCxnSpPr>
          <p:cNvPr id="6" name="Connector: Curved 5">
            <a:extLst>
              <a:ext uri="{FF2B5EF4-FFF2-40B4-BE49-F238E27FC236}">
                <a16:creationId xmlns:a16="http://schemas.microsoft.com/office/drawing/2014/main" id="{5E1D6937-43AC-460D-81B3-B68D7D262388}"/>
              </a:ext>
            </a:extLst>
          </p:cNvPr>
          <p:cNvCxnSpPr>
            <a:cxnSpLocks/>
          </p:cNvCxnSpPr>
          <p:nvPr/>
        </p:nvCxnSpPr>
        <p:spPr>
          <a:xfrm rot="16200000" flipV="1">
            <a:off x="5993319" y="2178644"/>
            <a:ext cx="509496" cy="406557"/>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DFB2CB-A65D-450B-9250-9E64B32B2517}"/>
              </a:ext>
            </a:extLst>
          </p:cNvPr>
          <p:cNvSpPr txBox="1"/>
          <p:nvPr/>
        </p:nvSpPr>
        <p:spPr>
          <a:xfrm>
            <a:off x="6451346" y="2381922"/>
            <a:ext cx="658756" cy="369332"/>
          </a:xfrm>
          <a:prstGeom prst="rect">
            <a:avLst/>
          </a:prstGeom>
          <a:noFill/>
        </p:spPr>
        <p:txBody>
          <a:bodyPr wrap="square" rtlCol="0">
            <a:spAutoFit/>
          </a:bodyPr>
          <a:lstStyle/>
          <a:p>
            <a:r>
              <a:rPr lang="en-US" dirty="0"/>
              <a:t>Q</a:t>
            </a:r>
            <a:endParaRPr lang="en-MY"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F921D2C-18C2-4AE7-A81E-4B65178CCFBD}"/>
                  </a:ext>
                </a:extLst>
              </p:cNvPr>
              <p:cNvSpPr/>
              <p:nvPr/>
            </p:nvSpPr>
            <p:spPr>
              <a:xfrm>
                <a:off x="4080372" y="3922081"/>
                <a:ext cx="39288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MY" i="1" smtClean="0">
                              <a:latin typeface="Cambria Math" panose="02040503050406030204" pitchFamily="18" charset="0"/>
                            </a:rPr>
                          </m:ctrlPr>
                        </m:dPr>
                        <m:e>
                          <m:sSub>
                            <m:sSubPr>
                              <m:ctrlPr>
                                <a:rPr lang="en-MY" i="1">
                                  <a:latin typeface="Cambria Math" panose="02040503050406030204" pitchFamily="18" charset="0"/>
                                </a:rPr>
                              </m:ctrlPr>
                            </m:sSubPr>
                            <m:e>
                              <m:r>
                                <a:rPr lang="en-MY" i="1">
                                  <a:latin typeface="Cambria Math" panose="02040503050406030204" pitchFamily="18" charset="0"/>
                                </a:rPr>
                                <m:t>𝑄</m:t>
                              </m:r>
                            </m:e>
                            <m:sub>
                              <m:r>
                                <a:rPr lang="en-MY" i="1">
                                  <a:latin typeface="Cambria Math" panose="02040503050406030204" pitchFamily="18" charset="0"/>
                                </a:rPr>
                                <m:t>𝑤𝑎𝑡𝑒𝑟</m:t>
                              </m:r>
                            </m:sub>
                          </m:sSub>
                          <m:r>
                            <a:rPr lang="en-MY" i="0">
                              <a:latin typeface="Cambria Math" panose="02040503050406030204" pitchFamily="18" charset="0"/>
                            </a:rPr>
                            <m:t>=</m:t>
                          </m:r>
                          <m:sSub>
                            <m:sSubPr>
                              <m:ctrlPr>
                                <a:rPr lang="en-MY" i="1">
                                  <a:latin typeface="Cambria Math" panose="02040503050406030204" pitchFamily="18" charset="0"/>
                                </a:rPr>
                              </m:ctrlPr>
                            </m:sSubPr>
                            <m:e>
                              <m:r>
                                <a:rPr lang="en-MY" i="1">
                                  <a:latin typeface="Cambria Math" panose="02040503050406030204" pitchFamily="18" charset="0"/>
                                </a:rPr>
                                <m:t>𝑚𝑎𝑠𝑠</m:t>
                              </m:r>
                              <m:r>
                                <a:rPr lang="en-MY" i="0">
                                  <a:latin typeface="Cambria Math" panose="02040503050406030204" pitchFamily="18" charset="0"/>
                                </a:rPr>
                                <m:t> </m:t>
                              </m:r>
                              <m:r>
                                <a:rPr lang="en-MY" i="1">
                                  <a:latin typeface="Cambria Math" panose="02040503050406030204" pitchFamily="18" charset="0"/>
                                </a:rPr>
                                <m:t>𝑜𝑓</m:t>
                              </m:r>
                              <m:r>
                                <a:rPr lang="en-MY" i="0">
                                  <a:latin typeface="Cambria Math" panose="02040503050406030204" pitchFamily="18" charset="0"/>
                                </a:rPr>
                                <m:t> </m:t>
                              </m:r>
                              <m:r>
                                <a:rPr lang="en-MY" i="1">
                                  <a:latin typeface="Cambria Math" panose="02040503050406030204" pitchFamily="18" charset="0"/>
                                </a:rPr>
                                <m:t>𝑤𝑎𝑡𝑒𝑟</m:t>
                              </m:r>
                              <m:r>
                                <a:rPr lang="en-MY" i="0">
                                  <a:latin typeface="Cambria Math" panose="02040503050406030204" pitchFamily="18" charset="0"/>
                                </a:rPr>
                                <m:t>∗</m:t>
                              </m:r>
                              <m:r>
                                <a:rPr lang="en-US" b="0" i="0" smtClean="0">
                                  <a:latin typeface="Cambria Math" panose="02040503050406030204" pitchFamily="18" charset="0"/>
                                </a:rPr>
                                <m:t>(</m:t>
                              </m:r>
                              <m:r>
                                <a:rPr lang="en-MY" i="1">
                                  <a:latin typeface="Cambria Math" panose="02040503050406030204" pitchFamily="18" charset="0"/>
                                </a:rPr>
                                <m:t>h</m:t>
                              </m:r>
                            </m:e>
                            <m:sub>
                              <m:r>
                                <a:rPr lang="en-MY" i="0">
                                  <a:latin typeface="Cambria Math" panose="02040503050406030204" pitchFamily="18" charset="0"/>
                                </a:rPr>
                                <m:t>2</m:t>
                              </m:r>
                            </m:sub>
                          </m:sSub>
                          <m:r>
                            <a:rPr lang="en-MY" i="0">
                              <a:latin typeface="Cambria Math" panose="02040503050406030204" pitchFamily="18" charset="0"/>
                            </a:rPr>
                            <m:t>−</m:t>
                          </m:r>
                          <m:sSub>
                            <m:sSubPr>
                              <m:ctrlPr>
                                <a:rPr lang="en-MY"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e>
                      </m:d>
                    </m:oMath>
                  </m:oMathPara>
                </a14:m>
                <a:endParaRPr lang="en-MY" dirty="0"/>
              </a:p>
            </p:txBody>
          </p:sp>
        </mc:Choice>
        <mc:Fallback xmlns="">
          <p:sp>
            <p:nvSpPr>
              <p:cNvPr id="13" name="Rectangle 12">
                <a:extLst>
                  <a:ext uri="{FF2B5EF4-FFF2-40B4-BE49-F238E27FC236}">
                    <a16:creationId xmlns:a16="http://schemas.microsoft.com/office/drawing/2014/main" id="{CF921D2C-18C2-4AE7-A81E-4B65178CCFBD}"/>
                  </a:ext>
                </a:extLst>
              </p:cNvPr>
              <p:cNvSpPr>
                <a:spLocks noRot="1" noChangeAspect="1" noMove="1" noResize="1" noEditPoints="1" noAdjustHandles="1" noChangeArrowheads="1" noChangeShapeType="1" noTextEdit="1"/>
              </p:cNvSpPr>
              <p:nvPr/>
            </p:nvSpPr>
            <p:spPr>
              <a:xfrm>
                <a:off x="4080372" y="3922081"/>
                <a:ext cx="3928831" cy="369332"/>
              </a:xfrm>
              <a:prstGeom prst="rect">
                <a:avLst/>
              </a:prstGeom>
              <a:blipFill>
                <a:blip r:embed="rId3"/>
                <a:stretch>
                  <a:fillRect t="-118033" r="-11783" b="-18524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37B9AD9-FE23-4FEE-9FF0-4A984DC5D99B}"/>
                  </a:ext>
                </a:extLst>
              </p:cNvPr>
              <p:cNvSpPr txBox="1"/>
              <p:nvPr/>
            </p:nvSpPr>
            <p:spPr>
              <a:xfrm>
                <a:off x="1862303" y="2388194"/>
                <a:ext cx="2572903" cy="1200329"/>
              </a:xfrm>
              <a:prstGeom prst="rect">
                <a:avLst/>
              </a:prstGeom>
              <a:noFill/>
            </p:spPr>
            <p:txBody>
              <a:bodyPr wrap="square" rtlCol="0">
                <a:spAutoFit/>
              </a:bodyPr>
              <a:lstStyle/>
              <a:p>
                <a:r>
                  <a:rPr lang="en-US" dirty="0"/>
                  <a:t>From table at P=35bar:</a:t>
                </a:r>
              </a:p>
              <a:p>
                <a:pPr/>
                <a14:m>
                  <m:oMathPara xmlns:m="http://schemas.openxmlformats.org/officeDocument/2006/math">
                    <m:oMathParaPr>
                      <m:jc m:val="centerGroup"/>
                    </m:oMathParaPr>
                    <m:oMath xmlns:m="http://schemas.openxmlformats.org/officeDocument/2006/math">
                      <m:sSub>
                        <m:sSubPr>
                          <m:ctrlPr>
                            <a:rPr lang="en-MY" i="1">
                              <a:latin typeface="Cambria Math" panose="02040503050406030204" pitchFamily="18" charset="0"/>
                            </a:rPr>
                          </m:ctrlPr>
                        </m:sSubPr>
                        <m:e>
                          <m:sSub>
                            <m:sSubPr>
                              <m:ctrlPr>
                                <a:rPr lang="en-MY" i="1">
                                  <a:latin typeface="Cambria Math" panose="02040503050406030204" pitchFamily="18" charset="0"/>
                                </a:rPr>
                              </m:ctrlPr>
                            </m:sSubPr>
                            <m:e>
                              <m:r>
                                <a:rPr lang="en-MY" i="1">
                                  <a:latin typeface="Cambria Math" panose="02040503050406030204" pitchFamily="18" charset="0"/>
                                </a:rPr>
                                <m:t>h</m:t>
                              </m:r>
                            </m:e>
                            <m:sub>
                              <m:r>
                                <a:rPr lang="en-US" b="0" i="0" smtClean="0">
                                  <a:latin typeface="Cambria Math" panose="02040503050406030204" pitchFamily="18" charset="0"/>
                                </a:rPr>
                                <m:t>1</m:t>
                              </m:r>
                            </m:sub>
                          </m:sSub>
                          <m:r>
                            <a:rPr lang="en-US" b="0" i="1" smtClean="0">
                              <a:latin typeface="Cambria Math" panose="02040503050406030204" pitchFamily="18" charset="0"/>
                            </a:rPr>
                            <m:t>=</m:t>
                          </m:r>
                          <m:r>
                            <a:rPr lang="en-MY" i="1">
                              <a:latin typeface="Cambria Math" panose="02040503050406030204" pitchFamily="18" charset="0"/>
                            </a:rPr>
                            <m:t>h</m:t>
                          </m:r>
                        </m:e>
                        <m:sub>
                          <m:r>
                            <m:rPr>
                              <m:sty m:val="p"/>
                            </m:rPr>
                            <a:rPr lang="en-US" b="0" i="0" smtClean="0">
                              <a:latin typeface="Cambria Math" panose="02040503050406030204" pitchFamily="18" charset="0"/>
                            </a:rPr>
                            <m:t>f</m:t>
                          </m:r>
                        </m:sub>
                      </m:sSub>
                      <m:r>
                        <a:rPr lang="en-US" b="0" i="1" smtClean="0">
                          <a:latin typeface="Cambria Math" panose="02040503050406030204" pitchFamily="18" charset="0"/>
                        </a:rPr>
                        <m:t>=1049.8 </m:t>
                      </m:r>
                      <m:r>
                        <a:rPr lang="en-US" b="0" i="1" smtClean="0">
                          <a:latin typeface="Cambria Math" panose="02040503050406030204" pitchFamily="18" charset="0"/>
                        </a:rPr>
                        <m:t>𝑘𝐽</m:t>
                      </m:r>
                      <m:r>
                        <a:rPr lang="en-US" b="0" i="1" smtClean="0">
                          <a:latin typeface="Cambria Math" panose="02040503050406030204" pitchFamily="18" charset="0"/>
                        </a:rPr>
                        <m:t>/</m:t>
                      </m:r>
                      <m:r>
                        <a:rPr lang="en-US" b="0" i="1" smtClean="0">
                          <a:latin typeface="Cambria Math" panose="02040503050406030204" pitchFamily="18" charset="0"/>
                        </a:rPr>
                        <m:t>𝑘𝑔</m:t>
                      </m:r>
                    </m:oMath>
                  </m:oMathPara>
                </a14:m>
                <a:endParaRPr lang="en-MY" dirty="0"/>
              </a:p>
              <a:p>
                <a:pPr/>
                <a14:m>
                  <m:oMathPara xmlns:m="http://schemas.openxmlformats.org/officeDocument/2006/math">
                    <m:oMathParaPr>
                      <m:jc m:val="centerGroup"/>
                    </m:oMathParaPr>
                    <m:oMath xmlns:m="http://schemas.openxmlformats.org/officeDocument/2006/math">
                      <m:sSub>
                        <m:sSubPr>
                          <m:ctrlPr>
                            <a:rPr lang="en-MY" i="1">
                              <a:latin typeface="Cambria Math" panose="02040503050406030204" pitchFamily="18" charset="0"/>
                            </a:rPr>
                          </m:ctrlPr>
                        </m:sSubPr>
                        <m:e>
                          <m:r>
                            <a:rPr lang="en-US" b="0" i="1" smtClean="0">
                              <a:latin typeface="Cambria Math" panose="02040503050406030204" pitchFamily="18" charset="0"/>
                            </a:rPr>
                            <m:t>𝑠</m:t>
                          </m:r>
                        </m:e>
                        <m:sub>
                          <m:r>
                            <a:rPr lang="en-US" b="0" i="0"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2.7253</m:t>
                      </m:r>
                      <m:r>
                        <a:rPr lang="en-US" i="1">
                          <a:latin typeface="Cambria Math" panose="02040503050406030204" pitchFamily="18" charset="0"/>
                        </a:rPr>
                        <m:t> </m:t>
                      </m:r>
                      <m:r>
                        <a:rPr lang="en-US" i="1">
                          <a:latin typeface="Cambria Math" panose="02040503050406030204" pitchFamily="18" charset="0"/>
                        </a:rPr>
                        <m:t>𝑘𝐽</m:t>
                      </m:r>
                      <m:r>
                        <a:rPr lang="en-US" i="1">
                          <a:latin typeface="Cambria Math" panose="02040503050406030204" pitchFamily="18" charset="0"/>
                        </a:rPr>
                        <m:t>/</m:t>
                      </m:r>
                      <m:r>
                        <a:rPr lang="en-US" i="1">
                          <a:latin typeface="Cambria Math" panose="02040503050406030204" pitchFamily="18" charset="0"/>
                        </a:rPr>
                        <m:t>𝑘𝑔</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MY" dirty="0"/>
              </a:p>
              <a:p>
                <a:endParaRPr lang="en-MY" dirty="0"/>
              </a:p>
            </p:txBody>
          </p:sp>
        </mc:Choice>
        <mc:Fallback xmlns="">
          <p:sp>
            <p:nvSpPr>
              <p:cNvPr id="14" name="TextBox 13">
                <a:extLst>
                  <a:ext uri="{FF2B5EF4-FFF2-40B4-BE49-F238E27FC236}">
                    <a16:creationId xmlns:a16="http://schemas.microsoft.com/office/drawing/2014/main" id="{D37B9AD9-FE23-4FEE-9FF0-4A984DC5D99B}"/>
                  </a:ext>
                </a:extLst>
              </p:cNvPr>
              <p:cNvSpPr txBox="1">
                <a:spLocks noRot="1" noChangeAspect="1" noMove="1" noResize="1" noEditPoints="1" noAdjustHandles="1" noChangeArrowheads="1" noChangeShapeType="1" noTextEdit="1"/>
              </p:cNvSpPr>
              <p:nvPr/>
            </p:nvSpPr>
            <p:spPr>
              <a:xfrm>
                <a:off x="1862303" y="2388194"/>
                <a:ext cx="2572903" cy="1200329"/>
              </a:xfrm>
              <a:prstGeom prst="rect">
                <a:avLst/>
              </a:prstGeom>
              <a:blipFill>
                <a:blip r:embed="rId4"/>
                <a:stretch>
                  <a:fillRect l="-1891" t="-304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C346A25-91A9-4B4C-ACD9-1597B77EC65C}"/>
                  </a:ext>
                </a:extLst>
              </p:cNvPr>
              <p:cNvSpPr txBox="1"/>
              <p:nvPr/>
            </p:nvSpPr>
            <p:spPr>
              <a:xfrm>
                <a:off x="7679826" y="2307092"/>
                <a:ext cx="2649871" cy="1200329"/>
              </a:xfrm>
              <a:prstGeom prst="rect">
                <a:avLst/>
              </a:prstGeom>
              <a:noFill/>
            </p:spPr>
            <p:txBody>
              <a:bodyPr wrap="square" rtlCol="0">
                <a:spAutoFit/>
              </a:bodyPr>
              <a:lstStyle/>
              <a:p>
                <a:r>
                  <a:rPr lang="en-US" dirty="0"/>
                  <a:t>From table at </a:t>
                </a:r>
                <a14:m>
                  <m:oMath xmlns:m="http://schemas.openxmlformats.org/officeDocument/2006/math">
                    <m:r>
                      <m:rPr>
                        <m:sty m:val="p"/>
                      </m:rPr>
                      <a:rPr lang="en-US" b="0" i="0" smtClean="0">
                        <a:latin typeface="Cambria Math" panose="02040503050406030204" pitchFamily="18" charset="0"/>
                      </a:rPr>
                      <m:t>T</m:t>
                    </m:r>
                    <m:r>
                      <a:rPr lang="en-US" b="0" i="1" smtClean="0">
                        <a:latin typeface="Cambria Math" panose="02040503050406030204" pitchFamily="18" charset="0"/>
                      </a:rPr>
                      <m:t>=400</m:t>
                    </m:r>
                    <m:r>
                      <a:rPr lang="en-US" b="0" i="1" smtClean="0">
                        <a:latin typeface="Cambria Math" panose="02040503050406030204" pitchFamily="18" charset="0"/>
                        <a:ea typeface="Cambria Math" panose="02040503050406030204" pitchFamily="18" charset="0"/>
                      </a:rPr>
                      <m:t>℃</m:t>
                    </m:r>
                  </m:oMath>
                </a14:m>
                <a:r>
                  <a:rPr lang="en-US" dirty="0"/>
                  <a:t>:</a:t>
                </a:r>
              </a:p>
              <a:p>
                <a:pPr/>
                <a14:m>
                  <m:oMathPara xmlns:m="http://schemas.openxmlformats.org/officeDocument/2006/math">
                    <m:oMathParaPr>
                      <m:jc m:val="centerGroup"/>
                    </m:oMathParaPr>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h</m:t>
                          </m:r>
                        </m:e>
                        <m:sub>
                          <m:r>
                            <a:rPr lang="en-US" b="0" i="0" smtClean="0">
                              <a:latin typeface="Cambria Math" panose="02040503050406030204" pitchFamily="18" charset="0"/>
                            </a:rPr>
                            <m:t>2</m:t>
                          </m:r>
                        </m:sub>
                      </m:sSub>
                      <m:r>
                        <a:rPr lang="en-US" b="0" i="1" smtClean="0">
                          <a:latin typeface="Cambria Math" panose="02040503050406030204" pitchFamily="18" charset="0"/>
                        </a:rPr>
                        <m:t>=3230.9 </m:t>
                      </m:r>
                      <m:r>
                        <a:rPr lang="en-US" b="0" i="1" smtClean="0">
                          <a:latin typeface="Cambria Math" panose="02040503050406030204" pitchFamily="18" charset="0"/>
                        </a:rPr>
                        <m:t>𝑘𝐽</m:t>
                      </m:r>
                      <m:r>
                        <a:rPr lang="en-US" b="0" i="1" smtClean="0">
                          <a:latin typeface="Cambria Math" panose="02040503050406030204" pitchFamily="18" charset="0"/>
                        </a:rPr>
                        <m:t>/</m:t>
                      </m:r>
                      <m:r>
                        <a:rPr lang="en-US" b="0" i="1" smtClean="0">
                          <a:latin typeface="Cambria Math" panose="02040503050406030204" pitchFamily="18" charset="0"/>
                        </a:rPr>
                        <m:t>𝑘𝑔</m:t>
                      </m:r>
                    </m:oMath>
                  </m:oMathPara>
                </a14:m>
                <a:endParaRPr lang="en-MY" dirty="0"/>
              </a:p>
              <a:p>
                <a:pPr/>
                <a14:m>
                  <m:oMathPara xmlns:m="http://schemas.openxmlformats.org/officeDocument/2006/math">
                    <m:oMathParaPr>
                      <m:jc m:val="centerGroup"/>
                    </m:oMathParaPr>
                    <m:oMath xmlns:m="http://schemas.openxmlformats.org/officeDocument/2006/math">
                      <m:sSub>
                        <m:sSubPr>
                          <m:ctrlPr>
                            <a:rPr lang="en-MY" i="1">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6.9212</m:t>
                      </m:r>
                      <m:r>
                        <a:rPr lang="en-US" i="1">
                          <a:latin typeface="Cambria Math" panose="02040503050406030204" pitchFamily="18" charset="0"/>
                        </a:rPr>
                        <m:t> </m:t>
                      </m:r>
                      <m:r>
                        <a:rPr lang="en-US" i="1">
                          <a:latin typeface="Cambria Math" panose="02040503050406030204" pitchFamily="18" charset="0"/>
                        </a:rPr>
                        <m:t>𝑘𝐽</m:t>
                      </m:r>
                      <m:r>
                        <a:rPr lang="en-US" i="1">
                          <a:latin typeface="Cambria Math" panose="02040503050406030204" pitchFamily="18" charset="0"/>
                        </a:rPr>
                        <m:t>/</m:t>
                      </m:r>
                      <m:r>
                        <a:rPr lang="en-US" i="1">
                          <a:latin typeface="Cambria Math" panose="02040503050406030204" pitchFamily="18" charset="0"/>
                        </a:rPr>
                        <m:t>𝑘𝑔</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MY" dirty="0"/>
              </a:p>
              <a:p>
                <a:endParaRPr lang="en-MY" dirty="0"/>
              </a:p>
            </p:txBody>
          </p:sp>
        </mc:Choice>
        <mc:Fallback xmlns="">
          <p:sp>
            <p:nvSpPr>
              <p:cNvPr id="15" name="TextBox 14">
                <a:extLst>
                  <a:ext uri="{FF2B5EF4-FFF2-40B4-BE49-F238E27FC236}">
                    <a16:creationId xmlns:a16="http://schemas.microsoft.com/office/drawing/2014/main" id="{FC346A25-91A9-4B4C-ACD9-1597B77EC65C}"/>
                  </a:ext>
                </a:extLst>
              </p:cNvPr>
              <p:cNvSpPr txBox="1">
                <a:spLocks noRot="1" noChangeAspect="1" noMove="1" noResize="1" noEditPoints="1" noAdjustHandles="1" noChangeArrowheads="1" noChangeShapeType="1" noTextEdit="1"/>
              </p:cNvSpPr>
              <p:nvPr/>
            </p:nvSpPr>
            <p:spPr>
              <a:xfrm>
                <a:off x="7679826" y="2307092"/>
                <a:ext cx="2649871" cy="1200329"/>
              </a:xfrm>
              <a:prstGeom prst="rect">
                <a:avLst/>
              </a:prstGeom>
              <a:blipFill>
                <a:blip r:embed="rId5"/>
                <a:stretch>
                  <a:fillRect l="-2069" t="-2538"/>
                </a:stretch>
              </a:blipFill>
            </p:spPr>
            <p:txBody>
              <a:bodyPr/>
              <a:lstStyle/>
              <a:p>
                <a:r>
                  <a:rPr lang="en-MY">
                    <a:noFill/>
                  </a:rPr>
                  <a:t> </a:t>
                </a:r>
              </a:p>
            </p:txBody>
          </p:sp>
        </mc:Fallback>
      </mc:AlternateContent>
    </p:spTree>
    <p:extLst>
      <p:ext uri="{BB962C8B-B14F-4D97-AF65-F5344CB8AC3E}">
        <p14:creationId xmlns:p14="http://schemas.microsoft.com/office/powerpoint/2010/main" val="107866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3689-5D98-4A0E-9870-D5A9F810B7DD}"/>
              </a:ext>
            </a:extLst>
          </p:cNvPr>
          <p:cNvSpPr>
            <a:spLocks noGrp="1"/>
          </p:cNvSpPr>
          <p:nvPr>
            <p:ph type="title"/>
          </p:nvPr>
        </p:nvSpPr>
        <p:spPr>
          <a:xfrm>
            <a:off x="913774" y="575919"/>
            <a:ext cx="9603275" cy="605181"/>
          </a:xfrm>
        </p:spPr>
        <p:txBody>
          <a:bodyPr/>
          <a:lstStyle/>
          <a:p>
            <a:r>
              <a:rPr lang="en-US" dirty="0"/>
              <a:t>ANALYSIS</a:t>
            </a:r>
            <a:endParaRPr lang="en-MY" dirty="0"/>
          </a:p>
        </p:txBody>
      </p:sp>
      <p:sp>
        <p:nvSpPr>
          <p:cNvPr id="11" name="TextBox 10">
            <a:extLst>
              <a:ext uri="{FF2B5EF4-FFF2-40B4-BE49-F238E27FC236}">
                <a16:creationId xmlns:a16="http://schemas.microsoft.com/office/drawing/2014/main" id="{F3DFB2CB-A65D-450B-9250-9E64B32B2517}"/>
              </a:ext>
            </a:extLst>
          </p:cNvPr>
          <p:cNvSpPr txBox="1"/>
          <p:nvPr/>
        </p:nvSpPr>
        <p:spPr>
          <a:xfrm>
            <a:off x="5182753" y="689540"/>
            <a:ext cx="658756" cy="369332"/>
          </a:xfrm>
          <a:prstGeom prst="rect">
            <a:avLst/>
          </a:prstGeom>
          <a:noFill/>
        </p:spPr>
        <p:txBody>
          <a:bodyPr wrap="square" rtlCol="0">
            <a:spAutoFit/>
          </a:bodyPr>
          <a:lstStyle/>
          <a:p>
            <a:r>
              <a:rPr lang="en-US" dirty="0"/>
              <a:t>Q</a:t>
            </a:r>
            <a:endParaRPr lang="en-MY" dirty="0"/>
          </a:p>
        </p:txBody>
      </p:sp>
      <p:pic>
        <p:nvPicPr>
          <p:cNvPr id="7" name="Content Placeholder 6">
            <a:extLst>
              <a:ext uri="{FF2B5EF4-FFF2-40B4-BE49-F238E27FC236}">
                <a16:creationId xmlns:a16="http://schemas.microsoft.com/office/drawing/2014/main" id="{2AF43167-3F3A-4035-AB77-E2776686990D}"/>
              </a:ext>
            </a:extLst>
          </p:cNvPr>
          <p:cNvPicPr>
            <a:picLocks noGrp="1" noChangeAspect="1"/>
          </p:cNvPicPr>
          <p:nvPr>
            <p:ph sz="quarter" idx="13"/>
          </p:nvPr>
        </p:nvPicPr>
        <p:blipFill rotWithShape="1">
          <a:blip r:embed="rId2"/>
          <a:srcRect t="5094" b="-1"/>
          <a:stretch/>
        </p:blipFill>
        <p:spPr>
          <a:xfrm>
            <a:off x="2705607" y="1216424"/>
            <a:ext cx="6271803" cy="1316309"/>
          </a:xfrm>
          <a:prstGeom prst="rect">
            <a:avLst/>
          </a:prstGeom>
        </p:spPr>
      </p:pic>
      <p:cxnSp>
        <p:nvCxnSpPr>
          <p:cNvPr id="6" name="Connector: Curved 5">
            <a:extLst>
              <a:ext uri="{FF2B5EF4-FFF2-40B4-BE49-F238E27FC236}">
                <a16:creationId xmlns:a16="http://schemas.microsoft.com/office/drawing/2014/main" id="{5E1D6937-43AC-460D-81B3-B68D7D262388}"/>
              </a:ext>
            </a:extLst>
          </p:cNvPr>
          <p:cNvCxnSpPr>
            <a:cxnSpLocks/>
          </p:cNvCxnSpPr>
          <p:nvPr/>
        </p:nvCxnSpPr>
        <p:spPr>
          <a:xfrm rot="16200000" flipV="1">
            <a:off x="5460662" y="1013146"/>
            <a:ext cx="509496" cy="406557"/>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F71B1B0-280B-42AB-ABDF-4E1B1BC52A32}"/>
                  </a:ext>
                </a:extLst>
              </p:cNvPr>
              <p:cNvSpPr/>
              <p:nvPr/>
            </p:nvSpPr>
            <p:spPr>
              <a:xfrm>
                <a:off x="3135459" y="2762256"/>
                <a:ext cx="55664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rPr>
                        <m:t>𝑎</m:t>
                      </m:r>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𝐶𝐻</m:t>
                          </m:r>
                        </m:e>
                        <m:sub>
                          <m:r>
                            <a:rPr lang="en-MY" i="0">
                              <a:latin typeface="Cambria Math" panose="02040503050406030204" pitchFamily="18" charset="0"/>
                            </a:rPr>
                            <m:t>4</m:t>
                          </m:r>
                        </m:sub>
                      </m:sSub>
                      <m:r>
                        <a:rPr lang="en-MY" i="0">
                          <a:latin typeface="Cambria Math" panose="02040503050406030204" pitchFamily="18" charset="0"/>
                        </a:rPr>
                        <m:t>+</m:t>
                      </m:r>
                      <m:r>
                        <a:rPr lang="en-MY" i="1">
                          <a:latin typeface="Cambria Math" panose="02040503050406030204" pitchFamily="18" charset="0"/>
                        </a:rPr>
                        <m:t>𝑏</m:t>
                      </m:r>
                      <m:r>
                        <a:rPr lang="en-MY" i="0">
                          <a:latin typeface="Cambria Math" panose="02040503050406030204" pitchFamily="18" charset="0"/>
                        </a:rPr>
                        <m:t> </m:t>
                      </m:r>
                      <m:d>
                        <m:dPr>
                          <m:ctrlPr>
                            <a:rPr lang="en-MY" i="1">
                              <a:latin typeface="Cambria Math" panose="02040503050406030204" pitchFamily="18" charset="0"/>
                            </a:rPr>
                          </m:ctrlPr>
                        </m:dPr>
                        <m:e>
                          <m:sSub>
                            <m:sSubPr>
                              <m:ctrlPr>
                                <a:rPr lang="en-MY" i="1">
                                  <a:latin typeface="Cambria Math" panose="02040503050406030204" pitchFamily="18" charset="0"/>
                                </a:rPr>
                              </m:ctrlPr>
                            </m:sSubPr>
                            <m:e>
                              <m:r>
                                <a:rPr lang="en-MY" i="1">
                                  <a:latin typeface="Cambria Math" panose="02040503050406030204" pitchFamily="18" charset="0"/>
                                </a:rPr>
                                <m:t>𝑂</m:t>
                              </m:r>
                            </m:e>
                            <m:sub>
                              <m:r>
                                <a:rPr lang="en-MY" i="0">
                                  <a:latin typeface="Cambria Math" panose="02040503050406030204" pitchFamily="18" charset="0"/>
                                </a:rPr>
                                <m:t>2</m:t>
                              </m:r>
                            </m:sub>
                          </m:sSub>
                          <m:r>
                            <a:rPr lang="en-MY" i="0">
                              <a:latin typeface="Cambria Math" panose="02040503050406030204" pitchFamily="18" charset="0"/>
                            </a:rPr>
                            <m:t>+3.75</m:t>
                          </m:r>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0">
                                  <a:latin typeface="Cambria Math" panose="02040503050406030204" pitchFamily="18" charset="0"/>
                                </a:rPr>
                                <m:t>2</m:t>
                              </m:r>
                            </m:sub>
                          </m:sSub>
                        </m:e>
                      </m:d>
                      <m:r>
                        <a:rPr lang="en-MY" i="0">
                          <a:latin typeface="Cambria Math" panose="02040503050406030204" pitchFamily="18" charset="0"/>
                        </a:rPr>
                        <m:t>             </m:t>
                      </m:r>
                      <m:r>
                        <a:rPr lang="en-MY" i="1">
                          <a:latin typeface="Cambria Math" panose="02040503050406030204" pitchFamily="18" charset="0"/>
                        </a:rPr>
                        <m:t>𝑐</m:t>
                      </m:r>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𝐶𝑂</m:t>
                          </m:r>
                        </m:e>
                        <m:sub>
                          <m:r>
                            <a:rPr lang="en-MY" i="0">
                              <a:latin typeface="Cambria Math" panose="02040503050406030204" pitchFamily="18" charset="0"/>
                            </a:rPr>
                            <m:t>2</m:t>
                          </m:r>
                        </m:sub>
                      </m:sSub>
                      <m:r>
                        <a:rPr lang="en-MY" i="0">
                          <a:latin typeface="Cambria Math" panose="02040503050406030204" pitchFamily="18" charset="0"/>
                        </a:rPr>
                        <m:t>+ </m:t>
                      </m:r>
                      <m:r>
                        <a:rPr lang="en-MY" i="1">
                          <a:latin typeface="Cambria Math" panose="02040503050406030204" pitchFamily="18" charset="0"/>
                        </a:rPr>
                        <m:t>𝑑</m:t>
                      </m:r>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i="0">
                              <a:latin typeface="Cambria Math" panose="02040503050406030204" pitchFamily="18" charset="0"/>
                            </a:rPr>
                            <m:t>2</m:t>
                          </m:r>
                        </m:sub>
                      </m:sSub>
                      <m:r>
                        <a:rPr lang="en-MY" i="1">
                          <a:latin typeface="Cambria Math" panose="02040503050406030204" pitchFamily="18" charset="0"/>
                        </a:rPr>
                        <m:t>𝑂</m:t>
                      </m:r>
                      <m:r>
                        <a:rPr lang="en-MY" i="0">
                          <a:latin typeface="Cambria Math" panose="02040503050406030204" pitchFamily="18" charset="0"/>
                        </a:rPr>
                        <m:t>+</m:t>
                      </m:r>
                      <m:r>
                        <a:rPr lang="en-MY" i="1">
                          <a:latin typeface="Cambria Math" panose="02040503050406030204" pitchFamily="18" charset="0"/>
                        </a:rPr>
                        <m:t>𝑒</m:t>
                      </m:r>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0">
                              <a:latin typeface="Cambria Math" panose="02040503050406030204" pitchFamily="18" charset="0"/>
                            </a:rPr>
                            <m:t>2</m:t>
                          </m:r>
                        </m:sub>
                      </m:sSub>
                    </m:oMath>
                  </m:oMathPara>
                </a14:m>
                <a:endParaRPr lang="en-MY" dirty="0"/>
              </a:p>
            </p:txBody>
          </p:sp>
        </mc:Choice>
        <mc:Fallback xmlns="">
          <p:sp>
            <p:nvSpPr>
              <p:cNvPr id="8" name="Rectangle 7">
                <a:extLst>
                  <a:ext uri="{FF2B5EF4-FFF2-40B4-BE49-F238E27FC236}">
                    <a16:creationId xmlns:a16="http://schemas.microsoft.com/office/drawing/2014/main" id="{0F71B1B0-280B-42AB-ABDF-4E1B1BC52A32}"/>
                  </a:ext>
                </a:extLst>
              </p:cNvPr>
              <p:cNvSpPr>
                <a:spLocks noRot="1" noChangeAspect="1" noMove="1" noResize="1" noEditPoints="1" noAdjustHandles="1" noChangeArrowheads="1" noChangeShapeType="1" noTextEdit="1"/>
              </p:cNvSpPr>
              <p:nvPr/>
            </p:nvSpPr>
            <p:spPr>
              <a:xfrm>
                <a:off x="3135459" y="2762256"/>
                <a:ext cx="5566459" cy="369332"/>
              </a:xfrm>
              <a:prstGeom prst="rect">
                <a:avLst/>
              </a:prstGeom>
              <a:blipFill>
                <a:blip r:embed="rId3"/>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01D2512-9F0C-4856-9A9D-E757B2B870F0}"/>
                  </a:ext>
                </a:extLst>
              </p:cNvPr>
              <p:cNvSpPr/>
              <p:nvPr/>
            </p:nvSpPr>
            <p:spPr>
              <a:xfrm>
                <a:off x="3337584" y="3361111"/>
                <a:ext cx="55168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𝐶𝐻</m:t>
                          </m:r>
                        </m:e>
                        <m:sub>
                          <m:r>
                            <a:rPr lang="en-MY" i="0">
                              <a:latin typeface="Cambria Math" panose="02040503050406030204" pitchFamily="18" charset="0"/>
                            </a:rPr>
                            <m:t>4</m:t>
                          </m:r>
                        </m:sub>
                      </m:sSub>
                      <m:r>
                        <a:rPr lang="en-MY" i="0">
                          <a:latin typeface="Cambria Math" panose="02040503050406030204" pitchFamily="18" charset="0"/>
                        </a:rPr>
                        <m:t>+2 </m:t>
                      </m:r>
                      <m:d>
                        <m:dPr>
                          <m:ctrlPr>
                            <a:rPr lang="en-MY" i="1">
                              <a:latin typeface="Cambria Math" panose="02040503050406030204" pitchFamily="18" charset="0"/>
                            </a:rPr>
                          </m:ctrlPr>
                        </m:dPr>
                        <m:e>
                          <m:sSub>
                            <m:sSubPr>
                              <m:ctrlPr>
                                <a:rPr lang="en-MY" i="1">
                                  <a:latin typeface="Cambria Math" panose="02040503050406030204" pitchFamily="18" charset="0"/>
                                </a:rPr>
                              </m:ctrlPr>
                            </m:sSubPr>
                            <m:e>
                              <m:r>
                                <a:rPr lang="en-MY" i="1">
                                  <a:latin typeface="Cambria Math" panose="02040503050406030204" pitchFamily="18" charset="0"/>
                                </a:rPr>
                                <m:t>𝑂</m:t>
                              </m:r>
                            </m:e>
                            <m:sub>
                              <m:r>
                                <a:rPr lang="en-MY" i="0">
                                  <a:latin typeface="Cambria Math" panose="02040503050406030204" pitchFamily="18" charset="0"/>
                                </a:rPr>
                                <m:t>2</m:t>
                              </m:r>
                            </m:sub>
                          </m:sSub>
                          <m:r>
                            <a:rPr lang="en-MY" i="0">
                              <a:latin typeface="Cambria Math" panose="02040503050406030204" pitchFamily="18" charset="0"/>
                            </a:rPr>
                            <m:t>+3.75</m:t>
                          </m:r>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0">
                                  <a:latin typeface="Cambria Math" panose="02040503050406030204" pitchFamily="18" charset="0"/>
                                </a:rPr>
                                <m:t>2</m:t>
                              </m:r>
                            </m:sub>
                          </m:sSub>
                        </m:e>
                      </m:d>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𝐶𝑂</m:t>
                          </m:r>
                        </m:e>
                        <m:sub>
                          <m:r>
                            <a:rPr lang="en-MY" i="0">
                              <a:latin typeface="Cambria Math" panose="02040503050406030204" pitchFamily="18" charset="0"/>
                            </a:rPr>
                            <m:t>2</m:t>
                          </m:r>
                        </m:sub>
                      </m:sSub>
                      <m:r>
                        <a:rPr lang="en-MY" i="0">
                          <a:latin typeface="Cambria Math" panose="02040503050406030204" pitchFamily="18" charset="0"/>
                        </a:rPr>
                        <m:t>+ 2 </m:t>
                      </m:r>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i="0">
                              <a:latin typeface="Cambria Math" panose="02040503050406030204" pitchFamily="18" charset="0"/>
                            </a:rPr>
                            <m:t>2</m:t>
                          </m:r>
                        </m:sub>
                      </m:sSub>
                      <m:r>
                        <a:rPr lang="en-MY" i="1">
                          <a:latin typeface="Cambria Math" panose="02040503050406030204" pitchFamily="18" charset="0"/>
                        </a:rPr>
                        <m:t>𝑂</m:t>
                      </m:r>
                      <m:r>
                        <a:rPr lang="en-MY" i="0">
                          <a:latin typeface="Cambria Math" panose="02040503050406030204" pitchFamily="18" charset="0"/>
                        </a:rPr>
                        <m:t>+7.52 </m:t>
                      </m:r>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0">
                              <a:latin typeface="Cambria Math" panose="02040503050406030204" pitchFamily="18" charset="0"/>
                            </a:rPr>
                            <m:t>2</m:t>
                          </m:r>
                        </m:sub>
                      </m:sSub>
                    </m:oMath>
                  </m:oMathPara>
                </a14:m>
                <a:endParaRPr lang="en-MY" dirty="0"/>
              </a:p>
            </p:txBody>
          </p:sp>
        </mc:Choice>
        <mc:Fallback xmlns="">
          <p:sp>
            <p:nvSpPr>
              <p:cNvPr id="9" name="Rectangle 8">
                <a:extLst>
                  <a:ext uri="{FF2B5EF4-FFF2-40B4-BE49-F238E27FC236}">
                    <a16:creationId xmlns:a16="http://schemas.microsoft.com/office/drawing/2014/main" id="{701D2512-9F0C-4856-9A9D-E757B2B870F0}"/>
                  </a:ext>
                </a:extLst>
              </p:cNvPr>
              <p:cNvSpPr>
                <a:spLocks noRot="1" noChangeAspect="1" noMove="1" noResize="1" noEditPoints="1" noAdjustHandles="1" noChangeArrowheads="1" noChangeShapeType="1" noTextEdit="1"/>
              </p:cNvSpPr>
              <p:nvPr/>
            </p:nvSpPr>
            <p:spPr>
              <a:xfrm>
                <a:off x="3337584" y="3361111"/>
                <a:ext cx="5516831" cy="369332"/>
              </a:xfrm>
              <a:prstGeom prst="rect">
                <a:avLst/>
              </a:prstGeom>
              <a:blipFill>
                <a:blip r:embed="rId4"/>
                <a:stretch>
                  <a:fillRect/>
                </a:stretch>
              </a:blipFill>
            </p:spPr>
            <p:txBody>
              <a:bodyPr/>
              <a:lstStyle/>
              <a:p>
                <a:r>
                  <a:rPr lang="en-MY">
                    <a:noFill/>
                  </a:rPr>
                  <a:t> </a:t>
                </a:r>
              </a:p>
            </p:txBody>
          </p:sp>
        </mc:Fallback>
      </mc:AlternateContent>
      <p:cxnSp>
        <p:nvCxnSpPr>
          <p:cNvPr id="16" name="Straight Arrow Connector 15">
            <a:extLst>
              <a:ext uri="{FF2B5EF4-FFF2-40B4-BE49-F238E27FC236}">
                <a16:creationId xmlns:a16="http://schemas.microsoft.com/office/drawing/2014/main" id="{0191DE3B-A043-4192-8567-78141F3DCED9}"/>
              </a:ext>
            </a:extLst>
          </p:cNvPr>
          <p:cNvCxnSpPr>
            <a:cxnSpLocks/>
          </p:cNvCxnSpPr>
          <p:nvPr/>
        </p:nvCxnSpPr>
        <p:spPr>
          <a:xfrm>
            <a:off x="5841507" y="2924379"/>
            <a:ext cx="417250" cy="22543"/>
          </a:xfrm>
          <a:prstGeom prst="straightConnector1">
            <a:avLst/>
          </a:prstGeom>
          <a:ln>
            <a:tailEnd type="triangle"/>
          </a:ln>
          <a:scene3d>
            <a:camera prst="orthographicFront">
              <a:rot lat="0" lon="0" rev="240000"/>
            </a:camera>
            <a:lightRig rig="threePt" dir="t"/>
          </a:scene3d>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6DF4B8F-264E-4A1F-999B-70C0998DE540}"/>
              </a:ext>
            </a:extLst>
          </p:cNvPr>
          <p:cNvCxnSpPr>
            <a:cxnSpLocks/>
          </p:cNvCxnSpPr>
          <p:nvPr/>
        </p:nvCxnSpPr>
        <p:spPr>
          <a:xfrm>
            <a:off x="5887374" y="3523234"/>
            <a:ext cx="417250" cy="22543"/>
          </a:xfrm>
          <a:prstGeom prst="straightConnector1">
            <a:avLst/>
          </a:prstGeom>
          <a:ln>
            <a:tailEnd type="triangle"/>
          </a:ln>
          <a:scene3d>
            <a:camera prst="orthographicFront">
              <a:rot lat="0" lon="0" rev="240000"/>
            </a:camera>
            <a:lightRig rig="threePt" dir="t"/>
          </a:scene3d>
        </p:spPr>
        <p:style>
          <a:lnRef idx="1">
            <a:schemeClr val="dk1"/>
          </a:lnRef>
          <a:fillRef idx="0">
            <a:schemeClr val="dk1"/>
          </a:fillRef>
          <a:effectRef idx="0">
            <a:schemeClr val="dk1"/>
          </a:effectRef>
          <a:fontRef idx="minor">
            <a:schemeClr val="tx1"/>
          </a:fontRef>
        </p:style>
      </p:cxnSp>
      <p:graphicFrame>
        <p:nvGraphicFramePr>
          <p:cNvPr id="20" name="Table 19">
            <a:extLst>
              <a:ext uri="{FF2B5EF4-FFF2-40B4-BE49-F238E27FC236}">
                <a16:creationId xmlns:a16="http://schemas.microsoft.com/office/drawing/2014/main" id="{AA21B8CA-4907-4E42-A092-B602D575B2F3}"/>
              </a:ext>
            </a:extLst>
          </p:cNvPr>
          <p:cNvGraphicFramePr>
            <a:graphicFrameLocks noGrp="1"/>
          </p:cNvGraphicFramePr>
          <p:nvPr>
            <p:extLst>
              <p:ext uri="{D42A27DB-BD31-4B8C-83A1-F6EECF244321}">
                <p14:modId xmlns:p14="http://schemas.microsoft.com/office/powerpoint/2010/main" val="2240958644"/>
              </p:ext>
            </p:extLst>
          </p:nvPr>
        </p:nvGraphicFramePr>
        <p:xfrm>
          <a:off x="819150" y="3895966"/>
          <a:ext cx="10582275" cy="1904760"/>
        </p:xfrm>
        <a:graphic>
          <a:graphicData uri="http://schemas.openxmlformats.org/drawingml/2006/table">
            <a:tbl>
              <a:tblPr firstRow="1" firstCol="1" bandRow="1">
                <a:tableStyleId>{5C22544A-7EE6-4342-B048-85BDC9FD1C3A}</a:tableStyleId>
              </a:tblPr>
              <a:tblGrid>
                <a:gridCol w="5276850">
                  <a:extLst>
                    <a:ext uri="{9D8B030D-6E8A-4147-A177-3AD203B41FA5}">
                      <a16:colId xmlns:a16="http://schemas.microsoft.com/office/drawing/2014/main" val="540821521"/>
                    </a:ext>
                  </a:extLst>
                </a:gridCol>
                <a:gridCol w="5305425">
                  <a:extLst>
                    <a:ext uri="{9D8B030D-6E8A-4147-A177-3AD203B41FA5}">
                      <a16:colId xmlns:a16="http://schemas.microsoft.com/office/drawing/2014/main" val="3202145661"/>
                    </a:ext>
                  </a:extLst>
                </a:gridCol>
              </a:tblGrid>
              <a:tr h="952380">
                <a:tc>
                  <a:txBody>
                    <a:bodyPr/>
                    <a:lstStyle/>
                    <a:p>
                      <a:pPr marL="0" marR="0">
                        <a:lnSpc>
                          <a:spcPct val="150000"/>
                        </a:lnSpc>
                        <a:spcBef>
                          <a:spcPts val="0"/>
                        </a:spcBef>
                        <a:spcAft>
                          <a:spcPts val="0"/>
                        </a:spcAft>
                      </a:pPr>
                      <a:r>
                        <a:rPr lang="en-GB" sz="2000" b="0" dirty="0">
                          <a:solidFill>
                            <a:schemeClr val="tx1"/>
                          </a:solidFill>
                          <a:effectLst/>
                        </a:rPr>
                        <a:t>Conservation of carbon atoms:</a:t>
                      </a:r>
                      <a:endParaRPr lang="en-MY" sz="2000" b="0" dirty="0">
                        <a:solidFill>
                          <a:schemeClr val="tx1"/>
                        </a:solidFill>
                        <a:effectLst/>
                      </a:endParaRPr>
                    </a:p>
                    <a:p>
                      <a:pPr marL="0" marR="0">
                        <a:lnSpc>
                          <a:spcPct val="150000"/>
                        </a:lnSpc>
                        <a:spcBef>
                          <a:spcPts val="0"/>
                        </a:spcBef>
                        <a:spcAft>
                          <a:spcPts val="0"/>
                        </a:spcAft>
                      </a:pPr>
                      <a:r>
                        <a:rPr lang="en-GB" sz="2000" b="0" dirty="0">
                          <a:solidFill>
                            <a:schemeClr val="tx1"/>
                          </a:solidFill>
                          <a:effectLst/>
                        </a:rPr>
                        <a:t>1 = c</a:t>
                      </a:r>
                      <a:endParaRPr lang="en-MY"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50000"/>
                        </a:lnSpc>
                        <a:spcBef>
                          <a:spcPts val="0"/>
                        </a:spcBef>
                        <a:spcAft>
                          <a:spcPts val="0"/>
                        </a:spcAft>
                      </a:pPr>
                      <a:r>
                        <a:rPr lang="en-GB" sz="2000" b="0" dirty="0">
                          <a:solidFill>
                            <a:schemeClr val="tx1"/>
                          </a:solidFill>
                          <a:effectLst/>
                        </a:rPr>
                        <a:t>Conservation of oxygen atoms:</a:t>
                      </a:r>
                      <a:endParaRPr lang="en-MY" sz="2000" b="0" dirty="0">
                        <a:solidFill>
                          <a:schemeClr val="tx1"/>
                        </a:solidFill>
                        <a:effectLst/>
                      </a:endParaRPr>
                    </a:p>
                    <a:p>
                      <a:pPr marL="0" marR="0">
                        <a:lnSpc>
                          <a:spcPct val="150000"/>
                        </a:lnSpc>
                        <a:spcBef>
                          <a:spcPts val="0"/>
                        </a:spcBef>
                        <a:spcAft>
                          <a:spcPts val="0"/>
                        </a:spcAft>
                      </a:pPr>
                      <a:r>
                        <a:rPr lang="en-GB" sz="2000" b="0" dirty="0">
                          <a:solidFill>
                            <a:schemeClr val="tx1"/>
                          </a:solidFill>
                          <a:effectLst/>
                        </a:rPr>
                        <a:t>2b = 2c + d</a:t>
                      </a:r>
                      <a:endParaRPr lang="en-MY"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97497797"/>
                  </a:ext>
                </a:extLst>
              </a:tr>
              <a:tr h="952380">
                <a:tc>
                  <a:txBody>
                    <a:bodyPr/>
                    <a:lstStyle/>
                    <a:p>
                      <a:pPr marL="0" marR="0">
                        <a:lnSpc>
                          <a:spcPct val="150000"/>
                        </a:lnSpc>
                        <a:spcBef>
                          <a:spcPts val="0"/>
                        </a:spcBef>
                        <a:spcAft>
                          <a:spcPts val="0"/>
                        </a:spcAft>
                      </a:pPr>
                      <a:r>
                        <a:rPr lang="en-GB" sz="2000" b="0" dirty="0">
                          <a:solidFill>
                            <a:schemeClr val="tx1"/>
                          </a:solidFill>
                          <a:effectLst/>
                        </a:rPr>
                        <a:t>Conservation of hydrogen atoms:</a:t>
                      </a:r>
                      <a:endParaRPr lang="en-MY" sz="2000" b="0" dirty="0">
                        <a:solidFill>
                          <a:schemeClr val="tx1"/>
                        </a:solidFill>
                        <a:effectLst/>
                      </a:endParaRPr>
                    </a:p>
                    <a:p>
                      <a:pPr marL="0" marR="0">
                        <a:lnSpc>
                          <a:spcPct val="150000"/>
                        </a:lnSpc>
                        <a:spcBef>
                          <a:spcPts val="0"/>
                        </a:spcBef>
                        <a:spcAft>
                          <a:spcPts val="0"/>
                        </a:spcAft>
                      </a:pPr>
                      <a:r>
                        <a:rPr lang="en-GB" sz="2000" b="0" dirty="0">
                          <a:solidFill>
                            <a:schemeClr val="tx1"/>
                          </a:solidFill>
                          <a:effectLst/>
                        </a:rPr>
                        <a:t>4 = 2d</a:t>
                      </a:r>
                      <a:endParaRPr lang="en-MY"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50000"/>
                        </a:lnSpc>
                        <a:spcBef>
                          <a:spcPts val="0"/>
                        </a:spcBef>
                        <a:spcAft>
                          <a:spcPts val="0"/>
                        </a:spcAft>
                      </a:pPr>
                      <a:r>
                        <a:rPr lang="en-GB" sz="2000" b="0" dirty="0">
                          <a:effectLst/>
                        </a:rPr>
                        <a:t>Conservation of nitrogen atoms:</a:t>
                      </a:r>
                      <a:endParaRPr lang="en-MY" sz="2000" b="0" dirty="0">
                        <a:effectLst/>
                      </a:endParaRPr>
                    </a:p>
                    <a:p>
                      <a:pPr marL="0" marR="0">
                        <a:lnSpc>
                          <a:spcPct val="150000"/>
                        </a:lnSpc>
                        <a:spcBef>
                          <a:spcPts val="0"/>
                        </a:spcBef>
                        <a:spcAft>
                          <a:spcPts val="0"/>
                        </a:spcAft>
                      </a:pPr>
                      <a:r>
                        <a:rPr lang="en-GB" sz="2000" b="0" dirty="0">
                          <a:effectLst/>
                        </a:rPr>
                        <a:t>(3.75*2)b = 2e</a:t>
                      </a:r>
                      <a:endParaRPr lang="en-MY"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36818374"/>
                  </a:ext>
                </a:extLst>
              </a:tr>
            </a:tbl>
          </a:graphicData>
        </a:graphic>
      </p:graphicFrame>
    </p:spTree>
    <p:extLst>
      <p:ext uri="{BB962C8B-B14F-4D97-AF65-F5344CB8AC3E}">
        <p14:creationId xmlns:p14="http://schemas.microsoft.com/office/powerpoint/2010/main" val="201847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1DD3-0262-40A9-AD72-17B0C5DFEADB}"/>
              </a:ext>
            </a:extLst>
          </p:cNvPr>
          <p:cNvSpPr>
            <a:spLocks noGrp="1"/>
          </p:cNvSpPr>
          <p:nvPr>
            <p:ph type="title"/>
          </p:nvPr>
        </p:nvSpPr>
        <p:spPr>
          <a:xfrm>
            <a:off x="913774" y="537819"/>
            <a:ext cx="9603275" cy="681381"/>
          </a:xfrm>
        </p:spPr>
        <p:txBody>
          <a:bodyPr/>
          <a:lstStyle/>
          <a:p>
            <a:r>
              <a:rPr lang="en-US" dirty="0"/>
              <a:t>ANALYSIS</a:t>
            </a:r>
            <a:endParaRPr lang="en-MY" dirty="0"/>
          </a:p>
        </p:txBody>
      </p:sp>
      <p:sp>
        <p:nvSpPr>
          <p:cNvPr id="3" name="Content Placeholder 2">
            <a:extLst>
              <a:ext uri="{FF2B5EF4-FFF2-40B4-BE49-F238E27FC236}">
                <a16:creationId xmlns:a16="http://schemas.microsoft.com/office/drawing/2014/main" id="{C4BDDC50-3423-4AAD-B84E-B9A67E62706B}"/>
              </a:ext>
            </a:extLst>
          </p:cNvPr>
          <p:cNvSpPr>
            <a:spLocks noGrp="1"/>
          </p:cNvSpPr>
          <p:nvPr>
            <p:ph sz="quarter" idx="13"/>
          </p:nvPr>
        </p:nvSpPr>
        <p:spPr>
          <a:xfrm>
            <a:off x="913774" y="1219200"/>
            <a:ext cx="10363826" cy="4571999"/>
          </a:xfrm>
        </p:spPr>
        <p:txBody>
          <a:bodyPr/>
          <a:lstStyle/>
          <a:p>
            <a:r>
              <a:rPr lang="en-US" dirty="0"/>
              <a:t>Varying amount of excess air</a:t>
            </a:r>
          </a:p>
          <a:p>
            <a:endParaRPr lang="en-US" dirty="0"/>
          </a:p>
          <a:p>
            <a:endParaRPr lang="en-US" dirty="0"/>
          </a:p>
          <a:p>
            <a:endParaRPr lang="en-US" dirty="0"/>
          </a:p>
          <a:p>
            <a:pPr marL="0" indent="0">
              <a:buNone/>
            </a:pPr>
            <a:endParaRPr lang="en-MY" dirty="0"/>
          </a:p>
        </p:txBody>
      </p:sp>
      <p:graphicFrame>
        <p:nvGraphicFramePr>
          <p:cNvPr id="4" name="Table 3">
            <a:extLst>
              <a:ext uri="{FF2B5EF4-FFF2-40B4-BE49-F238E27FC236}">
                <a16:creationId xmlns:a16="http://schemas.microsoft.com/office/drawing/2014/main" id="{2471BA2B-DF37-4757-8C31-22831706ECDC}"/>
              </a:ext>
            </a:extLst>
          </p:cNvPr>
          <p:cNvGraphicFramePr>
            <a:graphicFrameLocks noGrp="1"/>
          </p:cNvGraphicFramePr>
          <p:nvPr>
            <p:extLst>
              <p:ext uri="{D42A27DB-BD31-4B8C-83A1-F6EECF244321}">
                <p14:modId xmlns:p14="http://schemas.microsoft.com/office/powerpoint/2010/main" val="3857863029"/>
              </p:ext>
            </p:extLst>
          </p:nvPr>
        </p:nvGraphicFramePr>
        <p:xfrm>
          <a:off x="1691639" y="2131032"/>
          <a:ext cx="8757287" cy="764568"/>
        </p:xfrm>
        <a:graphic>
          <a:graphicData uri="http://schemas.openxmlformats.org/drawingml/2006/table">
            <a:tbl>
              <a:tblPr>
                <a:effectLst>
                  <a:outerShdw blurRad="50800" dist="50800" dir="5400000" algn="ctr" rotWithShape="0">
                    <a:srgbClr val="000000">
                      <a:alpha val="0"/>
                    </a:srgbClr>
                  </a:outerShdw>
                </a:effectLst>
              </a:tblPr>
              <a:tblGrid>
                <a:gridCol w="1788623">
                  <a:extLst>
                    <a:ext uri="{9D8B030D-6E8A-4147-A177-3AD203B41FA5}">
                      <a16:colId xmlns:a16="http://schemas.microsoft.com/office/drawing/2014/main" val="1038117447"/>
                    </a:ext>
                  </a:extLst>
                </a:gridCol>
                <a:gridCol w="774296">
                  <a:extLst>
                    <a:ext uri="{9D8B030D-6E8A-4147-A177-3AD203B41FA5}">
                      <a16:colId xmlns:a16="http://schemas.microsoft.com/office/drawing/2014/main" val="4067521137"/>
                    </a:ext>
                  </a:extLst>
                </a:gridCol>
                <a:gridCol w="774296">
                  <a:extLst>
                    <a:ext uri="{9D8B030D-6E8A-4147-A177-3AD203B41FA5}">
                      <a16:colId xmlns:a16="http://schemas.microsoft.com/office/drawing/2014/main" val="2725939510"/>
                    </a:ext>
                  </a:extLst>
                </a:gridCol>
                <a:gridCol w="774296">
                  <a:extLst>
                    <a:ext uri="{9D8B030D-6E8A-4147-A177-3AD203B41FA5}">
                      <a16:colId xmlns:a16="http://schemas.microsoft.com/office/drawing/2014/main" val="2868867920"/>
                    </a:ext>
                  </a:extLst>
                </a:gridCol>
                <a:gridCol w="774296">
                  <a:extLst>
                    <a:ext uri="{9D8B030D-6E8A-4147-A177-3AD203B41FA5}">
                      <a16:colId xmlns:a16="http://schemas.microsoft.com/office/drawing/2014/main" val="2422500955"/>
                    </a:ext>
                  </a:extLst>
                </a:gridCol>
                <a:gridCol w="774296">
                  <a:extLst>
                    <a:ext uri="{9D8B030D-6E8A-4147-A177-3AD203B41FA5}">
                      <a16:colId xmlns:a16="http://schemas.microsoft.com/office/drawing/2014/main" val="381942719"/>
                    </a:ext>
                  </a:extLst>
                </a:gridCol>
                <a:gridCol w="774296">
                  <a:extLst>
                    <a:ext uri="{9D8B030D-6E8A-4147-A177-3AD203B41FA5}">
                      <a16:colId xmlns:a16="http://schemas.microsoft.com/office/drawing/2014/main" val="1603072064"/>
                    </a:ext>
                  </a:extLst>
                </a:gridCol>
                <a:gridCol w="774296">
                  <a:extLst>
                    <a:ext uri="{9D8B030D-6E8A-4147-A177-3AD203B41FA5}">
                      <a16:colId xmlns:a16="http://schemas.microsoft.com/office/drawing/2014/main" val="858783651"/>
                    </a:ext>
                  </a:extLst>
                </a:gridCol>
                <a:gridCol w="774296">
                  <a:extLst>
                    <a:ext uri="{9D8B030D-6E8A-4147-A177-3AD203B41FA5}">
                      <a16:colId xmlns:a16="http://schemas.microsoft.com/office/drawing/2014/main" val="1511454071"/>
                    </a:ext>
                  </a:extLst>
                </a:gridCol>
                <a:gridCol w="774296">
                  <a:extLst>
                    <a:ext uri="{9D8B030D-6E8A-4147-A177-3AD203B41FA5}">
                      <a16:colId xmlns:a16="http://schemas.microsoft.com/office/drawing/2014/main" val="1974214191"/>
                    </a:ext>
                  </a:extLst>
                </a:gridCol>
              </a:tblGrid>
              <a:tr h="382284">
                <a:tc>
                  <a:txBody>
                    <a:bodyPr/>
                    <a:lstStyle/>
                    <a:p>
                      <a:pPr rtl="0" fontAlgn="b"/>
                      <a:r>
                        <a:rPr lang="en-MY" dirty="0">
                          <a:effectLst/>
                        </a:rPr>
                        <a:t>excess air %</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0</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a:effectLst/>
                        </a:rPr>
                        <a:t>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a:effectLst/>
                        </a:rPr>
                        <a:t>50</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75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a:effectLst/>
                        </a:rPr>
                        <a:t>100</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a:effectLst/>
                        </a:rPr>
                        <a:t>125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a:effectLst/>
                        </a:rPr>
                        <a:t>150</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a:effectLst/>
                        </a:rPr>
                        <a:t>175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a:effectLst/>
                        </a:rPr>
                        <a:t>200</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017294403"/>
                  </a:ext>
                </a:extLst>
              </a:tr>
              <a:tr h="382284">
                <a:tc>
                  <a:txBody>
                    <a:bodyPr/>
                    <a:lstStyle/>
                    <a:p>
                      <a:pPr rtl="0" fontAlgn="b"/>
                      <a:r>
                        <a:rPr lang="en-MY" dirty="0">
                          <a:effectLst/>
                        </a:rPr>
                        <a:t>x</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1</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1.25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1.5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1.75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2</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2.25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2.5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2.75</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tc>
                  <a:txBody>
                    <a:bodyPr/>
                    <a:lstStyle/>
                    <a:p>
                      <a:pPr algn="r" rtl="0" fontAlgn="b"/>
                      <a:r>
                        <a:rPr lang="en-MY" dirty="0">
                          <a:effectLst/>
                        </a:rPr>
                        <a:t>3</a:t>
                      </a:r>
                    </a:p>
                  </a:txBody>
                  <a:tcPr marL="22860" marR="22860" marT="15240" marB="152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0"/>
                      </a:schemeClr>
                    </a:solidFill>
                  </a:tcPr>
                </a:tc>
                <a:extLst>
                  <a:ext uri="{0D108BD9-81ED-4DB2-BD59-A6C34878D82A}">
                    <a16:rowId xmlns:a16="http://schemas.microsoft.com/office/drawing/2014/main" val="1883248516"/>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5B0DC44-C619-4767-995A-311EC36D8324}"/>
                  </a:ext>
                </a:extLst>
              </p:cNvPr>
              <p:cNvSpPr/>
              <p:nvPr/>
            </p:nvSpPr>
            <p:spPr>
              <a:xfrm>
                <a:off x="2248319" y="4158733"/>
                <a:ext cx="7694735" cy="369332"/>
              </a:xfrm>
              <a:prstGeom prst="rect">
                <a:avLst/>
              </a:prstGeom>
            </p:spPr>
            <p:txBody>
              <a:bodyPr wrap="square">
                <a:spAutoFit/>
              </a:bodyPr>
              <a:lstStyle/>
              <a:p>
                <a14:m>
                  <m:oMath xmlns:m="http://schemas.openxmlformats.org/officeDocument/2006/math">
                    <m:sSub>
                      <m:sSubPr>
                        <m:ctrlPr>
                          <a:rPr lang="en-MY" i="1" smtClean="0">
                            <a:latin typeface="Cambria Math" panose="02040503050406030204" pitchFamily="18" charset="0"/>
                          </a:rPr>
                        </m:ctrlPr>
                      </m:sSubPr>
                      <m:e>
                        <m:r>
                          <a:rPr lang="en-MY" i="1">
                            <a:latin typeface="Cambria Math" panose="02040503050406030204" pitchFamily="18" charset="0"/>
                          </a:rPr>
                          <m:t>𝐶𝐻</m:t>
                        </m:r>
                      </m:e>
                      <m:sub>
                        <m:r>
                          <a:rPr lang="en-MY">
                            <a:latin typeface="Cambria Math" panose="02040503050406030204" pitchFamily="18" charset="0"/>
                          </a:rPr>
                          <m:t>4</m:t>
                        </m:r>
                      </m:sub>
                    </m:sSub>
                    <m:r>
                      <a:rPr lang="en-MY">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[2 </m:t>
                    </m:r>
                    <m:d>
                      <m:dPr>
                        <m:ctrlPr>
                          <a:rPr lang="en-MY" i="1">
                            <a:latin typeface="Cambria Math" panose="02040503050406030204" pitchFamily="18" charset="0"/>
                          </a:rPr>
                        </m:ctrlPr>
                      </m:dPr>
                      <m:e>
                        <m:sSub>
                          <m:sSubPr>
                            <m:ctrlPr>
                              <a:rPr lang="en-MY" i="1">
                                <a:latin typeface="Cambria Math" panose="02040503050406030204" pitchFamily="18" charset="0"/>
                              </a:rPr>
                            </m:ctrlPr>
                          </m:sSubPr>
                          <m:e>
                            <m:r>
                              <a:rPr lang="en-MY" i="1">
                                <a:latin typeface="Cambria Math" panose="02040503050406030204" pitchFamily="18" charset="0"/>
                              </a:rPr>
                              <m:t>𝑂</m:t>
                            </m:r>
                          </m:e>
                          <m:sub>
                            <m:r>
                              <a:rPr lang="en-MY">
                                <a:latin typeface="Cambria Math" panose="02040503050406030204" pitchFamily="18" charset="0"/>
                              </a:rPr>
                              <m:t>2</m:t>
                            </m:r>
                          </m:sub>
                        </m:sSub>
                        <m:r>
                          <a:rPr lang="en-MY">
                            <a:latin typeface="Cambria Math" panose="02040503050406030204" pitchFamily="18" charset="0"/>
                          </a:rPr>
                          <m:t>+3.75</m:t>
                        </m:r>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a:latin typeface="Cambria Math" panose="02040503050406030204" pitchFamily="18" charset="0"/>
                              </a:rPr>
                              <m:t>2</m:t>
                            </m:r>
                          </m:sub>
                        </m:sSub>
                      </m:e>
                    </m:d>
                    <m:r>
                      <a:rPr lang="en-US" b="0" i="0" smtClean="0">
                        <a:latin typeface="Cambria Math" panose="02040503050406030204" pitchFamily="18" charset="0"/>
                      </a:rPr>
                      <m:t>]</m:t>
                    </m:r>
                    <m:r>
                      <a:rPr lang="en-MY">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𝐶𝑂</m:t>
                        </m:r>
                      </m:e>
                      <m:sub>
                        <m:r>
                          <a:rPr lang="en-MY">
                            <a:latin typeface="Cambria Math" panose="02040503050406030204" pitchFamily="18" charset="0"/>
                          </a:rPr>
                          <m:t>2</m:t>
                        </m:r>
                      </m:sub>
                    </m:sSub>
                    <m:r>
                      <a:rPr lang="en-MY">
                        <a:latin typeface="Cambria Math" panose="02040503050406030204" pitchFamily="18" charset="0"/>
                      </a:rPr>
                      <m:t>+ 2 </m:t>
                    </m:r>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a:latin typeface="Cambria Math" panose="02040503050406030204" pitchFamily="18" charset="0"/>
                          </a:rPr>
                          <m:t>2</m:t>
                        </m:r>
                      </m:sub>
                    </m:sSub>
                    <m:r>
                      <a:rPr lang="en-MY" i="1">
                        <a:latin typeface="Cambria Math" panose="02040503050406030204" pitchFamily="18" charset="0"/>
                      </a:rPr>
                      <m:t>𝑂</m:t>
                    </m:r>
                    <m:r>
                      <a:rPr lang="en-MY">
                        <a:latin typeface="Cambria Math" panose="02040503050406030204" pitchFamily="18" charset="0"/>
                      </a:rPr>
                      <m:t>+</m:t>
                    </m:r>
                    <m:r>
                      <a:rPr lang="en-US" b="0" i="0" smtClean="0">
                        <a:latin typeface="Cambria Math" panose="02040503050406030204" pitchFamily="18" charset="0"/>
                      </a:rPr>
                      <m:t>(</m:t>
                    </m:r>
                    <m:r>
                      <a:rPr lang="en-MY">
                        <a:latin typeface="Cambria Math" panose="02040503050406030204" pitchFamily="18" charset="0"/>
                      </a:rPr>
                      <m:t>7.52</m:t>
                    </m:r>
                    <m:r>
                      <a:rPr lang="en-US" b="0" i="0" smtClean="0">
                        <a:latin typeface="Cambria Math" panose="02040503050406030204" pitchFamily="18" charset="0"/>
                      </a:rPr>
                      <m:t> ∗</m:t>
                    </m:r>
                    <m:r>
                      <m:rPr>
                        <m:sty m:val="p"/>
                      </m:rPr>
                      <a:rPr lang="en-US" b="0" i="0" smtClean="0">
                        <a:latin typeface="Cambria Math" panose="02040503050406030204" pitchFamily="18" charset="0"/>
                      </a:rPr>
                      <m:t>x</m:t>
                    </m:r>
                    <m:r>
                      <a:rPr lang="en-US" b="0" i="0" smtClean="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a:latin typeface="Cambria Math" panose="02040503050406030204" pitchFamily="18" charset="0"/>
                          </a:rPr>
                          <m:t>2</m:t>
                        </m:r>
                      </m:sub>
                    </m:sSub>
                  </m:oMath>
                </a14:m>
                <a:r>
                  <a:rPr lang="en-MY" dirty="0"/>
                  <a:t> + ((x-1)*2)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𝑂</m:t>
                        </m:r>
                      </m:e>
                      <m:sub>
                        <m:r>
                          <a:rPr lang="en-MY">
                            <a:latin typeface="Cambria Math" panose="02040503050406030204" pitchFamily="18" charset="0"/>
                          </a:rPr>
                          <m:t>2</m:t>
                        </m:r>
                      </m:sub>
                    </m:sSub>
                  </m:oMath>
                </a14:m>
                <a:endParaRPr lang="en-MY" dirty="0"/>
              </a:p>
            </p:txBody>
          </p:sp>
        </mc:Choice>
        <mc:Fallback xmlns="">
          <p:sp>
            <p:nvSpPr>
              <p:cNvPr id="5" name="Rectangle 4">
                <a:extLst>
                  <a:ext uri="{FF2B5EF4-FFF2-40B4-BE49-F238E27FC236}">
                    <a16:creationId xmlns:a16="http://schemas.microsoft.com/office/drawing/2014/main" id="{25B0DC44-C619-4767-995A-311EC36D8324}"/>
                  </a:ext>
                </a:extLst>
              </p:cNvPr>
              <p:cNvSpPr>
                <a:spLocks noRot="1" noChangeAspect="1" noMove="1" noResize="1" noEditPoints="1" noAdjustHandles="1" noChangeArrowheads="1" noChangeShapeType="1" noTextEdit="1"/>
              </p:cNvSpPr>
              <p:nvPr/>
            </p:nvSpPr>
            <p:spPr>
              <a:xfrm>
                <a:off x="2248319" y="4158733"/>
                <a:ext cx="7694735" cy="369332"/>
              </a:xfrm>
              <a:prstGeom prst="rect">
                <a:avLst/>
              </a:prstGeom>
              <a:blipFill>
                <a:blip r:embed="rId2"/>
                <a:stretch>
                  <a:fillRect t="-8197" b="-24590"/>
                </a:stretch>
              </a:blipFill>
            </p:spPr>
            <p:txBody>
              <a:bodyPr/>
              <a:lstStyle/>
              <a:p>
                <a:r>
                  <a:rPr lang="en-MY">
                    <a:noFill/>
                  </a:rPr>
                  <a:t> </a:t>
                </a:r>
              </a:p>
            </p:txBody>
          </p:sp>
        </mc:Fallback>
      </mc:AlternateContent>
      <p:cxnSp>
        <p:nvCxnSpPr>
          <p:cNvPr id="6" name="Straight Arrow Connector 5">
            <a:extLst>
              <a:ext uri="{FF2B5EF4-FFF2-40B4-BE49-F238E27FC236}">
                <a16:creationId xmlns:a16="http://schemas.microsoft.com/office/drawing/2014/main" id="{56ED6946-8525-41D7-89A7-EE71EA4D99B2}"/>
              </a:ext>
            </a:extLst>
          </p:cNvPr>
          <p:cNvCxnSpPr>
            <a:cxnSpLocks/>
          </p:cNvCxnSpPr>
          <p:nvPr/>
        </p:nvCxnSpPr>
        <p:spPr>
          <a:xfrm>
            <a:off x="5029199" y="4347485"/>
            <a:ext cx="417250" cy="22543"/>
          </a:xfrm>
          <a:prstGeom prst="straightConnector1">
            <a:avLst/>
          </a:prstGeom>
          <a:ln>
            <a:tailEnd type="triangle"/>
          </a:ln>
          <a:scene3d>
            <a:camera prst="orthographicFront">
              <a:rot lat="0" lon="0" rev="240000"/>
            </a:camera>
            <a:lightRig rig="threePt" dir="t"/>
          </a:scene3d>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294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6AC2-BF77-4AF5-97F6-F9D6C2373E8F}"/>
              </a:ext>
            </a:extLst>
          </p:cNvPr>
          <p:cNvSpPr>
            <a:spLocks noGrp="1"/>
          </p:cNvSpPr>
          <p:nvPr>
            <p:ph type="title"/>
          </p:nvPr>
        </p:nvSpPr>
        <p:spPr>
          <a:xfrm>
            <a:off x="913774" y="251542"/>
            <a:ext cx="9603275" cy="662348"/>
          </a:xfrm>
        </p:spPr>
        <p:txBody>
          <a:bodyPr>
            <a:normAutofit/>
          </a:bodyPr>
          <a:lstStyle/>
          <a:p>
            <a:r>
              <a:rPr lang="en-US" dirty="0"/>
              <a:t>ANALYSIS</a:t>
            </a:r>
            <a:endParaRPr lang="en-MY"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A2C5EF1C-721B-4DC4-9D55-9D565225828C}"/>
                  </a:ext>
                </a:extLst>
              </p:cNvPr>
              <p:cNvSpPr>
                <a:spLocks noGrp="1"/>
              </p:cNvSpPr>
              <p:nvPr>
                <p:ph sz="quarter" idx="13"/>
              </p:nvPr>
            </p:nvSpPr>
            <p:spPr>
              <a:xfrm>
                <a:off x="913774" y="913890"/>
                <a:ext cx="10363826" cy="4877309"/>
              </a:xfrm>
            </p:spPr>
            <p:txBody>
              <a:bodyPr/>
              <a:lstStyle/>
              <a:p>
                <a:endParaRPr lang="en-US" dirty="0"/>
              </a:p>
              <a:p>
                <a:endParaRPr lang="en-MY" dirty="0"/>
              </a:p>
              <a:p>
                <a:r>
                  <a:rPr lang="en-MY" dirty="0"/>
                  <a:t>Applying assumptions of no change in kinetic and potential energy, work and under steady state.</a:t>
                </a:r>
              </a:p>
              <a:p>
                <a:endParaRPr lang="en-MY" dirty="0"/>
              </a:p>
              <a:p>
                <a:endParaRPr lang="en-MY" dirty="0"/>
              </a:p>
              <a:p>
                <a:r>
                  <a:rPr lang="en-MY" dirty="0"/>
                  <a:t>Where </a:t>
                </a:r>
                <a14:m>
                  <m:oMath xmlns:m="http://schemas.openxmlformats.org/officeDocument/2006/math">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GB" i="1">
                                <a:latin typeface="Cambria Math" panose="02040503050406030204" pitchFamily="18" charset="0"/>
                              </a:rPr>
                              <m:t>h</m:t>
                            </m:r>
                          </m:e>
                        </m:acc>
                      </m:e>
                      <m:sub>
                        <m:r>
                          <a:rPr lang="en-GB" i="1">
                            <a:latin typeface="Cambria Math" panose="02040503050406030204" pitchFamily="18" charset="0"/>
                          </a:rPr>
                          <m:t>𝑖</m:t>
                        </m:r>
                      </m:sub>
                    </m:sSub>
                    <m:r>
                      <a:rPr lang="en-GB" i="1">
                        <a:latin typeface="Cambria Math" panose="02040503050406030204" pitchFamily="18" charset="0"/>
                      </a:rPr>
                      <m:t>=</m:t>
                    </m:r>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GB" i="1">
                                <a:latin typeface="Cambria Math" panose="02040503050406030204" pitchFamily="18" charset="0"/>
                              </a:rPr>
                              <m:t>h</m:t>
                            </m:r>
                          </m:e>
                        </m:acc>
                      </m:e>
                      <m:sub>
                        <m:r>
                          <a:rPr lang="en-GB" i="1">
                            <a:latin typeface="Cambria Math" panose="02040503050406030204" pitchFamily="18" charset="0"/>
                          </a:rPr>
                          <m:t>°</m:t>
                        </m:r>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𝑖</m:t>
                        </m:r>
                      </m:sub>
                    </m:sSub>
                    <m:r>
                      <a:rPr lang="en-GB" i="1">
                        <a:latin typeface="Cambria Math" panose="02040503050406030204" pitchFamily="18" charset="0"/>
                      </a:rPr>
                      <m:t>+∆</m:t>
                    </m:r>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GB" i="1">
                                <a:latin typeface="Cambria Math" panose="02040503050406030204" pitchFamily="18" charset="0"/>
                              </a:rPr>
                              <m:t>h</m:t>
                            </m:r>
                          </m:e>
                        </m:acc>
                      </m:e>
                      <m:sub>
                        <m:r>
                          <a:rPr lang="en-GB" i="1">
                            <a:latin typeface="Cambria Math" panose="02040503050406030204" pitchFamily="18" charset="0"/>
                          </a:rPr>
                          <m:t>𝑠𝑒𝑛𝑠𝑖𝑏𝑙𝑒</m:t>
                        </m:r>
                      </m:sub>
                    </m:sSub>
                  </m:oMath>
                </a14:m>
                <a:r>
                  <a:rPr lang="en-MY" dirty="0"/>
                  <a:t> and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1">
                            <a:latin typeface="Cambria Math" panose="02040503050406030204" pitchFamily="18" charset="0"/>
                          </a:rPr>
                          <m:t>𝑖</m:t>
                        </m:r>
                      </m:sub>
                    </m:sSub>
                  </m:oMath>
                </a14:m>
                <a:r>
                  <a:rPr lang="en-MY" dirty="0"/>
                  <a:t> is the number of moles</a:t>
                </a:r>
              </a:p>
              <a:p>
                <a14:m>
                  <m:oMath xmlns:m="http://schemas.openxmlformats.org/officeDocument/2006/math">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GB" i="1">
                                <a:latin typeface="Cambria Math" panose="02040503050406030204" pitchFamily="18" charset="0"/>
                              </a:rPr>
                              <m:t>h</m:t>
                            </m:r>
                          </m:e>
                        </m:acc>
                      </m:e>
                      <m:sub>
                        <m:r>
                          <a:rPr lang="en-GB" i="1">
                            <a:latin typeface="Cambria Math" panose="02040503050406030204" pitchFamily="18" charset="0"/>
                          </a:rPr>
                          <m:t>°</m:t>
                        </m:r>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𝑖</m:t>
                        </m:r>
                      </m:sub>
                    </m:sSub>
                  </m:oMath>
                </a14:m>
                <a:r>
                  <a:rPr lang="en-MY" dirty="0"/>
                  <a:t> is </a:t>
                </a:r>
                <a:r>
                  <a:rPr lang="en-GB" dirty="0"/>
                  <a:t>the enthalpy of compound formation </a:t>
                </a:r>
              </a:p>
              <a:p>
                <a14:m>
                  <m:oMath xmlns:m="http://schemas.openxmlformats.org/officeDocument/2006/math">
                    <m:r>
                      <a:rPr lang="en-GB" i="1">
                        <a:latin typeface="Cambria Math" panose="02040503050406030204" pitchFamily="18" charset="0"/>
                      </a:rPr>
                      <m:t>∆</m:t>
                    </m:r>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GB" i="1">
                                <a:latin typeface="Cambria Math" panose="02040503050406030204" pitchFamily="18" charset="0"/>
                              </a:rPr>
                              <m:t>h</m:t>
                            </m:r>
                          </m:e>
                        </m:acc>
                      </m:e>
                      <m:sub>
                        <m:r>
                          <a:rPr lang="en-GB" i="1">
                            <a:latin typeface="Cambria Math" panose="02040503050406030204" pitchFamily="18" charset="0"/>
                          </a:rPr>
                          <m:t>𝑠𝑒𝑛𝑠𝑖𝑏𝑙𝑒</m:t>
                        </m:r>
                      </m:sub>
                    </m:sSub>
                  </m:oMath>
                </a14:m>
                <a:r>
                  <a:rPr lang="en-MY" dirty="0"/>
                  <a:t> is </a:t>
                </a:r>
                <a:r>
                  <a:rPr lang="en-GB" dirty="0"/>
                  <a:t>the change in the sensible enthalpy from 25°C and 1atm pressure to the temperature and pressure it enters or leaves the control volume</a:t>
                </a:r>
                <a:endParaRPr lang="en-MY" dirty="0"/>
              </a:p>
            </p:txBody>
          </p:sp>
        </mc:Choice>
        <mc:Fallback xmlns="">
          <p:sp>
            <p:nvSpPr>
              <p:cNvPr id="9" name="Content Placeholder 8">
                <a:extLst>
                  <a:ext uri="{FF2B5EF4-FFF2-40B4-BE49-F238E27FC236}">
                    <a16:creationId xmlns:a16="http://schemas.microsoft.com/office/drawing/2014/main" id="{A2C5EF1C-721B-4DC4-9D55-9D565225828C}"/>
                  </a:ext>
                </a:extLst>
              </p:cNvPr>
              <p:cNvSpPr>
                <a:spLocks noGrp="1" noRot="1" noChangeAspect="1" noMove="1" noResize="1" noEditPoints="1" noAdjustHandles="1" noChangeArrowheads="1" noChangeShapeType="1" noTextEdit="1"/>
              </p:cNvSpPr>
              <p:nvPr>
                <p:ph sz="quarter" idx="13"/>
              </p:nvPr>
            </p:nvSpPr>
            <p:spPr>
              <a:xfrm>
                <a:off x="913774" y="913890"/>
                <a:ext cx="10363826" cy="4877309"/>
              </a:xfrm>
              <a:blipFill>
                <a:blip r:embed="rId2"/>
                <a:stretch>
                  <a:fillRect l="-529"/>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4858CBA-11BD-45F2-B526-B16A87AFE33E}"/>
                  </a:ext>
                </a:extLst>
              </p:cNvPr>
              <p:cNvSpPr/>
              <p:nvPr/>
            </p:nvSpPr>
            <p:spPr>
              <a:xfrm>
                <a:off x="3553316" y="828166"/>
                <a:ext cx="4909100" cy="8701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MY" i="1">
                              <a:latin typeface="Cambria Math" panose="02040503050406030204" pitchFamily="18" charset="0"/>
                            </a:rPr>
                          </m:ctrlPr>
                        </m:fPr>
                        <m:num>
                          <m:r>
                            <a:rPr lang="en-MY" i="1">
                              <a:latin typeface="Cambria Math" panose="02040503050406030204" pitchFamily="18" charset="0"/>
                            </a:rPr>
                            <m:t>𝑑</m:t>
                          </m:r>
                          <m:sSub>
                            <m:sSubPr>
                              <m:ctrlPr>
                                <a:rPr lang="en-MY" i="1">
                                  <a:latin typeface="Cambria Math" panose="02040503050406030204" pitchFamily="18" charset="0"/>
                                </a:rPr>
                              </m:ctrlPr>
                            </m:sSubPr>
                            <m:e>
                              <m:r>
                                <a:rPr lang="en-MY" i="1">
                                  <a:latin typeface="Cambria Math" panose="02040503050406030204" pitchFamily="18" charset="0"/>
                                </a:rPr>
                                <m:t>𝐸</m:t>
                              </m:r>
                            </m:e>
                            <m:sub>
                              <m:r>
                                <a:rPr lang="en-MY" i="1">
                                  <a:latin typeface="Cambria Math" panose="02040503050406030204" pitchFamily="18" charset="0"/>
                                </a:rPr>
                                <m:t>𝑐𝑣</m:t>
                              </m:r>
                            </m:sub>
                          </m:sSub>
                        </m:num>
                        <m:den>
                          <m:r>
                            <a:rPr lang="en-MY" i="1">
                              <a:latin typeface="Cambria Math" panose="02040503050406030204" pitchFamily="18" charset="0"/>
                            </a:rPr>
                            <m:t>𝑑𝑡</m:t>
                          </m:r>
                        </m:den>
                      </m:f>
                      <m:r>
                        <a:rPr lang="en-MY" i="0">
                          <a:latin typeface="Cambria Math" panose="02040503050406030204" pitchFamily="18" charset="0"/>
                        </a:rPr>
                        <m:t>= </m:t>
                      </m:r>
                      <m:acc>
                        <m:accPr>
                          <m:chr m:val="̇"/>
                          <m:ctrlPr>
                            <a:rPr lang="en-MY" i="1">
                              <a:latin typeface="Cambria Math" panose="02040503050406030204" pitchFamily="18" charset="0"/>
                            </a:rPr>
                          </m:ctrlPr>
                        </m:accPr>
                        <m:e>
                          <m:sSub>
                            <m:sSubPr>
                              <m:ctrlPr>
                                <a:rPr lang="en-MY" i="1">
                                  <a:latin typeface="Cambria Math" panose="02040503050406030204" pitchFamily="18" charset="0"/>
                                </a:rPr>
                              </m:ctrlPr>
                            </m:sSubPr>
                            <m:e>
                              <m:r>
                                <a:rPr lang="en-MY" i="1">
                                  <a:latin typeface="Cambria Math" panose="02040503050406030204" pitchFamily="18" charset="0"/>
                                </a:rPr>
                                <m:t>𝑄</m:t>
                              </m:r>
                            </m:e>
                            <m:sub>
                              <m:r>
                                <a:rPr lang="en-MY" i="1">
                                  <a:latin typeface="Cambria Math" panose="02040503050406030204" pitchFamily="18" charset="0"/>
                                </a:rPr>
                                <m:t>𝑐𝑣</m:t>
                              </m:r>
                            </m:sub>
                          </m:sSub>
                        </m:e>
                      </m:acc>
                      <m:r>
                        <a:rPr lang="en-MY" i="0">
                          <a:latin typeface="Cambria Math" panose="02040503050406030204" pitchFamily="18" charset="0"/>
                        </a:rPr>
                        <m:t>− </m:t>
                      </m:r>
                      <m:acc>
                        <m:accPr>
                          <m:chr m:val="̇"/>
                          <m:ctrlPr>
                            <a:rPr lang="en-MY" i="1">
                              <a:latin typeface="Cambria Math" panose="02040503050406030204" pitchFamily="18" charset="0"/>
                            </a:rPr>
                          </m:ctrlPr>
                        </m:accPr>
                        <m:e>
                          <m:sSub>
                            <m:sSubPr>
                              <m:ctrlPr>
                                <a:rPr lang="en-MY" i="1">
                                  <a:latin typeface="Cambria Math" panose="02040503050406030204" pitchFamily="18" charset="0"/>
                                </a:rPr>
                              </m:ctrlPr>
                            </m:sSubPr>
                            <m:e>
                              <m:r>
                                <a:rPr lang="en-MY" i="1">
                                  <a:latin typeface="Cambria Math" panose="02040503050406030204" pitchFamily="18" charset="0"/>
                                </a:rPr>
                                <m:t>𝑊</m:t>
                              </m:r>
                            </m:e>
                            <m:sub>
                              <m:r>
                                <a:rPr lang="en-MY" i="1">
                                  <a:latin typeface="Cambria Math" panose="02040503050406030204" pitchFamily="18" charset="0"/>
                                </a:rPr>
                                <m:t>𝑐𝑣</m:t>
                              </m:r>
                            </m:sub>
                          </m:sSub>
                        </m:e>
                      </m:acc>
                      <m:r>
                        <a:rPr lang="en-MY" i="0">
                          <a:latin typeface="Cambria Math" panose="02040503050406030204" pitchFamily="18" charset="0"/>
                        </a:rPr>
                        <m:t>+ </m:t>
                      </m:r>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𝑅</m:t>
                              </m:r>
                            </m:sub>
                          </m:sSub>
                        </m:sup>
                        <m:e>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MY" i="1">
                                      <a:latin typeface="Cambria Math" panose="02040503050406030204" pitchFamily="18" charset="0"/>
                                    </a:rPr>
                                    <m:t>𝑁</m:t>
                                  </m:r>
                                </m:e>
                              </m:acc>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MY" i="1">
                                  <a:latin typeface="Cambria Math" panose="02040503050406030204" pitchFamily="18" charset="0"/>
                                </a:rPr>
                                <m:t>h</m:t>
                              </m:r>
                            </m:e>
                          </m:acc>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r>
                        <a:rPr lang="en-MY" i="0">
                          <a:latin typeface="Cambria Math" panose="02040503050406030204" pitchFamily="18" charset="0"/>
                        </a:rPr>
                        <m:t>−</m:t>
                      </m:r>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𝑝</m:t>
                              </m:r>
                            </m:sub>
                          </m:sSub>
                        </m:sup>
                        <m:e>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MY" i="1">
                                      <a:latin typeface="Cambria Math" panose="02040503050406030204" pitchFamily="18" charset="0"/>
                                    </a:rPr>
                                    <m:t>𝑁</m:t>
                                  </m:r>
                                </m:e>
                              </m:acc>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MY" i="1">
                                  <a:latin typeface="Cambria Math" panose="02040503050406030204" pitchFamily="18" charset="0"/>
                                </a:rPr>
                                <m:t>h</m:t>
                              </m:r>
                            </m:e>
                          </m:acc>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oMath>
                  </m:oMathPara>
                </a14:m>
                <a:endParaRPr lang="en-MY" dirty="0"/>
              </a:p>
            </p:txBody>
          </p:sp>
        </mc:Choice>
        <mc:Fallback xmlns="">
          <p:sp>
            <p:nvSpPr>
              <p:cNvPr id="6" name="Rectangle 5">
                <a:extLst>
                  <a:ext uri="{FF2B5EF4-FFF2-40B4-BE49-F238E27FC236}">
                    <a16:creationId xmlns:a16="http://schemas.microsoft.com/office/drawing/2014/main" id="{D4858CBA-11BD-45F2-B526-B16A87AFE33E}"/>
                  </a:ext>
                </a:extLst>
              </p:cNvPr>
              <p:cNvSpPr>
                <a:spLocks noRot="1" noChangeAspect="1" noMove="1" noResize="1" noEditPoints="1" noAdjustHandles="1" noChangeArrowheads="1" noChangeShapeType="1" noTextEdit="1"/>
              </p:cNvSpPr>
              <p:nvPr/>
            </p:nvSpPr>
            <p:spPr>
              <a:xfrm>
                <a:off x="3553316" y="828166"/>
                <a:ext cx="4909100" cy="870175"/>
              </a:xfrm>
              <a:prstGeom prst="rect">
                <a:avLst/>
              </a:prstGeom>
              <a:blipFill>
                <a:blip r:embed="rId3"/>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8C4FDC4-4256-4C17-9CDA-7FF6B548E2F9}"/>
                  </a:ext>
                </a:extLst>
              </p:cNvPr>
              <p:cNvSpPr/>
              <p:nvPr/>
            </p:nvSpPr>
            <p:spPr>
              <a:xfrm>
                <a:off x="4357037" y="2482369"/>
                <a:ext cx="3477299" cy="8701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𝑄</m:t>
                          </m:r>
                        </m:e>
                        <m:sub>
                          <m:r>
                            <a:rPr lang="en-MY" i="1">
                              <a:latin typeface="Cambria Math" panose="02040503050406030204" pitchFamily="18" charset="0"/>
                            </a:rPr>
                            <m:t>𝑐𝑣</m:t>
                          </m:r>
                        </m:sub>
                      </m:sSub>
                      <m:r>
                        <a:rPr lang="en-MY" i="0">
                          <a:latin typeface="Cambria Math" panose="02040503050406030204" pitchFamily="18" charset="0"/>
                        </a:rPr>
                        <m:t>=  </m:t>
                      </m:r>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𝑅</m:t>
                              </m:r>
                            </m:sub>
                          </m:sSub>
                        </m:sup>
                        <m:e>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MY" i="1">
                                  <a:latin typeface="Cambria Math" panose="02040503050406030204" pitchFamily="18" charset="0"/>
                                </a:rPr>
                                <m:t>h</m:t>
                              </m:r>
                            </m:e>
                          </m:acc>
                        </m:e>
                        <m:sub>
                          <m:r>
                            <a:rPr lang="en-MY" i="1">
                              <a:latin typeface="Cambria Math" panose="02040503050406030204" pitchFamily="18" charset="0"/>
                            </a:rPr>
                            <m:t>𝑅</m:t>
                          </m:r>
                          <m:r>
                            <a:rPr lang="en-MY" i="0">
                              <a:latin typeface="Cambria Math" panose="02040503050406030204" pitchFamily="18" charset="0"/>
                            </a:rPr>
                            <m:t>,</m:t>
                          </m:r>
                          <m:r>
                            <a:rPr lang="en-MY" i="1">
                              <a:latin typeface="Cambria Math" panose="02040503050406030204" pitchFamily="18" charset="0"/>
                            </a:rPr>
                            <m:t>𝑖</m:t>
                          </m:r>
                        </m:sub>
                      </m:sSub>
                      <m:r>
                        <a:rPr lang="en-MY" i="0">
                          <a:latin typeface="Cambria Math" panose="02040503050406030204" pitchFamily="18" charset="0"/>
                        </a:rPr>
                        <m:t>−</m:t>
                      </m:r>
                      <m:nary>
                        <m:naryPr>
                          <m:chr m:val="∑"/>
                          <m:limLoc m:val="undOvr"/>
                          <m:ctrlPr>
                            <a:rPr lang="en-MY" i="1">
                              <a:latin typeface="Cambria Math" panose="02040503050406030204" pitchFamily="18" charset="0"/>
                            </a:rPr>
                          </m:ctrlPr>
                        </m:naryPr>
                        <m:sub>
                          <m:r>
                            <a:rPr lang="en-MY" i="1">
                              <a:latin typeface="Cambria Math" panose="02040503050406030204" pitchFamily="18" charset="0"/>
                            </a:rPr>
                            <m:t>𝑖</m:t>
                          </m:r>
                          <m:r>
                            <a:rPr lang="en-MY" i="0">
                              <a:latin typeface="Cambria Math" panose="02040503050406030204" pitchFamily="18" charset="0"/>
                            </a:rPr>
                            <m:t>=1</m:t>
                          </m:r>
                        </m:sub>
                        <m:sup>
                          <m:sSub>
                            <m:sSubPr>
                              <m:ctrlPr>
                                <a:rPr lang="en-MY" i="1">
                                  <a:latin typeface="Cambria Math" panose="02040503050406030204" pitchFamily="18" charset="0"/>
                                </a:rPr>
                              </m:ctrlPr>
                            </m:sSubPr>
                            <m:e>
                              <m:r>
                                <a:rPr lang="en-MY" i="1">
                                  <a:latin typeface="Cambria Math" panose="02040503050406030204" pitchFamily="18" charset="0"/>
                                </a:rPr>
                                <m:t>𝑛</m:t>
                              </m:r>
                            </m:e>
                            <m:sub>
                              <m:r>
                                <a:rPr lang="en-MY" i="1">
                                  <a:latin typeface="Cambria Math" panose="02040503050406030204" pitchFamily="18" charset="0"/>
                                </a:rPr>
                                <m:t>𝑝</m:t>
                              </m:r>
                            </m:sub>
                          </m:sSub>
                        </m:sup>
                        <m:e>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e>
                      </m:nary>
                      <m:sSub>
                        <m:sSubPr>
                          <m:ctrlPr>
                            <a:rPr lang="en-MY" i="1">
                              <a:latin typeface="Cambria Math" panose="02040503050406030204" pitchFamily="18" charset="0"/>
                            </a:rPr>
                          </m:ctrlPr>
                        </m:sSubPr>
                        <m:e>
                          <m:acc>
                            <m:accPr>
                              <m:chr m:val="̅"/>
                              <m:ctrlPr>
                                <a:rPr lang="en-MY" i="1">
                                  <a:latin typeface="Cambria Math" panose="02040503050406030204" pitchFamily="18" charset="0"/>
                                </a:rPr>
                              </m:ctrlPr>
                            </m:accPr>
                            <m:e>
                              <m:r>
                                <a:rPr lang="en-MY" i="1">
                                  <a:latin typeface="Cambria Math" panose="02040503050406030204" pitchFamily="18" charset="0"/>
                                </a:rPr>
                                <m:t>h</m:t>
                              </m:r>
                            </m:e>
                          </m:acc>
                        </m:e>
                        <m:sub>
                          <m:r>
                            <a:rPr lang="en-MY" i="1">
                              <a:latin typeface="Cambria Math" panose="02040503050406030204" pitchFamily="18" charset="0"/>
                            </a:rPr>
                            <m:t>𝑝</m:t>
                          </m:r>
                          <m:r>
                            <a:rPr lang="en-MY" i="0">
                              <a:latin typeface="Cambria Math" panose="02040503050406030204" pitchFamily="18" charset="0"/>
                            </a:rPr>
                            <m:t>,</m:t>
                          </m:r>
                          <m:r>
                            <a:rPr lang="en-MY" i="1">
                              <a:latin typeface="Cambria Math" panose="02040503050406030204" pitchFamily="18" charset="0"/>
                            </a:rPr>
                            <m:t>𝑖</m:t>
                          </m:r>
                        </m:sub>
                      </m:sSub>
                    </m:oMath>
                  </m:oMathPara>
                </a14:m>
                <a:endParaRPr lang="en-MY" dirty="0"/>
              </a:p>
            </p:txBody>
          </p:sp>
        </mc:Choice>
        <mc:Fallback xmlns="">
          <p:sp>
            <p:nvSpPr>
              <p:cNvPr id="10" name="Rectangle 9">
                <a:extLst>
                  <a:ext uri="{FF2B5EF4-FFF2-40B4-BE49-F238E27FC236}">
                    <a16:creationId xmlns:a16="http://schemas.microsoft.com/office/drawing/2014/main" id="{48C4FDC4-4256-4C17-9CDA-7FF6B548E2F9}"/>
                  </a:ext>
                </a:extLst>
              </p:cNvPr>
              <p:cNvSpPr>
                <a:spLocks noRot="1" noChangeAspect="1" noMove="1" noResize="1" noEditPoints="1" noAdjustHandles="1" noChangeArrowheads="1" noChangeShapeType="1" noTextEdit="1"/>
              </p:cNvSpPr>
              <p:nvPr/>
            </p:nvSpPr>
            <p:spPr>
              <a:xfrm>
                <a:off x="4357037" y="2482369"/>
                <a:ext cx="3477299" cy="870175"/>
              </a:xfrm>
              <a:prstGeom prst="rect">
                <a:avLst/>
              </a:prstGeom>
              <a:blipFill>
                <a:blip r:embed="rId4"/>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69695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1363-B1E6-4F67-B309-2351F9B3DB32}"/>
              </a:ext>
            </a:extLst>
          </p:cNvPr>
          <p:cNvSpPr>
            <a:spLocks noGrp="1"/>
          </p:cNvSpPr>
          <p:nvPr>
            <p:ph type="title"/>
          </p:nvPr>
        </p:nvSpPr>
        <p:spPr>
          <a:xfrm>
            <a:off x="952500" y="302917"/>
            <a:ext cx="9603275" cy="592434"/>
          </a:xfrm>
        </p:spPr>
        <p:txBody>
          <a:bodyPr/>
          <a:lstStyle/>
          <a:p>
            <a:r>
              <a:rPr lang="en-US" dirty="0"/>
              <a:t>ANALYSIS</a:t>
            </a:r>
            <a:endParaRPr lang="en-MY" dirty="0"/>
          </a:p>
        </p:txBody>
      </p:sp>
      <p:sp>
        <p:nvSpPr>
          <p:cNvPr id="4" name="Content Placeholder 3">
            <a:extLst>
              <a:ext uri="{FF2B5EF4-FFF2-40B4-BE49-F238E27FC236}">
                <a16:creationId xmlns:a16="http://schemas.microsoft.com/office/drawing/2014/main" id="{52A9D3F1-C6A5-4204-B463-4859335A124F}"/>
              </a:ext>
            </a:extLst>
          </p:cNvPr>
          <p:cNvSpPr>
            <a:spLocks noGrp="1"/>
          </p:cNvSpPr>
          <p:nvPr>
            <p:ph sz="quarter" idx="13"/>
          </p:nvPr>
        </p:nvSpPr>
        <p:spPr>
          <a:xfrm>
            <a:off x="952500" y="1030030"/>
            <a:ext cx="9896475" cy="3913507"/>
          </a:xfrm>
          <a:prstGeom prst="rect">
            <a:avLst/>
          </a:prstGeom>
          <a:ln>
            <a:noFill/>
          </a:ln>
        </p:spPr>
        <p:txBody>
          <a:bodyPr wrap="square">
            <a:spAutoFit/>
          </a:bodyPr>
          <a:lstStyle/>
          <a:p>
            <a:pPr marL="0" indent="0">
              <a:buNone/>
            </a:pPr>
            <a:r>
              <a:rPr lang="en-US" dirty="0"/>
              <a:t>Heat produced from combustion reaction: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u="sng" dirty="0"/>
              <a:t>Change in exergy for water</a:t>
            </a:r>
            <a:r>
              <a:rPr lang="en-US" dirty="0"/>
              <a:t>:</a:t>
            </a:r>
          </a:p>
          <a:p>
            <a:pPr marL="0" indent="0">
              <a:buNone/>
            </a:pPr>
            <a:endParaRPr lang="en-US" dirty="0"/>
          </a:p>
          <a:p>
            <a:pPr marL="0" indent="0">
              <a:buNone/>
            </a:pPr>
            <a:endParaRPr lang="en-MY"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D88D221-792A-47EF-8497-5D62CD5B3A80}"/>
                  </a:ext>
                </a:extLst>
              </p:cNvPr>
              <p:cNvSpPr/>
              <p:nvPr/>
            </p:nvSpPr>
            <p:spPr>
              <a:xfrm>
                <a:off x="4103621" y="1646942"/>
                <a:ext cx="3301032" cy="659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rPr>
                        <m:t>h𝑒𝑎𝑡</m:t>
                      </m:r>
                      <m:r>
                        <a:rPr lang="en-MY" i="0">
                          <a:latin typeface="Cambria Math" panose="02040503050406030204" pitchFamily="18" charset="0"/>
                        </a:rPr>
                        <m:t> </m:t>
                      </m:r>
                      <m:r>
                        <a:rPr lang="en-MY" i="1">
                          <a:latin typeface="Cambria Math" panose="02040503050406030204" pitchFamily="18" charset="0"/>
                        </a:rPr>
                        <m:t>𝑟𝑎𝑡𝑖𝑜</m:t>
                      </m:r>
                      <m:r>
                        <a:rPr lang="en-MY" i="0">
                          <a:latin typeface="Cambria Math" panose="02040503050406030204" pitchFamily="18" charset="0"/>
                        </a:rPr>
                        <m:t>(</m:t>
                      </m:r>
                      <m:r>
                        <a:rPr lang="en-MY" i="1">
                          <a:latin typeface="Cambria Math" panose="02040503050406030204" pitchFamily="18" charset="0"/>
                        </a:rPr>
                        <m:t>𝐻𝑅</m:t>
                      </m:r>
                      <m:r>
                        <a:rPr lang="en-MY" i="0">
                          <a:latin typeface="Cambria Math" panose="02040503050406030204" pitchFamily="18" charset="0"/>
                        </a:rPr>
                        <m:t>)= </m:t>
                      </m:r>
                      <m:f>
                        <m:fPr>
                          <m:ctrlPr>
                            <a:rPr lang="en-MY" i="1">
                              <a:latin typeface="Cambria Math" panose="02040503050406030204" pitchFamily="18" charset="0"/>
                            </a:rPr>
                          </m:ctrlPr>
                        </m:fPr>
                        <m:num>
                          <m:sSub>
                            <m:sSubPr>
                              <m:ctrlPr>
                                <a:rPr lang="en-MY" i="1">
                                  <a:latin typeface="Cambria Math" panose="02040503050406030204" pitchFamily="18" charset="0"/>
                                </a:rPr>
                              </m:ctrlPr>
                            </m:sSubPr>
                            <m:e>
                              <m:r>
                                <a:rPr lang="en-MY" i="1">
                                  <a:latin typeface="Cambria Math" panose="02040503050406030204" pitchFamily="18" charset="0"/>
                                </a:rPr>
                                <m:t>𝑄</m:t>
                              </m:r>
                            </m:e>
                            <m:sub>
                              <m:r>
                                <a:rPr lang="en-MY" i="1">
                                  <a:latin typeface="Cambria Math" panose="02040503050406030204" pitchFamily="18" charset="0"/>
                                </a:rPr>
                                <m:t>𝑤𝑎𝑡𝑒𝑟</m:t>
                              </m:r>
                            </m:sub>
                          </m:sSub>
                        </m:num>
                        <m:den>
                          <m:sSub>
                            <m:sSubPr>
                              <m:ctrlPr>
                                <a:rPr lang="en-MY" i="1">
                                  <a:latin typeface="Cambria Math" panose="02040503050406030204" pitchFamily="18" charset="0"/>
                                </a:rPr>
                              </m:ctrlPr>
                            </m:sSubPr>
                            <m:e>
                              <m:r>
                                <a:rPr lang="en-MY" i="1">
                                  <a:latin typeface="Cambria Math" panose="02040503050406030204" pitchFamily="18" charset="0"/>
                                </a:rPr>
                                <m:t>𝑄</m:t>
                              </m:r>
                            </m:e>
                            <m:sub>
                              <m:r>
                                <a:rPr lang="en-MY" i="1">
                                  <a:latin typeface="Cambria Math" panose="02040503050406030204" pitchFamily="18" charset="0"/>
                                </a:rPr>
                                <m:t>𝑐𝑜𝑚𝑏𝑢𝑠𝑡𝑖𝑜𝑛</m:t>
                              </m:r>
                            </m:sub>
                          </m:sSub>
                        </m:den>
                      </m:f>
                    </m:oMath>
                  </m:oMathPara>
                </a14:m>
                <a:endParaRPr lang="en-MY" dirty="0"/>
              </a:p>
            </p:txBody>
          </p:sp>
        </mc:Choice>
        <mc:Fallback xmlns="">
          <p:sp>
            <p:nvSpPr>
              <p:cNvPr id="7" name="Rectangle 6">
                <a:extLst>
                  <a:ext uri="{FF2B5EF4-FFF2-40B4-BE49-F238E27FC236}">
                    <a16:creationId xmlns:a16="http://schemas.microsoft.com/office/drawing/2014/main" id="{9D88D221-792A-47EF-8497-5D62CD5B3A80}"/>
                  </a:ext>
                </a:extLst>
              </p:cNvPr>
              <p:cNvSpPr>
                <a:spLocks noRot="1" noChangeAspect="1" noMove="1" noResize="1" noEditPoints="1" noAdjustHandles="1" noChangeArrowheads="1" noChangeShapeType="1" noTextEdit="1"/>
              </p:cNvSpPr>
              <p:nvPr/>
            </p:nvSpPr>
            <p:spPr>
              <a:xfrm>
                <a:off x="4103621" y="1646942"/>
                <a:ext cx="3301032" cy="659604"/>
              </a:xfrm>
              <a:prstGeom prst="rect">
                <a:avLst/>
              </a:prstGeom>
              <a:blipFill>
                <a:blip r:embed="rId2"/>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B40F466-23ED-4209-9117-8CCCF7BE1428}"/>
                  </a:ext>
                </a:extLst>
              </p:cNvPr>
              <p:cNvSpPr/>
              <p:nvPr/>
            </p:nvSpPr>
            <p:spPr>
              <a:xfrm>
                <a:off x="3238100" y="4076633"/>
                <a:ext cx="53193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MY" i="1">
                              <a:latin typeface="Cambria Math" panose="02040503050406030204" pitchFamily="18" charset="0"/>
                            </a:rPr>
                          </m:ctrlPr>
                        </m:sSubPr>
                        <m:e>
                          <m:r>
                            <a:rPr lang="en-MY">
                              <a:latin typeface="Cambria Math" panose="02040503050406030204" pitchFamily="18" charset="0"/>
                            </a:rPr>
                            <m:t>∆</m:t>
                          </m:r>
                          <m:sSub>
                            <m:sSubPr>
                              <m:ctrlPr>
                                <a:rPr lang="en-MY" i="1">
                                  <a:latin typeface="Cambria Math" panose="02040503050406030204" pitchFamily="18" charset="0"/>
                                </a:rPr>
                              </m:ctrlPr>
                            </m:sSubPr>
                            <m:e>
                              <m:r>
                                <a:rPr lang="en-MY" i="1">
                                  <a:latin typeface="Cambria Math" panose="02040503050406030204" pitchFamily="18" charset="0"/>
                                </a:rPr>
                                <m:t>𝑋</m:t>
                              </m:r>
                            </m:e>
                            <m:sub>
                              <m:r>
                                <a:rPr lang="en-MY" i="1">
                                  <a:latin typeface="Cambria Math" panose="02040503050406030204" pitchFamily="18" charset="0"/>
                                </a:rPr>
                                <m:t>𝑤𝑎𝑡𝑒𝑟</m:t>
                              </m:r>
                            </m:sub>
                          </m:sSub>
                          <m:r>
                            <a:rPr lang="en-MY" i="0">
                              <a:latin typeface="Cambria Math" panose="02040503050406030204" pitchFamily="18" charset="0"/>
                            </a:rPr>
                            <m:t>=</m:t>
                          </m:r>
                          <m:r>
                            <a:rPr lang="en-MY" i="1">
                              <a:latin typeface="Cambria Math" panose="02040503050406030204" pitchFamily="18" charset="0"/>
                            </a:rPr>
                            <m:t>𝑎</m:t>
                          </m:r>
                        </m:e>
                        <m:sub>
                          <m:r>
                            <a:rPr lang="en-MY" i="1">
                              <a:latin typeface="Cambria Math" panose="02040503050406030204" pitchFamily="18" charset="0"/>
                            </a:rPr>
                            <m:t>𝑜𝑢𝑡</m:t>
                          </m:r>
                        </m:sub>
                      </m:sSub>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𝑎</m:t>
                          </m:r>
                        </m:e>
                        <m:sub>
                          <m:r>
                            <a:rPr lang="en-MY" i="1">
                              <a:latin typeface="Cambria Math" panose="02040503050406030204" pitchFamily="18" charset="0"/>
                            </a:rPr>
                            <m:t>𝑖𝑛</m:t>
                          </m:r>
                        </m:sub>
                      </m:sSub>
                      <m:r>
                        <a:rPr lang="en-MY" i="0">
                          <a:latin typeface="Cambria Math" panose="02040503050406030204" pitchFamily="18" charset="0"/>
                        </a:rPr>
                        <m:t>= </m:t>
                      </m:r>
                      <m:d>
                        <m:dPr>
                          <m:ctrlPr>
                            <a:rPr lang="en-MY" i="1">
                              <a:latin typeface="Cambria Math" panose="02040503050406030204" pitchFamily="18" charset="0"/>
                            </a:rPr>
                          </m:ctrlPr>
                        </m:dPr>
                        <m:e>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h</m:t>
                              </m:r>
                            </m:e>
                            <m:sub>
                              <m:r>
                                <a:rPr lang="en-MY" i="0">
                                  <a:latin typeface="Cambria Math" panose="02040503050406030204" pitchFamily="18" charset="0"/>
                                </a:rPr>
                                <m:t>2</m:t>
                              </m:r>
                            </m:sub>
                          </m:sSub>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h</m:t>
                              </m:r>
                            </m:e>
                            <m:sub>
                              <m:r>
                                <a:rPr lang="en-MY" i="0">
                                  <a:latin typeface="Cambria Math" panose="02040503050406030204" pitchFamily="18" charset="0"/>
                                </a:rPr>
                                <m:t>1</m:t>
                              </m:r>
                            </m:sub>
                          </m:sSub>
                        </m:e>
                      </m:d>
                      <m:r>
                        <a:rPr lang="en-MY" i="0">
                          <a:latin typeface="Cambria Math" panose="02040503050406030204" pitchFamily="18" charset="0"/>
                        </a:rPr>
                        <m:t>−</m:t>
                      </m:r>
                      <m:sSub>
                        <m:sSubPr>
                          <m:ctrlPr>
                            <a:rPr lang="en-MY" i="1">
                              <a:latin typeface="Cambria Math" panose="02040503050406030204" pitchFamily="18" charset="0"/>
                            </a:rPr>
                          </m:ctrlPr>
                        </m:sSubPr>
                        <m:e>
                          <m:r>
                            <a:rPr lang="en-MY" i="1">
                              <a:latin typeface="Cambria Math" panose="02040503050406030204" pitchFamily="18" charset="0"/>
                            </a:rPr>
                            <m:t>𝑇</m:t>
                          </m:r>
                        </m:e>
                        <m:sub>
                          <m:r>
                            <a:rPr lang="en-MY" i="0">
                              <a:latin typeface="Cambria Math" panose="02040503050406030204" pitchFamily="18" charset="0"/>
                            </a:rPr>
                            <m:t>0</m:t>
                          </m:r>
                        </m:sub>
                      </m:sSub>
                      <m:d>
                        <m:dPr>
                          <m:ctrlPr>
                            <a:rPr lang="en-MY" i="1">
                              <a:latin typeface="Cambria Math" panose="02040503050406030204" pitchFamily="18" charset="0"/>
                            </a:rPr>
                          </m:ctrlPr>
                        </m:dPr>
                        <m:e>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𝑠</m:t>
                              </m:r>
                            </m:e>
                            <m:sub>
                              <m:r>
                                <a:rPr lang="en-MY" i="0">
                                  <a:latin typeface="Cambria Math" panose="02040503050406030204" pitchFamily="18" charset="0"/>
                                </a:rPr>
                                <m:t>2</m:t>
                              </m:r>
                            </m:sub>
                          </m:sSub>
                          <m:r>
                            <a:rPr lang="en-MY" i="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𝑠</m:t>
                              </m:r>
                            </m:e>
                            <m:sub>
                              <m:r>
                                <a:rPr lang="en-MY" i="0">
                                  <a:latin typeface="Cambria Math" panose="02040503050406030204" pitchFamily="18" charset="0"/>
                                </a:rPr>
                                <m:t>1</m:t>
                              </m:r>
                            </m:sub>
                          </m:sSub>
                        </m:e>
                      </m:d>
                      <m:r>
                        <a:rPr lang="en-MY" i="0">
                          <a:latin typeface="Cambria Math" panose="02040503050406030204" pitchFamily="18" charset="0"/>
                        </a:rPr>
                        <m:t> </m:t>
                      </m:r>
                    </m:oMath>
                  </m:oMathPara>
                </a14:m>
                <a:endParaRPr lang="en-MY" dirty="0"/>
              </a:p>
            </p:txBody>
          </p:sp>
        </mc:Choice>
        <mc:Fallback xmlns="">
          <p:sp>
            <p:nvSpPr>
              <p:cNvPr id="9" name="Rectangle 8">
                <a:extLst>
                  <a:ext uri="{FF2B5EF4-FFF2-40B4-BE49-F238E27FC236}">
                    <a16:creationId xmlns:a16="http://schemas.microsoft.com/office/drawing/2014/main" id="{9B40F466-23ED-4209-9117-8CCCF7BE1428}"/>
                  </a:ext>
                </a:extLst>
              </p:cNvPr>
              <p:cNvSpPr>
                <a:spLocks noRot="1" noChangeAspect="1" noMove="1" noResize="1" noEditPoints="1" noAdjustHandles="1" noChangeArrowheads="1" noChangeShapeType="1" noTextEdit="1"/>
              </p:cNvSpPr>
              <p:nvPr/>
            </p:nvSpPr>
            <p:spPr>
              <a:xfrm>
                <a:off x="3238100" y="4076633"/>
                <a:ext cx="5319341" cy="369332"/>
              </a:xfrm>
              <a:prstGeom prst="rect">
                <a:avLst/>
              </a:prstGeom>
              <a:blipFill>
                <a:blip r:embed="rId3"/>
                <a:stretch>
                  <a:fillRect b="-3333"/>
                </a:stretch>
              </a:blipFill>
            </p:spPr>
            <p:txBody>
              <a:bodyPr/>
              <a:lstStyle/>
              <a:p>
                <a:r>
                  <a:rPr lang="en-MY">
                    <a:noFill/>
                  </a:rPr>
                  <a:t> </a:t>
                </a:r>
              </a:p>
            </p:txBody>
          </p:sp>
        </mc:Fallback>
      </mc:AlternateContent>
      <p:cxnSp>
        <p:nvCxnSpPr>
          <p:cNvPr id="11" name="Straight Arrow Connector 10">
            <a:extLst>
              <a:ext uri="{FF2B5EF4-FFF2-40B4-BE49-F238E27FC236}">
                <a16:creationId xmlns:a16="http://schemas.microsoft.com/office/drawing/2014/main" id="{725C4182-B1C4-4362-8026-565FAED20B31}"/>
              </a:ext>
            </a:extLst>
          </p:cNvPr>
          <p:cNvCxnSpPr>
            <a:cxnSpLocks/>
          </p:cNvCxnSpPr>
          <p:nvPr/>
        </p:nvCxnSpPr>
        <p:spPr>
          <a:xfrm>
            <a:off x="5678750" y="2842019"/>
            <a:ext cx="417250" cy="22543"/>
          </a:xfrm>
          <a:prstGeom prst="straightConnector1">
            <a:avLst/>
          </a:prstGeom>
          <a:ln>
            <a:tailEnd type="triangle"/>
          </a:ln>
          <a:scene3d>
            <a:camera prst="orthographicFront">
              <a:rot lat="0" lon="0" rev="240000"/>
            </a:camera>
            <a:lightRig rig="threePt" dir="t"/>
          </a:scene3d>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1B4E8DB5-AA0B-457E-B4F1-4D926B81D238}"/>
                  </a:ext>
                </a:extLst>
              </p:cNvPr>
              <p:cNvSpPr/>
              <p:nvPr/>
            </p:nvSpPr>
            <p:spPr>
              <a:xfrm>
                <a:off x="2336708" y="2613811"/>
                <a:ext cx="8512267" cy="369332"/>
              </a:xfrm>
              <a:prstGeom prst="rect">
                <a:avLst/>
              </a:prstGeom>
            </p:spPr>
            <p:txBody>
              <a:bodyPr wrap="none">
                <a:spAutoFit/>
              </a:bodyPr>
              <a:lstStyle/>
              <a:p>
                <a14:m>
                  <m:oMath xmlns:m="http://schemas.openxmlformats.org/officeDocument/2006/math">
                    <m:r>
                      <a:rPr lang="en-US" b="1" i="1" smtClean="0">
                        <a:latin typeface="Cambria Math" panose="02040503050406030204" pitchFamily="18" charset="0"/>
                      </a:rPr>
                      <m:t>𝑯𝑹</m:t>
                    </m:r>
                    <m:r>
                      <a:rPr lang="en-US" b="1" i="1" smtClean="0">
                        <a:latin typeface="Cambria Math" panose="02040503050406030204" pitchFamily="18" charset="0"/>
                      </a:rPr>
                      <m:t>∗[</m:t>
                    </m:r>
                    <m:sSub>
                      <m:sSubPr>
                        <m:ctrlPr>
                          <a:rPr lang="en-MY" i="1" smtClean="0">
                            <a:latin typeface="Cambria Math" panose="02040503050406030204" pitchFamily="18" charset="0"/>
                          </a:rPr>
                        </m:ctrlPr>
                      </m:sSubPr>
                      <m:e>
                        <m:r>
                          <a:rPr lang="en-US" b="0" i="1" smtClean="0">
                            <a:latin typeface="Cambria Math" panose="02040503050406030204" pitchFamily="18" charset="0"/>
                          </a:rPr>
                          <m:t> </m:t>
                        </m:r>
                        <m:r>
                          <a:rPr lang="en-MY" i="1">
                            <a:latin typeface="Cambria Math" panose="02040503050406030204" pitchFamily="18" charset="0"/>
                          </a:rPr>
                          <m:t>𝐶𝐻</m:t>
                        </m:r>
                      </m:e>
                      <m:sub>
                        <m:r>
                          <a:rPr lang="en-MY">
                            <a:latin typeface="Cambria Math" panose="02040503050406030204" pitchFamily="18" charset="0"/>
                          </a:rPr>
                          <m:t>4</m:t>
                        </m:r>
                      </m:sub>
                    </m:sSub>
                    <m:r>
                      <a:rPr lang="en-MY">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[2 </m:t>
                    </m:r>
                    <m:d>
                      <m:dPr>
                        <m:ctrlPr>
                          <a:rPr lang="en-MY" i="1">
                            <a:latin typeface="Cambria Math" panose="02040503050406030204" pitchFamily="18" charset="0"/>
                          </a:rPr>
                        </m:ctrlPr>
                      </m:dPr>
                      <m:e>
                        <m:sSub>
                          <m:sSubPr>
                            <m:ctrlPr>
                              <a:rPr lang="en-MY" i="1">
                                <a:latin typeface="Cambria Math" panose="02040503050406030204" pitchFamily="18" charset="0"/>
                              </a:rPr>
                            </m:ctrlPr>
                          </m:sSubPr>
                          <m:e>
                            <m:r>
                              <a:rPr lang="en-MY" i="1">
                                <a:latin typeface="Cambria Math" panose="02040503050406030204" pitchFamily="18" charset="0"/>
                              </a:rPr>
                              <m:t>𝑂</m:t>
                            </m:r>
                          </m:e>
                          <m:sub>
                            <m:r>
                              <a:rPr lang="en-MY">
                                <a:latin typeface="Cambria Math" panose="02040503050406030204" pitchFamily="18" charset="0"/>
                              </a:rPr>
                              <m:t>2</m:t>
                            </m:r>
                          </m:sub>
                        </m:sSub>
                        <m:r>
                          <a:rPr lang="en-MY">
                            <a:latin typeface="Cambria Math" panose="02040503050406030204" pitchFamily="18" charset="0"/>
                          </a:rPr>
                          <m:t>+3.75</m:t>
                        </m:r>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a:latin typeface="Cambria Math" panose="02040503050406030204" pitchFamily="18" charset="0"/>
                              </a:rPr>
                              <m:t>2</m:t>
                            </m:r>
                          </m:sub>
                        </m:sSub>
                      </m:e>
                    </m:d>
                    <m:r>
                      <a:rPr lang="en-US" b="0" i="0" smtClean="0">
                        <a:latin typeface="Cambria Math" panose="02040503050406030204" pitchFamily="18" charset="0"/>
                      </a:rPr>
                      <m:t>]</m:t>
                    </m:r>
                    <m:r>
                      <a:rPr lang="en-MY">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𝐶𝑂</m:t>
                        </m:r>
                      </m:e>
                      <m:sub>
                        <m:r>
                          <a:rPr lang="en-MY">
                            <a:latin typeface="Cambria Math" panose="02040503050406030204" pitchFamily="18" charset="0"/>
                          </a:rPr>
                          <m:t>2</m:t>
                        </m:r>
                      </m:sub>
                    </m:sSub>
                    <m:r>
                      <a:rPr lang="en-MY">
                        <a:latin typeface="Cambria Math" panose="02040503050406030204" pitchFamily="18" charset="0"/>
                      </a:rPr>
                      <m:t>+ 2 </m:t>
                    </m:r>
                    <m:sSub>
                      <m:sSubPr>
                        <m:ctrlPr>
                          <a:rPr lang="en-MY" i="1">
                            <a:latin typeface="Cambria Math" panose="02040503050406030204" pitchFamily="18" charset="0"/>
                          </a:rPr>
                        </m:ctrlPr>
                      </m:sSubPr>
                      <m:e>
                        <m:r>
                          <a:rPr lang="en-MY" i="1">
                            <a:latin typeface="Cambria Math" panose="02040503050406030204" pitchFamily="18" charset="0"/>
                          </a:rPr>
                          <m:t>𝐻</m:t>
                        </m:r>
                      </m:e>
                      <m:sub>
                        <m:r>
                          <a:rPr lang="en-MY">
                            <a:latin typeface="Cambria Math" panose="02040503050406030204" pitchFamily="18" charset="0"/>
                          </a:rPr>
                          <m:t>2</m:t>
                        </m:r>
                      </m:sub>
                    </m:sSub>
                    <m:r>
                      <a:rPr lang="en-MY" i="1">
                        <a:latin typeface="Cambria Math" panose="02040503050406030204" pitchFamily="18" charset="0"/>
                      </a:rPr>
                      <m:t>𝑂</m:t>
                    </m:r>
                    <m:r>
                      <a:rPr lang="en-MY">
                        <a:latin typeface="Cambria Math" panose="02040503050406030204" pitchFamily="18" charset="0"/>
                      </a:rPr>
                      <m:t>+</m:t>
                    </m:r>
                    <m:r>
                      <a:rPr lang="en-US" b="0" i="0" smtClean="0">
                        <a:latin typeface="Cambria Math" panose="02040503050406030204" pitchFamily="18" charset="0"/>
                      </a:rPr>
                      <m:t>(</m:t>
                    </m:r>
                    <m:r>
                      <a:rPr lang="en-MY">
                        <a:latin typeface="Cambria Math" panose="02040503050406030204" pitchFamily="18" charset="0"/>
                      </a:rPr>
                      <m:t>7.52</m:t>
                    </m:r>
                    <m:r>
                      <a:rPr lang="en-US" b="0" i="0" smtClean="0">
                        <a:latin typeface="Cambria Math" panose="02040503050406030204" pitchFamily="18" charset="0"/>
                      </a:rPr>
                      <m:t> ∗</m:t>
                    </m:r>
                    <m:r>
                      <m:rPr>
                        <m:sty m:val="p"/>
                      </m:rPr>
                      <a:rPr lang="en-US" b="0" i="0" smtClean="0">
                        <a:latin typeface="Cambria Math" panose="02040503050406030204" pitchFamily="18" charset="0"/>
                      </a:rPr>
                      <m:t>x</m:t>
                    </m:r>
                    <m:r>
                      <a:rPr lang="en-US" b="0" i="0" smtClean="0">
                        <a:latin typeface="Cambria Math" panose="02040503050406030204" pitchFamily="18" charset="0"/>
                      </a:rPr>
                      <m:t>) </m:t>
                    </m:r>
                    <m:sSub>
                      <m:sSubPr>
                        <m:ctrlPr>
                          <a:rPr lang="en-MY" i="1">
                            <a:latin typeface="Cambria Math" panose="02040503050406030204" pitchFamily="18" charset="0"/>
                          </a:rPr>
                        </m:ctrlPr>
                      </m:sSubPr>
                      <m:e>
                        <m:r>
                          <a:rPr lang="en-MY" i="1">
                            <a:latin typeface="Cambria Math" panose="02040503050406030204" pitchFamily="18" charset="0"/>
                          </a:rPr>
                          <m:t>𝑁</m:t>
                        </m:r>
                      </m:e>
                      <m:sub>
                        <m:r>
                          <a:rPr lang="en-MY">
                            <a:latin typeface="Cambria Math" panose="02040503050406030204" pitchFamily="18" charset="0"/>
                          </a:rPr>
                          <m:t>2</m:t>
                        </m:r>
                      </m:sub>
                    </m:sSub>
                  </m:oMath>
                </a14:m>
                <a:r>
                  <a:rPr lang="en-MY" dirty="0"/>
                  <a:t> + ((x-1)*2) </a:t>
                </a:r>
                <a14:m>
                  <m:oMath xmlns:m="http://schemas.openxmlformats.org/officeDocument/2006/math">
                    <m:sSub>
                      <m:sSubPr>
                        <m:ctrlPr>
                          <a:rPr lang="en-MY" i="1">
                            <a:latin typeface="Cambria Math" panose="02040503050406030204" pitchFamily="18" charset="0"/>
                          </a:rPr>
                        </m:ctrlPr>
                      </m:sSubPr>
                      <m:e>
                        <m:r>
                          <a:rPr lang="en-MY" i="1">
                            <a:latin typeface="Cambria Math" panose="02040503050406030204" pitchFamily="18" charset="0"/>
                          </a:rPr>
                          <m:t>𝑂</m:t>
                        </m:r>
                      </m:e>
                      <m:sub>
                        <m:r>
                          <a:rPr lang="en-MY">
                            <a:latin typeface="Cambria Math" panose="02040503050406030204" pitchFamily="18" charset="0"/>
                          </a:rPr>
                          <m:t>2</m:t>
                        </m:r>
                      </m:sub>
                    </m:sSub>
                    <m:r>
                      <a:rPr lang="en-US" b="1" i="0" smtClean="0">
                        <a:latin typeface="Cambria Math" panose="02040503050406030204" pitchFamily="18" charset="0"/>
                      </a:rPr>
                      <m:t> ]</m:t>
                    </m:r>
                  </m:oMath>
                </a14:m>
                <a:endParaRPr lang="en-MY" b="1" dirty="0"/>
              </a:p>
            </p:txBody>
          </p:sp>
        </mc:Choice>
        <mc:Fallback xmlns="">
          <p:sp>
            <p:nvSpPr>
              <p:cNvPr id="28" name="Rectangle 27">
                <a:extLst>
                  <a:ext uri="{FF2B5EF4-FFF2-40B4-BE49-F238E27FC236}">
                    <a16:creationId xmlns:a16="http://schemas.microsoft.com/office/drawing/2014/main" id="{1B4E8DB5-AA0B-457E-B4F1-4D926B81D238}"/>
                  </a:ext>
                </a:extLst>
              </p:cNvPr>
              <p:cNvSpPr>
                <a:spLocks noRot="1" noChangeAspect="1" noMove="1" noResize="1" noEditPoints="1" noAdjustHandles="1" noChangeArrowheads="1" noChangeShapeType="1" noTextEdit="1"/>
              </p:cNvSpPr>
              <p:nvPr/>
            </p:nvSpPr>
            <p:spPr>
              <a:xfrm>
                <a:off x="2336708" y="2613811"/>
                <a:ext cx="8512267" cy="369332"/>
              </a:xfrm>
              <a:prstGeom prst="rect">
                <a:avLst/>
              </a:prstGeom>
              <a:blipFill>
                <a:blip r:embed="rId4"/>
                <a:stretch>
                  <a:fillRect t="-10000" b="-26667"/>
                </a:stretch>
              </a:blipFill>
            </p:spPr>
            <p:txBody>
              <a:bodyPr/>
              <a:lstStyle/>
              <a:p>
                <a:r>
                  <a:rPr lang="en-MY">
                    <a:noFill/>
                  </a:rPr>
                  <a:t> </a:t>
                </a:r>
              </a:p>
            </p:txBody>
          </p:sp>
        </mc:Fallback>
      </mc:AlternateContent>
    </p:spTree>
    <p:extLst>
      <p:ext uri="{BB962C8B-B14F-4D97-AF65-F5344CB8AC3E}">
        <p14:creationId xmlns:p14="http://schemas.microsoft.com/office/powerpoint/2010/main" val="31502333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TotalTime>
  <Words>817</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Gill Sans MT</vt:lpstr>
      <vt:lpstr>Gallery</vt:lpstr>
      <vt:lpstr>AVAILABILITY ANALYSIS OF STEAM BOILER WITH METHANE AND AIR REACTANTS</vt:lpstr>
      <vt:lpstr>Case problem</vt:lpstr>
      <vt:lpstr>Schematic diagram</vt:lpstr>
      <vt:lpstr>assumptions</vt:lpstr>
      <vt:lpstr>ANALYSIS</vt:lpstr>
      <vt:lpstr>ANALYSIS</vt:lpstr>
      <vt:lpstr>ANALYSIS</vt:lpstr>
      <vt:lpstr>ANALYSIS</vt:lpstr>
      <vt:lpstr>ANALYSIS</vt:lpstr>
      <vt:lpstr>ANALYSIS</vt:lpstr>
      <vt:lpstr>analysis</vt:lpstr>
      <vt:lpstr>RESULTS for change of exergy</vt:lpstr>
      <vt:lpstr>RESULTS for exergy loss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AVAILABILITY ANALYSIS OF STEAM BOILER WITH METHANE AND AIR REACTANTS</dc:title>
  <dc:creator>Christabelle Peter</dc:creator>
  <cp:lastModifiedBy>Christabelle Peter</cp:lastModifiedBy>
  <cp:revision>40</cp:revision>
  <dcterms:created xsi:type="dcterms:W3CDTF">2019-05-06T03:21:39Z</dcterms:created>
  <dcterms:modified xsi:type="dcterms:W3CDTF">2019-07-07T00:20:55Z</dcterms:modified>
</cp:coreProperties>
</file>