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Merriweather Black"/>
      <p:bold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D9E27E-1F9B-41B4-BA6B-6BBE56C6BF24}">
  <a:tblStyle styleId="{30D9E27E-1F9B-41B4-BA6B-6BBE56C6BF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MerriweatherBlack-bold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Merriweather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font" Target="fonts/PTSansNarrow-bold.fntdata"/><Relationship Id="rId38" Type="http://schemas.openxmlformats.org/officeDocument/2006/relationships/font" Target="fonts/PTSansNarrow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7768717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47768717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77687173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77687173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77687173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77687173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7768717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7768717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6d3515ed_4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46d3515ed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77687173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77687173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77687173_1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77687173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477687173_1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477687173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6d3515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6d3515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6d3515e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6d3515e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b6570c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b6570c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d3515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d3515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7768717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5477687173_7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77687173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5477687173_7_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77687173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5477687173_7_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77687173_1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77687173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6d3515ed_4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546d3515ed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77687173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77687173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44ea12a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44ea12a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4ea12a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4ea12a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477687173_1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477687173_1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b6570c3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b6570c3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7768717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7768717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b6570c3a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b6570c3a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7768717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7768717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776871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776871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77687173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77687173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4ea12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4ea12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97975" y="2975550"/>
            <a:ext cx="75315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" name="Google Shape;128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29" name="Google Shape;129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1" name="Google Shape;131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32" name="Google Shape;132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3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ctrTitle"/>
          </p:nvPr>
        </p:nvSpPr>
        <p:spPr>
          <a:xfrm>
            <a:off x="1004150" y="1308525"/>
            <a:ext cx="7136700" cy="14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D3B4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D3B45"/>
                </a:solidFill>
              </a:rPr>
              <a:t>DBDA.X408 – Introduction to Machine Learning and Data Mining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800">
                <a:solidFill>
                  <a:srgbClr val="2D3B45"/>
                </a:solidFill>
              </a:rPr>
              <a:t>Instructor: Oswald Campesat</a:t>
            </a:r>
            <a:r>
              <a:rPr lang="en" sz="1800">
                <a:solidFill>
                  <a:srgbClr val="2D3B45"/>
                </a:solidFill>
              </a:rPr>
              <a:t>o</a:t>
            </a:r>
            <a:endParaRPr sz="1800">
              <a:solidFill>
                <a:srgbClr val="2D3B45"/>
              </a:solidFill>
            </a:endParaRPr>
          </a:p>
        </p:txBody>
      </p:sp>
      <p:sp>
        <p:nvSpPr>
          <p:cNvPr id="183" name="Google Shape;183;p3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Movie Revenue Prediction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6315075" y="4130375"/>
            <a:ext cx="2352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Christabelle Peter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Hsuan Ju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 Chen 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Kwan(Carven), Poon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0" y="126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/>
              <a:t>Analysis &amp; Visualization</a:t>
            </a:r>
            <a:endParaRPr/>
          </a:p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1165625" y="833875"/>
            <a:ext cx="657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Analysis &amp; Visualization for features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687825" y="1266450"/>
            <a:ext cx="10704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genres</a:t>
            </a:r>
            <a:endParaRPr b="1"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6838"/>
            <a:ext cx="36576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5099825" y="1324825"/>
            <a:ext cx="3099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original_language</a:t>
            </a:r>
            <a:endParaRPr b="1"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925" y="1675225"/>
            <a:ext cx="36576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6"/>
          <p:cNvSpPr txBox="1"/>
          <p:nvPr/>
        </p:nvSpPr>
        <p:spPr>
          <a:xfrm>
            <a:off x="687825" y="4636275"/>
            <a:ext cx="33468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The most popular genre is drama.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5099825" y="4550125"/>
            <a:ext cx="3764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The most original_language is English.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0" y="126475"/>
            <a:ext cx="53358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Analysis &amp; Visualization</a:t>
            </a: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25" y="1904225"/>
            <a:ext cx="34861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25" y="2556326"/>
            <a:ext cx="3486150" cy="24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875" y="117825"/>
            <a:ext cx="36957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2939500" y="2301063"/>
            <a:ext cx="10704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budget</a:t>
            </a:r>
            <a:endParaRPr b="1"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7162975" y="300200"/>
            <a:ext cx="1788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popularity</a:t>
            </a:r>
            <a:endParaRPr b="1"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7051675" y="2651475"/>
            <a:ext cx="1788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Vote average</a:t>
            </a:r>
            <a:endParaRPr b="1"/>
          </a:p>
        </p:txBody>
      </p:sp>
      <p:sp>
        <p:nvSpPr>
          <p:cNvPr id="278" name="Google Shape;278;p47"/>
          <p:cNvSpPr txBox="1"/>
          <p:nvPr>
            <p:ph type="title"/>
          </p:nvPr>
        </p:nvSpPr>
        <p:spPr>
          <a:xfrm>
            <a:off x="-183475" y="1196825"/>
            <a:ext cx="657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Analysis &amp; Visualization for features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Selection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Use PCA to calculate number of features to select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Find c</a:t>
            </a:r>
            <a:r>
              <a:rPr b="1" lang="en" sz="1800"/>
              <a:t>orrelation of features with target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Reduce the dimension of feature set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number of features </a:t>
            </a:r>
            <a:endParaRPr/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3225"/>
            <a:ext cx="4693150" cy="2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9"/>
          <p:cNvSpPr txBox="1"/>
          <p:nvPr/>
        </p:nvSpPr>
        <p:spPr>
          <a:xfrm>
            <a:off x="311700" y="1330925"/>
            <a:ext cx="500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 used PCA to find the number of features to select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9"/>
          <p:cNvSpPr/>
          <p:nvPr/>
        </p:nvSpPr>
        <p:spPr>
          <a:xfrm>
            <a:off x="1830050" y="2308350"/>
            <a:ext cx="291000" cy="26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 rotWithShape="1">
          <a:blip r:embed="rId4">
            <a:alphaModFix/>
          </a:blip>
          <a:srcRect b="6395" l="21050" r="10178" t="23781"/>
          <a:stretch/>
        </p:blipFill>
        <p:spPr>
          <a:xfrm>
            <a:off x="5125350" y="2358750"/>
            <a:ext cx="3635674" cy="1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6005950" y="1726050"/>
            <a:ext cx="27549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Cover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99.9999%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of Variance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5787750" y="3304300"/>
            <a:ext cx="467700" cy="46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0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3641825" y="79800"/>
            <a:ext cx="5502175" cy="4661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0"/>
          <p:cNvSpPr txBox="1"/>
          <p:nvPr>
            <p:ph type="title"/>
          </p:nvPr>
        </p:nvSpPr>
        <p:spPr>
          <a:xfrm>
            <a:off x="311709" y="21146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302" name="Google Shape;302;p50"/>
          <p:cNvSpPr/>
          <p:nvPr/>
        </p:nvSpPr>
        <p:spPr>
          <a:xfrm>
            <a:off x="359675" y="918875"/>
            <a:ext cx="368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Use Heat map to see the correlation between features</a:t>
            </a:r>
            <a:r>
              <a:rPr b="1" i="0" lang="en" sz="18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8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2750"/>
            <a:ext cx="8956076" cy="31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04556"/>
            <a:ext cx="9144000" cy="93698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0"/>
          <p:cNvSpPr/>
          <p:nvPr/>
        </p:nvSpPr>
        <p:spPr>
          <a:xfrm>
            <a:off x="72750" y="3804550"/>
            <a:ext cx="405300" cy="5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0"/>
          <p:cNvSpPr/>
          <p:nvPr/>
        </p:nvSpPr>
        <p:spPr>
          <a:xfrm>
            <a:off x="3820425" y="3804550"/>
            <a:ext cx="405300" cy="8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2757075" y="3804550"/>
            <a:ext cx="405300" cy="5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1693725" y="3804550"/>
            <a:ext cx="405300" cy="5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0"/>
          <p:cNvSpPr/>
          <p:nvPr/>
        </p:nvSpPr>
        <p:spPr>
          <a:xfrm rot="-1239320">
            <a:off x="374015" y="3460246"/>
            <a:ext cx="810499" cy="217978"/>
          </a:xfrm>
          <a:prstGeom prst="rightArrow">
            <a:avLst>
              <a:gd fmla="val 50000" name="adj1"/>
              <a:gd fmla="val 810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0"/>
          <p:cNvSpPr/>
          <p:nvPr/>
        </p:nvSpPr>
        <p:spPr>
          <a:xfrm rot="-1239587">
            <a:off x="1811221" y="3497137"/>
            <a:ext cx="601159" cy="217978"/>
          </a:xfrm>
          <a:prstGeom prst="rightArrow">
            <a:avLst>
              <a:gd fmla="val 50000" name="adj1"/>
              <a:gd fmla="val 810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"/>
          <p:cNvSpPr/>
          <p:nvPr/>
        </p:nvSpPr>
        <p:spPr>
          <a:xfrm rot="-3238680">
            <a:off x="2869535" y="3529868"/>
            <a:ext cx="470332" cy="218006"/>
          </a:xfrm>
          <a:prstGeom prst="rightArrow">
            <a:avLst>
              <a:gd fmla="val 50000" name="adj1"/>
              <a:gd fmla="val 810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0"/>
          <p:cNvSpPr/>
          <p:nvPr/>
        </p:nvSpPr>
        <p:spPr>
          <a:xfrm rot="-5400000">
            <a:off x="3874885" y="3511481"/>
            <a:ext cx="296400" cy="218100"/>
          </a:xfrm>
          <a:prstGeom prst="rightArrow">
            <a:avLst>
              <a:gd fmla="val 50000" name="adj1"/>
              <a:gd fmla="val 810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of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revenue</a:t>
            </a:r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25" y="177850"/>
            <a:ext cx="4616675" cy="47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 txBox="1"/>
          <p:nvPr/>
        </p:nvSpPr>
        <p:spPr>
          <a:xfrm>
            <a:off x="4336100" y="748150"/>
            <a:ext cx="4496100" cy="11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415925" y="1796450"/>
            <a:ext cx="40209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After the PCA, we selected </a:t>
            </a:r>
            <a:r>
              <a:rPr b="1" lang="en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Top 4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features: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Number of voted users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Budget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Popularity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Duration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2161325" y="3969300"/>
            <a:ext cx="1943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16 -&gt; 4</a:t>
            </a:r>
            <a:endParaRPr b="1" sz="3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Preparing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152400" y="1239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Split dataset into 80/20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Scale the X</a:t>
            </a:r>
            <a:endParaRPr b="1"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9525"/>
            <a:ext cx="8839202" cy="69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Regression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KNeighbors Regression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Decision Tree Regression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Random Forest Regression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Gradient Boosting Regression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Kernel Ridge Regression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8" y="152400"/>
            <a:ext cx="2990650" cy="213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73" y="152400"/>
            <a:ext cx="2990648" cy="21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323" y="152400"/>
            <a:ext cx="2990650" cy="213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48" y="2571750"/>
            <a:ext cx="2990650" cy="213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6673" y="2571750"/>
            <a:ext cx="2990650" cy="213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7323" y="2571748"/>
            <a:ext cx="2990650" cy="213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238925" y="65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178525" y="707775"/>
            <a:ext cx="8520600" cy="20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goal of this project was to predict the revenue of the movies based on their features</a:t>
            </a:r>
            <a:endParaRPr b="1"/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5959" y="2357300"/>
            <a:ext cx="7432077" cy="203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lassification</a:t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Random Forest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Naïve Bayes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SVM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Decision Tree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Revenue</a:t>
            </a:r>
            <a:endParaRPr/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593" y="1378655"/>
            <a:ext cx="4193082" cy="289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675" y="1517966"/>
            <a:ext cx="4484903" cy="28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242467" y="8160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Using Kmeans to do clustering</a:t>
            </a:r>
            <a:endParaRPr/>
          </a:p>
        </p:txBody>
      </p:sp>
      <p:sp>
        <p:nvSpPr>
          <p:cNvPr id="368" name="Google Shape;368;p58"/>
          <p:cNvSpPr txBox="1"/>
          <p:nvPr/>
        </p:nvSpPr>
        <p:spPr>
          <a:xfrm>
            <a:off x="5253575" y="1045750"/>
            <a:ext cx="33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93085"/>
                </a:solidFill>
              </a:rPr>
              <a:t># of movies</a:t>
            </a:r>
            <a:r>
              <a:rPr b="1" i="0" lang="en" sz="1600" u="none" cap="none" strike="noStrike">
                <a:solidFill>
                  <a:srgbClr val="793085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" sz="1600">
                <a:solidFill>
                  <a:srgbClr val="793085"/>
                </a:solidFill>
              </a:rPr>
              <a:t>these</a:t>
            </a:r>
            <a:r>
              <a:rPr b="1" i="0" lang="en" sz="1600" u="none" cap="none" strike="noStrike">
                <a:solidFill>
                  <a:srgbClr val="793085"/>
                </a:solidFill>
                <a:latin typeface="Arial"/>
                <a:ea typeface="Arial"/>
                <a:cs typeface="Arial"/>
                <a:sym typeface="Arial"/>
              </a:rPr>
              <a:t> 5 cluster</a:t>
            </a:r>
            <a:endParaRPr b="1" i="0" sz="1600" u="none" cap="none" strike="noStrike">
              <a:solidFill>
                <a:srgbClr val="7930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6556"/>
            <a:ext cx="4161481" cy="29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881" y="1384457"/>
            <a:ext cx="4677718" cy="2737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58"/>
          <p:cNvCxnSpPr/>
          <p:nvPr/>
        </p:nvCxnSpPr>
        <p:spPr>
          <a:xfrm rot="10800000">
            <a:off x="1399350" y="1594713"/>
            <a:ext cx="20700" cy="231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100" y="1152425"/>
            <a:ext cx="3833750" cy="3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Label revenue into five categories</a:t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68850" y="4393475"/>
            <a:ext cx="8406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</a:rPr>
              <a:t>Use this info to create a new columns for classification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379" name="Google Shape;379;p59"/>
          <p:cNvGraphicFramePr/>
          <p:nvPr/>
        </p:nvGraphicFramePr>
        <p:xfrm>
          <a:off x="181786" y="1222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{30D9E27E-1F9B-41B4-BA6B-6BBE56C6BF24}</a:tableStyleId>
              </a:tblPr>
              <a:tblGrid>
                <a:gridCol w="1016575"/>
                <a:gridCol w="705350"/>
                <a:gridCol w="1416425"/>
                <a:gridCol w="1504975"/>
              </a:tblGrid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cluster 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raws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min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904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82,394,288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261,930,431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296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263,920,180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591,794,936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599,045,960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1,274,219,009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82,169,884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1,405,403,694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2,787,965,087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5" y="-62388"/>
            <a:ext cx="3212275" cy="2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650" y="-62387"/>
            <a:ext cx="3212275" cy="229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75" y="2802251"/>
            <a:ext cx="3212275" cy="229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661" y="2802251"/>
            <a:ext cx="3212275" cy="22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0"/>
          <p:cNvSpPr txBox="1"/>
          <p:nvPr/>
        </p:nvSpPr>
        <p:spPr>
          <a:xfrm>
            <a:off x="613079" y="2237300"/>
            <a:ext cx="3096000" cy="32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Random Forest:</a:t>
            </a:r>
            <a:r>
              <a:rPr b="1" i="0" lang="en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0.</a:t>
            </a: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79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0"/>
          <p:cNvSpPr txBox="1"/>
          <p:nvPr/>
        </p:nvSpPr>
        <p:spPr>
          <a:xfrm>
            <a:off x="5135988" y="2238812"/>
            <a:ext cx="3099600" cy="32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aive Bayes:</a:t>
            </a:r>
            <a:r>
              <a:rPr b="1" i="0" lang="en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0.</a:t>
            </a: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613073" y="2571758"/>
            <a:ext cx="3096000" cy="3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SVM: </a:t>
            </a:r>
            <a:r>
              <a:rPr b="1" i="0" lang="en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0.</a:t>
            </a: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5137780" y="2571758"/>
            <a:ext cx="3096000" cy="3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Decision Tree: </a:t>
            </a:r>
            <a:r>
              <a:rPr b="1" i="0" lang="en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0.</a:t>
            </a: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76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Summary of Model Evaluation</a:t>
            </a:r>
            <a:endParaRPr/>
          </a:p>
        </p:txBody>
      </p:sp>
      <p:graphicFrame>
        <p:nvGraphicFramePr>
          <p:cNvPr id="397" name="Google Shape;397;p61"/>
          <p:cNvGraphicFramePr/>
          <p:nvPr/>
        </p:nvGraphicFramePr>
        <p:xfrm>
          <a:off x="337550" y="158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{30D9E27E-1F9B-41B4-BA6B-6BBE56C6BF24}</a:tableStyleId>
              </a:tblPr>
              <a:tblGrid>
                <a:gridCol w="2421900"/>
                <a:gridCol w="1227300"/>
              </a:tblGrid>
              <a:tr h="5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Classifier models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</a:t>
                      </a:r>
                      <a:r>
                        <a:rPr lang="en"/>
                        <a:t>79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SVM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</a:t>
                      </a:r>
                      <a:r>
                        <a:rPr lang="en"/>
                        <a:t>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</a:t>
                      </a:r>
                      <a:r>
                        <a:rPr lang="en"/>
                        <a:t>80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Naive Bayes</a:t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</a:t>
                      </a:r>
                      <a:r>
                        <a:rPr lang="en"/>
                        <a:t>76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61"/>
          <p:cNvGraphicFramePr/>
          <p:nvPr/>
        </p:nvGraphicFramePr>
        <p:xfrm>
          <a:off x="4572000" y="158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{30D9E27E-1F9B-41B4-BA6B-6BBE56C6BF24}</a:tableStyleId>
              </a:tblPr>
              <a:tblGrid>
                <a:gridCol w="2494100"/>
                <a:gridCol w="1272950"/>
              </a:tblGrid>
              <a:tr h="3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Regression models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R_Square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Gradient Boosting Regression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KNeighbors Regression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Decision Tree Regression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0.68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Kernel Ridge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0.67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0.66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9" name="Google Shape;399;p61"/>
          <p:cNvSpPr/>
          <p:nvPr/>
        </p:nvSpPr>
        <p:spPr>
          <a:xfrm>
            <a:off x="218200" y="2692900"/>
            <a:ext cx="3887400" cy="5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1"/>
          <p:cNvSpPr txBox="1"/>
          <p:nvPr/>
        </p:nvSpPr>
        <p:spPr>
          <a:xfrm>
            <a:off x="1367300" y="4343400"/>
            <a:ext cx="158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80% Accuracy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61"/>
          <p:cNvSpPr txBox="1"/>
          <p:nvPr/>
        </p:nvSpPr>
        <p:spPr>
          <a:xfrm>
            <a:off x="5660675" y="4543050"/>
            <a:ext cx="158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R_Square: 0.7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Conclusion</a:t>
            </a:r>
            <a:r>
              <a:rPr lang="en"/>
              <a:t> 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Prediction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with Classification</a:t>
            </a:r>
            <a:endParaRPr/>
          </a:p>
        </p:txBody>
      </p:sp>
      <p:sp>
        <p:nvSpPr>
          <p:cNvPr id="413" name="Google Shape;413;p63"/>
          <p:cNvSpPr txBox="1"/>
          <p:nvPr/>
        </p:nvSpPr>
        <p:spPr>
          <a:xfrm>
            <a:off x="769400" y="1240538"/>
            <a:ext cx="6221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Classification Prediction: SVM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8" y="1677375"/>
            <a:ext cx="75404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13" y="3950250"/>
            <a:ext cx="5209041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00" y="3277475"/>
            <a:ext cx="5276874" cy="6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6271350" y="3408350"/>
            <a:ext cx="2701800" cy="11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Actual Revenue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</a:rPr>
              <a:t>$1,405,403,694</a:t>
            </a:r>
            <a:endParaRPr b="1" sz="2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tried to run the classification and regression model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gave us the range of the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Regression gave us the exact number of the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believ</a:t>
            </a:r>
            <a:r>
              <a:rPr lang="en"/>
              <a:t>e classifier model is the most reliable model among the rest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38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894700" y="2899650"/>
            <a:ext cx="73545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JSON format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Dropping Null &amp; NA columns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Dropping Unnecessary Columns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Converting data into numeric label types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Statistics of each features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311700" y="457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: 2 csv files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311700" y="1164725"/>
            <a:ext cx="394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1075"/>
            <a:ext cx="4122125" cy="28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866" y="2151075"/>
            <a:ext cx="4001421" cy="28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/>
        </p:nvSpPr>
        <p:spPr>
          <a:xfrm>
            <a:off x="612813" y="1472050"/>
            <a:ext cx="3519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Tmdb_5000_movies.csv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4804 rows / 20 columns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5108613" y="1472050"/>
            <a:ext cx="3519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Tmdb_5000_credits.csv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4814 rows / 4 columns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220250" y="1164725"/>
            <a:ext cx="6703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We combined two csv into one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57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2 csv files</a:t>
            </a:r>
            <a:endParaRPr/>
          </a:p>
        </p:txBody>
      </p:sp>
      <p:sp>
        <p:nvSpPr>
          <p:cNvPr id="219" name="Google Shape;219;p42"/>
          <p:cNvSpPr txBox="1"/>
          <p:nvPr/>
        </p:nvSpPr>
        <p:spPr>
          <a:xfrm>
            <a:off x="311700" y="2424063"/>
            <a:ext cx="23625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Some of the columns are in JSON format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extracted them into columns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4803 rows, 32 columns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850" y="1164713"/>
            <a:ext cx="2970448" cy="36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475" y="1168225"/>
            <a:ext cx="2758875" cy="2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57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Dropping Null &amp; NA columns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164725"/>
            <a:ext cx="394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3"/>
          <p:cNvSpPr txBox="1"/>
          <p:nvPr/>
        </p:nvSpPr>
        <p:spPr>
          <a:xfrm>
            <a:off x="495750" y="1214600"/>
            <a:ext cx="53541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2802775" y="1214600"/>
            <a:ext cx="7355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 dropped  empty &amp; NA cells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917" y="1799275"/>
            <a:ext cx="2769460" cy="24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777" y="1722800"/>
            <a:ext cx="2351314" cy="28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57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</a:t>
            </a:r>
            <a:r>
              <a:rPr lang="en"/>
              <a:t>Dropping Unnecessary Columns </a:t>
            </a:r>
            <a:endParaRPr/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64725"/>
            <a:ext cx="394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4"/>
          <p:cNvSpPr txBox="1"/>
          <p:nvPr/>
        </p:nvSpPr>
        <p:spPr>
          <a:xfrm>
            <a:off x="495750" y="1214600"/>
            <a:ext cx="53541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5581125" y="1164725"/>
            <a:ext cx="7355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 dropped  12 columns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spoken_languages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tagline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original_title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production_companies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production_countries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movie_title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release_date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plot_keywords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8050"/>
            <a:ext cx="16097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313" y="1238050"/>
            <a:ext cx="16097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325" y="1204713"/>
            <a:ext cx="15430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4"/>
          <p:cNvSpPr/>
          <p:nvPr/>
        </p:nvSpPr>
        <p:spPr>
          <a:xfrm>
            <a:off x="5241875" y="4511150"/>
            <a:ext cx="5376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4525" y="4272175"/>
            <a:ext cx="2887775" cy="8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3600" y="4226025"/>
            <a:ext cx="29622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/>
        </p:nvSpPr>
        <p:spPr>
          <a:xfrm>
            <a:off x="7222500" y="4565025"/>
            <a:ext cx="1609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4411 rows, 20 columns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Converting data into numeric label types</a:t>
            </a:r>
            <a:endParaRPr/>
          </a:p>
        </p:txBody>
      </p:sp>
      <p:sp>
        <p:nvSpPr>
          <p:cNvPr id="252" name="Google Shape;252;p45"/>
          <p:cNvSpPr txBox="1"/>
          <p:nvPr/>
        </p:nvSpPr>
        <p:spPr>
          <a:xfrm>
            <a:off x="93275" y="1195050"/>
            <a:ext cx="22914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 converted categorical data into numeric labels by using the function LabelEncoder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original_language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country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companies_1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director_name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375" y="1366675"/>
            <a:ext cx="6662624" cy="3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5"/>
          <p:cNvSpPr txBox="1"/>
          <p:nvPr/>
        </p:nvSpPr>
        <p:spPr>
          <a:xfrm>
            <a:off x="4755275" y="1040875"/>
            <a:ext cx="3077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Table of label &amp;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