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3" r:id="rId4"/>
    <p:sldId id="258" r:id="rId5"/>
    <p:sldId id="267" r:id="rId6"/>
    <p:sldId id="264" r:id="rId7"/>
    <p:sldId id="259" r:id="rId8"/>
    <p:sldId id="265" r:id="rId9"/>
    <p:sldId id="275" r:id="rId10"/>
    <p:sldId id="270" r:id="rId11"/>
    <p:sldId id="276" r:id="rId12"/>
    <p:sldId id="272" r:id="rId13"/>
    <p:sldId id="273" r:id="rId14"/>
    <p:sldId id="260"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85" autoAdjust="0"/>
  </p:normalViewPr>
  <p:slideViewPr>
    <p:cSldViewPr>
      <p:cViewPr varScale="1">
        <p:scale>
          <a:sx n="61" d="100"/>
          <a:sy n="61" d="100"/>
        </p:scale>
        <p:origin x="-1349"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DAA95-094B-49F2-B019-CE037B776AF4}" type="datetimeFigureOut">
              <a:rPr lang="en-US" smtClean="0"/>
              <a:t>7/2/2013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535362-187F-4544-86E0-2759E8DA8560}" type="slidenum">
              <a:rPr lang="en-US" smtClean="0"/>
              <a:t>‹#›</a:t>
            </a:fld>
            <a:endParaRPr lang="en-US" dirty="0"/>
          </a:p>
        </p:txBody>
      </p:sp>
    </p:spTree>
    <p:extLst>
      <p:ext uri="{BB962C8B-B14F-4D97-AF65-F5344CB8AC3E}">
        <p14:creationId xmlns:p14="http://schemas.microsoft.com/office/powerpoint/2010/main" val="3135036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1</a:t>
            </a:fld>
            <a:endParaRPr lang="en-US" dirty="0"/>
          </a:p>
        </p:txBody>
      </p:sp>
    </p:spTree>
    <p:extLst>
      <p:ext uri="{BB962C8B-B14F-4D97-AF65-F5344CB8AC3E}">
        <p14:creationId xmlns:p14="http://schemas.microsoft.com/office/powerpoint/2010/main" val="180125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2</a:t>
            </a:fld>
            <a:endParaRPr lang="en-US" dirty="0"/>
          </a:p>
        </p:txBody>
      </p:sp>
    </p:spTree>
    <p:extLst>
      <p:ext uri="{BB962C8B-B14F-4D97-AF65-F5344CB8AC3E}">
        <p14:creationId xmlns:p14="http://schemas.microsoft.com/office/powerpoint/2010/main" val="85140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4</a:t>
            </a:fld>
            <a:endParaRPr lang="en-US" dirty="0"/>
          </a:p>
        </p:txBody>
      </p:sp>
    </p:spTree>
    <p:extLst>
      <p:ext uri="{BB962C8B-B14F-4D97-AF65-F5344CB8AC3E}">
        <p14:creationId xmlns:p14="http://schemas.microsoft.com/office/powerpoint/2010/main" val="343185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7</a:t>
            </a:fld>
            <a:endParaRPr lang="en-US" dirty="0"/>
          </a:p>
        </p:txBody>
      </p:sp>
    </p:spTree>
    <p:extLst>
      <p:ext uri="{BB962C8B-B14F-4D97-AF65-F5344CB8AC3E}">
        <p14:creationId xmlns:p14="http://schemas.microsoft.com/office/powerpoint/2010/main" val="281344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12</a:t>
            </a:fld>
            <a:endParaRPr lang="en-US" dirty="0"/>
          </a:p>
        </p:txBody>
      </p:sp>
    </p:spTree>
    <p:extLst>
      <p:ext uri="{BB962C8B-B14F-4D97-AF65-F5344CB8AC3E}">
        <p14:creationId xmlns:p14="http://schemas.microsoft.com/office/powerpoint/2010/main" val="378761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13</a:t>
            </a:fld>
            <a:endParaRPr lang="en-US" dirty="0"/>
          </a:p>
        </p:txBody>
      </p:sp>
    </p:spTree>
    <p:extLst>
      <p:ext uri="{BB962C8B-B14F-4D97-AF65-F5344CB8AC3E}">
        <p14:creationId xmlns:p14="http://schemas.microsoft.com/office/powerpoint/2010/main" val="392601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14</a:t>
            </a:fld>
            <a:endParaRPr lang="en-US" dirty="0"/>
          </a:p>
        </p:txBody>
      </p:sp>
    </p:spTree>
    <p:extLst>
      <p:ext uri="{BB962C8B-B14F-4D97-AF65-F5344CB8AC3E}">
        <p14:creationId xmlns:p14="http://schemas.microsoft.com/office/powerpoint/2010/main" val="159865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35362-187F-4544-86E0-2759E8DA8560}" type="slidenum">
              <a:rPr lang="en-US" smtClean="0"/>
              <a:t>15</a:t>
            </a:fld>
            <a:endParaRPr lang="en-US" dirty="0"/>
          </a:p>
        </p:txBody>
      </p:sp>
    </p:spTree>
    <p:extLst>
      <p:ext uri="{BB962C8B-B14F-4D97-AF65-F5344CB8AC3E}">
        <p14:creationId xmlns:p14="http://schemas.microsoft.com/office/powerpoint/2010/main" val="2246562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4898231-683D-434C-BDDE-2193F6E7272B}" type="datetimeFigureOut">
              <a:rPr lang="en-US" smtClean="0"/>
              <a:t>7/2/2013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1B800F4-BC1C-428E-B924-5C240B6EC03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1B800F4-BC1C-428E-B924-5C240B6EC03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1B800F4-BC1C-428E-B924-5C240B6EC03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1B800F4-BC1C-428E-B924-5C240B6EC038}"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1B800F4-BC1C-428E-B924-5C240B6EC038}"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1B800F4-BC1C-428E-B924-5C240B6EC038}"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1B800F4-BC1C-428E-B924-5C240B6EC03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1B800F4-BC1C-428E-B924-5C240B6EC038}"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898231-683D-434C-BDDE-2193F6E7272B}" type="datetimeFigureOut">
              <a:rPr lang="en-US" smtClean="0"/>
              <a:t>7/2/2013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1B800F4-BC1C-428E-B924-5C240B6EC03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4898231-683D-434C-BDDE-2193F6E7272B}" type="datetimeFigureOut">
              <a:rPr lang="en-US" smtClean="0"/>
              <a:t>7/2/2013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1B800F4-BC1C-428E-B924-5C240B6EC03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4898231-683D-434C-BDDE-2193F6E7272B}" type="datetimeFigureOut">
              <a:rPr lang="en-US" smtClean="0"/>
              <a:t>7/2/2013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1B800F4-BC1C-428E-B924-5C240B6EC038}"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4898231-683D-434C-BDDE-2193F6E7272B}" type="datetimeFigureOut">
              <a:rPr lang="en-US" smtClean="0"/>
              <a:t>7/2/2013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1B800F4-BC1C-428E-B924-5C240B6EC03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ucl.ac.uk/silva/crinionla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nwavic.blogspo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ect.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41000"/>
                    </a14:imgEffect>
                  </a14:imgLayer>
                </a14:imgProps>
              </a:ext>
              <a:ext uri="{28A0092B-C50C-407E-A947-70E740481C1C}">
                <a14:useLocalDpi xmlns:a14="http://schemas.microsoft.com/office/drawing/2010/main" val="0"/>
              </a:ext>
            </a:extLst>
          </a:blip>
          <a:srcRect/>
          <a:stretch>
            <a:fillRect/>
          </a:stretch>
        </p:blipFill>
        <p:spPr bwMode="auto">
          <a:xfrm>
            <a:off x="0" y="0"/>
            <a:ext cx="919880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noFill/>
        </p:spPr>
        <p:txBody>
          <a:bodyPr/>
          <a:lstStyle/>
          <a:p>
            <a:r>
              <a:rPr lang="en-US" dirty="0" smtClean="0">
                <a:solidFill>
                  <a:schemeClr val="bg2"/>
                </a:solidFill>
              </a:rPr>
              <a:t>BRAIN SHOCK</a:t>
            </a:r>
            <a:endParaRPr lang="en-US" dirty="0">
              <a:solidFill>
                <a:schemeClr val="bg2"/>
              </a:solidFill>
            </a:endParaRPr>
          </a:p>
        </p:txBody>
      </p:sp>
      <p:sp>
        <p:nvSpPr>
          <p:cNvPr id="3" name="Subtitle 2"/>
          <p:cNvSpPr>
            <a:spLocks noGrp="1"/>
          </p:cNvSpPr>
          <p:nvPr>
            <p:ph type="subTitle" idx="1"/>
          </p:nvPr>
        </p:nvSpPr>
        <p:spPr/>
        <p:txBody>
          <a:bodyPr/>
          <a:lstStyle/>
          <a:p>
            <a:r>
              <a:rPr lang="en-US" dirty="0" smtClean="0">
                <a:solidFill>
                  <a:schemeClr val="bg1">
                    <a:lumMod val="85000"/>
                  </a:schemeClr>
                </a:solidFill>
              </a:rPr>
              <a:t>Christabelle Peter</a:t>
            </a:r>
            <a:endParaRPr lang="en-US" dirty="0">
              <a:solidFill>
                <a:schemeClr val="bg1">
                  <a:lumMod val="85000"/>
                </a:schemeClr>
              </a:solidFill>
            </a:endParaRPr>
          </a:p>
        </p:txBody>
      </p:sp>
      <p:sp>
        <p:nvSpPr>
          <p:cNvPr id="4" name="TextBox 3"/>
          <p:cNvSpPr txBox="1"/>
          <p:nvPr/>
        </p:nvSpPr>
        <p:spPr>
          <a:xfrm>
            <a:off x="6172200" y="6400800"/>
            <a:ext cx="2971800" cy="338554"/>
          </a:xfrm>
          <a:prstGeom prst="rect">
            <a:avLst/>
          </a:prstGeom>
          <a:noFill/>
        </p:spPr>
        <p:txBody>
          <a:bodyPr wrap="square" rtlCol="0">
            <a:spAutoFit/>
          </a:bodyPr>
          <a:lstStyle/>
          <a:p>
            <a:r>
              <a:rPr lang="en-US" sz="1600" dirty="0" smtClean="0">
                <a:solidFill>
                  <a:schemeClr val="bg1"/>
                </a:solidFill>
              </a:rPr>
              <a:t>footage.shutterstock.com</a:t>
            </a:r>
            <a:r>
              <a:rPr lang="en-US" sz="1600" dirty="0">
                <a:solidFill>
                  <a:schemeClr val="bg1"/>
                </a:solidFill>
              </a:rPr>
              <a:t>/</a:t>
            </a:r>
          </a:p>
        </p:txBody>
      </p:sp>
    </p:spTree>
    <p:extLst>
      <p:ext uri="{BB962C8B-B14F-4D97-AF65-F5344CB8AC3E}">
        <p14:creationId xmlns:p14="http://schemas.microsoft.com/office/powerpoint/2010/main" val="701912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05400"/>
          </a:xfrm>
        </p:spPr>
        <p:txBody>
          <a:bodyPr>
            <a:normAutofit/>
          </a:bodyPr>
          <a:lstStyle/>
          <a:p>
            <a:r>
              <a:rPr lang="en-US" dirty="0"/>
              <a:t>It helps patients that do not respond to drugs</a:t>
            </a:r>
            <a:r>
              <a:rPr lang="en-US" dirty="0" smtClean="0"/>
              <a:t>. </a:t>
            </a:r>
            <a:r>
              <a:rPr lang="en-US" dirty="0"/>
              <a:t>The response time for ECT is 1 to 3 weeks compared with 4 to 8 weeks needed for </a:t>
            </a:r>
            <a:r>
              <a:rPr lang="en-US" dirty="0" smtClean="0"/>
              <a:t>antidepressants.</a:t>
            </a:r>
            <a:r>
              <a:rPr lang="en-US" baseline="30000" dirty="0"/>
              <a:t>5</a:t>
            </a:r>
            <a:endParaRPr lang="en-US" baseline="30000" dirty="0" smtClean="0"/>
          </a:p>
          <a:p>
            <a:r>
              <a:rPr lang="en-US" dirty="0"/>
              <a:t>ECT is the most effective (about 70–85%) treatment of severe </a:t>
            </a:r>
            <a:r>
              <a:rPr lang="en-US" dirty="0" smtClean="0"/>
              <a:t>depression.</a:t>
            </a:r>
            <a:r>
              <a:rPr lang="en-US" baseline="30000" dirty="0"/>
              <a:t>5</a:t>
            </a:r>
          </a:p>
          <a:p>
            <a:r>
              <a:rPr lang="en-US" dirty="0" smtClean="0"/>
              <a:t>General </a:t>
            </a:r>
            <a:r>
              <a:rPr lang="en-US" dirty="0"/>
              <a:t>anesthesia tends to shorten the seizures, and doctors now give patients muscle relaxants that reduce </a:t>
            </a:r>
            <a:r>
              <a:rPr lang="en-US" dirty="0" smtClean="0"/>
              <a:t>spasms. </a:t>
            </a:r>
          </a:p>
          <a:p>
            <a:endParaRPr lang="en-US" dirty="0"/>
          </a:p>
        </p:txBody>
      </p:sp>
      <p:sp>
        <p:nvSpPr>
          <p:cNvPr id="2" name="Title 1"/>
          <p:cNvSpPr>
            <a:spLocks noGrp="1"/>
          </p:cNvSpPr>
          <p:nvPr>
            <p:ph type="title"/>
          </p:nvPr>
        </p:nvSpPr>
        <p:spPr/>
        <p:txBody>
          <a:bodyPr/>
          <a:lstStyle/>
          <a:p>
            <a:r>
              <a:rPr lang="en-US" dirty="0" smtClean="0"/>
              <a:t>Get to the facts!</a:t>
            </a:r>
            <a:endParaRPr lang="en-US" dirty="0"/>
          </a:p>
        </p:txBody>
      </p:sp>
    </p:spTree>
    <p:extLst>
      <p:ext uri="{BB962C8B-B14F-4D97-AF65-F5344CB8AC3E}">
        <p14:creationId xmlns:p14="http://schemas.microsoft.com/office/powerpoint/2010/main" val="101476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991600" cy="5702491"/>
          </a:xfrm>
        </p:spPr>
        <p:txBody>
          <a:bodyPr>
            <a:normAutofit/>
          </a:bodyPr>
          <a:lstStyle/>
          <a:p>
            <a:r>
              <a:rPr lang="en-US" sz="2500" dirty="0"/>
              <a:t>Some short-term memory loss is common, but research indicates that this reverts to normal in most patients. </a:t>
            </a:r>
            <a:r>
              <a:rPr lang="en-US" sz="2500" baseline="30000" dirty="0"/>
              <a:t>6</a:t>
            </a:r>
          </a:p>
          <a:p>
            <a:r>
              <a:rPr lang="en-US" sz="2500" dirty="0"/>
              <a:t>"Memory loss today is very limited in most cases, and the loss is patchy and primarily for events during and just before and following the ECT course. So the patient may not remember one of the nurses on the ward but will recognize the other nurses.“ said Dr. Devanand, who ran Columbia's ECT Service for 15 years. </a:t>
            </a:r>
            <a:r>
              <a:rPr lang="en-US" sz="2500" baseline="30000" dirty="0"/>
              <a:t>3</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856711"/>
            <a:ext cx="304800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086600" y="6529636"/>
            <a:ext cx="1752600" cy="307777"/>
          </a:xfrm>
          <a:prstGeom prst="rect">
            <a:avLst/>
          </a:prstGeom>
          <a:solidFill>
            <a:schemeClr val="bg1">
              <a:lumMod val="95000"/>
            </a:schemeClr>
          </a:solidFill>
        </p:spPr>
        <p:txBody>
          <a:bodyPr wrap="square" rtlCol="0">
            <a:spAutoFit/>
          </a:bodyPr>
          <a:lstStyle/>
          <a:p>
            <a:r>
              <a:rPr lang="en-US" sz="1400" dirty="0" smtClean="0"/>
              <a:t>www.forbes.com</a:t>
            </a:r>
            <a:endParaRPr lang="en-US" sz="1400" dirty="0"/>
          </a:p>
        </p:txBody>
      </p:sp>
    </p:spTree>
    <p:extLst>
      <p:ext uri="{BB962C8B-B14F-4D97-AF65-F5344CB8AC3E}">
        <p14:creationId xmlns:p14="http://schemas.microsoft.com/office/powerpoint/2010/main" val="1685401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05400"/>
          </a:xfrm>
        </p:spPr>
        <p:txBody>
          <a:bodyPr>
            <a:normAutofit/>
          </a:bodyPr>
          <a:lstStyle/>
          <a:p>
            <a:r>
              <a:rPr lang="en-US" dirty="0"/>
              <a:t>Transcranial</a:t>
            </a:r>
            <a:r>
              <a:rPr lang="en-US" dirty="0"/>
              <a:t> direct current stimulation (</a:t>
            </a:r>
            <a:r>
              <a:rPr lang="en-US" dirty="0" smtClean="0"/>
              <a:t>tDCS)</a:t>
            </a:r>
            <a:r>
              <a:rPr lang="en-US" baseline="30000" dirty="0"/>
              <a:t>7</a:t>
            </a:r>
            <a:r>
              <a:rPr lang="en-US" dirty="0"/>
              <a:t> </a:t>
            </a:r>
            <a:endParaRPr lang="en-US" dirty="0" smtClean="0"/>
          </a:p>
          <a:p>
            <a:pPr lvl="1">
              <a:buFont typeface="Arial" pitchFamily="34" charset="0"/>
              <a:buChar char="•"/>
            </a:pPr>
            <a:r>
              <a:rPr lang="en-US" dirty="0"/>
              <a:t>tDCS doesn't affect the neurons directly. It primes them to fire, ramping up their readiness, and the </a:t>
            </a:r>
            <a:r>
              <a:rPr lang="en-US" dirty="0" smtClean="0"/>
              <a:t>learning </a:t>
            </a:r>
            <a:r>
              <a:rPr lang="en-US" dirty="0"/>
              <a:t>does the rest</a:t>
            </a:r>
            <a:r>
              <a:rPr lang="en-US" dirty="0" smtClean="0"/>
              <a:t>. It is limited </a:t>
            </a:r>
            <a:r>
              <a:rPr lang="en-US" dirty="0"/>
              <a:t>to the cortex of the </a:t>
            </a:r>
            <a:r>
              <a:rPr lang="en-US" dirty="0" smtClean="0"/>
              <a:t>brain.</a:t>
            </a:r>
            <a:endParaRPr lang="en-US" dirty="0"/>
          </a:p>
          <a:p>
            <a:pPr lvl="1">
              <a:buFont typeface="Arial" pitchFamily="34" charset="0"/>
              <a:buChar char="•"/>
            </a:pPr>
            <a:r>
              <a:rPr lang="en-US" dirty="0" smtClean="0"/>
              <a:t>“So </a:t>
            </a:r>
            <a:r>
              <a:rPr lang="en-US" dirty="0"/>
              <a:t>far, the data suggests that the training </a:t>
            </a:r>
            <a:r>
              <a:rPr lang="en-US" dirty="0"/>
              <a:t>programme</a:t>
            </a:r>
            <a:r>
              <a:rPr lang="en-US" dirty="0"/>
              <a:t> alone makes patients 55% better at relearning words. But brain stimulation together with training pushes that figure to 92</a:t>
            </a:r>
            <a:r>
              <a:rPr lang="en-US" dirty="0" smtClean="0"/>
              <a:t>%.” </a:t>
            </a:r>
            <a:r>
              <a:rPr lang="en-US" dirty="0"/>
              <a:t>- researcher </a:t>
            </a:r>
            <a:r>
              <a:rPr lang="en-US" u="sng" dirty="0">
                <a:hlinkClick r:id="rId3"/>
              </a:rPr>
              <a:t>Jenny </a:t>
            </a:r>
            <a:r>
              <a:rPr lang="en-US" u="sng" dirty="0">
                <a:hlinkClick r:id="rId3"/>
              </a:rPr>
              <a:t>Crinion</a:t>
            </a:r>
            <a:r>
              <a:rPr lang="en-US" dirty="0"/>
              <a:t>, at </a:t>
            </a:r>
            <a:r>
              <a:rPr lang="en-US" dirty="0" smtClean="0"/>
              <a:t>UCL </a:t>
            </a:r>
            <a:r>
              <a:rPr lang="en-US" baseline="30000" dirty="0" smtClean="0"/>
              <a:t>8</a:t>
            </a:r>
          </a:p>
          <a:p>
            <a:pPr lvl="1">
              <a:buFont typeface="Arial" pitchFamily="34" charset="0"/>
              <a:buChar char="•"/>
            </a:pPr>
            <a:r>
              <a:rPr lang="en-US" dirty="0" smtClean="0"/>
              <a:t>Improve </a:t>
            </a:r>
            <a:r>
              <a:rPr lang="en-US" dirty="0"/>
              <a:t>the way people handle numbers. </a:t>
            </a:r>
            <a:endParaRPr lang="en-US" dirty="0" smtClean="0"/>
          </a:p>
        </p:txBody>
      </p:sp>
      <p:sp>
        <p:nvSpPr>
          <p:cNvPr id="2" name="Title 1"/>
          <p:cNvSpPr>
            <a:spLocks noGrp="1"/>
          </p:cNvSpPr>
          <p:nvPr>
            <p:ph type="title"/>
          </p:nvPr>
        </p:nvSpPr>
        <p:spPr/>
        <p:txBody>
          <a:bodyPr>
            <a:normAutofit fontScale="90000"/>
          </a:bodyPr>
          <a:lstStyle/>
          <a:p>
            <a:r>
              <a:rPr lang="en-US" dirty="0" smtClean="0"/>
              <a:t>More Brain Stimulation Therapies:</a:t>
            </a:r>
            <a:endParaRPr lang="en-US" dirty="0"/>
          </a:p>
        </p:txBody>
      </p:sp>
    </p:spTree>
    <p:extLst>
      <p:ext uri="{BB962C8B-B14F-4D97-AF65-F5344CB8AC3E}">
        <p14:creationId xmlns:p14="http://schemas.microsoft.com/office/powerpoint/2010/main" val="2242158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smtClean="0"/>
              <a:t>Transcranial</a:t>
            </a:r>
            <a:r>
              <a:rPr lang="en-US" dirty="0" smtClean="0"/>
              <a:t> </a:t>
            </a:r>
            <a:r>
              <a:rPr lang="en-US" dirty="0"/>
              <a:t>magnetic stimulation (TMS) </a:t>
            </a:r>
            <a:r>
              <a:rPr lang="en-US" baseline="30000" dirty="0"/>
              <a:t>7</a:t>
            </a:r>
            <a:endParaRPr lang="en-US" baseline="30000" dirty="0" smtClean="0"/>
          </a:p>
          <a:p>
            <a:r>
              <a:rPr lang="en-US" dirty="0" smtClean="0"/>
              <a:t>In </a:t>
            </a:r>
            <a:r>
              <a:rPr lang="en-US" dirty="0"/>
              <a:t>TMS, the brain is penetrated by a powerful pulsed magnetic field that causes all the neurons in the targeted area of the brain to fire in concert</a:t>
            </a:r>
            <a:endParaRPr lang="en-US" dirty="0" smtClean="0"/>
          </a:p>
          <a:p>
            <a:r>
              <a:rPr lang="en-US" dirty="0" smtClean="0"/>
              <a:t>stimulates </a:t>
            </a:r>
            <a:r>
              <a:rPr lang="en-US" dirty="0"/>
              <a:t>some areas of the </a:t>
            </a:r>
            <a:r>
              <a:rPr lang="en-US" dirty="0" smtClean="0"/>
              <a:t>brain</a:t>
            </a:r>
          </a:p>
          <a:p>
            <a:pPr lvl="0"/>
            <a:r>
              <a:rPr lang="en-US" dirty="0"/>
              <a:t>small risk of seizure</a:t>
            </a:r>
            <a:r>
              <a:rPr lang="en-US" dirty="0" smtClean="0"/>
              <a:t>.</a:t>
            </a:r>
          </a:p>
          <a:p>
            <a:pPr lvl="0"/>
            <a:r>
              <a:rPr lang="en-US" dirty="0"/>
              <a:t>TMS can penetrate to deeper brain structures.</a:t>
            </a:r>
          </a:p>
          <a:p>
            <a:pPr marL="0" indent="0">
              <a:buNone/>
            </a:pPr>
            <a:r>
              <a:rPr lang="en-US" dirty="0" smtClean="0"/>
              <a:t>Some </a:t>
            </a:r>
            <a:r>
              <a:rPr lang="en-US" dirty="0"/>
              <a:t>short-term memory loss is common, but research indicates that this reverts to normal in most patients. </a:t>
            </a:r>
          </a:p>
        </p:txBody>
      </p:sp>
    </p:spTree>
    <p:extLst>
      <p:ext uri="{BB962C8B-B14F-4D97-AF65-F5344CB8AC3E}">
        <p14:creationId xmlns:p14="http://schemas.microsoft.com/office/powerpoint/2010/main" val="205686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Font typeface="Wingdings" pitchFamily="2" charset="2"/>
              <a:buChar char="§"/>
            </a:pPr>
            <a:r>
              <a:rPr lang="en-US" dirty="0" smtClean="0"/>
              <a:t>ECT </a:t>
            </a:r>
            <a:r>
              <a:rPr lang="en-US" dirty="0"/>
              <a:t>education for clients and their relatives needs </a:t>
            </a:r>
            <a:r>
              <a:rPr lang="en-US" dirty="0" smtClean="0"/>
              <a:t>to </a:t>
            </a:r>
            <a:r>
              <a:rPr lang="en-US" dirty="0"/>
              <a:t>be </a:t>
            </a:r>
            <a:r>
              <a:rPr lang="en-US" dirty="0" smtClean="0"/>
              <a:t>offered </a:t>
            </a:r>
            <a:r>
              <a:rPr lang="en-US" dirty="0"/>
              <a:t>at various phases of the therapeutic </a:t>
            </a:r>
            <a:r>
              <a:rPr lang="en-US" dirty="0" smtClean="0"/>
              <a:t>encounter</a:t>
            </a:r>
            <a:r>
              <a:rPr lang="en-US" dirty="0"/>
              <a:t>, and should include full and unbiased </a:t>
            </a:r>
            <a:r>
              <a:rPr lang="en-US" dirty="0" smtClean="0"/>
              <a:t>information </a:t>
            </a:r>
            <a:r>
              <a:rPr lang="en-US" dirty="0"/>
              <a:t>before and after treatment. </a:t>
            </a:r>
            <a:endParaRPr lang="en-US" dirty="0" smtClean="0"/>
          </a:p>
          <a:p>
            <a:pPr marL="0" indent="0">
              <a:buNone/>
            </a:pPr>
            <a:endParaRPr lang="en-US" dirty="0"/>
          </a:p>
          <a:p>
            <a:pPr>
              <a:buFont typeface="Wingdings" pitchFamily="2" charset="2"/>
              <a:buChar char="§"/>
            </a:pPr>
            <a:r>
              <a:rPr lang="en-US" dirty="0" smtClean="0"/>
              <a:t>If </a:t>
            </a:r>
            <a:r>
              <a:rPr lang="en-US" dirty="0"/>
              <a:t>cognitive adverse effects result, </a:t>
            </a:r>
            <a:r>
              <a:rPr lang="en-US" dirty="0" smtClean="0"/>
              <a:t>rehabilitation based </a:t>
            </a:r>
            <a:r>
              <a:rPr lang="en-US" dirty="0"/>
              <a:t>on neuropsychological assessment </a:t>
            </a:r>
            <a:r>
              <a:rPr lang="en-US" dirty="0" smtClean="0"/>
              <a:t>should </a:t>
            </a:r>
            <a:r>
              <a:rPr lang="en-US" dirty="0"/>
              <a:t>be initiated and maintained, including </a:t>
            </a:r>
            <a:r>
              <a:rPr lang="en-US" dirty="0" smtClean="0"/>
              <a:t>counseling. </a:t>
            </a:r>
          </a:p>
          <a:p>
            <a:endParaRPr lang="en-US" dirty="0" smtClean="0"/>
          </a:p>
          <a:p>
            <a:pPr>
              <a:buFont typeface="Wingdings" pitchFamily="2" charset="2"/>
              <a:buChar char="§"/>
            </a:pPr>
            <a:r>
              <a:rPr lang="en-US" dirty="0" smtClean="0"/>
              <a:t>Staff </a:t>
            </a:r>
            <a:r>
              <a:rPr lang="en-US" dirty="0"/>
              <a:t>involved with </a:t>
            </a:r>
            <a:r>
              <a:rPr lang="en-US" dirty="0" smtClean="0"/>
              <a:t>ECT </a:t>
            </a:r>
            <a:r>
              <a:rPr lang="en-US" dirty="0"/>
              <a:t>treatment need to be </a:t>
            </a:r>
            <a:r>
              <a:rPr lang="en-US" dirty="0" smtClean="0"/>
              <a:t>educated </a:t>
            </a:r>
            <a:r>
              <a:rPr lang="en-US" dirty="0"/>
              <a:t>about its </a:t>
            </a:r>
            <a:r>
              <a:rPr lang="en-US" dirty="0" smtClean="0"/>
              <a:t>history</a:t>
            </a:r>
            <a:r>
              <a:rPr lang="en-US" dirty="0"/>
              <a:t>, indications, potential </a:t>
            </a:r>
            <a:r>
              <a:rPr lang="en-US" dirty="0" smtClean="0"/>
              <a:t>adverse </a:t>
            </a:r>
            <a:r>
              <a:rPr lang="en-US" dirty="0"/>
              <a:t>effects, delivery techniques and </a:t>
            </a:r>
            <a:r>
              <a:rPr lang="en-US" dirty="0" smtClean="0"/>
              <a:t>recovery</a:t>
            </a:r>
            <a:r>
              <a:rPr lang="en-US" dirty="0"/>
              <a:t>, and to strive for excellence of practice </a:t>
            </a:r>
            <a:r>
              <a:rPr lang="en-US" dirty="0" smtClean="0"/>
              <a:t>within </a:t>
            </a:r>
            <a:r>
              <a:rPr lang="en-US" dirty="0"/>
              <a:t>guidelines.</a:t>
            </a:r>
          </a:p>
          <a:p>
            <a:pPr>
              <a:buFont typeface="Wingdings" pitchFamily="2" charset="2"/>
              <a:buChar char="§"/>
            </a:pPr>
            <a:endParaRPr lang="en-US" dirty="0" smtClean="0"/>
          </a:p>
          <a:p>
            <a:pPr marL="0" indent="0">
              <a:buNone/>
            </a:pPr>
            <a:endParaRPr lang="en-US" dirty="0"/>
          </a:p>
          <a:p>
            <a:endParaRPr lang="en-US" dirty="0"/>
          </a:p>
        </p:txBody>
      </p:sp>
      <p:sp>
        <p:nvSpPr>
          <p:cNvPr id="2" name="Title 1"/>
          <p:cNvSpPr>
            <a:spLocks noGrp="1"/>
          </p:cNvSpPr>
          <p:nvPr>
            <p:ph type="title"/>
          </p:nvPr>
        </p:nvSpPr>
        <p:spPr/>
        <p:txBody>
          <a:bodyPr/>
          <a:lstStyle/>
          <a:p>
            <a:r>
              <a:rPr lang="en-US" dirty="0" smtClean="0"/>
              <a:t>Improvements/Suggestions</a:t>
            </a:r>
            <a:endParaRPr lang="en-US" dirty="0"/>
          </a:p>
        </p:txBody>
      </p:sp>
    </p:spTree>
    <p:extLst>
      <p:ext uri="{BB962C8B-B14F-4D97-AF65-F5344CB8AC3E}">
        <p14:creationId xmlns:p14="http://schemas.microsoft.com/office/powerpoint/2010/main" val="4129085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91200"/>
          </a:xfrm>
        </p:spPr>
        <p:txBody>
          <a:bodyPr>
            <a:normAutofit fontScale="70000" lnSpcReduction="20000"/>
          </a:bodyPr>
          <a:lstStyle/>
          <a:p>
            <a:pPr marL="514350" indent="-514350">
              <a:buFont typeface="+mj-lt"/>
              <a:buAutoNum type="arabicPeriod"/>
            </a:pPr>
            <a:r>
              <a:rPr lang="en-US" dirty="0" smtClean="0"/>
              <a:t>Clinic,Mayo</a:t>
            </a:r>
            <a:r>
              <a:rPr lang="en-US" dirty="0" smtClean="0"/>
              <a:t>.(2012). </a:t>
            </a:r>
            <a:r>
              <a:rPr lang="en-US" i="1" dirty="0" smtClean="0"/>
              <a:t>Electroconvulsive Therapy (ECT). </a:t>
            </a:r>
            <a:r>
              <a:rPr lang="en-US" dirty="0" smtClean="0"/>
              <a:t>Mayo Foundation for Medical Education and Research (MFMER).</a:t>
            </a:r>
          </a:p>
          <a:p>
            <a:pPr marL="514350" indent="-514350">
              <a:buFont typeface="+mj-lt"/>
              <a:buAutoNum type="arabicPeriod"/>
            </a:pPr>
            <a:r>
              <a:rPr lang="en-US" dirty="0" smtClean="0"/>
              <a:t>Andre,L</a:t>
            </a:r>
            <a:r>
              <a:rPr lang="en-US" dirty="0" smtClean="0"/>
              <a:t>. (2009). </a:t>
            </a:r>
            <a:r>
              <a:rPr lang="en-US" i="1" dirty="0" smtClean="0"/>
              <a:t>Doctors of deception</a:t>
            </a:r>
            <a:r>
              <a:rPr lang="en-US" dirty="0" smtClean="0"/>
              <a:t>. New Brunswick, N.J.: Rutgers University Press.</a:t>
            </a:r>
          </a:p>
          <a:p>
            <a:pPr marL="514350" indent="-514350">
              <a:buFont typeface="+mj-lt"/>
              <a:buAutoNum type="arabicPeriod"/>
            </a:pPr>
            <a:r>
              <a:rPr lang="en-US" dirty="0" smtClean="0"/>
              <a:t>Gardner, A.(2011). </a:t>
            </a:r>
            <a:r>
              <a:rPr lang="en-US" i="1" dirty="0" smtClean="0"/>
              <a:t>FDA mulls future of electroshock therapy</a:t>
            </a:r>
            <a:r>
              <a:rPr lang="en-US" dirty="0" smtClean="0"/>
              <a:t>. Health Magazine.</a:t>
            </a:r>
          </a:p>
          <a:p>
            <a:pPr marL="514350" indent="-514350">
              <a:buFont typeface="+mj-lt"/>
              <a:buAutoNum type="arabicPeriod"/>
            </a:pPr>
            <a:r>
              <a:rPr lang="en-US" dirty="0" smtClean="0"/>
              <a:t>Cyrzyk</a:t>
            </a:r>
            <a:r>
              <a:rPr lang="en-US" dirty="0"/>
              <a:t>, T. (2013). Electroconvulsive therapy: why it is still controversial. </a:t>
            </a:r>
            <a:r>
              <a:rPr lang="en-US" i="1" dirty="0"/>
              <a:t>Mental Health Practice</a:t>
            </a:r>
            <a:r>
              <a:rPr lang="en-US" dirty="0"/>
              <a:t>, </a:t>
            </a:r>
            <a:r>
              <a:rPr lang="en-US" i="1" dirty="0"/>
              <a:t>16</a:t>
            </a:r>
            <a:r>
              <a:rPr lang="en-US" dirty="0"/>
              <a:t>(7), 22-27.</a:t>
            </a:r>
          </a:p>
          <a:p>
            <a:pPr marL="514350" indent="-514350">
              <a:buFont typeface="+mj-lt"/>
              <a:buAutoNum type="arabicPeriod"/>
            </a:pPr>
            <a:r>
              <a:rPr lang="en-US" dirty="0" smtClean="0"/>
              <a:t>Eisendrath</a:t>
            </a:r>
            <a:r>
              <a:rPr lang="en-US" dirty="0" smtClean="0"/>
              <a:t> </a:t>
            </a:r>
            <a:r>
              <a:rPr lang="en-US" dirty="0"/>
              <a:t>S.J., </a:t>
            </a:r>
            <a:r>
              <a:rPr lang="en-US" dirty="0"/>
              <a:t>Lichtmacher</a:t>
            </a:r>
            <a:r>
              <a:rPr lang="en-US" dirty="0"/>
              <a:t> J.E. (2013). Chapter 25. Psychiatric Disorders. In M.A. </a:t>
            </a:r>
            <a:r>
              <a:rPr lang="en-US" dirty="0"/>
              <a:t>Papadakis</a:t>
            </a:r>
            <a:r>
              <a:rPr lang="en-US" dirty="0"/>
              <a:t>, S.J. McPhee, M.W. </a:t>
            </a:r>
            <a:r>
              <a:rPr lang="en-US" dirty="0"/>
              <a:t>Rabow</a:t>
            </a:r>
            <a:r>
              <a:rPr lang="en-US" dirty="0"/>
              <a:t> (</a:t>
            </a:r>
            <a:r>
              <a:rPr lang="en-US" dirty="0"/>
              <a:t>Eds</a:t>
            </a:r>
            <a:r>
              <a:rPr lang="en-US" dirty="0"/>
              <a:t>), </a:t>
            </a:r>
            <a:r>
              <a:rPr lang="en-US" i="1" dirty="0"/>
              <a:t>CURRENT Medical Diagnosis &amp; Treatment 2013</a:t>
            </a:r>
            <a:r>
              <a:rPr lang="en-US" dirty="0"/>
              <a:t>. </a:t>
            </a:r>
            <a:r>
              <a:rPr lang="en-US" dirty="0" smtClean="0"/>
              <a:t>(</a:t>
            </a:r>
            <a:r>
              <a:rPr lang="en-US" dirty="0"/>
              <a:t>S.J &amp; J.E, </a:t>
            </a:r>
            <a:r>
              <a:rPr lang="en-US" dirty="0" smtClean="0"/>
              <a:t>2013)</a:t>
            </a:r>
          </a:p>
          <a:p>
            <a:pPr marL="514350" indent="-514350">
              <a:buFont typeface="+mj-lt"/>
              <a:buAutoNum type="arabicPeriod"/>
            </a:pPr>
            <a:r>
              <a:rPr lang="en-US" dirty="0"/>
              <a:t>Cole S.A., Christensen J.F., </a:t>
            </a:r>
            <a:r>
              <a:rPr lang="en-US" dirty="0"/>
              <a:t>Raju</a:t>
            </a:r>
            <a:r>
              <a:rPr lang="en-US" dirty="0"/>
              <a:t> Cole M., Cohen H., Feldman M.D. (2008). Chapter 22. Depression. In M.D. Feldman, J.F. Christensen (</a:t>
            </a:r>
            <a:r>
              <a:rPr lang="en-US" dirty="0"/>
              <a:t>Eds</a:t>
            </a:r>
            <a:r>
              <a:rPr lang="en-US" dirty="0"/>
              <a:t>), Behavioral Medicine: A Guide for Clinical Practice, 3e. </a:t>
            </a:r>
          </a:p>
          <a:p>
            <a:pPr marL="514350" indent="-514350">
              <a:buFont typeface="+mj-lt"/>
              <a:buAutoNum type="arabicPeriod"/>
            </a:pPr>
            <a:r>
              <a:rPr lang="en-US" dirty="0" smtClean="0"/>
              <a:t>Mueller, D.H. (</a:t>
            </a:r>
            <a:r>
              <a:rPr lang="en-US" dirty="0" smtClean="0"/>
              <a:t>n.d.</a:t>
            </a:r>
            <a:r>
              <a:rPr lang="en-US" dirty="0" smtClean="0"/>
              <a:t>). What is tDCS? </a:t>
            </a:r>
            <a:r>
              <a:rPr lang="en-US" i="1" dirty="0" smtClean="0"/>
              <a:t>Practice in Clinical &amp; Health Psychology.</a:t>
            </a:r>
          </a:p>
          <a:p>
            <a:pPr marL="514350" indent="-514350">
              <a:buFont typeface="+mj-lt"/>
              <a:buAutoNum type="arabicPeriod"/>
            </a:pPr>
            <a:r>
              <a:rPr lang="en-US" dirty="0" smtClean="0"/>
              <a:t>Smith, K. (2012). </a:t>
            </a:r>
            <a:r>
              <a:rPr lang="en-US" i="1" dirty="0" smtClean="0"/>
              <a:t>Electrical stimulation of the brain: the benefits of the short, sharp shock. </a:t>
            </a:r>
            <a:r>
              <a:rPr lang="en-US" dirty="0" smtClean="0"/>
              <a:t>The Guardian.</a:t>
            </a:r>
          </a:p>
          <a:p>
            <a:pPr marL="0" indent="0">
              <a:buNone/>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2" name="Title 1"/>
          <p:cNvSpPr>
            <a:spLocks noGrp="1"/>
          </p:cNvSpPr>
          <p:nvPr>
            <p:ph type="title"/>
          </p:nvPr>
        </p:nvSpPr>
        <p:spPr>
          <a:xfrm>
            <a:off x="457200" y="274638"/>
            <a:ext cx="8229600" cy="868362"/>
          </a:xfrm>
        </p:spPr>
        <p:txBody>
          <a:bodyPr/>
          <a:lstStyle/>
          <a:p>
            <a:r>
              <a:rPr lang="en-US" dirty="0" smtClean="0"/>
              <a:t>Resources</a:t>
            </a:r>
            <a:endParaRPr lang="en-US" dirty="0"/>
          </a:p>
        </p:txBody>
      </p:sp>
    </p:spTree>
    <p:extLst>
      <p:ext uri="{BB962C8B-B14F-4D97-AF65-F5344CB8AC3E}">
        <p14:creationId xmlns:p14="http://schemas.microsoft.com/office/powerpoint/2010/main" val="3987705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5920"/>
            <a:ext cx="8229600" cy="4525963"/>
          </a:xfrm>
        </p:spPr>
        <p:txBody>
          <a:bodyPr/>
          <a:lstStyle/>
          <a:p>
            <a:r>
              <a:rPr lang="en-US" dirty="0"/>
              <a:t>Electroconvulsive therapy (ECT</a:t>
            </a:r>
            <a:r>
              <a:rPr lang="en-US" dirty="0" smtClean="0"/>
              <a:t>) </a:t>
            </a:r>
            <a:r>
              <a:rPr lang="en-US" dirty="0"/>
              <a:t>is a procedure in which electric currents are passed through the </a:t>
            </a:r>
            <a:r>
              <a:rPr lang="en-US" dirty="0" smtClean="0"/>
              <a:t>brain for long enough to provoke a seizure.</a:t>
            </a:r>
            <a:r>
              <a:rPr lang="en-US" dirty="0"/>
              <a:t> </a:t>
            </a:r>
            <a:r>
              <a:rPr lang="en-US" dirty="0" smtClean="0"/>
              <a:t>This cause </a:t>
            </a:r>
            <a:r>
              <a:rPr lang="en-US" dirty="0"/>
              <a:t>changes in brain chemistry that can quickly reverse symptoms of certain mental </a:t>
            </a:r>
            <a:r>
              <a:rPr lang="en-US" dirty="0" smtClean="0"/>
              <a:t>illnesses.</a:t>
            </a:r>
            <a:r>
              <a:rPr lang="en-US" baseline="30000" dirty="0" smtClean="0"/>
              <a:t>1</a:t>
            </a:r>
            <a:r>
              <a:rPr lang="en-US" dirty="0" smtClean="0"/>
              <a:t> </a:t>
            </a:r>
            <a:r>
              <a:rPr lang="en-US" dirty="0" smtClean="0"/>
              <a:t>(Mayo Clinic, 2012)</a:t>
            </a:r>
          </a:p>
          <a:p>
            <a:r>
              <a:rPr lang="en-US" dirty="0" smtClean="0"/>
              <a:t>Originally known as Electroshock.</a:t>
            </a:r>
            <a:endParaRPr lang="en-US" dirty="0"/>
          </a:p>
        </p:txBody>
      </p:sp>
      <p:sp>
        <p:nvSpPr>
          <p:cNvPr id="2" name="Title 1"/>
          <p:cNvSpPr>
            <a:spLocks noGrp="1"/>
          </p:cNvSpPr>
          <p:nvPr>
            <p:ph type="title"/>
          </p:nvPr>
        </p:nvSpPr>
        <p:spPr>
          <a:xfrm>
            <a:off x="304800" y="274638"/>
            <a:ext cx="8686800" cy="1143000"/>
          </a:xfrm>
        </p:spPr>
        <p:txBody>
          <a:bodyPr>
            <a:normAutofit fontScale="90000"/>
          </a:bodyPr>
          <a:lstStyle/>
          <a:p>
            <a:r>
              <a:rPr lang="en-US" dirty="0" smtClean="0"/>
              <a:t>What are Electroconvulsive Therapy ?</a:t>
            </a:r>
            <a:endParaRPr lang="en-US" dirty="0"/>
          </a:p>
        </p:txBody>
      </p:sp>
    </p:spTree>
    <p:extLst>
      <p:ext uri="{BB962C8B-B14F-4D97-AF65-F5344CB8AC3E}">
        <p14:creationId xmlns:p14="http://schemas.microsoft.com/office/powerpoint/2010/main" val="4047850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8000"/>
                    </a14:imgEffect>
                    <a14:imgEffect>
                      <a14:colorTemperature colorTemp="6100"/>
                    </a14:imgEffect>
                    <a14:imgEffect>
                      <a14:saturation sat="212000"/>
                    </a14:imgEffect>
                  </a14:imgLayer>
                </a14:imgProps>
              </a:ext>
              <a:ext uri="{28A0092B-C50C-407E-A947-70E740481C1C}">
                <a14:useLocalDpi xmlns:a14="http://schemas.microsoft.com/office/drawing/2010/main" val="0"/>
              </a:ext>
            </a:extLst>
          </a:blip>
          <a:srcRect/>
          <a:stretch>
            <a:fillRect/>
          </a:stretch>
        </p:blipFill>
        <p:spPr bwMode="auto">
          <a:xfrm>
            <a:off x="228600" y="990600"/>
            <a:ext cx="4343400" cy="4602564"/>
          </a:xfrm>
          <a:prstGeom prst="rect">
            <a:avLst/>
          </a:prstGeom>
          <a:noFill/>
          <a:ln>
            <a:noFill/>
          </a:ln>
          <a:effectLst>
            <a:outerShdw blurRad="50800" dist="50800" dir="5400000" sx="1000" sy="1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724400" y="1371600"/>
            <a:ext cx="4191000" cy="4525963"/>
          </a:xfrm>
        </p:spPr>
        <p:txBody>
          <a:bodyPr/>
          <a:lstStyle/>
          <a:p>
            <a:r>
              <a:rPr lang="en-US" dirty="0" smtClean="0"/>
              <a:t>Severely depressed</a:t>
            </a:r>
          </a:p>
          <a:p>
            <a:pPr lvl="1">
              <a:buFont typeface="Wingdings" pitchFamily="2" charset="2"/>
              <a:buChar char="Ø"/>
            </a:pPr>
            <a:r>
              <a:rPr lang="en-US" sz="2000" dirty="0" smtClean="0"/>
              <a:t>Accompanied by </a:t>
            </a:r>
          </a:p>
          <a:p>
            <a:pPr lvl="1">
              <a:buFont typeface="Wingdings" pitchFamily="2" charset="2"/>
              <a:buChar char="Ø"/>
            </a:pPr>
            <a:r>
              <a:rPr lang="en-US" sz="2000" dirty="0" smtClean="0"/>
              <a:t>Psychosis</a:t>
            </a:r>
          </a:p>
          <a:p>
            <a:pPr lvl="1">
              <a:buFont typeface="Wingdings" pitchFamily="2" charset="2"/>
              <a:buChar char="Ø"/>
            </a:pPr>
            <a:r>
              <a:rPr lang="en-US" sz="2000" dirty="0" smtClean="0"/>
              <a:t>Suicidal intent</a:t>
            </a:r>
          </a:p>
          <a:p>
            <a:r>
              <a:rPr lang="en-US" dirty="0" smtClean="0"/>
              <a:t>Obsessive-compulsive disorder</a:t>
            </a:r>
          </a:p>
          <a:p>
            <a:r>
              <a:rPr lang="en-US" dirty="0" smtClean="0"/>
              <a:t>Mania</a:t>
            </a:r>
          </a:p>
          <a:p>
            <a:r>
              <a:rPr lang="en-US" dirty="0"/>
              <a:t> </a:t>
            </a:r>
            <a:r>
              <a:rPr lang="en-US" dirty="0" smtClean="0"/>
              <a:t>Schizophrenia</a:t>
            </a:r>
            <a:endParaRPr lang="en-US" dirty="0"/>
          </a:p>
        </p:txBody>
      </p:sp>
      <p:sp>
        <p:nvSpPr>
          <p:cNvPr id="2" name="Title 1"/>
          <p:cNvSpPr>
            <a:spLocks noGrp="1"/>
          </p:cNvSpPr>
          <p:nvPr>
            <p:ph type="title"/>
          </p:nvPr>
        </p:nvSpPr>
        <p:spPr>
          <a:xfrm>
            <a:off x="4800600" y="381000"/>
            <a:ext cx="3886200" cy="1036638"/>
          </a:xfrm>
        </p:spPr>
        <p:txBody>
          <a:bodyPr/>
          <a:lstStyle/>
          <a:p>
            <a:r>
              <a:rPr lang="en-US" dirty="0" smtClean="0"/>
              <a:t>Usage</a:t>
            </a:r>
            <a:endParaRPr lang="en-US" dirty="0"/>
          </a:p>
        </p:txBody>
      </p:sp>
      <p:sp>
        <p:nvSpPr>
          <p:cNvPr id="4" name="TextBox 3"/>
          <p:cNvSpPr txBox="1"/>
          <p:nvPr/>
        </p:nvSpPr>
        <p:spPr>
          <a:xfrm>
            <a:off x="228600" y="5593164"/>
            <a:ext cx="2819400" cy="307777"/>
          </a:xfrm>
          <a:prstGeom prst="rect">
            <a:avLst/>
          </a:prstGeom>
          <a:noFill/>
          <a:ln>
            <a:noFill/>
          </a:ln>
        </p:spPr>
        <p:txBody>
          <a:bodyPr wrap="square" rtlCol="0">
            <a:spAutoFit/>
          </a:bodyPr>
          <a:lstStyle/>
          <a:p>
            <a:r>
              <a:rPr lang="en-US" sz="1400" dirty="0" smtClean="0">
                <a:solidFill>
                  <a:schemeClr val="bg2"/>
                </a:solidFill>
                <a:hlinkClick r:id="rId4"/>
              </a:rPr>
              <a:t>nwavic.blogspot.com</a:t>
            </a:r>
            <a:endParaRPr lang="en-US" sz="1400" dirty="0">
              <a:solidFill>
                <a:schemeClr val="bg2"/>
              </a:solidFill>
            </a:endParaRPr>
          </a:p>
        </p:txBody>
      </p:sp>
    </p:spTree>
    <p:extLst>
      <p:ext uri="{BB962C8B-B14F-4D97-AF65-F5344CB8AC3E}">
        <p14:creationId xmlns:p14="http://schemas.microsoft.com/office/powerpoint/2010/main" val="415660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772400" cy="4788091"/>
          </a:xfrm>
        </p:spPr>
        <p:txBody>
          <a:bodyPr>
            <a:normAutofit/>
          </a:bodyPr>
          <a:lstStyle/>
          <a:p>
            <a:r>
              <a:rPr lang="en-US" dirty="0" smtClean="0"/>
              <a:t>Impairment of Cognition</a:t>
            </a:r>
          </a:p>
          <a:p>
            <a:r>
              <a:rPr lang="en-US" dirty="0" smtClean="0"/>
              <a:t>Memory loss</a:t>
            </a:r>
          </a:p>
          <a:p>
            <a:r>
              <a:rPr lang="en-US" dirty="0" smtClean="0"/>
              <a:t>Medical Complications</a:t>
            </a:r>
          </a:p>
          <a:p>
            <a:r>
              <a:rPr lang="en-US" dirty="0" smtClean="0"/>
              <a:t>Physical Symptoms</a:t>
            </a:r>
          </a:p>
          <a:p>
            <a:pPr lvl="1">
              <a:buFont typeface="Courier New" pitchFamily="49" charset="0"/>
              <a:buChar char="o"/>
            </a:pPr>
            <a:r>
              <a:rPr lang="en-US" dirty="0" smtClean="0"/>
              <a:t>Headache</a:t>
            </a:r>
          </a:p>
          <a:p>
            <a:pPr lvl="1">
              <a:buFont typeface="Courier New" pitchFamily="49" charset="0"/>
              <a:buChar char="o"/>
            </a:pPr>
            <a:r>
              <a:rPr lang="en-US" dirty="0" smtClean="0"/>
              <a:t>Muscle ache</a:t>
            </a:r>
          </a:p>
          <a:p>
            <a:pPr lvl="1">
              <a:buFont typeface="Courier New" pitchFamily="49" charset="0"/>
              <a:buChar char="o"/>
            </a:pPr>
            <a:r>
              <a:rPr lang="en-US" dirty="0" smtClean="0"/>
              <a:t>Jaw pain</a:t>
            </a:r>
          </a:p>
          <a:p>
            <a:pPr lvl="1">
              <a:buFont typeface="Courier New" pitchFamily="49" charset="0"/>
              <a:buChar char="o"/>
            </a:pPr>
            <a:r>
              <a:rPr lang="en-US" dirty="0" smtClean="0"/>
              <a:t>Nausea</a:t>
            </a:r>
          </a:p>
          <a:p>
            <a:pPr lvl="1">
              <a:buFont typeface="Courier New" pitchFamily="49" charset="0"/>
              <a:buChar char="o"/>
            </a:pPr>
            <a:r>
              <a:rPr lang="en-US" dirty="0" smtClean="0"/>
              <a:t>Vomiting</a:t>
            </a:r>
            <a:endParaRPr lang="en-US" dirty="0"/>
          </a:p>
        </p:txBody>
      </p:sp>
      <p:sp>
        <p:nvSpPr>
          <p:cNvPr id="2" name="Title 1"/>
          <p:cNvSpPr>
            <a:spLocks noGrp="1"/>
          </p:cNvSpPr>
          <p:nvPr>
            <p:ph type="title"/>
          </p:nvPr>
        </p:nvSpPr>
        <p:spPr/>
        <p:txBody>
          <a:bodyPr/>
          <a:lstStyle/>
          <a:p>
            <a:r>
              <a:rPr lang="en-US" dirty="0" smtClean="0"/>
              <a:t>Risk &amp; side effects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7707" y="3048000"/>
            <a:ext cx="5791200" cy="3676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593904" y="6537068"/>
            <a:ext cx="1603332" cy="307777"/>
          </a:xfrm>
          <a:prstGeom prst="rect">
            <a:avLst/>
          </a:prstGeom>
          <a:noFill/>
        </p:spPr>
        <p:txBody>
          <a:bodyPr wrap="square" rtlCol="0">
            <a:spAutoFit/>
          </a:bodyPr>
          <a:lstStyle/>
          <a:p>
            <a:r>
              <a:rPr lang="en-US" sz="1400" dirty="0" smtClean="0">
                <a:hlinkClick r:id="rId4"/>
              </a:rPr>
              <a:t>www.ect.org</a:t>
            </a:r>
            <a:endParaRPr lang="en-US" sz="1400" dirty="0"/>
          </a:p>
        </p:txBody>
      </p:sp>
    </p:spTree>
    <p:extLst>
      <p:ext uri="{BB962C8B-B14F-4D97-AF65-F5344CB8AC3E}">
        <p14:creationId xmlns:p14="http://schemas.microsoft.com/office/powerpoint/2010/main" val="1658125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799" y="1066800"/>
            <a:ext cx="3412671"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sz="half" idx="1"/>
          </p:nvPr>
        </p:nvSpPr>
        <p:spPr>
          <a:xfrm>
            <a:off x="4038600" y="914400"/>
            <a:ext cx="4876292" cy="4572000"/>
          </a:xfrm>
        </p:spPr>
        <p:txBody>
          <a:bodyPr/>
          <a:lstStyle/>
          <a:p>
            <a:pPr marL="0" indent="0" algn="r">
              <a:buNone/>
            </a:pPr>
            <a:endParaRPr lang="en-US" dirty="0" smtClean="0"/>
          </a:p>
          <a:p>
            <a:pPr marL="0" indent="0" algn="r">
              <a:buNone/>
            </a:pPr>
            <a:r>
              <a:rPr lang="en-US" dirty="0" smtClean="0"/>
              <a:t>“My life was stolen. No words can really describe it. Memory. Loss. Forgetting. None of them even come close” (Linda Andre, 2009)</a:t>
            </a:r>
            <a:endParaRPr lang="en-US" dirty="0"/>
          </a:p>
        </p:txBody>
      </p:sp>
      <p:sp>
        <p:nvSpPr>
          <p:cNvPr id="5" name="TextBox 4"/>
          <p:cNvSpPr txBox="1"/>
          <p:nvPr/>
        </p:nvSpPr>
        <p:spPr>
          <a:xfrm>
            <a:off x="304799" y="6096000"/>
            <a:ext cx="3412671" cy="307777"/>
          </a:xfrm>
          <a:prstGeom prst="rect">
            <a:avLst/>
          </a:prstGeom>
          <a:noFill/>
        </p:spPr>
        <p:txBody>
          <a:bodyPr wrap="square" rtlCol="0">
            <a:spAutoFit/>
          </a:bodyPr>
          <a:lstStyle/>
          <a:p>
            <a:r>
              <a:rPr lang="en-US" sz="1400" dirty="0" smtClean="0"/>
              <a:t>www.123rf.com/photo</a:t>
            </a:r>
            <a:endParaRPr lang="en-US" sz="1400" dirty="0"/>
          </a:p>
        </p:txBody>
      </p:sp>
    </p:spTree>
    <p:extLst>
      <p:ext uri="{BB962C8B-B14F-4D97-AF65-F5344CB8AC3E}">
        <p14:creationId xmlns:p14="http://schemas.microsoft.com/office/powerpoint/2010/main" val="254723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953000"/>
          </a:xfrm>
        </p:spPr>
        <p:txBody>
          <a:bodyPr>
            <a:normAutofit/>
          </a:bodyPr>
          <a:lstStyle/>
          <a:p>
            <a:r>
              <a:rPr lang="en-US" dirty="0"/>
              <a:t>The therapy’s crude historical beginnings</a:t>
            </a:r>
          </a:p>
          <a:p>
            <a:r>
              <a:rPr lang="en-US" dirty="0" smtClean="0"/>
              <a:t>Fear of the side </a:t>
            </a:r>
            <a:r>
              <a:rPr lang="en-US" dirty="0"/>
              <a:t>effects and memory loss experienced by </a:t>
            </a:r>
            <a:r>
              <a:rPr lang="en-US" dirty="0" smtClean="0"/>
              <a:t>many </a:t>
            </a:r>
            <a:r>
              <a:rPr lang="en-US" dirty="0"/>
              <a:t>people who have undergone </a:t>
            </a:r>
            <a:r>
              <a:rPr lang="en-US" dirty="0" smtClean="0"/>
              <a:t>ECT</a:t>
            </a:r>
            <a:r>
              <a:rPr lang="en-US" dirty="0"/>
              <a:t>.</a:t>
            </a:r>
          </a:p>
          <a:p>
            <a:r>
              <a:rPr lang="en-US" dirty="0"/>
              <a:t>L</a:t>
            </a:r>
            <a:r>
              <a:rPr lang="en-US" dirty="0" smtClean="0"/>
              <a:t>ack </a:t>
            </a:r>
            <a:r>
              <a:rPr lang="en-US" dirty="0"/>
              <a:t>of information given when practitioners </a:t>
            </a:r>
            <a:r>
              <a:rPr lang="en-US" dirty="0" smtClean="0"/>
              <a:t>obtain </a:t>
            </a:r>
            <a:r>
              <a:rPr lang="en-US" dirty="0"/>
              <a:t>informed consent before treatment.</a:t>
            </a:r>
          </a:p>
          <a:p>
            <a:r>
              <a:rPr lang="en-US" dirty="0"/>
              <a:t>The unknown mechanism of </a:t>
            </a:r>
            <a:r>
              <a:rPr lang="en-US" dirty="0" smtClean="0"/>
              <a:t>action and the </a:t>
            </a:r>
            <a:r>
              <a:rPr lang="en-US" dirty="0"/>
              <a:t>lack of knowledge about the cognitive </a:t>
            </a:r>
            <a:r>
              <a:rPr lang="en-US" dirty="0" smtClean="0"/>
              <a:t>adverse </a:t>
            </a:r>
            <a:r>
              <a:rPr lang="en-US" dirty="0"/>
              <a:t>effects and memory loss that can occur.</a:t>
            </a:r>
          </a:p>
          <a:p>
            <a:endParaRPr lang="en-US" dirty="0"/>
          </a:p>
        </p:txBody>
      </p:sp>
      <p:sp>
        <p:nvSpPr>
          <p:cNvPr id="2" name="Title 1"/>
          <p:cNvSpPr>
            <a:spLocks noGrp="1"/>
          </p:cNvSpPr>
          <p:nvPr>
            <p:ph type="title"/>
          </p:nvPr>
        </p:nvSpPr>
        <p:spPr/>
        <p:txBody>
          <a:bodyPr/>
          <a:lstStyle/>
          <a:p>
            <a:pPr algn="l"/>
            <a:r>
              <a:rPr lang="en-US" dirty="0"/>
              <a:t>Controversy</a:t>
            </a:r>
          </a:p>
        </p:txBody>
      </p:sp>
    </p:spTree>
    <p:extLst>
      <p:ext uri="{BB962C8B-B14F-4D97-AF65-F5344CB8AC3E}">
        <p14:creationId xmlns:p14="http://schemas.microsoft.com/office/powerpoint/2010/main" val="1633780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715000"/>
          </a:xfrm>
        </p:spPr>
        <p:txBody>
          <a:bodyPr>
            <a:normAutofit/>
          </a:bodyPr>
          <a:lstStyle/>
          <a:p>
            <a:pPr marL="0" indent="0">
              <a:buNone/>
            </a:pPr>
            <a:r>
              <a:rPr lang="en-US" dirty="0" smtClean="0"/>
              <a:t>ECT in the media:</a:t>
            </a:r>
          </a:p>
          <a:p>
            <a:r>
              <a:rPr lang="en-US" dirty="0" smtClean="0"/>
              <a:t>One Flew Over the Cuckoo’s Nest (1975)</a:t>
            </a:r>
          </a:p>
          <a:p>
            <a:pPr lvl="1">
              <a:buFont typeface="Courier New" pitchFamily="49" charset="0"/>
              <a:buChar char="o"/>
            </a:pPr>
            <a:r>
              <a:rPr lang="en-US" dirty="0" smtClean="0"/>
              <a:t>Patient (acted by Jack Nicholson) was </a:t>
            </a:r>
            <a:r>
              <a:rPr lang="en-US" dirty="0"/>
              <a:t>forced against his will to endure painful, </a:t>
            </a:r>
            <a:r>
              <a:rPr lang="en-US" dirty="0" smtClean="0"/>
              <a:t>violent seizures</a:t>
            </a:r>
            <a:endParaRPr lang="en-US" dirty="0"/>
          </a:p>
          <a:p>
            <a:r>
              <a:rPr lang="en-US" dirty="0" smtClean="0"/>
              <a:t>Girl, Interrupted (1999)</a:t>
            </a:r>
          </a:p>
          <a:p>
            <a:pPr lvl="1">
              <a:buFont typeface="Courier New" pitchFamily="49" charset="0"/>
              <a:buChar char="o"/>
            </a:pPr>
            <a:r>
              <a:rPr lang="en-US" dirty="0" smtClean="0"/>
              <a:t>Lisa runs away because of “shocks” given to her.</a:t>
            </a:r>
          </a:p>
          <a:p>
            <a:r>
              <a:rPr lang="en-US" dirty="0" smtClean="0"/>
              <a:t>White Heat (1949)</a:t>
            </a:r>
            <a:endParaRPr lang="en-US" dirty="0"/>
          </a:p>
        </p:txBody>
      </p:sp>
      <p:sp>
        <p:nvSpPr>
          <p:cNvPr id="2" name="Title 1"/>
          <p:cNvSpPr>
            <a:spLocks noGrp="1"/>
          </p:cNvSpPr>
          <p:nvPr>
            <p:ph type="title"/>
          </p:nvPr>
        </p:nvSpPr>
        <p:spPr>
          <a:xfrm>
            <a:off x="556269" y="76200"/>
            <a:ext cx="8229600" cy="1143000"/>
          </a:xfrm>
        </p:spPr>
        <p:txBody>
          <a:bodyPr/>
          <a:lstStyle/>
          <a:p>
            <a:pPr algn="l"/>
            <a:r>
              <a:rPr lang="en-US" dirty="0" smtClean="0"/>
              <a:t>Controversy</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928" y="3733800"/>
            <a:ext cx="3024941" cy="284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43600" y="6577208"/>
            <a:ext cx="2659599" cy="369332"/>
          </a:xfrm>
          <a:prstGeom prst="rect">
            <a:avLst/>
          </a:prstGeom>
          <a:noFill/>
        </p:spPr>
        <p:txBody>
          <a:bodyPr wrap="square" rtlCol="0">
            <a:spAutoFit/>
          </a:bodyPr>
          <a:lstStyle/>
          <a:p>
            <a:r>
              <a:rPr lang="en-US" dirty="0" smtClean="0"/>
              <a:t>guerillascience.co.uk</a:t>
            </a:r>
            <a:r>
              <a:rPr lang="en-US" dirty="0"/>
              <a:t>/</a:t>
            </a:r>
          </a:p>
        </p:txBody>
      </p:sp>
    </p:spTree>
    <p:extLst>
      <p:ext uri="{BB962C8B-B14F-4D97-AF65-F5344CB8AC3E}">
        <p14:creationId xmlns:p14="http://schemas.microsoft.com/office/powerpoint/2010/main" val="357183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a:t>Divergent views of clinicians and consumers </a:t>
            </a:r>
            <a:r>
              <a:rPr lang="en-US" dirty="0" smtClean="0"/>
              <a:t>about </a:t>
            </a:r>
            <a:r>
              <a:rPr lang="en-US" dirty="0" smtClean="0"/>
              <a:t>ECT.</a:t>
            </a:r>
            <a:r>
              <a:rPr lang="en-US" baseline="30000" dirty="0" smtClean="0"/>
              <a:t>2</a:t>
            </a:r>
            <a:endParaRPr lang="en-US" baseline="30000" dirty="0" smtClean="0"/>
          </a:p>
          <a:p>
            <a:pPr lvl="1">
              <a:buFont typeface="Wingdings" pitchFamily="2" charset="2"/>
              <a:buChar char="§"/>
            </a:pPr>
            <a:r>
              <a:rPr lang="en-US" dirty="0" smtClean="0"/>
              <a:t>Shock survivors organized groups like:</a:t>
            </a:r>
          </a:p>
          <a:p>
            <a:pPr lvl="2">
              <a:buFont typeface="Courier New" pitchFamily="49" charset="0"/>
              <a:buChar char="o"/>
            </a:pPr>
            <a:r>
              <a:rPr lang="en-US" dirty="0" smtClean="0"/>
              <a:t>REJECT( Coalition for Responsible Education and </a:t>
            </a:r>
            <a:r>
              <a:rPr lang="en-US" dirty="0" smtClean="0"/>
              <a:t>Judgment </a:t>
            </a:r>
            <a:r>
              <a:rPr lang="en-US" dirty="0" smtClean="0"/>
              <a:t>on ECT)</a:t>
            </a:r>
          </a:p>
          <a:p>
            <a:pPr lvl="2">
              <a:buFont typeface="Courier New" pitchFamily="49" charset="0"/>
              <a:buChar char="o"/>
            </a:pPr>
            <a:r>
              <a:rPr lang="en-US" dirty="0" smtClean="0"/>
              <a:t>World Association of Electroshock Survivors</a:t>
            </a:r>
          </a:p>
          <a:p>
            <a:pPr lvl="2">
              <a:buFont typeface="Courier New" pitchFamily="49" charset="0"/>
              <a:buChar char="o"/>
            </a:pPr>
            <a:r>
              <a:rPr lang="en-US" dirty="0" smtClean="0"/>
              <a:t>CAEST (Coalition for the Abolition of Electroshock in Texas</a:t>
            </a:r>
            <a:r>
              <a:rPr lang="en-US" dirty="0" smtClean="0"/>
              <a:t>)</a:t>
            </a:r>
          </a:p>
          <a:p>
            <a:pPr marL="914400" lvl="2" indent="0">
              <a:buNone/>
            </a:pPr>
            <a:endParaRPr lang="en-US" dirty="0" smtClean="0"/>
          </a:p>
          <a:p>
            <a:pPr marL="971550" lvl="1" indent="-457200">
              <a:buFont typeface="Wingdings" pitchFamily="2" charset="2"/>
              <a:buChar char="§"/>
            </a:pPr>
            <a:r>
              <a:rPr lang="en-US" dirty="0" smtClean="0"/>
              <a:t>Anti-psychiatry </a:t>
            </a:r>
            <a:r>
              <a:rPr lang="en-US" dirty="0"/>
              <a:t>groups </a:t>
            </a:r>
            <a:r>
              <a:rPr lang="en-US" dirty="0" smtClean="0"/>
              <a:t>call </a:t>
            </a:r>
            <a:r>
              <a:rPr lang="en-US" dirty="0"/>
              <a:t>for an outright ban on ECT and flooding the FDA with comments that call the treatment "barbaric," "evil," and "criminal</a:t>
            </a:r>
            <a:r>
              <a:rPr lang="en-US" dirty="0" smtClean="0"/>
              <a:t>.“</a:t>
            </a:r>
            <a:r>
              <a:rPr lang="en-US" baseline="30000" dirty="0" smtClean="0"/>
              <a:t>3</a:t>
            </a:r>
          </a:p>
          <a:p>
            <a:pPr marL="971550" lvl="1" indent="-457200">
              <a:buFont typeface="Wingdings" pitchFamily="2" charset="2"/>
              <a:buChar char="§"/>
            </a:pPr>
            <a:endParaRPr lang="en-US" dirty="0" smtClean="0"/>
          </a:p>
          <a:p>
            <a:pPr marL="514350" lvl="1" indent="0">
              <a:buNone/>
            </a:pPr>
            <a:endParaRPr lang="en-US" dirty="0" smtClean="0"/>
          </a:p>
          <a:p>
            <a:pPr marL="0" indent="0">
              <a:buNone/>
            </a:pPr>
            <a:r>
              <a:rPr lang="en-US" dirty="0" smtClean="0"/>
              <a:t> </a:t>
            </a:r>
            <a:endParaRPr lang="en-US" dirty="0"/>
          </a:p>
          <a:p>
            <a:endParaRPr lang="en-US" dirty="0"/>
          </a:p>
        </p:txBody>
      </p:sp>
      <p:sp>
        <p:nvSpPr>
          <p:cNvPr id="2" name="Title 1"/>
          <p:cNvSpPr>
            <a:spLocks noGrp="1"/>
          </p:cNvSpPr>
          <p:nvPr>
            <p:ph type="title"/>
          </p:nvPr>
        </p:nvSpPr>
        <p:spPr/>
        <p:txBody>
          <a:bodyPr/>
          <a:lstStyle/>
          <a:p>
            <a:pPr algn="l"/>
            <a:r>
              <a:rPr lang="en-US" dirty="0" smtClean="0"/>
              <a:t>Controversy</a:t>
            </a:r>
            <a:endParaRPr lang="en-US" dirty="0"/>
          </a:p>
        </p:txBody>
      </p:sp>
    </p:spTree>
    <p:extLst>
      <p:ext uri="{BB962C8B-B14F-4D97-AF65-F5344CB8AC3E}">
        <p14:creationId xmlns:p14="http://schemas.microsoft.com/office/powerpoint/2010/main" val="3657945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19"/>
            <a:ext cx="9144000" cy="685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427831" y="5334000"/>
            <a:ext cx="8229600" cy="1282891"/>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glow>
              <a:schemeClr val="accent1"/>
            </a:glow>
          </a:effectLst>
        </p:spPr>
        <p:txBody>
          <a:bodyPr>
            <a:normAutofit lnSpcReduction="10000"/>
          </a:bodyPr>
          <a:lstStyle/>
          <a:p>
            <a:pPr marL="109728" indent="0">
              <a:buNone/>
            </a:pPr>
            <a:r>
              <a:rPr lang="en-US" dirty="0"/>
              <a:t>“ Most of these groups feel that shock is harmful, immoral, and should be banned.” (Linda Andre, 2009)</a:t>
            </a:r>
          </a:p>
          <a:p>
            <a:endParaRPr lang="en-US" dirty="0"/>
          </a:p>
          <a:p>
            <a:endParaRPr lang="en-US" dirty="0"/>
          </a:p>
        </p:txBody>
      </p:sp>
      <p:sp>
        <p:nvSpPr>
          <p:cNvPr id="4" name="TextBox 3"/>
          <p:cNvSpPr txBox="1"/>
          <p:nvPr/>
        </p:nvSpPr>
        <p:spPr>
          <a:xfrm>
            <a:off x="6172200" y="6553200"/>
            <a:ext cx="2913062" cy="369332"/>
          </a:xfrm>
          <a:prstGeom prst="rect">
            <a:avLst/>
          </a:prstGeom>
          <a:noFill/>
        </p:spPr>
        <p:txBody>
          <a:bodyPr wrap="square" rtlCol="0">
            <a:spAutoFit/>
          </a:bodyPr>
          <a:lstStyle/>
          <a:p>
            <a:r>
              <a:rPr lang="en-US" dirty="0" smtClean="0">
                <a:solidFill>
                  <a:schemeClr val="bg1"/>
                </a:solidFill>
              </a:rPr>
              <a:t>www.mindfreedom.org</a:t>
            </a:r>
            <a:r>
              <a:rPr lang="en-US" dirty="0">
                <a:solidFill>
                  <a:schemeClr val="bg1"/>
                </a:solidFill>
              </a:rPr>
              <a:t>/</a:t>
            </a:r>
          </a:p>
        </p:txBody>
      </p:sp>
    </p:spTree>
    <p:extLst>
      <p:ext uri="{BB962C8B-B14F-4D97-AF65-F5344CB8AC3E}">
        <p14:creationId xmlns:p14="http://schemas.microsoft.com/office/powerpoint/2010/main" val="25722574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1251</TotalTime>
  <Words>745</Words>
  <Application>Microsoft Office PowerPoint</Application>
  <PresentationFormat>On-screen Show (4:3)</PresentationFormat>
  <Paragraphs>102</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BRAIN SHOCK</vt:lpstr>
      <vt:lpstr>What are Electroconvulsive Therapy ?</vt:lpstr>
      <vt:lpstr>Usage</vt:lpstr>
      <vt:lpstr>Risk &amp; side effects</vt:lpstr>
      <vt:lpstr>PowerPoint Presentation</vt:lpstr>
      <vt:lpstr>Controversy</vt:lpstr>
      <vt:lpstr>Controversy</vt:lpstr>
      <vt:lpstr>Controversy</vt:lpstr>
      <vt:lpstr>PowerPoint Presentation</vt:lpstr>
      <vt:lpstr>Get to the facts!</vt:lpstr>
      <vt:lpstr>PowerPoint Presentation</vt:lpstr>
      <vt:lpstr>More Brain Stimulation Therapies:</vt:lpstr>
      <vt:lpstr>PowerPoint Presentation</vt:lpstr>
      <vt:lpstr>Improvements/Suggestions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SHOCK</dc:title>
  <dc:creator>user</dc:creator>
  <cp:lastModifiedBy>user</cp:lastModifiedBy>
  <cp:revision>45</cp:revision>
  <dcterms:created xsi:type="dcterms:W3CDTF">2013-07-01T05:28:27Z</dcterms:created>
  <dcterms:modified xsi:type="dcterms:W3CDTF">2013-07-02T13:42:44Z</dcterms:modified>
</cp:coreProperties>
</file>