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B55E0B-3AB2-46CC-BAE4-D3B22DF82E75}">
  <a:tblStyle styleId="{CCB55E0B-3AB2-46CC-BAE4-D3B22DF82E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我們嘗試用深度學習的方法結合動態分析來建置一個</a:t>
            </a: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of Concept of User-friendly detection system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1f168ac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1f168ac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d1f168ac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在tag extractor這個步驟我們會說明，我們是如何挑出有效、可信的ground truth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首先，我們將蒐集到的malware丟上VirusTotal並得到各家防毒軟體對該malware的命名(也就是前面所提的taging result)</a:t>
            </a:r>
            <a:endParaRPr/>
          </a:p>
        </p:txBody>
      </p:sp>
      <p:sp>
        <p:nvSpPr>
          <p:cNvPr id="209" name="Google Shape;209;g3d1f168ac8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d1f169151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d1f169151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第二步，因為我們發現在原本的命名中，有些大量出現的字詞(例如win32, gen)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所以我們會將這些較沒有辦法決定該malware的行為的字詞過濾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可以得到下圖的結果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row sha256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 各家AV Vendor給的tag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d1f168ac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最後，為了提高我們挑選出來的tag的代表性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我們除了過濾掉generic term以外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若同一隻malware中，該tag不到10%的防毒廠商認為他屬於這個malware，也就是說他可能是由少數防毒廠商給的名字，這就會被我們濾掉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此外，為了讓我們的model不要這麼sparse，所以若tag他出現不到</a:t>
            </a:r>
            <a:endParaRPr/>
          </a:p>
        </p:txBody>
      </p:sp>
      <p:sp>
        <p:nvSpPr>
          <p:cNvPr id="229" name="Google Shape;229;g3d1f168ac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1f168ac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1f168ac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經由tag extractor後，我們共可獲得151個tag，我們花了很多時間去survey這些tag隱含的意義，因為有滿多tag是直接看看不出他有什麼涵義的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像是右邊那張圖，原本我們都看不出allaple是什麼...結果發現他是一個malware famliy，我們就將有查找到的相關資訊儲存在我們的資料庫中，使我們的概念系統可以提供使用者更多這隻惡意軟體的描述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d1f168ac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d1f168ac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d1f1691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d1f16915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d1f16915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d1f16915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較為特殊的left parameters，如return通常是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d1f168a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d1f168ac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1f168ac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d1f168ac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d1f168ac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d1f168ac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這是我們今天報告的outline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主要分成五個部分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第一部分Introduciton會先簡單補齊與本次報告相關的Background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再來會說到我們的研究動機和想要解決的問題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最後提出我們的目標及實驗的前提假設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第二部分就會正式進入到我們的實驗方法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最後第三、四部分則會呈現我們的實驗結果與結論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最後就是我們的demo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d1f168ac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d1f168ac8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1f168ac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d1f168ac8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d1f168ac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d1f168ac8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d1f168ac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那麼這邊是一些參數的統計資料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padding token: &lt;pad&gt;</a:t>
            </a:r>
            <a:endParaRPr/>
          </a:p>
        </p:txBody>
      </p:sp>
      <p:sp>
        <p:nvSpPr>
          <p:cNvPr id="314" name="Google Shape;314;g3d1f168ac8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d1f168a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我們對API的類型做Embedding成100維的vector和前處理的API parameter feature concat 在一起後再丟進gru中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model架構是過兩層的gru之後取出第二層最後一個timestamp的輸出結果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放進全連接層中做分類，最後再過Sigmoid 每一個輸出就代表一個類別 輸出值超過一個threshold就說他屬於那個類別</a:t>
            </a:r>
            <a:endParaRPr baseline="-25000"/>
          </a:p>
        </p:txBody>
      </p:sp>
      <p:sp>
        <p:nvSpPr>
          <p:cNvPr id="322" name="Google Shape;322;g3d1f168ac8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d2aa5c224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我們對API的類型做Embedding成100維的vector和前處理的API parameter feature concat 在一起後再丟進gru中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model架構是過兩層的gru之後取出第二層最後一個timestamp的輸出結果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放進全連接層中做分類，最後再過Sigmoid 每一個輸出就代表一個類別 輸出值超過一個threshold就說他屬於那個類別</a:t>
            </a:r>
            <a:endParaRPr baseline="-25000"/>
          </a:p>
        </p:txBody>
      </p:sp>
      <p:sp>
        <p:nvSpPr>
          <p:cNvPr id="367" name="Google Shape;367;g3d2aa5c224_2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d1f16915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d1f16915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接下來是evaluation的部分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d1f168ac8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d1f168ac8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我們評斷分類成效的第一個指標是 detection rate 他表示在testing data中 各家av vendor是否能判別他「是 malware」就是是否能知道他是壞人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可以看到幾乎大家都能辨別出來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false positive: 11.1% 不是壞人判他為壞人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d1f168ac8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d1f168ac8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但是 detection rate 只是辨別出來是壞人，但是不能確保他是分類對的，detection true rate 代表的是av vendor是否能「至少分對一個」malware 的類別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可以發現結果上 卡巴和微軟都有相當高的正確率 而我們的方法介在中間 趨勢和塞門則弱一些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d1f168ac8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d1f168ac8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最後是針對整體的分類成效做評估，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Precision: 預測出來的tag正確的有幾個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recall: 預測出來的tag包含了多少個對的ground truth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F1是調和平均數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可以看到我們的model表現也都有一定水準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=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我們用precision recall f1 score來衡量多分類的成效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可以看到差不多的結果，卡巴和微軟都獲得相當高的成績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而趨勢和塞門的recall比較低，表示他們比較會放過一些類別分不出來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以整體指標f1 score來說 我們的方法也是介在中間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為什麼不看accuracy呢?因為資料在inbalanced multi-tagging時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d1f168ac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d1f168ac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1f168a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1f168a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這邊先講一下我們的小結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attention: 可以把每個時間點都輸出可以進行weigthed sum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d2aa5c2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d2aa5c2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因為以傳統演算法相當困難設計，最著名常用的便為人工基因序列比對演算法，detection rate並不高，曠日廢時且成效不彰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因此我們改以深度學習的方式，希望能藉此改善傳統人工tagging的困境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試面上防毒引擎，通常幾乎是只要偵測到惡意程式就先進行封鎖，沒封鎖也會隔離使程式無法執行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假設今天使用者寫了一支程式，但因為他的signature或是pattern與防毒引擎的DB相似，防毒引擎可能告訴你因為具高風險而封鎖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覺得腦人，就把防毒引擎關了，但又怕電腦不被保護，所以就要再加到白名單。但卻又不知道這支程式會不會被其他病毒感染而又變種到處散播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但如果今天有了我們這套系統，便可以清楚告訴使用者這支程式具有怎樣的風險，會造程怎麼樣的影響。讓使用者可以多一些資訊來進行判斷。而且我們能夠顯示信心指數。multi-label及眾人智慧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同時，因為我們試從virus total約莫八十家的防毒引擎爬資料而來的，所以不會只看到某一部分的tag，而可以看到該malware總共具有多少tag。達到互補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因為現在很多惡意程式都是跨家族跨行為的，所以若僅用單一部分的tag來描述就會教為偏頗或是漏掉某些資訊。經調查，AV很可能只會因為某部分的字串就直接取名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又如破解程式，防毒引擎可能會告訴你這是PUP，但是你明知這支破解城市可能就要透過一些諸如code injection等方式來繞過驗證機制。但如果今天告訴你他會自我散播，你就會啟疑心了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=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最後當然，提供越多資訊給使用者，使用者所需要做的判斷就越多。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d2aa5c2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d2aa5c2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互動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1f168ac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1f168ac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那我們先來介紹什麼是malware family吧~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各家防毒軟體將惡意軟體進行靜態或動態分析後，依照惡意軟體的行為將它分到不同的家族，也就是惡意軟體家族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而我們發現因為各家防毒軟體貼標的標準不一致，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導致同一隻惡意軟體可能有多個不同的家族名稱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1f168ac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1f168ac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Cuckoo sandbox是</a:t>
            </a:r>
            <a:r>
              <a:rPr lang="zh-TW"/>
              <a:t>一個開源的動態分析系統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我們可以丟進一個惡意軟體的執行檔，他就會給我們這隻惡意軟體側錄到的動態分析行為(api call sequence)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我們將會透過cuckoo sandbox來產生API Call sequence並當作我們的實驗方法的輸入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1f168ac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1f168ac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那為什麼我們會想要做一個user-friendly detecion system呢?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就如我們剛剛有提到，現有的防毒軟體廠商對惡意軟體的分類貼標是不一致的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且</a:t>
            </a:r>
            <a:r>
              <a:rPr lang="zh-TW">
                <a:solidFill>
                  <a:schemeClr val="dk1"/>
                </a:solidFill>
              </a:rPr>
              <a:t>目前大多數的防毒軟體未能即時提供使用者一個對惡意程式high-level的簡介，就將之隔離起來予以保護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導致使用者無法知道這個惡意程式確切對裝置的影響為何，也就無法進一步決定是否要承擔執行該檔案的風險。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那為什麼我們會想透過深度學習來做呢?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這是因為我們有survey到一些related work，他們是透過人工演算法來做家族分類的，但因過程耗時費力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所以我們想透過深度學習的方法來嘗試解決malware分類問題，看是否能有不錯的performance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1f16915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1f16915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總結來說，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我們要做的是一個PoC的user-friendly detection system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我們希望輸入一隻malware的API call sequence後就能辨別他是否為惡意軟體，且為這隻malware貼上標籤，並依照tag給出一段敘述讓使用者對這支惡意程式有初步的認識，決定是否承擔風險。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有時候我們可能會想安裝破解檔，但這些破解檔可能包含PUP等對裝置危害較小的惡意程式，使得使用者必須關掉防毒軟體才能執行，否則就會被隔離。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當這種情況發生時，我們的系統在偵測到malware時就會提供這隻malware屬於哪一種type、family的資訊讓使用者自行去決定是否要承擔執行該檔案的風險。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此外，我們還希望在實驗的過程中，從detection rate、precision等衡量標準去評比知名的防毒軟體廠商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d1f168ac8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d1f168ac8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assumption的部分共分為三點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第一點：也就是說我們dataset中的malware沒辦法在sandbox中隱藏自己的真實行為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第三點：就如前面所提，因為各家防毒軟體的命名原則不一致...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1f168ac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1f168ac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這張圖就是我們前面所提各家防毒引擎命名不一致的證明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藉由四家知名防毒廠商...貼標結果的correlation分析，可看出</a:t>
            </a:r>
            <a:r>
              <a:rPr lang="zh-TW">
                <a:solidFill>
                  <a:schemeClr val="dk1"/>
                </a:solidFill>
              </a:rPr>
              <a:t>可看出各家防毒引擎在貼標的相關性並不高，大多落於0.1~0.4之間，僅有賽門鐵克與趨勢科技他們貼標之間的關聯度較高約為0.7，也就是說各家防毒引擎的貼標是各自表述，相當雜亂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symantec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microsoft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trendmicro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zh-TW"/>
              <a:t>kaspersky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6" name="Google Shape;116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ckmd.io/FLYE5BzcTZm0wmprXKutQw?both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2247250" y="1444250"/>
            <a:ext cx="4566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Learning to Detect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latin typeface="Calibri"/>
                <a:ea typeface="Calibri"/>
                <a:cs typeface="Calibri"/>
                <a:sym typeface="Calibri"/>
              </a:rPr>
              <a:t>From ML to Malware Family</a:t>
            </a:r>
            <a:endParaRPr sz="3000"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2552050" y="3116575"/>
            <a:ext cx="3936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Team11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r06725041</a:t>
            </a:r>
            <a:r>
              <a:rPr lang="zh-TW"/>
              <a:t>彭証鴻 r06725007賴冠廷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r06725035陳廷易 b04705001陳約廷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623888" y="10537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Approach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623888" y="32134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Tag Extractor &amp; Tag Survey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Data Preprocessing、Data Transformation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Model Architecture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Tag </a:t>
            </a:r>
            <a:r>
              <a:rPr lang="zh-TW"/>
              <a:t>Extractor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Step1. </a:t>
            </a:r>
            <a:r>
              <a:rPr lang="zh-TW" sz="1800"/>
              <a:t>Query VTReport from VirusTotal</a:t>
            </a:r>
            <a:endParaRPr sz="1800"/>
          </a:p>
          <a:p>
            <a:pPr indent="-177800" lvl="1" marL="520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I</a:t>
            </a:r>
            <a:r>
              <a:rPr lang="zh-TW"/>
              <a:t>nput: malware sha256</a:t>
            </a:r>
            <a:endParaRPr/>
          </a:p>
          <a:p>
            <a:pPr indent="-177800" lvl="1" marL="520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Output: VTRepo.csv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900" y="1857150"/>
            <a:ext cx="4413200" cy="3063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Tag Extractor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Step2. </a:t>
            </a:r>
            <a:r>
              <a:rPr lang="zh-TW" sz="1800"/>
              <a:t>Winnowing</a:t>
            </a:r>
            <a:endParaRPr sz="1800"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Input: VTRepo.csv</a:t>
            </a:r>
            <a:endParaRPr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Output: VTRepo_wn.csv</a:t>
            </a:r>
            <a:endParaRPr/>
          </a:p>
          <a:p>
            <a:pPr indent="-177800" lvl="1" marL="5207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將general_string濾掉(如：win32, gen)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25" y="2644225"/>
            <a:ext cx="6477749" cy="239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/>
          <p:nvPr/>
        </p:nvSpPr>
        <p:spPr>
          <a:xfrm>
            <a:off x="1264400" y="2712925"/>
            <a:ext cx="798000" cy="15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/>
          <p:nvPr/>
        </p:nvSpPr>
        <p:spPr>
          <a:xfrm>
            <a:off x="2138600" y="2571750"/>
            <a:ext cx="5672400" cy="15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110475" y="2651550"/>
            <a:ext cx="10068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</a:rPr>
              <a:t>malware’s  sha256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5381825" y="2161650"/>
            <a:ext cx="2204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</a:rPr>
              <a:t>Anti-Virus Vendor的</a:t>
            </a:r>
            <a:r>
              <a:rPr lang="zh-TW">
                <a:solidFill>
                  <a:srgbClr val="CC0000"/>
                </a:solidFill>
              </a:rPr>
              <a:t>名稱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Tag</a:t>
            </a:r>
            <a:r>
              <a:rPr lang="zh-TW"/>
              <a:t> Extractor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628650" y="16007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Step3. </a:t>
            </a:r>
            <a:r>
              <a:rPr lang="zh-TW" sz="1800"/>
              <a:t>Select the unique term into tag set</a:t>
            </a:r>
            <a:endParaRPr/>
          </a:p>
          <a:p>
            <a:pPr indent="-133350" lvl="1" marL="520700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zh-TW"/>
              <a:t>Input: VTRepo_wn.csv</a:t>
            </a:r>
            <a:endParaRPr/>
          </a:p>
          <a:p>
            <a:pPr indent="-133350" lvl="1" marL="520700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zh-TW"/>
              <a:t>Output: tag dictionary (# of tag in dictionary: 151)</a:t>
            </a:r>
            <a:endParaRPr/>
          </a:p>
          <a:p>
            <a:pPr indent="-133350" lvl="1" marL="520700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zh-TW"/>
              <a:t>Count the unique term in every malware. </a:t>
            </a:r>
            <a:endParaRPr/>
          </a:p>
          <a:p>
            <a:pPr indent="-133350" lvl="1" marL="520700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zh-TW"/>
              <a:t>Delete the term which voting rate &lt; 0.1 (不夠具代表性)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300" y="653150"/>
            <a:ext cx="1232050" cy="12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Tag Survey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# of tag: 151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200"/>
              <a:t>our 151 survey result: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https://hackmd.io/FLYE5BzcTZm0wmprXKutQw?both</a:t>
            </a:r>
            <a:endParaRPr sz="1200"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761" y="2206725"/>
            <a:ext cx="4763039" cy="249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050" y="649450"/>
            <a:ext cx="1280300" cy="1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25" y="2206725"/>
            <a:ext cx="3971599" cy="24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628650" y="1369225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濾除所有符號，僅留下數字與英文字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81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將right parameter的值依照大寫拆分字為單位 EX: </a:t>
            </a:r>
            <a:r>
              <a:rPr lang="zh-TW"/>
              <a:t>LdapClientIntegrity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=&gt; </a:t>
            </a:r>
            <a:r>
              <a:rPr lang="zh-TW"/>
              <a:t>ldap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/>
              <a:t>client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/>
              <a:t>integrity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39"/>
          <p:cNvGrpSpPr/>
          <p:nvPr/>
        </p:nvGrpSpPr>
        <p:grpSpPr>
          <a:xfrm>
            <a:off x="4571850" y="344775"/>
            <a:ext cx="4165350" cy="4473625"/>
            <a:chOff x="4571850" y="344775"/>
            <a:chExt cx="4165350" cy="4473625"/>
          </a:xfrm>
        </p:grpSpPr>
        <p:pic>
          <p:nvPicPr>
            <p:cNvPr id="252" name="Google Shape;252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1850" y="344775"/>
              <a:ext cx="4165350" cy="4453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9"/>
            <p:cNvSpPr/>
            <p:nvPr/>
          </p:nvSpPr>
          <p:spPr>
            <a:xfrm>
              <a:off x="4852425" y="655000"/>
              <a:ext cx="3552000" cy="1348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4852425" y="2003800"/>
              <a:ext cx="3552000" cy="1407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4852425" y="3411100"/>
              <a:ext cx="3552000" cy="1407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Transform(</a:t>
            </a: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</a:t>
            </a:r>
            <a:r>
              <a:rPr lang="zh-TW"/>
              <a:t>2)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to Decimal:</a:t>
            </a:r>
            <a:r>
              <a:rPr lang="zh-TW"/>
              <a:t> 4</a:t>
            </a:r>
            <a:endParaRPr sz="1100"/>
          </a:p>
          <a:p>
            <a:pPr indent="-152400" lvl="0" marL="177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/>
              <a:t>Word2Vec: 10</a:t>
            </a:r>
            <a:endParaRPr/>
          </a:p>
          <a:p>
            <a:pPr indent="-171450" lvl="0" marL="177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Decimal: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400" y="2272525"/>
            <a:ext cx="6247700" cy="3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3475" y="2858550"/>
            <a:ext cx="2582025" cy="47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 rotWithShape="1">
          <a:blip r:embed="rId5">
            <a:alphaModFix/>
          </a:blip>
          <a:srcRect b="5374" l="7397" r="49161" t="74792"/>
          <a:stretch/>
        </p:blipFill>
        <p:spPr>
          <a:xfrm>
            <a:off x="3911050" y="1199900"/>
            <a:ext cx="1467526" cy="7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Transform(2/2)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Return</a:t>
            </a:r>
            <a:endParaRPr sz="1100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Success=1</a:t>
            </a:r>
            <a:endParaRPr sz="1100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Failure=0</a:t>
            </a:r>
            <a:endParaRPr sz="1100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Other=-1</a:t>
            </a:r>
            <a:endParaRPr/>
          </a:p>
          <a:p>
            <a:pPr indent="-171450" lvl="0" marL="1778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uExitCode</a:t>
            </a:r>
            <a:endParaRPr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255 =&gt;1</a:t>
            </a:r>
            <a:endParaRPr sz="1100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0 =&gt;0</a:t>
            </a:r>
            <a:endParaRPr sz="1100"/>
          </a:p>
          <a:p>
            <a:pPr indent="-171450" lvl="0" marL="1778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lpData</a:t>
            </a:r>
            <a:endParaRPr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字串長度attribute</a:t>
            </a:r>
            <a:endParaRPr sz="1100"/>
          </a:p>
          <a:p>
            <a:pPr indent="-177800" lvl="1" marL="520700" rtl="0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是否為數值型資料attribute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650" y="2148388"/>
            <a:ext cx="4070812" cy="57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 1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Hexadecimal to Decimal: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lpcbData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lpdwDisposition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Phkresult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samDesired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 2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1100"/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dwDesiredAccess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dwShareMode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lpFileName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lpSubKey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lpValueName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dwCreationDisposition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dwType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675" y="2464623"/>
            <a:ext cx="7077975" cy="4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525" y="3460025"/>
            <a:ext cx="2853925" cy="5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Introduction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Background: Malware </a:t>
            </a:r>
            <a:r>
              <a:rPr lang="zh-TW"/>
              <a:t>Family &amp; Cuckoo Sandbox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Motivation &amp; Research problem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Goal &amp; Contribution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Assumptions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Approach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Result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Conclusion &amp; Reflection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Demo</a:t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 3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dwFlags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dwFlagsAndAtrributes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dwIndex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 4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Success=1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Failure=0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Other=-1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uExitCode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&gt;=255 =1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&lt;255 =0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</a:t>
            </a:r>
            <a:r>
              <a:rPr lang="zh-TW"/>
              <a:t>Data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字串長度attribute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是否為數值型資料attribute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 5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zh-TW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lpType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Multi-label one-hot encoding</a:t>
            </a:r>
            <a:endParaRPr sz="1100"/>
          </a:p>
          <a:p>
            <a:pPr indent="-171450" lvl="0" marL="1778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zh-TW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'WinHttpWriteData','GetUrlCacheEntryInfo', 'TerminateProcess','OpenThread','RegDeleteKey',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'HttpSendRequest','RegOpenKey','LoadLibrary','RegQueryValue','RegCloseKey', 'RegCreateKey',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'CreateFile', 'CloseHandle', 'RegOpenCurrentUser', 'RegEnumValue', 'CreateRemoteThread',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'CreateThread',  'DeleteFile', 'RegSetValue', 'ExitProcess', 'OpenProcess', 'CopyFile',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'RegDeleteValue', 'CreateProcess', 'WinHttpOpen', 'WinHttpConnect', 'WinHttpOpenRequest',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'WinHttpSendRequest',  'WinHttpReadData', 'InternetOpen', 'InternetConnect', 'WinExec‘</a:t>
            </a:r>
            <a:endParaRPr sz="1100"/>
          </a:p>
          <a:p>
            <a:pPr indent="-184150" lvl="1" marL="520700" marR="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zh-TW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 encoding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Data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API Type: </a:t>
            </a:r>
            <a:r>
              <a:rPr lang="zh-TW"/>
              <a:t>33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zh-TW">
                <a:solidFill>
                  <a:srgbClr val="000000"/>
                </a:solidFill>
              </a:rPr>
              <a:t>API Feature </a:t>
            </a:r>
            <a:r>
              <a:rPr b="0" i="0" lang="zh-TW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Dimension</a:t>
            </a:r>
            <a:r>
              <a:rPr lang="zh-TW">
                <a:solidFill>
                  <a:srgbClr val="000000"/>
                </a:solidFill>
              </a:rPr>
              <a:t>:</a:t>
            </a:r>
            <a:r>
              <a:rPr b="0" i="0" lang="zh-TW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>
                <a:solidFill>
                  <a:srgbClr val="000000"/>
                </a:solidFill>
              </a:rPr>
              <a:t>67</a:t>
            </a:r>
            <a:endParaRPr>
              <a:solidFill>
                <a:srgbClr val="000000"/>
              </a:solidFill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Call sequences length: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555 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zh-TW"/>
              <a:t>去除</a:t>
            </a: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過長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zh-TW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過短</a:t>
            </a:r>
            <a:r>
              <a:rPr lang="zh-TW"/>
              <a:t>用 padding token 填補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Training set size: 2885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Testing set size: 422</a:t>
            </a:r>
            <a:endParaRPr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76" y="1369225"/>
            <a:ext cx="4973074" cy="18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zh-TW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628650" y="127695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TW"/>
              <a:t>API type embedding size: 100</a:t>
            </a:r>
            <a:endParaRPr/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Layer: </a:t>
            </a:r>
            <a:r>
              <a:rPr lang="zh-TW"/>
              <a:t>2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zh-TW"/>
              <a:t>GRU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zh-TW"/>
              <a:t>3</a:t>
            </a: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zh-TW"/>
              <a:t>Fully Connected</a:t>
            </a:r>
            <a:endParaRPr sz="11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zh-TW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dimension = 46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8"/>
          <p:cNvSpPr/>
          <p:nvPr/>
        </p:nvSpPr>
        <p:spPr>
          <a:xfrm>
            <a:off x="191602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27" name="Google Shape;327;p48"/>
          <p:cNvSpPr/>
          <p:nvPr/>
        </p:nvSpPr>
        <p:spPr>
          <a:xfrm>
            <a:off x="3329863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479247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631042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cxnSp>
        <p:nvCxnSpPr>
          <p:cNvPr id="330" name="Google Shape;330;p48"/>
          <p:cNvCxnSpPr/>
          <p:nvPr/>
        </p:nvCxnSpPr>
        <p:spPr>
          <a:xfrm rot="10800000">
            <a:off x="2309125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8"/>
          <p:cNvCxnSpPr/>
          <p:nvPr/>
        </p:nvCxnSpPr>
        <p:spPr>
          <a:xfrm rot="10800000">
            <a:off x="3720463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8"/>
          <p:cNvCxnSpPr/>
          <p:nvPr/>
        </p:nvCxnSpPr>
        <p:spPr>
          <a:xfrm rot="10800000">
            <a:off x="5229100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8"/>
          <p:cNvCxnSpPr/>
          <p:nvPr/>
        </p:nvCxnSpPr>
        <p:spPr>
          <a:xfrm rot="10800000">
            <a:off x="6701025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48"/>
          <p:cNvSpPr/>
          <p:nvPr/>
        </p:nvSpPr>
        <p:spPr>
          <a:xfrm>
            <a:off x="1809275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8"/>
          <p:cNvSpPr/>
          <p:nvPr/>
        </p:nvSpPr>
        <p:spPr>
          <a:xfrm>
            <a:off x="2313925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306525" y="4764900"/>
            <a:ext cx="1155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API Embedding</a:t>
            </a:r>
            <a:endParaRPr sz="1000"/>
          </a:p>
        </p:txBody>
      </p:sp>
      <p:sp>
        <p:nvSpPr>
          <p:cNvPr id="337" name="Google Shape;337;p48"/>
          <p:cNvSpPr txBox="1"/>
          <p:nvPr/>
        </p:nvSpPr>
        <p:spPr>
          <a:xfrm>
            <a:off x="2283400" y="4764900"/>
            <a:ext cx="1155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API feature</a:t>
            </a:r>
            <a:endParaRPr sz="1000"/>
          </a:p>
        </p:txBody>
      </p:sp>
      <p:sp>
        <p:nvSpPr>
          <p:cNvPr id="338" name="Google Shape;338;p48"/>
          <p:cNvSpPr/>
          <p:nvPr/>
        </p:nvSpPr>
        <p:spPr>
          <a:xfrm>
            <a:off x="3227863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3732463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0" name="Google Shape;340;p48"/>
          <p:cNvSpPr/>
          <p:nvPr/>
        </p:nvSpPr>
        <p:spPr>
          <a:xfrm>
            <a:off x="4743700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8"/>
          <p:cNvSpPr/>
          <p:nvPr/>
        </p:nvSpPr>
        <p:spPr>
          <a:xfrm>
            <a:off x="5248300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2" name="Google Shape;342;p48"/>
          <p:cNvSpPr/>
          <p:nvPr/>
        </p:nvSpPr>
        <p:spPr>
          <a:xfrm>
            <a:off x="6208425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8"/>
          <p:cNvSpPr/>
          <p:nvPr/>
        </p:nvSpPr>
        <p:spPr>
          <a:xfrm>
            <a:off x="6713025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44" name="Google Shape;344;p48"/>
          <p:cNvCxnSpPr>
            <a:stCxn id="326" idx="3"/>
            <a:endCxn id="327" idx="1"/>
          </p:cNvCxnSpPr>
          <p:nvPr/>
        </p:nvCxnSpPr>
        <p:spPr>
          <a:xfrm>
            <a:off x="2702025" y="3915825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8"/>
          <p:cNvCxnSpPr>
            <a:endCxn id="328" idx="1"/>
          </p:cNvCxnSpPr>
          <p:nvPr/>
        </p:nvCxnSpPr>
        <p:spPr>
          <a:xfrm flipH="1" rot="10800000">
            <a:off x="4115975" y="3915825"/>
            <a:ext cx="67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8"/>
          <p:cNvCxnSpPr>
            <a:endCxn id="329" idx="1"/>
          </p:cNvCxnSpPr>
          <p:nvPr/>
        </p:nvCxnSpPr>
        <p:spPr>
          <a:xfrm>
            <a:off x="5578425" y="3910125"/>
            <a:ext cx="73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8"/>
          <p:cNvSpPr/>
          <p:nvPr/>
        </p:nvSpPr>
        <p:spPr>
          <a:xfrm>
            <a:off x="191602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3329863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479247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50" name="Google Shape;350;p48"/>
          <p:cNvSpPr/>
          <p:nvPr/>
        </p:nvSpPr>
        <p:spPr>
          <a:xfrm>
            <a:off x="631042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cxnSp>
        <p:nvCxnSpPr>
          <p:cNvPr id="351" name="Google Shape;351;p48"/>
          <p:cNvCxnSpPr/>
          <p:nvPr/>
        </p:nvCxnSpPr>
        <p:spPr>
          <a:xfrm rot="10800000">
            <a:off x="2309125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48"/>
          <p:cNvCxnSpPr/>
          <p:nvPr/>
        </p:nvCxnSpPr>
        <p:spPr>
          <a:xfrm rot="10800000">
            <a:off x="3720463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48"/>
          <p:cNvCxnSpPr/>
          <p:nvPr/>
        </p:nvCxnSpPr>
        <p:spPr>
          <a:xfrm rot="10800000">
            <a:off x="5229100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8"/>
          <p:cNvCxnSpPr/>
          <p:nvPr/>
        </p:nvCxnSpPr>
        <p:spPr>
          <a:xfrm rot="10800000">
            <a:off x="6701025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48"/>
          <p:cNvCxnSpPr>
            <a:stCxn id="347" idx="3"/>
            <a:endCxn id="348" idx="1"/>
          </p:cNvCxnSpPr>
          <p:nvPr/>
        </p:nvCxnSpPr>
        <p:spPr>
          <a:xfrm>
            <a:off x="2702025" y="3109088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48"/>
          <p:cNvCxnSpPr>
            <a:endCxn id="349" idx="1"/>
          </p:cNvCxnSpPr>
          <p:nvPr/>
        </p:nvCxnSpPr>
        <p:spPr>
          <a:xfrm flipH="1" rot="10800000">
            <a:off x="4115975" y="3109088"/>
            <a:ext cx="67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48"/>
          <p:cNvCxnSpPr>
            <a:endCxn id="350" idx="1"/>
          </p:cNvCxnSpPr>
          <p:nvPr/>
        </p:nvCxnSpPr>
        <p:spPr>
          <a:xfrm>
            <a:off x="5578425" y="3103388"/>
            <a:ext cx="73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8"/>
          <p:cNvCxnSpPr/>
          <p:nvPr/>
        </p:nvCxnSpPr>
        <p:spPr>
          <a:xfrm rot="10800000">
            <a:off x="2309125" y="2510200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8"/>
          <p:cNvCxnSpPr/>
          <p:nvPr/>
        </p:nvCxnSpPr>
        <p:spPr>
          <a:xfrm rot="10800000">
            <a:off x="3720463" y="2510200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8"/>
          <p:cNvCxnSpPr/>
          <p:nvPr/>
        </p:nvCxnSpPr>
        <p:spPr>
          <a:xfrm rot="10800000">
            <a:off x="5229100" y="2510200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8"/>
          <p:cNvCxnSpPr/>
          <p:nvPr/>
        </p:nvCxnSpPr>
        <p:spPr>
          <a:xfrm rot="10800000">
            <a:off x="6701025" y="2510200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76550" y="1283737"/>
            <a:ext cx="1453750" cy="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>
            <a:off x="6161175" y="659325"/>
            <a:ext cx="10845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Sigmoid</a:t>
            </a:r>
            <a:endParaRPr/>
          </a:p>
        </p:txBody>
      </p:sp>
      <p:sp>
        <p:nvSpPr>
          <p:cNvPr id="364" name="Google Shape;364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191602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70" name="Google Shape;370;p49"/>
          <p:cNvSpPr/>
          <p:nvPr/>
        </p:nvSpPr>
        <p:spPr>
          <a:xfrm>
            <a:off x="3329863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71" name="Google Shape;371;p49"/>
          <p:cNvSpPr/>
          <p:nvPr/>
        </p:nvSpPr>
        <p:spPr>
          <a:xfrm>
            <a:off x="479247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72" name="Google Shape;372;p49"/>
          <p:cNvSpPr/>
          <p:nvPr/>
        </p:nvSpPr>
        <p:spPr>
          <a:xfrm>
            <a:off x="6310425" y="3726525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cxnSp>
        <p:nvCxnSpPr>
          <p:cNvPr id="373" name="Google Shape;373;p49"/>
          <p:cNvCxnSpPr/>
          <p:nvPr/>
        </p:nvCxnSpPr>
        <p:spPr>
          <a:xfrm rot="10800000">
            <a:off x="2309125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9"/>
          <p:cNvCxnSpPr/>
          <p:nvPr/>
        </p:nvCxnSpPr>
        <p:spPr>
          <a:xfrm rot="10800000">
            <a:off x="3720463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9"/>
          <p:cNvCxnSpPr/>
          <p:nvPr/>
        </p:nvCxnSpPr>
        <p:spPr>
          <a:xfrm rot="10800000">
            <a:off x="5229100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9"/>
          <p:cNvCxnSpPr/>
          <p:nvPr/>
        </p:nvCxnSpPr>
        <p:spPr>
          <a:xfrm rot="10800000">
            <a:off x="6701025" y="4105025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49"/>
          <p:cNvSpPr/>
          <p:nvPr/>
        </p:nvSpPr>
        <p:spPr>
          <a:xfrm>
            <a:off x="1809275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/>
          <p:nvPr/>
        </p:nvSpPr>
        <p:spPr>
          <a:xfrm>
            <a:off x="2313925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1306525" y="4764900"/>
            <a:ext cx="1155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API Embedding</a:t>
            </a:r>
            <a:endParaRPr sz="1000"/>
          </a:p>
        </p:txBody>
      </p:sp>
      <p:sp>
        <p:nvSpPr>
          <p:cNvPr id="380" name="Google Shape;380;p49"/>
          <p:cNvSpPr txBox="1"/>
          <p:nvPr/>
        </p:nvSpPr>
        <p:spPr>
          <a:xfrm>
            <a:off x="2283400" y="4764900"/>
            <a:ext cx="1155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API feature</a:t>
            </a:r>
            <a:endParaRPr sz="1000"/>
          </a:p>
        </p:txBody>
      </p:sp>
      <p:sp>
        <p:nvSpPr>
          <p:cNvPr id="381" name="Google Shape;381;p49"/>
          <p:cNvSpPr/>
          <p:nvPr/>
        </p:nvSpPr>
        <p:spPr>
          <a:xfrm>
            <a:off x="3227863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"/>
          <p:cNvSpPr/>
          <p:nvPr/>
        </p:nvSpPr>
        <p:spPr>
          <a:xfrm>
            <a:off x="3732463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3" name="Google Shape;383;p49"/>
          <p:cNvSpPr/>
          <p:nvPr/>
        </p:nvSpPr>
        <p:spPr>
          <a:xfrm>
            <a:off x="4743700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9"/>
          <p:cNvSpPr/>
          <p:nvPr/>
        </p:nvSpPr>
        <p:spPr>
          <a:xfrm>
            <a:off x="5248300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6208425" y="4551425"/>
            <a:ext cx="990000" cy="16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/>
          <p:nvPr/>
        </p:nvSpPr>
        <p:spPr>
          <a:xfrm>
            <a:off x="6713025" y="4551425"/>
            <a:ext cx="485400" cy="165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387" name="Google Shape;387;p49"/>
          <p:cNvCxnSpPr>
            <a:stCxn id="369" idx="3"/>
            <a:endCxn id="370" idx="1"/>
          </p:cNvCxnSpPr>
          <p:nvPr/>
        </p:nvCxnSpPr>
        <p:spPr>
          <a:xfrm>
            <a:off x="2702025" y="3915825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9"/>
          <p:cNvCxnSpPr>
            <a:endCxn id="371" idx="1"/>
          </p:cNvCxnSpPr>
          <p:nvPr/>
        </p:nvCxnSpPr>
        <p:spPr>
          <a:xfrm flipH="1" rot="10800000">
            <a:off x="4115975" y="3915825"/>
            <a:ext cx="67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9"/>
          <p:cNvCxnSpPr>
            <a:endCxn id="372" idx="1"/>
          </p:cNvCxnSpPr>
          <p:nvPr/>
        </p:nvCxnSpPr>
        <p:spPr>
          <a:xfrm>
            <a:off x="5578425" y="3910125"/>
            <a:ext cx="73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9"/>
          <p:cNvSpPr/>
          <p:nvPr/>
        </p:nvSpPr>
        <p:spPr>
          <a:xfrm>
            <a:off x="191602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91" name="Google Shape;391;p49"/>
          <p:cNvSpPr/>
          <p:nvPr/>
        </p:nvSpPr>
        <p:spPr>
          <a:xfrm>
            <a:off x="3329863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92" name="Google Shape;392;p49"/>
          <p:cNvSpPr/>
          <p:nvPr/>
        </p:nvSpPr>
        <p:spPr>
          <a:xfrm>
            <a:off x="479247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sp>
        <p:nvSpPr>
          <p:cNvPr id="393" name="Google Shape;393;p49"/>
          <p:cNvSpPr/>
          <p:nvPr/>
        </p:nvSpPr>
        <p:spPr>
          <a:xfrm>
            <a:off x="6310425" y="2919788"/>
            <a:ext cx="7860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GRU</a:t>
            </a:r>
            <a:endParaRPr/>
          </a:p>
        </p:txBody>
      </p:sp>
      <p:cxnSp>
        <p:nvCxnSpPr>
          <p:cNvPr id="394" name="Google Shape;394;p49"/>
          <p:cNvCxnSpPr/>
          <p:nvPr/>
        </p:nvCxnSpPr>
        <p:spPr>
          <a:xfrm rot="10800000">
            <a:off x="2309125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49"/>
          <p:cNvCxnSpPr/>
          <p:nvPr/>
        </p:nvCxnSpPr>
        <p:spPr>
          <a:xfrm rot="10800000">
            <a:off x="3720463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9"/>
          <p:cNvCxnSpPr/>
          <p:nvPr/>
        </p:nvCxnSpPr>
        <p:spPr>
          <a:xfrm rot="10800000">
            <a:off x="5229100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9"/>
          <p:cNvCxnSpPr/>
          <p:nvPr/>
        </p:nvCxnSpPr>
        <p:spPr>
          <a:xfrm rot="10800000">
            <a:off x="6701025" y="3298288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9"/>
          <p:cNvCxnSpPr>
            <a:stCxn id="390" idx="3"/>
            <a:endCxn id="391" idx="1"/>
          </p:cNvCxnSpPr>
          <p:nvPr/>
        </p:nvCxnSpPr>
        <p:spPr>
          <a:xfrm>
            <a:off x="2702025" y="3109088"/>
            <a:ext cx="62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9"/>
          <p:cNvCxnSpPr>
            <a:endCxn id="392" idx="1"/>
          </p:cNvCxnSpPr>
          <p:nvPr/>
        </p:nvCxnSpPr>
        <p:spPr>
          <a:xfrm flipH="1" rot="10800000">
            <a:off x="4115975" y="3109088"/>
            <a:ext cx="6765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9"/>
          <p:cNvCxnSpPr>
            <a:endCxn id="393" idx="1"/>
          </p:cNvCxnSpPr>
          <p:nvPr/>
        </p:nvCxnSpPr>
        <p:spPr>
          <a:xfrm>
            <a:off x="5578425" y="3103388"/>
            <a:ext cx="73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9"/>
          <p:cNvCxnSpPr/>
          <p:nvPr/>
        </p:nvCxnSpPr>
        <p:spPr>
          <a:xfrm rot="10800000">
            <a:off x="6701025" y="2510200"/>
            <a:ext cx="48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976550" y="1283737"/>
            <a:ext cx="1453750" cy="9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9"/>
          <p:cNvSpPr/>
          <p:nvPr/>
        </p:nvSpPr>
        <p:spPr>
          <a:xfrm>
            <a:off x="6161175" y="659325"/>
            <a:ext cx="1084500" cy="37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Sigmoid</a:t>
            </a:r>
            <a:endParaRPr/>
          </a:p>
        </p:txBody>
      </p:sp>
      <p:sp>
        <p:nvSpPr>
          <p:cNvPr id="404" name="Google Shape;404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Reflection &amp; Implication</a:t>
            </a:r>
            <a:endParaRPr/>
          </a:p>
        </p:txBody>
      </p:sp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Anti-Virus V</a:t>
            </a:r>
            <a:r>
              <a:rPr lang="zh-TW"/>
              <a:t>endor Detection Rate</a:t>
            </a:r>
            <a:endParaRPr/>
          </a:p>
        </p:txBody>
      </p:sp>
      <p:sp>
        <p:nvSpPr>
          <p:cNvPr id="417" name="Google Shape;417;p51"/>
          <p:cNvSpPr txBox="1"/>
          <p:nvPr>
            <p:ph idx="1" type="body"/>
          </p:nvPr>
        </p:nvSpPr>
        <p:spPr>
          <a:xfrm>
            <a:off x="311700" y="4168100"/>
            <a:ext cx="85206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Non-malware detection error rate: 11.1%</a:t>
            </a:r>
            <a:endParaRPr/>
          </a:p>
        </p:txBody>
      </p:sp>
      <p:graphicFrame>
        <p:nvGraphicFramePr>
          <p:cNvPr id="418" name="Google Shape;418;p51"/>
          <p:cNvGraphicFramePr/>
          <p:nvPr/>
        </p:nvGraphicFramePr>
        <p:xfrm>
          <a:off x="757650" y="1345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{CCB55E0B-3AB2-46CC-BAE4-D3B22DF82E75}</a:tableStyleId>
              </a:tblPr>
              <a:tblGrid>
                <a:gridCol w="3619500"/>
                <a:gridCol w="3619500"/>
              </a:tblGrid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Kaspersky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99.69%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Microsoft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99.91%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TrendMicro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99.87%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Symantec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100%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Ours</a:t>
                      </a:r>
                      <a:endParaRPr sz="24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100% 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" name="Google Shape;4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Anti-Virus Vendor Detection True Rate</a:t>
            </a:r>
            <a:endParaRPr/>
          </a:p>
        </p:txBody>
      </p:sp>
      <p:sp>
        <p:nvSpPr>
          <p:cNvPr id="425" name="Google Shape;425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6" name="Google Shape;426;p52"/>
          <p:cNvGraphicFramePr/>
          <p:nvPr/>
        </p:nvGraphicFramePr>
        <p:xfrm>
          <a:off x="835275" y="1540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{CCB55E0B-3AB2-46CC-BAE4-D3B22DF82E75}</a:tableStyleId>
              </a:tblPr>
              <a:tblGrid>
                <a:gridCol w="3619500"/>
                <a:gridCol w="3619500"/>
              </a:tblGrid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Kaspersky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95.97%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Microsoft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88.15%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TrendMicro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70.38%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Symantec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53.08%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Ours</a:t>
                      </a:r>
                      <a:endParaRPr sz="24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/>
                        <a:t>78.26%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Anti-Virus Vendor Precision/Recall/F1-score</a:t>
            </a:r>
            <a:endParaRPr/>
          </a:p>
        </p:txBody>
      </p:sp>
      <p:graphicFrame>
        <p:nvGraphicFramePr>
          <p:cNvPr id="433" name="Google Shape;433;p53"/>
          <p:cNvGraphicFramePr/>
          <p:nvPr/>
        </p:nvGraphicFramePr>
        <p:xfrm>
          <a:off x="815850" y="13267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{CCB55E0B-3AB2-46CC-BAE4-D3B22DF82E75}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Precision</a:t>
                      </a:r>
                      <a:endParaRPr sz="24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Recall</a:t>
                      </a:r>
                      <a:endParaRPr sz="24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F1-score</a:t>
                      </a:r>
                      <a:endParaRPr sz="24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Kaspersky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89.38%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77.13%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80.77%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Microsoft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86.26%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72.69%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77.54%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TrendMicro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66.86%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45.34%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51.32%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Symantec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53.67%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25.79%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32.8%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8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4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Ours</a:t>
                      </a:r>
                      <a:endParaRPr sz="24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56.61%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60.09%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56.64%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4" name="Google Shape;4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623888" y="748904"/>
            <a:ext cx="7886700" cy="213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23888" y="2832497"/>
            <a:ext cx="7886700" cy="1125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Background：Malware Family and Cuckoo sandbox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Motivation &amp; Research Problem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Goal &amp; Contribution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/>
              <a:t>Assumptions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440" name="Google Shape;440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Kaspersky, Microsoft 在我們的資料集上表現不錯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其結果很接近普遍的預測結果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只用動態資料也能做到一定程度的 malware 分類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超過趨勢科技和賽門鐵克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可進步方向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更好的處理 parameter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在 GRU 中結合 Attention 機制，讓 model 更能專注找到關鍵的 API call sequence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723" y="424900"/>
            <a:ext cx="1814575" cy="185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Reflection and Implication</a:t>
            </a:r>
            <a:endParaRPr/>
          </a:p>
        </p:txBody>
      </p:sp>
      <p:sp>
        <p:nvSpPr>
          <p:cNvPr id="448" name="Google Shape;44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傳統人工tagging問題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complex algorithm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waste of time and manpower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low detection rate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一般防毒引擎限制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insufficient information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partial view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權衡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Convenience vs. Flexibility</a:t>
            </a:r>
            <a:endParaRPr/>
          </a:p>
        </p:txBody>
      </p:sp>
      <p:sp>
        <p:nvSpPr>
          <p:cNvPr id="449" name="Google Shape;44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199" y="3565150"/>
            <a:ext cx="1305025" cy="128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926" y="1225226"/>
            <a:ext cx="2694226" cy="1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sp>
        <p:nvSpPr>
          <p:cNvPr id="457" name="Google Shape;457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各</a:t>
            </a:r>
            <a:r>
              <a:rPr lang="zh-TW"/>
              <a:t>家防毒軟體廠商將</a:t>
            </a:r>
            <a:r>
              <a:rPr lang="zh-TW">
                <a:solidFill>
                  <a:srgbClr val="000000"/>
                </a:solidFill>
              </a:rPr>
              <a:t>惡意軟體進行靜態或動態分析後，依照惡意軟體的行為</a:t>
            </a:r>
            <a:r>
              <a:rPr lang="zh-TW"/>
              <a:t>將它貼標並分到不同的家族，也就是malware family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各家防毒軟體廠商貼標的標準不一致，導致同一隻惡意軟體可能有多個不同的家族名稱</a:t>
            </a:r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Background: Malware Family</a:t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25" y="3414150"/>
            <a:ext cx="2465200" cy="1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Background: Cuckoo Sandbox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628650" y="11729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Open Source Dynamic Analysis System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Input: Malware execution file</a:t>
            </a:r>
            <a:endParaRPr/>
          </a:p>
          <a:p>
            <a: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Output: API Call Sequence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50" y="2300400"/>
            <a:ext cx="5891652" cy="277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Motivation &amp; Research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80225" y="13098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現有防毒軟體：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分類貼標的標準不一</a:t>
            </a:r>
            <a:endParaRPr/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未即時提供惡意程式的high-level的介紹給使用者，導致使用者不易判定是否接受其風險</a:t>
            </a:r>
            <a:endParaRPr/>
          </a:p>
          <a:p>
            <a: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人工演算法耗時費力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852" y="3239801"/>
            <a:ext cx="1627651" cy="13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Goal &amp; Contribution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628650" y="11638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zh-TW" sz="2400"/>
              <a:t>Proof of Concept of User-friendly detection system</a:t>
            </a:r>
            <a:endParaRPr/>
          </a:p>
          <a:p>
            <a:pPr indent="-361950" lvl="0" marL="9144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Input: Malware(API call sequences)</a:t>
            </a:r>
            <a:endParaRPr/>
          </a:p>
          <a:p>
            <a:pPr indent="-361950" lvl="0" marL="9144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Output:</a:t>
            </a:r>
            <a:endParaRPr/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Detection：偵測出是否為惡意軟體</a:t>
            </a:r>
            <a:endParaRPr/>
          </a:p>
          <a:p>
            <a:pPr indent="-342900" lvl="1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Tagging：為malware 貼上標籤，並依照tag給予詳細解釋</a:t>
            </a:r>
            <a:endParaRPr sz="1800"/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 sz="1800"/>
              <a:t>有別於傳統Anti-Virus Vendor各自為政的貼標標準，提供global view的貼標結果</a:t>
            </a:r>
            <a:endParaRPr sz="18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zh-TW" sz="2400"/>
              <a:t>評比知名Anti-Virus Vendor</a:t>
            </a:r>
            <a:endParaRPr sz="1800"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Assumptions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628650" y="1104744"/>
            <a:ext cx="7887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假設每隻malware都能在Cuckoo sandbox中完整側錄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zh-TW"/>
              <a:t>malware未偵測自身處於沙盒環境中而有evasion mechanism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D</a:t>
            </a:r>
            <a:r>
              <a:rPr lang="zh-TW"/>
              <a:t>ataset中，只有malware，不包含benign program</a:t>
            </a:r>
            <a:endParaRPr/>
          </a:p>
          <a:p>
            <a: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zh-TW"/>
              <a:t>試著整合各Anti-Virus Vendor貼標的結果並透過投票演算法來決定哪些命名(tag)是可信的，並將那些命名視為training data中的ground truth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Anti-Virus Vendor Analysis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Correlation between four famous AV vendors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" y="1727773"/>
            <a:ext cx="4247800" cy="31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298" y="2403960"/>
            <a:ext cx="4262075" cy="15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