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ACF3D-91BD-4325-BA9B-4D8C5B8DFF9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1EFD-6D63-4EC6-8203-C12BC615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5DB7-9C54-4F9C-B3B1-348B74B877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739" y="1529569"/>
            <a:ext cx="7128520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85199" y="25"/>
            <a:ext cx="5758815" cy="5143500"/>
          </a:xfrm>
          <a:custGeom>
            <a:avLst/>
            <a:gdLst/>
            <a:ahLst/>
            <a:cxnLst/>
            <a:rect l="l" t="t" r="r" b="b"/>
            <a:pathLst>
              <a:path w="5758815" h="5143500">
                <a:moveTo>
                  <a:pt x="0" y="5143499"/>
                </a:moveTo>
                <a:lnTo>
                  <a:pt x="5758799" y="5143499"/>
                </a:lnTo>
                <a:lnTo>
                  <a:pt x="57587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8975" y="671850"/>
            <a:ext cx="3962174" cy="1638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75" y="1899539"/>
            <a:ext cx="8076049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925" y="1942951"/>
            <a:ext cx="8054149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8.png"/><Relationship Id="rId5" Type="http://schemas.openxmlformats.org/officeDocument/2006/relationships/image" Target="../media/image16.png"/><Relationship Id="rId10" Type="http://schemas.openxmlformats.org/officeDocument/2006/relationships/image" Target="../media/image49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4" name="object 4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3554" y="1896641"/>
            <a:ext cx="51752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FFFF"/>
                </a:solidFill>
                <a:latin typeface="Roboto"/>
                <a:cs typeface="Roboto"/>
              </a:rPr>
              <a:t>Apache</a:t>
            </a:r>
            <a:r>
              <a:rPr sz="48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4800" spc="-95" dirty="0">
                <a:solidFill>
                  <a:srgbClr val="FFFFFF"/>
                </a:solidFill>
                <a:latin typeface="Roboto"/>
                <a:cs typeface="Roboto"/>
              </a:rPr>
              <a:t>J</a:t>
            </a:r>
            <a:r>
              <a:rPr sz="4800" spc="-25" dirty="0" smtClean="0">
                <a:solidFill>
                  <a:srgbClr val="FFFFFF"/>
                </a:solidFill>
                <a:latin typeface="Roboto"/>
                <a:cs typeface="Roboto"/>
              </a:rPr>
              <a:t>Meter</a:t>
            </a:r>
            <a:endParaRPr sz="4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" y="2849963"/>
            <a:ext cx="3346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2400" spc="-15" dirty="0" smtClean="0">
                <a:solidFill>
                  <a:srgbClr val="FFFFFF"/>
                </a:solidFill>
                <a:latin typeface="Roboto"/>
                <a:cs typeface="Roboto"/>
              </a:rPr>
              <a:t>Praveen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357" y="57150"/>
            <a:ext cx="83093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133B78"/>
                </a:solidFill>
              </a:rPr>
              <a:t>Why</a:t>
            </a:r>
            <a:r>
              <a:rPr sz="3200" spc="-15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Performance</a:t>
            </a:r>
            <a:r>
              <a:rPr sz="3200" spc="5" dirty="0">
                <a:solidFill>
                  <a:srgbClr val="133B78"/>
                </a:solidFill>
              </a:rPr>
              <a:t> </a:t>
            </a:r>
            <a:r>
              <a:rPr sz="3200" spc="-25" dirty="0">
                <a:solidFill>
                  <a:srgbClr val="133B78"/>
                </a:solidFill>
              </a:rPr>
              <a:t>Matters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0638" y="1582712"/>
            <a:ext cx="8374761" cy="2645093"/>
            <a:chOff x="1283208" y="2060448"/>
            <a:chExt cx="7473950" cy="3526790"/>
          </a:xfrm>
        </p:grpSpPr>
        <p:sp>
          <p:nvSpPr>
            <p:cNvPr id="4" name="object 4"/>
            <p:cNvSpPr/>
            <p:nvPr/>
          </p:nvSpPr>
          <p:spPr>
            <a:xfrm>
              <a:off x="1283208" y="2065020"/>
              <a:ext cx="7469505" cy="3522345"/>
            </a:xfrm>
            <a:custGeom>
              <a:avLst/>
              <a:gdLst/>
              <a:ahLst/>
              <a:cxnLst/>
              <a:rect l="l" t="t" r="r" b="b"/>
              <a:pathLst>
                <a:path w="7469505" h="3522345">
                  <a:moveTo>
                    <a:pt x="73151" y="3066287"/>
                  </a:moveTo>
                  <a:lnTo>
                    <a:pt x="7469124" y="3066287"/>
                  </a:lnTo>
                </a:path>
                <a:path w="7469505" h="3522345">
                  <a:moveTo>
                    <a:pt x="73151" y="2682240"/>
                  </a:moveTo>
                  <a:lnTo>
                    <a:pt x="7469124" y="2682240"/>
                  </a:lnTo>
                </a:path>
                <a:path w="7469505" h="3522345">
                  <a:moveTo>
                    <a:pt x="73151" y="2299716"/>
                  </a:moveTo>
                  <a:lnTo>
                    <a:pt x="7469124" y="2299716"/>
                  </a:lnTo>
                </a:path>
                <a:path w="7469505" h="3522345">
                  <a:moveTo>
                    <a:pt x="73151" y="1915667"/>
                  </a:moveTo>
                  <a:lnTo>
                    <a:pt x="7469124" y="1915667"/>
                  </a:lnTo>
                </a:path>
                <a:path w="7469505" h="3522345">
                  <a:moveTo>
                    <a:pt x="73151" y="1533143"/>
                  </a:moveTo>
                  <a:lnTo>
                    <a:pt x="7469124" y="1533143"/>
                  </a:lnTo>
                </a:path>
                <a:path w="7469505" h="3522345">
                  <a:moveTo>
                    <a:pt x="73151" y="1149095"/>
                  </a:moveTo>
                  <a:lnTo>
                    <a:pt x="7469124" y="1149095"/>
                  </a:lnTo>
                </a:path>
                <a:path w="7469505" h="3522345">
                  <a:moveTo>
                    <a:pt x="73151" y="766571"/>
                  </a:moveTo>
                  <a:lnTo>
                    <a:pt x="7469124" y="766571"/>
                  </a:lnTo>
                </a:path>
                <a:path w="7469505" h="3522345">
                  <a:moveTo>
                    <a:pt x="73151" y="382524"/>
                  </a:moveTo>
                  <a:lnTo>
                    <a:pt x="7469124" y="382524"/>
                  </a:lnTo>
                </a:path>
                <a:path w="7469505" h="3522345">
                  <a:moveTo>
                    <a:pt x="73151" y="0"/>
                  </a:moveTo>
                  <a:lnTo>
                    <a:pt x="7469124" y="0"/>
                  </a:lnTo>
                </a:path>
                <a:path w="7469505" h="3522345">
                  <a:moveTo>
                    <a:pt x="73151" y="3448811"/>
                  </a:moveTo>
                  <a:lnTo>
                    <a:pt x="73151" y="0"/>
                  </a:lnTo>
                </a:path>
                <a:path w="7469505" h="3522345">
                  <a:moveTo>
                    <a:pt x="0" y="3448811"/>
                  </a:moveTo>
                  <a:lnTo>
                    <a:pt x="73151" y="3448811"/>
                  </a:lnTo>
                </a:path>
                <a:path w="7469505" h="3522345">
                  <a:moveTo>
                    <a:pt x="0" y="3066287"/>
                  </a:moveTo>
                  <a:lnTo>
                    <a:pt x="73151" y="3066287"/>
                  </a:lnTo>
                </a:path>
                <a:path w="7469505" h="3522345">
                  <a:moveTo>
                    <a:pt x="0" y="2682240"/>
                  </a:moveTo>
                  <a:lnTo>
                    <a:pt x="73151" y="2682240"/>
                  </a:lnTo>
                </a:path>
                <a:path w="7469505" h="3522345">
                  <a:moveTo>
                    <a:pt x="0" y="2299716"/>
                  </a:moveTo>
                  <a:lnTo>
                    <a:pt x="73151" y="2299716"/>
                  </a:lnTo>
                </a:path>
                <a:path w="7469505" h="3522345">
                  <a:moveTo>
                    <a:pt x="0" y="1915667"/>
                  </a:moveTo>
                  <a:lnTo>
                    <a:pt x="73151" y="1915667"/>
                  </a:lnTo>
                </a:path>
                <a:path w="7469505" h="3522345">
                  <a:moveTo>
                    <a:pt x="0" y="1533143"/>
                  </a:moveTo>
                  <a:lnTo>
                    <a:pt x="73151" y="1533143"/>
                  </a:lnTo>
                </a:path>
                <a:path w="7469505" h="3522345">
                  <a:moveTo>
                    <a:pt x="0" y="1149095"/>
                  </a:moveTo>
                  <a:lnTo>
                    <a:pt x="73151" y="1149095"/>
                  </a:lnTo>
                </a:path>
                <a:path w="7469505" h="3522345">
                  <a:moveTo>
                    <a:pt x="0" y="766571"/>
                  </a:moveTo>
                  <a:lnTo>
                    <a:pt x="73151" y="766571"/>
                  </a:lnTo>
                </a:path>
                <a:path w="7469505" h="3522345">
                  <a:moveTo>
                    <a:pt x="0" y="382524"/>
                  </a:moveTo>
                  <a:lnTo>
                    <a:pt x="73151" y="382524"/>
                  </a:lnTo>
                </a:path>
                <a:path w="7469505" h="3522345">
                  <a:moveTo>
                    <a:pt x="0" y="0"/>
                  </a:moveTo>
                  <a:lnTo>
                    <a:pt x="73151" y="0"/>
                  </a:lnTo>
                </a:path>
                <a:path w="7469505" h="3522345">
                  <a:moveTo>
                    <a:pt x="73151" y="3448811"/>
                  </a:moveTo>
                  <a:lnTo>
                    <a:pt x="7469124" y="3448811"/>
                  </a:lnTo>
                </a:path>
                <a:path w="7469505" h="3522345">
                  <a:moveTo>
                    <a:pt x="73151" y="3448811"/>
                  </a:moveTo>
                  <a:lnTo>
                    <a:pt x="73151" y="3521964"/>
                  </a:lnTo>
                </a:path>
                <a:path w="7469505" h="3522345">
                  <a:moveTo>
                    <a:pt x="1552955" y="3448811"/>
                  </a:moveTo>
                  <a:lnTo>
                    <a:pt x="1552955" y="3521964"/>
                  </a:lnTo>
                </a:path>
                <a:path w="7469505" h="3522345">
                  <a:moveTo>
                    <a:pt x="3031236" y="3448811"/>
                  </a:moveTo>
                  <a:lnTo>
                    <a:pt x="3031236" y="3521964"/>
                  </a:lnTo>
                </a:path>
                <a:path w="7469505" h="3522345">
                  <a:moveTo>
                    <a:pt x="4511040" y="3448811"/>
                  </a:moveTo>
                  <a:lnTo>
                    <a:pt x="4511040" y="3521964"/>
                  </a:lnTo>
                </a:path>
                <a:path w="7469505" h="3522345">
                  <a:moveTo>
                    <a:pt x="5990844" y="3448811"/>
                  </a:moveTo>
                  <a:lnTo>
                    <a:pt x="5990844" y="3521964"/>
                  </a:lnTo>
                </a:path>
                <a:path w="7469505" h="3522345">
                  <a:moveTo>
                    <a:pt x="7469124" y="3448811"/>
                  </a:moveTo>
                  <a:lnTo>
                    <a:pt x="7469124" y="3521964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6261" y="2448306"/>
              <a:ext cx="5916295" cy="2682240"/>
            </a:xfrm>
            <a:custGeom>
              <a:avLst/>
              <a:gdLst/>
              <a:ahLst/>
              <a:cxnLst/>
              <a:rect l="l" t="t" r="r" b="b"/>
              <a:pathLst>
                <a:path w="5916295" h="2682240">
                  <a:moveTo>
                    <a:pt x="0" y="0"/>
                  </a:moveTo>
                  <a:lnTo>
                    <a:pt x="1478279" y="766572"/>
                  </a:lnTo>
                  <a:lnTo>
                    <a:pt x="2958084" y="1533144"/>
                  </a:lnTo>
                  <a:lnTo>
                    <a:pt x="4437888" y="2299716"/>
                  </a:lnTo>
                  <a:lnTo>
                    <a:pt x="5916168" y="2682240"/>
                  </a:lnTo>
                </a:path>
              </a:pathLst>
            </a:custGeom>
            <a:ln w="5029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51786" y="4227805"/>
            <a:ext cx="488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590" y="4227805"/>
            <a:ext cx="488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1014" y="4227805"/>
            <a:ext cx="488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0564" y="4227805"/>
            <a:ext cx="488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0114" y="4227805"/>
            <a:ext cx="488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481" y="742950"/>
            <a:ext cx="7736713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133B78"/>
                </a:solidFill>
                <a:latin typeface="Calibri"/>
                <a:cs typeface="Calibri"/>
              </a:rPr>
              <a:t>“1</a:t>
            </a:r>
            <a:r>
              <a:rPr sz="2000" spc="-15" dirty="0">
                <a:solidFill>
                  <a:srgbClr val="133B7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B78"/>
                </a:solidFill>
                <a:latin typeface="Calibri"/>
                <a:cs typeface="Calibri"/>
              </a:rPr>
              <a:t>second”</a:t>
            </a:r>
            <a:r>
              <a:rPr sz="2000" spc="-20" dirty="0">
                <a:solidFill>
                  <a:srgbClr val="133B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B78"/>
                </a:solidFill>
                <a:latin typeface="Calibri"/>
                <a:cs typeface="Calibri"/>
              </a:rPr>
              <a:t>is the</a:t>
            </a:r>
            <a:r>
              <a:rPr sz="2000" spc="-15" dirty="0">
                <a:solidFill>
                  <a:srgbClr val="133B7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B78"/>
                </a:solidFill>
                <a:latin typeface="Calibri"/>
                <a:cs typeface="Calibri"/>
              </a:rPr>
              <a:t>new</a:t>
            </a:r>
            <a:r>
              <a:rPr sz="2000" spc="-20" dirty="0">
                <a:solidFill>
                  <a:srgbClr val="133B7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B78"/>
                </a:solidFill>
                <a:latin typeface="Calibri"/>
                <a:cs typeface="Calibri"/>
              </a:rPr>
              <a:t>“4 seconds”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libri"/>
              <a:cs typeface="Calibri"/>
            </a:endParaRPr>
          </a:p>
          <a:p>
            <a:pPr marL="2213610">
              <a:lnSpc>
                <a:spcPct val="100000"/>
              </a:lnSpc>
            </a:pPr>
            <a:r>
              <a:rPr sz="2150" b="1" spc="-5" dirty="0">
                <a:latin typeface="Calibri"/>
                <a:cs typeface="Calibri"/>
              </a:rPr>
              <a:t>Acceptable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Response</a:t>
            </a:r>
            <a:r>
              <a:rPr sz="2150" b="1" spc="-3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Time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(s)</a:t>
            </a: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latin typeface="Calibri"/>
                <a:cs typeface="Calibri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</a:p>
        </p:txBody>
      </p:sp>
      <p:sp>
        <p:nvSpPr>
          <p:cNvPr id="12" name="object 10"/>
          <p:cNvSpPr txBox="1"/>
          <p:nvPr/>
        </p:nvSpPr>
        <p:spPr>
          <a:xfrm>
            <a:off x="8490175" y="4247277"/>
            <a:ext cx="8404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Calibri"/>
                <a:cs typeface="Calibri"/>
              </a:rPr>
              <a:t>20</a:t>
            </a:r>
            <a:r>
              <a:rPr lang="en-IN" sz="1800" spc="-5" dirty="0" smtClean="0">
                <a:latin typeface="Calibri"/>
                <a:cs typeface="Calibri"/>
              </a:rPr>
              <a:t>22?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6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861" y="970963"/>
            <a:ext cx="7847330" cy="4160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20" dirty="0">
                <a:latin typeface="Calibri"/>
                <a:cs typeface="Calibri"/>
              </a:rPr>
              <a:t>Validate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determine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dirty="0">
                <a:latin typeface="Calibri"/>
                <a:cs typeface="Calibri"/>
              </a:rPr>
              <a:t> 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fulfills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goal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5" dirty="0">
                <a:latin typeface="Calibri"/>
                <a:cs typeface="Calibri"/>
              </a:rPr>
              <a:t>targets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9100"/>
              </a:buClr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Calibri"/>
                <a:cs typeface="Calibri"/>
              </a:rPr>
              <a:t>Identify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which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becomes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great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fails</a:t>
            </a:r>
            <a:endParaRPr sz="1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meet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performance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469900" marR="544195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Determine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typical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(normal)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load </a:t>
            </a:r>
            <a:r>
              <a:rPr sz="1600" spc="-3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conditions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9100"/>
              </a:buClr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69900" marR="441959" indent="-457200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25" dirty="0">
                <a:latin typeface="Calibri"/>
                <a:cs typeface="Calibri"/>
              </a:rPr>
              <a:t>Tune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application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10" dirty="0">
                <a:latin typeface="Calibri"/>
                <a:cs typeface="Calibri"/>
              </a:rPr>
              <a:t> performance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identifying</a:t>
            </a:r>
            <a:r>
              <a:rPr sz="1600" dirty="0">
                <a:latin typeface="Calibri"/>
                <a:cs typeface="Calibri"/>
              </a:rPr>
              <a:t> 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optimal </a:t>
            </a:r>
            <a:r>
              <a:rPr sz="1600" spc="-3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system</a:t>
            </a:r>
            <a:r>
              <a:rPr sz="1600" spc="-10" dirty="0">
                <a:latin typeface="Calibri"/>
                <a:cs typeface="Calibri"/>
              </a:rPr>
              <a:t> configuration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9100"/>
              </a:buClr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Calibri"/>
                <a:cs typeface="Calibri"/>
              </a:rPr>
              <a:t>Reduce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hardware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SaaS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platform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costs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9100"/>
              </a:buClr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Locate </a:t>
            </a:r>
            <a:r>
              <a:rPr sz="1600" spc="-10" dirty="0">
                <a:latin typeface="Calibri"/>
                <a:cs typeface="Calibri"/>
              </a:rPr>
              <a:t>bottlenecks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those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I/O,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server,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231499"/>
            <a:ext cx="8309356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133B78"/>
                </a:solidFill>
              </a:rPr>
              <a:t>Performance</a:t>
            </a:r>
            <a:r>
              <a:rPr spc="10" dirty="0">
                <a:solidFill>
                  <a:srgbClr val="133B78"/>
                </a:solidFill>
              </a:rPr>
              <a:t> </a:t>
            </a:r>
            <a:r>
              <a:rPr spc="-50" dirty="0">
                <a:solidFill>
                  <a:srgbClr val="133B78"/>
                </a:solidFill>
              </a:rPr>
              <a:t>Testing</a:t>
            </a:r>
            <a:r>
              <a:rPr spc="10" dirty="0">
                <a:solidFill>
                  <a:srgbClr val="133B78"/>
                </a:solidFill>
              </a:rPr>
              <a:t> </a:t>
            </a:r>
            <a:r>
              <a:rPr spc="-10" dirty="0">
                <a:solidFill>
                  <a:srgbClr val="133B78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898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-135382" y="1092161"/>
            <a:ext cx="9203182" cy="3829050"/>
            <a:chOff x="684276" y="981455"/>
            <a:chExt cx="8460105" cy="5105400"/>
          </a:xfrm>
        </p:grpSpPr>
        <p:sp>
          <p:nvSpPr>
            <p:cNvPr id="7" name="object 7"/>
            <p:cNvSpPr/>
            <p:nvPr/>
          </p:nvSpPr>
          <p:spPr>
            <a:xfrm>
              <a:off x="684276" y="981455"/>
              <a:ext cx="8460105" cy="5105400"/>
            </a:xfrm>
            <a:custGeom>
              <a:avLst/>
              <a:gdLst/>
              <a:ahLst/>
              <a:cxnLst/>
              <a:rect l="l" t="t" r="r" b="b"/>
              <a:pathLst>
                <a:path w="8460105" h="5105400">
                  <a:moveTo>
                    <a:pt x="0" y="5105400"/>
                  </a:moveTo>
                  <a:lnTo>
                    <a:pt x="8459724" y="5105400"/>
                  </a:lnTo>
                  <a:lnTo>
                    <a:pt x="8459724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solidFill>
              <a:srgbClr val="99CC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4304" y="2577083"/>
              <a:ext cx="990599" cy="676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3777" y="3676053"/>
              <a:ext cx="707910" cy="5861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976" y="2176272"/>
              <a:ext cx="329184" cy="4358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552" y="2176272"/>
              <a:ext cx="324611" cy="4358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72" y="2264663"/>
              <a:ext cx="329184" cy="4358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848" y="2264663"/>
              <a:ext cx="324611" cy="4358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8" y="2353055"/>
              <a:ext cx="330707" cy="4358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143" y="2353055"/>
              <a:ext cx="324612" cy="4358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8304" y="2043683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599" y="838200"/>
                  </a:lnTo>
                  <a:lnTo>
                    <a:pt x="990599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956" y="4911852"/>
              <a:ext cx="426719" cy="3749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684" y="5006340"/>
              <a:ext cx="426719" cy="3749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412" y="5102352"/>
              <a:ext cx="426719" cy="3749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2140" y="5196840"/>
              <a:ext cx="426719" cy="3749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41704" y="4863084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761999"/>
                  </a:moveTo>
                  <a:lnTo>
                    <a:pt x="990599" y="761999"/>
                  </a:lnTo>
                  <a:lnTo>
                    <a:pt x="990599" y="0"/>
                  </a:lnTo>
                  <a:lnTo>
                    <a:pt x="0" y="0"/>
                  </a:lnTo>
                  <a:lnTo>
                    <a:pt x="0" y="761999"/>
                  </a:lnTo>
                  <a:close/>
                </a:path>
              </a:pathLst>
            </a:custGeom>
            <a:ln w="121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4167" y="2714244"/>
              <a:ext cx="170687" cy="7010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099" y="2919983"/>
              <a:ext cx="435863" cy="3444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099" y="4629911"/>
              <a:ext cx="435863" cy="3444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4167" y="4424171"/>
              <a:ext cx="170687" cy="7010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99304" y="2577083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4167" y="3535679"/>
              <a:ext cx="170687" cy="7010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099" y="3739895"/>
              <a:ext cx="435863" cy="3444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6" y="2785872"/>
              <a:ext cx="329184" cy="4358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51" y="2785872"/>
              <a:ext cx="324612" cy="4358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4272" y="2874263"/>
              <a:ext cx="329184" cy="4358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848" y="2874263"/>
              <a:ext cx="324612" cy="4358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568" y="2962655"/>
              <a:ext cx="330707" cy="4358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4143" y="2962655"/>
              <a:ext cx="324612" cy="4358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89304" y="2653283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599" y="838200"/>
                  </a:lnTo>
                  <a:lnTo>
                    <a:pt x="990599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756" y="4378452"/>
              <a:ext cx="426719" cy="3749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484" y="4472940"/>
              <a:ext cx="426720" cy="3749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212" y="4568952"/>
              <a:ext cx="426719" cy="3749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40" y="4663440"/>
              <a:ext cx="426720" cy="3749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4504" y="4329684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762000"/>
                  </a:moveTo>
                  <a:lnTo>
                    <a:pt x="990599" y="762000"/>
                  </a:lnTo>
                  <a:lnTo>
                    <a:pt x="990599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7377" y="4514253"/>
              <a:ext cx="707910" cy="58619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3577" y="2685453"/>
              <a:ext cx="707910" cy="58619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577" y="2685453"/>
              <a:ext cx="707910" cy="58619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777" y="4514253"/>
              <a:ext cx="707910" cy="58619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699504" y="1586483"/>
              <a:ext cx="2286000" cy="4267200"/>
            </a:xfrm>
            <a:custGeom>
              <a:avLst/>
              <a:gdLst/>
              <a:ahLst/>
              <a:cxnLst/>
              <a:rect l="l" t="t" r="r" b="b"/>
              <a:pathLst>
                <a:path w="2286000" h="4267200">
                  <a:moveTo>
                    <a:pt x="0" y="4267200"/>
                  </a:moveTo>
                  <a:lnTo>
                    <a:pt x="2286000" y="4267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02553" y="1192149"/>
            <a:ext cx="2280285" cy="296876"/>
          </a:xfrm>
          <a:prstGeom prst="rect">
            <a:avLst/>
          </a:prstGeom>
          <a:solidFill>
            <a:srgbClr val="99CCFF">
              <a:alpha val="19999"/>
            </a:srgbClr>
          </a:solidFill>
        </p:spPr>
        <p:txBody>
          <a:bodyPr vert="horz" wrap="square" lIns="0" tIns="806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35"/>
              </a:spcBef>
            </a:pPr>
            <a:r>
              <a:rPr sz="1400" b="1" spc="-5" dirty="0">
                <a:latin typeface="Arial"/>
                <a:cs typeface="Arial"/>
              </a:rPr>
              <a:t>Application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infrastructure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418749" y="2020443"/>
            <a:ext cx="1600200" cy="455295"/>
            <a:chOff x="7004304" y="2497835"/>
            <a:chExt cx="1600200" cy="60706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2736" y="2497835"/>
              <a:ext cx="377951" cy="6065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9644" y="2497835"/>
              <a:ext cx="377951" cy="6065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6552" y="2497835"/>
              <a:ext cx="377951" cy="6065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4304" y="2497835"/>
              <a:ext cx="379475" cy="60655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331710" y="1611058"/>
            <a:ext cx="10363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Web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Servers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693154" y="1470850"/>
            <a:ext cx="2298700" cy="2009775"/>
            <a:chOff x="6693154" y="1961133"/>
            <a:chExt cx="2298700" cy="2679700"/>
          </a:xfrm>
        </p:grpSpPr>
        <p:sp>
          <p:nvSpPr>
            <p:cNvPr id="54" name="object 54"/>
            <p:cNvSpPr/>
            <p:nvPr/>
          </p:nvSpPr>
          <p:spPr>
            <a:xfrm>
              <a:off x="6699504" y="1967483"/>
              <a:ext cx="2286000" cy="2667000"/>
            </a:xfrm>
            <a:custGeom>
              <a:avLst/>
              <a:gdLst/>
              <a:ahLst/>
              <a:cxnLst/>
              <a:rect l="l" t="t" r="r" b="b"/>
              <a:pathLst>
                <a:path w="2286000" h="2667000">
                  <a:moveTo>
                    <a:pt x="0" y="0"/>
                  </a:moveTo>
                  <a:lnTo>
                    <a:pt x="2286000" y="0"/>
                  </a:lnTo>
                </a:path>
                <a:path w="2286000" h="2667000">
                  <a:moveTo>
                    <a:pt x="0" y="1371600"/>
                  </a:moveTo>
                  <a:lnTo>
                    <a:pt x="2286000" y="1371600"/>
                  </a:lnTo>
                </a:path>
                <a:path w="2286000" h="2667000">
                  <a:moveTo>
                    <a:pt x="0" y="2666999"/>
                  </a:moveTo>
                  <a:lnTo>
                    <a:pt x="2286000" y="26669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3988" y="3717035"/>
              <a:ext cx="411479" cy="60655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7472" y="3717035"/>
              <a:ext cx="411479" cy="60655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9432" y="3717035"/>
              <a:ext cx="411479" cy="6065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504" y="3717035"/>
              <a:ext cx="411479" cy="606551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7428230" y="2525650"/>
            <a:ext cx="990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App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Servers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346703" y="3418713"/>
            <a:ext cx="5802630" cy="975360"/>
            <a:chOff x="3346703" y="4558284"/>
            <a:chExt cx="5802630" cy="1300480"/>
          </a:xfrm>
        </p:grpSpPr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3883" y="5088636"/>
              <a:ext cx="347472" cy="60655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8788" y="5088636"/>
              <a:ext cx="347472" cy="60655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6703" y="4558284"/>
              <a:ext cx="591312" cy="62026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918703" y="5167884"/>
              <a:ext cx="1225550" cy="685800"/>
            </a:xfrm>
            <a:custGeom>
              <a:avLst/>
              <a:gdLst/>
              <a:ahLst/>
              <a:cxnLst/>
              <a:rect l="l" t="t" r="r" b="b"/>
              <a:pathLst>
                <a:path w="1225550" h="685800">
                  <a:moveTo>
                    <a:pt x="655280" y="496150"/>
                  </a:moveTo>
                  <a:lnTo>
                    <a:pt x="489839" y="496150"/>
                  </a:lnTo>
                  <a:lnTo>
                    <a:pt x="538734" y="685800"/>
                  </a:lnTo>
                  <a:lnTo>
                    <a:pt x="655280" y="496150"/>
                  </a:lnTo>
                  <a:close/>
                </a:path>
                <a:path w="1225550" h="685800">
                  <a:moveTo>
                    <a:pt x="885820" y="474179"/>
                  </a:moveTo>
                  <a:lnTo>
                    <a:pt x="668781" y="474179"/>
                  </a:lnTo>
                  <a:lnTo>
                    <a:pt x="841121" y="626643"/>
                  </a:lnTo>
                  <a:lnTo>
                    <a:pt x="885820" y="474179"/>
                  </a:lnTo>
                  <a:close/>
                </a:path>
                <a:path w="1225550" h="685800">
                  <a:moveTo>
                    <a:pt x="1093525" y="459003"/>
                  </a:moveTo>
                  <a:lnTo>
                    <a:pt x="890270" y="459003"/>
                  </a:lnTo>
                  <a:lnTo>
                    <a:pt x="1152144" y="574509"/>
                  </a:lnTo>
                  <a:lnTo>
                    <a:pt x="1093525" y="459003"/>
                  </a:lnTo>
                  <a:close/>
                </a:path>
                <a:path w="1225550" h="685800">
                  <a:moveTo>
                    <a:pt x="1085147" y="442493"/>
                  </a:moveTo>
                  <a:lnTo>
                    <a:pt x="359791" y="442493"/>
                  </a:lnTo>
                  <a:lnTo>
                    <a:pt x="302387" y="559333"/>
                  </a:lnTo>
                  <a:lnTo>
                    <a:pt x="489839" y="496150"/>
                  </a:lnTo>
                  <a:lnTo>
                    <a:pt x="655280" y="496150"/>
                  </a:lnTo>
                  <a:lnTo>
                    <a:pt x="668781" y="474179"/>
                  </a:lnTo>
                  <a:lnTo>
                    <a:pt x="885820" y="474179"/>
                  </a:lnTo>
                  <a:lnTo>
                    <a:pt x="890270" y="459003"/>
                  </a:lnTo>
                  <a:lnTo>
                    <a:pt x="1093525" y="459003"/>
                  </a:lnTo>
                  <a:lnTo>
                    <a:pt x="1085147" y="442493"/>
                  </a:lnTo>
                  <a:close/>
                </a:path>
                <a:path w="1225550" h="685800">
                  <a:moveTo>
                    <a:pt x="23495" y="72898"/>
                  </a:moveTo>
                  <a:lnTo>
                    <a:pt x="293750" y="241808"/>
                  </a:lnTo>
                  <a:lnTo>
                    <a:pt x="0" y="273558"/>
                  </a:lnTo>
                  <a:lnTo>
                    <a:pt x="236347" y="373888"/>
                  </a:lnTo>
                  <a:lnTo>
                    <a:pt x="8509" y="463130"/>
                  </a:lnTo>
                  <a:lnTo>
                    <a:pt x="359791" y="442493"/>
                  </a:lnTo>
                  <a:lnTo>
                    <a:pt x="1085147" y="442493"/>
                  </a:lnTo>
                  <a:lnTo>
                    <a:pt x="1069086" y="410845"/>
                  </a:lnTo>
                  <a:lnTo>
                    <a:pt x="1225296" y="410845"/>
                  </a:lnTo>
                  <a:lnTo>
                    <a:pt x="1225296" y="370417"/>
                  </a:lnTo>
                  <a:lnTo>
                    <a:pt x="1117980" y="332613"/>
                  </a:lnTo>
                  <a:lnTo>
                    <a:pt x="1225296" y="296636"/>
                  </a:lnTo>
                  <a:lnTo>
                    <a:pt x="1225296" y="247652"/>
                  </a:lnTo>
                  <a:lnTo>
                    <a:pt x="1060577" y="232283"/>
                  </a:lnTo>
                  <a:lnTo>
                    <a:pt x="1097684" y="200660"/>
                  </a:lnTo>
                  <a:lnTo>
                    <a:pt x="464312" y="200660"/>
                  </a:lnTo>
                  <a:lnTo>
                    <a:pt x="23495" y="72898"/>
                  </a:lnTo>
                  <a:close/>
                </a:path>
                <a:path w="1225550" h="685800">
                  <a:moveTo>
                    <a:pt x="1225296" y="410845"/>
                  </a:moveTo>
                  <a:lnTo>
                    <a:pt x="1069086" y="410845"/>
                  </a:lnTo>
                  <a:lnTo>
                    <a:pt x="1225296" y="416583"/>
                  </a:lnTo>
                  <a:lnTo>
                    <a:pt x="1225296" y="410845"/>
                  </a:lnTo>
                  <a:close/>
                </a:path>
                <a:path w="1225550" h="685800">
                  <a:moveTo>
                    <a:pt x="530351" y="72898"/>
                  </a:moveTo>
                  <a:lnTo>
                    <a:pt x="464312" y="200660"/>
                  </a:lnTo>
                  <a:lnTo>
                    <a:pt x="1097684" y="200660"/>
                  </a:lnTo>
                  <a:lnTo>
                    <a:pt x="1117057" y="184150"/>
                  </a:lnTo>
                  <a:lnTo>
                    <a:pt x="685800" y="184150"/>
                  </a:lnTo>
                  <a:lnTo>
                    <a:pt x="530351" y="72898"/>
                  </a:lnTo>
                  <a:close/>
                </a:path>
                <a:path w="1225550" h="685800">
                  <a:moveTo>
                    <a:pt x="922147" y="0"/>
                  </a:moveTo>
                  <a:lnTo>
                    <a:pt x="685800" y="184150"/>
                  </a:lnTo>
                  <a:lnTo>
                    <a:pt x="1117057" y="184150"/>
                  </a:lnTo>
                  <a:lnTo>
                    <a:pt x="1134791" y="169037"/>
                  </a:lnTo>
                  <a:lnTo>
                    <a:pt x="898778" y="169037"/>
                  </a:lnTo>
                  <a:lnTo>
                    <a:pt x="922147" y="0"/>
                  </a:lnTo>
                  <a:close/>
                </a:path>
                <a:path w="1225550" h="685800">
                  <a:moveTo>
                    <a:pt x="1167129" y="141478"/>
                  </a:moveTo>
                  <a:lnTo>
                    <a:pt x="898778" y="169037"/>
                  </a:lnTo>
                  <a:lnTo>
                    <a:pt x="1134791" y="169037"/>
                  </a:lnTo>
                  <a:lnTo>
                    <a:pt x="1167129" y="141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18703" y="5167884"/>
              <a:ext cx="1225550" cy="685800"/>
            </a:xfrm>
            <a:custGeom>
              <a:avLst/>
              <a:gdLst/>
              <a:ahLst/>
              <a:cxnLst/>
              <a:rect l="l" t="t" r="r" b="b"/>
              <a:pathLst>
                <a:path w="1225550" h="685800">
                  <a:moveTo>
                    <a:pt x="685800" y="184150"/>
                  </a:moveTo>
                  <a:lnTo>
                    <a:pt x="922147" y="0"/>
                  </a:lnTo>
                  <a:lnTo>
                    <a:pt x="898778" y="169037"/>
                  </a:lnTo>
                  <a:lnTo>
                    <a:pt x="1167129" y="141478"/>
                  </a:lnTo>
                  <a:lnTo>
                    <a:pt x="1060577" y="232283"/>
                  </a:lnTo>
                  <a:lnTo>
                    <a:pt x="1225296" y="247652"/>
                  </a:lnTo>
                </a:path>
                <a:path w="1225550" h="685800">
                  <a:moveTo>
                    <a:pt x="1225296" y="296636"/>
                  </a:moveTo>
                  <a:lnTo>
                    <a:pt x="1117980" y="332613"/>
                  </a:lnTo>
                  <a:lnTo>
                    <a:pt x="1225296" y="370417"/>
                  </a:lnTo>
                </a:path>
                <a:path w="1225550" h="685800">
                  <a:moveTo>
                    <a:pt x="1225296" y="416583"/>
                  </a:moveTo>
                  <a:lnTo>
                    <a:pt x="1069086" y="410845"/>
                  </a:lnTo>
                  <a:lnTo>
                    <a:pt x="1152144" y="574509"/>
                  </a:lnTo>
                  <a:lnTo>
                    <a:pt x="890270" y="459003"/>
                  </a:lnTo>
                  <a:lnTo>
                    <a:pt x="841121" y="626643"/>
                  </a:lnTo>
                  <a:lnTo>
                    <a:pt x="668781" y="474179"/>
                  </a:lnTo>
                  <a:lnTo>
                    <a:pt x="538734" y="685800"/>
                  </a:lnTo>
                  <a:lnTo>
                    <a:pt x="489839" y="496150"/>
                  </a:lnTo>
                  <a:lnTo>
                    <a:pt x="302387" y="559333"/>
                  </a:lnTo>
                  <a:lnTo>
                    <a:pt x="359791" y="442493"/>
                  </a:lnTo>
                  <a:lnTo>
                    <a:pt x="8509" y="463130"/>
                  </a:lnTo>
                  <a:lnTo>
                    <a:pt x="236347" y="373888"/>
                  </a:lnTo>
                  <a:lnTo>
                    <a:pt x="0" y="273558"/>
                  </a:lnTo>
                  <a:lnTo>
                    <a:pt x="293750" y="241808"/>
                  </a:lnTo>
                  <a:lnTo>
                    <a:pt x="23495" y="72898"/>
                  </a:lnTo>
                  <a:lnTo>
                    <a:pt x="464312" y="200660"/>
                  </a:lnTo>
                  <a:lnTo>
                    <a:pt x="530351" y="72898"/>
                  </a:lnTo>
                  <a:lnTo>
                    <a:pt x="685800" y="1841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402704" y="3554539"/>
            <a:ext cx="9220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61605" y="4021646"/>
            <a:ext cx="6153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770942" y="2729341"/>
            <a:ext cx="1990725" cy="578644"/>
            <a:chOff x="6770941" y="3639121"/>
            <a:chExt cx="1990725" cy="771525"/>
          </a:xfrm>
        </p:grpSpPr>
        <p:sp>
          <p:nvSpPr>
            <p:cNvPr id="71" name="object 71"/>
            <p:cNvSpPr/>
            <p:nvPr/>
          </p:nvSpPr>
          <p:spPr>
            <a:xfrm>
              <a:off x="6775704" y="364388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331976" y="0"/>
                  </a:moveTo>
                  <a:lnTo>
                    <a:pt x="990600" y="204597"/>
                  </a:lnTo>
                  <a:lnTo>
                    <a:pt x="766064" y="80899"/>
                  </a:lnTo>
                  <a:lnTo>
                    <a:pt x="670687" y="223012"/>
                  </a:lnTo>
                  <a:lnTo>
                    <a:pt x="33909" y="80899"/>
                  </a:lnTo>
                  <a:lnTo>
                    <a:pt x="424434" y="268732"/>
                  </a:lnTo>
                  <a:lnTo>
                    <a:pt x="0" y="303911"/>
                  </a:lnTo>
                  <a:lnTo>
                    <a:pt x="341375" y="415417"/>
                  </a:lnTo>
                  <a:lnTo>
                    <a:pt x="12319" y="514604"/>
                  </a:lnTo>
                  <a:lnTo>
                    <a:pt x="519811" y="491617"/>
                  </a:lnTo>
                  <a:lnTo>
                    <a:pt x="436752" y="621538"/>
                  </a:lnTo>
                  <a:lnTo>
                    <a:pt x="707644" y="551307"/>
                  </a:lnTo>
                  <a:lnTo>
                    <a:pt x="778255" y="762000"/>
                  </a:lnTo>
                  <a:lnTo>
                    <a:pt x="965962" y="526923"/>
                  </a:lnTo>
                  <a:lnTo>
                    <a:pt x="1215009" y="696214"/>
                  </a:lnTo>
                  <a:lnTo>
                    <a:pt x="1286002" y="510032"/>
                  </a:lnTo>
                  <a:lnTo>
                    <a:pt x="1664335" y="638302"/>
                  </a:lnTo>
                  <a:lnTo>
                    <a:pt x="1544320" y="456565"/>
                  </a:lnTo>
                  <a:lnTo>
                    <a:pt x="1981200" y="468884"/>
                  </a:lnTo>
                  <a:lnTo>
                    <a:pt x="1614931" y="369570"/>
                  </a:lnTo>
                  <a:lnTo>
                    <a:pt x="1935099" y="287020"/>
                  </a:lnTo>
                  <a:lnTo>
                    <a:pt x="1532001" y="258064"/>
                  </a:lnTo>
                  <a:lnTo>
                    <a:pt x="1685798" y="157226"/>
                  </a:lnTo>
                  <a:lnTo>
                    <a:pt x="1298321" y="18783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5704" y="364388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204597"/>
                  </a:moveTo>
                  <a:lnTo>
                    <a:pt x="1331976" y="0"/>
                  </a:lnTo>
                  <a:lnTo>
                    <a:pt x="1298321" y="187833"/>
                  </a:lnTo>
                  <a:lnTo>
                    <a:pt x="1685798" y="157226"/>
                  </a:lnTo>
                  <a:lnTo>
                    <a:pt x="1532001" y="258064"/>
                  </a:lnTo>
                  <a:lnTo>
                    <a:pt x="1935099" y="287020"/>
                  </a:lnTo>
                  <a:lnTo>
                    <a:pt x="1614931" y="369570"/>
                  </a:lnTo>
                  <a:lnTo>
                    <a:pt x="1981200" y="468884"/>
                  </a:lnTo>
                  <a:lnTo>
                    <a:pt x="1544320" y="456565"/>
                  </a:lnTo>
                  <a:lnTo>
                    <a:pt x="1664335" y="638302"/>
                  </a:lnTo>
                  <a:lnTo>
                    <a:pt x="1286002" y="510032"/>
                  </a:lnTo>
                  <a:lnTo>
                    <a:pt x="1215009" y="696214"/>
                  </a:lnTo>
                  <a:lnTo>
                    <a:pt x="965962" y="526923"/>
                  </a:lnTo>
                  <a:lnTo>
                    <a:pt x="778255" y="762000"/>
                  </a:lnTo>
                  <a:lnTo>
                    <a:pt x="707644" y="551307"/>
                  </a:lnTo>
                  <a:lnTo>
                    <a:pt x="436752" y="621538"/>
                  </a:lnTo>
                  <a:lnTo>
                    <a:pt x="519811" y="491617"/>
                  </a:lnTo>
                  <a:lnTo>
                    <a:pt x="12319" y="514604"/>
                  </a:lnTo>
                  <a:lnTo>
                    <a:pt x="341375" y="415417"/>
                  </a:lnTo>
                  <a:lnTo>
                    <a:pt x="0" y="303911"/>
                  </a:lnTo>
                  <a:lnTo>
                    <a:pt x="424434" y="268732"/>
                  </a:lnTo>
                  <a:lnTo>
                    <a:pt x="33909" y="80899"/>
                  </a:lnTo>
                  <a:lnTo>
                    <a:pt x="670687" y="223012"/>
                  </a:lnTo>
                  <a:lnTo>
                    <a:pt x="766064" y="80899"/>
                  </a:lnTo>
                  <a:lnTo>
                    <a:pt x="990600" y="20459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269480" y="2892552"/>
            <a:ext cx="1073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thods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734364" y="1947006"/>
            <a:ext cx="1990725" cy="578644"/>
            <a:chOff x="6770941" y="2419921"/>
            <a:chExt cx="1990725" cy="771525"/>
          </a:xfrm>
        </p:grpSpPr>
        <p:sp>
          <p:nvSpPr>
            <p:cNvPr id="75" name="object 75"/>
            <p:cNvSpPr/>
            <p:nvPr/>
          </p:nvSpPr>
          <p:spPr>
            <a:xfrm>
              <a:off x="6775704" y="2424683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331976" y="0"/>
                  </a:moveTo>
                  <a:lnTo>
                    <a:pt x="990600" y="204596"/>
                  </a:lnTo>
                  <a:lnTo>
                    <a:pt x="766064" y="80899"/>
                  </a:lnTo>
                  <a:lnTo>
                    <a:pt x="670687" y="223012"/>
                  </a:lnTo>
                  <a:lnTo>
                    <a:pt x="33909" y="80899"/>
                  </a:lnTo>
                  <a:lnTo>
                    <a:pt x="424434" y="268731"/>
                  </a:lnTo>
                  <a:lnTo>
                    <a:pt x="0" y="303911"/>
                  </a:lnTo>
                  <a:lnTo>
                    <a:pt x="341375" y="415416"/>
                  </a:lnTo>
                  <a:lnTo>
                    <a:pt x="12319" y="514603"/>
                  </a:lnTo>
                  <a:lnTo>
                    <a:pt x="519811" y="491616"/>
                  </a:lnTo>
                  <a:lnTo>
                    <a:pt x="436752" y="621538"/>
                  </a:lnTo>
                  <a:lnTo>
                    <a:pt x="707644" y="551306"/>
                  </a:lnTo>
                  <a:lnTo>
                    <a:pt x="778255" y="762000"/>
                  </a:lnTo>
                  <a:lnTo>
                    <a:pt x="965962" y="526923"/>
                  </a:lnTo>
                  <a:lnTo>
                    <a:pt x="1215009" y="696213"/>
                  </a:lnTo>
                  <a:lnTo>
                    <a:pt x="1286002" y="510031"/>
                  </a:lnTo>
                  <a:lnTo>
                    <a:pt x="1664335" y="638301"/>
                  </a:lnTo>
                  <a:lnTo>
                    <a:pt x="1544320" y="456564"/>
                  </a:lnTo>
                  <a:lnTo>
                    <a:pt x="1981200" y="468883"/>
                  </a:lnTo>
                  <a:lnTo>
                    <a:pt x="1614931" y="369569"/>
                  </a:lnTo>
                  <a:lnTo>
                    <a:pt x="1935099" y="287019"/>
                  </a:lnTo>
                  <a:lnTo>
                    <a:pt x="1532001" y="258063"/>
                  </a:lnTo>
                  <a:lnTo>
                    <a:pt x="1685798" y="157225"/>
                  </a:lnTo>
                  <a:lnTo>
                    <a:pt x="1298321" y="18783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75704" y="2424683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204596"/>
                  </a:moveTo>
                  <a:lnTo>
                    <a:pt x="1331976" y="0"/>
                  </a:lnTo>
                  <a:lnTo>
                    <a:pt x="1298321" y="187832"/>
                  </a:lnTo>
                  <a:lnTo>
                    <a:pt x="1685798" y="157225"/>
                  </a:lnTo>
                  <a:lnTo>
                    <a:pt x="1532001" y="258063"/>
                  </a:lnTo>
                  <a:lnTo>
                    <a:pt x="1935099" y="287019"/>
                  </a:lnTo>
                  <a:lnTo>
                    <a:pt x="1614931" y="369569"/>
                  </a:lnTo>
                  <a:lnTo>
                    <a:pt x="1981200" y="468883"/>
                  </a:lnTo>
                  <a:lnTo>
                    <a:pt x="1544320" y="456564"/>
                  </a:lnTo>
                  <a:lnTo>
                    <a:pt x="1664335" y="638301"/>
                  </a:lnTo>
                  <a:lnTo>
                    <a:pt x="1286002" y="510031"/>
                  </a:lnTo>
                  <a:lnTo>
                    <a:pt x="1215009" y="696213"/>
                  </a:lnTo>
                  <a:lnTo>
                    <a:pt x="965962" y="526923"/>
                  </a:lnTo>
                  <a:lnTo>
                    <a:pt x="778255" y="762000"/>
                  </a:lnTo>
                  <a:lnTo>
                    <a:pt x="707644" y="551306"/>
                  </a:lnTo>
                  <a:lnTo>
                    <a:pt x="436752" y="621538"/>
                  </a:lnTo>
                  <a:lnTo>
                    <a:pt x="519811" y="491616"/>
                  </a:lnTo>
                  <a:lnTo>
                    <a:pt x="12319" y="514603"/>
                  </a:lnTo>
                  <a:lnTo>
                    <a:pt x="341375" y="415416"/>
                  </a:lnTo>
                  <a:lnTo>
                    <a:pt x="0" y="303911"/>
                  </a:lnTo>
                  <a:lnTo>
                    <a:pt x="424434" y="268731"/>
                  </a:lnTo>
                  <a:lnTo>
                    <a:pt x="33909" y="80899"/>
                  </a:lnTo>
                  <a:lnTo>
                    <a:pt x="670687" y="223012"/>
                  </a:lnTo>
                  <a:lnTo>
                    <a:pt x="766064" y="80899"/>
                  </a:lnTo>
                  <a:lnTo>
                    <a:pt x="990600" y="2045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103619" y="2006537"/>
            <a:ext cx="10915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pacity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85142" y="3872341"/>
            <a:ext cx="1990725" cy="578644"/>
            <a:chOff x="6085141" y="5163121"/>
            <a:chExt cx="1990725" cy="771525"/>
          </a:xfrm>
        </p:grpSpPr>
        <p:sp>
          <p:nvSpPr>
            <p:cNvPr id="79" name="object 79"/>
            <p:cNvSpPr/>
            <p:nvPr/>
          </p:nvSpPr>
          <p:spPr>
            <a:xfrm>
              <a:off x="6089903" y="516788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331976" y="0"/>
                  </a:moveTo>
                  <a:lnTo>
                    <a:pt x="990600" y="204597"/>
                  </a:lnTo>
                  <a:lnTo>
                    <a:pt x="766064" y="80899"/>
                  </a:lnTo>
                  <a:lnTo>
                    <a:pt x="670687" y="223012"/>
                  </a:lnTo>
                  <a:lnTo>
                    <a:pt x="33909" y="80899"/>
                  </a:lnTo>
                  <a:lnTo>
                    <a:pt x="424434" y="268732"/>
                  </a:lnTo>
                  <a:lnTo>
                    <a:pt x="0" y="303911"/>
                  </a:lnTo>
                  <a:lnTo>
                    <a:pt x="341375" y="415417"/>
                  </a:lnTo>
                  <a:lnTo>
                    <a:pt x="12446" y="514591"/>
                  </a:lnTo>
                  <a:lnTo>
                    <a:pt x="519811" y="491667"/>
                  </a:lnTo>
                  <a:lnTo>
                    <a:pt x="436752" y="621487"/>
                  </a:lnTo>
                  <a:lnTo>
                    <a:pt x="707644" y="551281"/>
                  </a:lnTo>
                  <a:lnTo>
                    <a:pt x="778255" y="762000"/>
                  </a:lnTo>
                  <a:lnTo>
                    <a:pt x="965962" y="526872"/>
                  </a:lnTo>
                  <a:lnTo>
                    <a:pt x="1215009" y="696277"/>
                  </a:lnTo>
                  <a:lnTo>
                    <a:pt x="1286002" y="510006"/>
                  </a:lnTo>
                  <a:lnTo>
                    <a:pt x="1664335" y="638352"/>
                  </a:lnTo>
                  <a:lnTo>
                    <a:pt x="1544320" y="456565"/>
                  </a:lnTo>
                  <a:lnTo>
                    <a:pt x="1981200" y="468845"/>
                  </a:lnTo>
                  <a:lnTo>
                    <a:pt x="1614931" y="369570"/>
                  </a:lnTo>
                  <a:lnTo>
                    <a:pt x="1935099" y="287020"/>
                  </a:lnTo>
                  <a:lnTo>
                    <a:pt x="1532001" y="258064"/>
                  </a:lnTo>
                  <a:lnTo>
                    <a:pt x="1685798" y="157226"/>
                  </a:lnTo>
                  <a:lnTo>
                    <a:pt x="1298321" y="18783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89903" y="5167884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204597"/>
                  </a:moveTo>
                  <a:lnTo>
                    <a:pt x="1331976" y="0"/>
                  </a:lnTo>
                  <a:lnTo>
                    <a:pt x="1298321" y="187833"/>
                  </a:lnTo>
                  <a:lnTo>
                    <a:pt x="1685798" y="157226"/>
                  </a:lnTo>
                  <a:lnTo>
                    <a:pt x="1532001" y="258064"/>
                  </a:lnTo>
                  <a:lnTo>
                    <a:pt x="1935099" y="287020"/>
                  </a:lnTo>
                  <a:lnTo>
                    <a:pt x="1614931" y="369570"/>
                  </a:lnTo>
                  <a:lnTo>
                    <a:pt x="1981200" y="468845"/>
                  </a:lnTo>
                  <a:lnTo>
                    <a:pt x="1544320" y="456565"/>
                  </a:lnTo>
                  <a:lnTo>
                    <a:pt x="1664335" y="638352"/>
                  </a:lnTo>
                  <a:lnTo>
                    <a:pt x="1286002" y="510006"/>
                  </a:lnTo>
                  <a:lnTo>
                    <a:pt x="1215009" y="696277"/>
                  </a:lnTo>
                  <a:lnTo>
                    <a:pt x="965962" y="526872"/>
                  </a:lnTo>
                  <a:lnTo>
                    <a:pt x="778255" y="762000"/>
                  </a:lnTo>
                  <a:lnTo>
                    <a:pt x="707644" y="551281"/>
                  </a:lnTo>
                  <a:lnTo>
                    <a:pt x="436752" y="621487"/>
                  </a:lnTo>
                  <a:lnTo>
                    <a:pt x="519811" y="491667"/>
                  </a:lnTo>
                  <a:lnTo>
                    <a:pt x="12446" y="514591"/>
                  </a:lnTo>
                  <a:lnTo>
                    <a:pt x="341375" y="415417"/>
                  </a:lnTo>
                  <a:lnTo>
                    <a:pt x="0" y="303911"/>
                  </a:lnTo>
                  <a:lnTo>
                    <a:pt x="424434" y="268732"/>
                  </a:lnTo>
                  <a:lnTo>
                    <a:pt x="33909" y="80899"/>
                  </a:lnTo>
                  <a:lnTo>
                    <a:pt x="670687" y="223012"/>
                  </a:lnTo>
                  <a:lnTo>
                    <a:pt x="766064" y="80899"/>
                  </a:lnTo>
                  <a:lnTo>
                    <a:pt x="990600" y="20459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86829" y="4064356"/>
            <a:ext cx="1333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Contention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846642" y="1920097"/>
            <a:ext cx="1990725" cy="578644"/>
            <a:chOff x="2846641" y="2560129"/>
            <a:chExt cx="1990725" cy="771525"/>
          </a:xfrm>
        </p:grpSpPr>
        <p:sp>
          <p:nvSpPr>
            <p:cNvPr id="83" name="object 83"/>
            <p:cNvSpPr/>
            <p:nvPr/>
          </p:nvSpPr>
          <p:spPr>
            <a:xfrm>
              <a:off x="2851404" y="2564892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331975" y="0"/>
                  </a:moveTo>
                  <a:lnTo>
                    <a:pt x="990599" y="204597"/>
                  </a:lnTo>
                  <a:lnTo>
                    <a:pt x="766063" y="80899"/>
                  </a:lnTo>
                  <a:lnTo>
                    <a:pt x="670686" y="223012"/>
                  </a:lnTo>
                  <a:lnTo>
                    <a:pt x="33908" y="80899"/>
                  </a:lnTo>
                  <a:lnTo>
                    <a:pt x="424433" y="268732"/>
                  </a:lnTo>
                  <a:lnTo>
                    <a:pt x="0" y="303911"/>
                  </a:lnTo>
                  <a:lnTo>
                    <a:pt x="341375" y="415417"/>
                  </a:lnTo>
                  <a:lnTo>
                    <a:pt x="12445" y="514604"/>
                  </a:lnTo>
                  <a:lnTo>
                    <a:pt x="519810" y="491617"/>
                  </a:lnTo>
                  <a:lnTo>
                    <a:pt x="436753" y="621538"/>
                  </a:lnTo>
                  <a:lnTo>
                    <a:pt x="707644" y="551307"/>
                  </a:lnTo>
                  <a:lnTo>
                    <a:pt x="778256" y="762000"/>
                  </a:lnTo>
                  <a:lnTo>
                    <a:pt x="965961" y="526923"/>
                  </a:lnTo>
                  <a:lnTo>
                    <a:pt x="1215008" y="696213"/>
                  </a:lnTo>
                  <a:lnTo>
                    <a:pt x="1286001" y="510032"/>
                  </a:lnTo>
                  <a:lnTo>
                    <a:pt x="1664334" y="638302"/>
                  </a:lnTo>
                  <a:lnTo>
                    <a:pt x="1544320" y="456565"/>
                  </a:lnTo>
                  <a:lnTo>
                    <a:pt x="1981199" y="468884"/>
                  </a:lnTo>
                  <a:lnTo>
                    <a:pt x="1614932" y="369570"/>
                  </a:lnTo>
                  <a:lnTo>
                    <a:pt x="1935098" y="287020"/>
                  </a:lnTo>
                  <a:lnTo>
                    <a:pt x="1532000" y="258063"/>
                  </a:lnTo>
                  <a:lnTo>
                    <a:pt x="1685797" y="157225"/>
                  </a:lnTo>
                  <a:lnTo>
                    <a:pt x="1298320" y="187833"/>
                  </a:lnTo>
                  <a:lnTo>
                    <a:pt x="1331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51404" y="2564892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599" y="204597"/>
                  </a:moveTo>
                  <a:lnTo>
                    <a:pt x="1331975" y="0"/>
                  </a:lnTo>
                  <a:lnTo>
                    <a:pt x="1298320" y="187833"/>
                  </a:lnTo>
                  <a:lnTo>
                    <a:pt x="1685797" y="157225"/>
                  </a:lnTo>
                  <a:lnTo>
                    <a:pt x="1532000" y="258063"/>
                  </a:lnTo>
                  <a:lnTo>
                    <a:pt x="1935098" y="287020"/>
                  </a:lnTo>
                  <a:lnTo>
                    <a:pt x="1614932" y="369570"/>
                  </a:lnTo>
                  <a:lnTo>
                    <a:pt x="1981199" y="468884"/>
                  </a:lnTo>
                  <a:lnTo>
                    <a:pt x="1544320" y="456565"/>
                  </a:lnTo>
                  <a:lnTo>
                    <a:pt x="1664334" y="638302"/>
                  </a:lnTo>
                  <a:lnTo>
                    <a:pt x="1286001" y="510032"/>
                  </a:lnTo>
                  <a:lnTo>
                    <a:pt x="1215008" y="696213"/>
                  </a:lnTo>
                  <a:lnTo>
                    <a:pt x="965961" y="526923"/>
                  </a:lnTo>
                  <a:lnTo>
                    <a:pt x="778256" y="762000"/>
                  </a:lnTo>
                  <a:lnTo>
                    <a:pt x="707644" y="551307"/>
                  </a:lnTo>
                  <a:lnTo>
                    <a:pt x="436753" y="621538"/>
                  </a:lnTo>
                  <a:lnTo>
                    <a:pt x="519810" y="491617"/>
                  </a:lnTo>
                  <a:lnTo>
                    <a:pt x="12445" y="514604"/>
                  </a:lnTo>
                  <a:lnTo>
                    <a:pt x="341375" y="415417"/>
                  </a:lnTo>
                  <a:lnTo>
                    <a:pt x="0" y="303911"/>
                  </a:lnTo>
                  <a:lnTo>
                    <a:pt x="424433" y="268732"/>
                  </a:lnTo>
                  <a:lnTo>
                    <a:pt x="33908" y="80899"/>
                  </a:lnTo>
                  <a:lnTo>
                    <a:pt x="670686" y="223012"/>
                  </a:lnTo>
                  <a:lnTo>
                    <a:pt x="766063" y="80899"/>
                  </a:lnTo>
                  <a:lnTo>
                    <a:pt x="990599" y="20459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147822" y="2111407"/>
            <a:ext cx="12103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695766" y="3378565"/>
            <a:ext cx="1990725" cy="578644"/>
            <a:chOff x="2695765" y="4504753"/>
            <a:chExt cx="1990725" cy="771525"/>
          </a:xfrm>
        </p:grpSpPr>
        <p:sp>
          <p:nvSpPr>
            <p:cNvPr id="87" name="object 87"/>
            <p:cNvSpPr/>
            <p:nvPr/>
          </p:nvSpPr>
          <p:spPr>
            <a:xfrm>
              <a:off x="2700527" y="4509515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331976" y="0"/>
                  </a:moveTo>
                  <a:lnTo>
                    <a:pt x="990600" y="204596"/>
                  </a:lnTo>
                  <a:lnTo>
                    <a:pt x="766063" y="80898"/>
                  </a:lnTo>
                  <a:lnTo>
                    <a:pt x="670687" y="223011"/>
                  </a:lnTo>
                  <a:lnTo>
                    <a:pt x="33909" y="80898"/>
                  </a:lnTo>
                  <a:lnTo>
                    <a:pt x="424434" y="268731"/>
                  </a:lnTo>
                  <a:lnTo>
                    <a:pt x="0" y="303910"/>
                  </a:lnTo>
                  <a:lnTo>
                    <a:pt x="341376" y="415416"/>
                  </a:lnTo>
                  <a:lnTo>
                    <a:pt x="12319" y="514603"/>
                  </a:lnTo>
                  <a:lnTo>
                    <a:pt x="519811" y="491616"/>
                  </a:lnTo>
                  <a:lnTo>
                    <a:pt x="436753" y="621537"/>
                  </a:lnTo>
                  <a:lnTo>
                    <a:pt x="707644" y="551306"/>
                  </a:lnTo>
                  <a:lnTo>
                    <a:pt x="778256" y="761999"/>
                  </a:lnTo>
                  <a:lnTo>
                    <a:pt x="965962" y="526922"/>
                  </a:lnTo>
                  <a:lnTo>
                    <a:pt x="1215009" y="696213"/>
                  </a:lnTo>
                  <a:lnTo>
                    <a:pt x="1286002" y="510031"/>
                  </a:lnTo>
                  <a:lnTo>
                    <a:pt x="1664335" y="638301"/>
                  </a:lnTo>
                  <a:lnTo>
                    <a:pt x="1544320" y="456564"/>
                  </a:lnTo>
                  <a:lnTo>
                    <a:pt x="1981200" y="468883"/>
                  </a:lnTo>
                  <a:lnTo>
                    <a:pt x="1614932" y="369569"/>
                  </a:lnTo>
                  <a:lnTo>
                    <a:pt x="1935099" y="287019"/>
                  </a:lnTo>
                  <a:lnTo>
                    <a:pt x="1532001" y="258063"/>
                  </a:lnTo>
                  <a:lnTo>
                    <a:pt x="1685798" y="157225"/>
                  </a:lnTo>
                  <a:lnTo>
                    <a:pt x="1298321" y="18783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00527" y="4509515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990600" y="204596"/>
                  </a:moveTo>
                  <a:lnTo>
                    <a:pt x="1331976" y="0"/>
                  </a:lnTo>
                  <a:lnTo>
                    <a:pt x="1298321" y="187832"/>
                  </a:lnTo>
                  <a:lnTo>
                    <a:pt x="1685798" y="157225"/>
                  </a:lnTo>
                  <a:lnTo>
                    <a:pt x="1532001" y="258063"/>
                  </a:lnTo>
                  <a:lnTo>
                    <a:pt x="1935099" y="287019"/>
                  </a:lnTo>
                  <a:lnTo>
                    <a:pt x="1614932" y="369569"/>
                  </a:lnTo>
                  <a:lnTo>
                    <a:pt x="1981200" y="468883"/>
                  </a:lnTo>
                  <a:lnTo>
                    <a:pt x="1544320" y="456564"/>
                  </a:lnTo>
                  <a:lnTo>
                    <a:pt x="1664335" y="638301"/>
                  </a:lnTo>
                  <a:lnTo>
                    <a:pt x="1286002" y="510031"/>
                  </a:lnTo>
                  <a:lnTo>
                    <a:pt x="1215009" y="696213"/>
                  </a:lnTo>
                  <a:lnTo>
                    <a:pt x="965962" y="526922"/>
                  </a:lnTo>
                  <a:lnTo>
                    <a:pt x="778256" y="761999"/>
                  </a:lnTo>
                  <a:lnTo>
                    <a:pt x="707644" y="551306"/>
                  </a:lnTo>
                  <a:lnTo>
                    <a:pt x="436753" y="621537"/>
                  </a:lnTo>
                  <a:lnTo>
                    <a:pt x="519811" y="491616"/>
                  </a:lnTo>
                  <a:lnTo>
                    <a:pt x="12319" y="514603"/>
                  </a:lnTo>
                  <a:lnTo>
                    <a:pt x="341376" y="415416"/>
                  </a:lnTo>
                  <a:lnTo>
                    <a:pt x="0" y="303910"/>
                  </a:lnTo>
                  <a:lnTo>
                    <a:pt x="424434" y="268731"/>
                  </a:lnTo>
                  <a:lnTo>
                    <a:pt x="33909" y="80898"/>
                  </a:lnTo>
                  <a:lnTo>
                    <a:pt x="670687" y="223011"/>
                  </a:lnTo>
                  <a:lnTo>
                    <a:pt x="766063" y="80898"/>
                  </a:lnTo>
                  <a:lnTo>
                    <a:pt x="990600" y="2045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96946" y="3570161"/>
            <a:ext cx="1329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69292" y="264599"/>
            <a:ext cx="9074709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00"/>
                </a:solidFill>
              </a:rPr>
              <a:t>Performance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Testing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helps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Identify</a:t>
            </a:r>
          </a:p>
        </p:txBody>
      </p:sp>
      <p:grpSp>
        <p:nvGrpSpPr>
          <p:cNvPr id="91" name="object 91"/>
          <p:cNvGrpSpPr/>
          <p:nvPr/>
        </p:nvGrpSpPr>
        <p:grpSpPr>
          <a:xfrm>
            <a:off x="4424172" y="2623184"/>
            <a:ext cx="2167255" cy="600075"/>
            <a:chOff x="4424171" y="3497579"/>
            <a:chExt cx="2167255" cy="800100"/>
          </a:xfrm>
        </p:grpSpPr>
        <p:sp>
          <p:nvSpPr>
            <p:cNvPr id="92" name="object 92"/>
            <p:cNvSpPr/>
            <p:nvPr/>
          </p:nvSpPr>
          <p:spPr>
            <a:xfrm>
              <a:off x="4428743" y="3502151"/>
              <a:ext cx="2158365" cy="791210"/>
            </a:xfrm>
            <a:custGeom>
              <a:avLst/>
              <a:gdLst/>
              <a:ahLst/>
              <a:cxnLst/>
              <a:rect l="l" t="t" r="r" b="b"/>
              <a:pathLst>
                <a:path w="2158365" h="791210">
                  <a:moveTo>
                    <a:pt x="1450847" y="0"/>
                  </a:moveTo>
                  <a:lnTo>
                    <a:pt x="1078991" y="212344"/>
                  </a:lnTo>
                  <a:lnTo>
                    <a:pt x="834389" y="84074"/>
                  </a:lnTo>
                  <a:lnTo>
                    <a:pt x="730503" y="231394"/>
                  </a:lnTo>
                  <a:lnTo>
                    <a:pt x="36956" y="84074"/>
                  </a:lnTo>
                  <a:lnTo>
                    <a:pt x="462279" y="278892"/>
                  </a:lnTo>
                  <a:lnTo>
                    <a:pt x="0" y="315468"/>
                  </a:lnTo>
                  <a:lnTo>
                    <a:pt x="371855" y="431165"/>
                  </a:lnTo>
                  <a:lnTo>
                    <a:pt x="13461" y="534162"/>
                  </a:lnTo>
                  <a:lnTo>
                    <a:pt x="566165" y="510413"/>
                  </a:lnTo>
                  <a:lnTo>
                    <a:pt x="475741" y="645160"/>
                  </a:lnTo>
                  <a:lnTo>
                    <a:pt x="770763" y="572262"/>
                  </a:lnTo>
                  <a:lnTo>
                    <a:pt x="847725" y="790956"/>
                  </a:lnTo>
                  <a:lnTo>
                    <a:pt x="1052194" y="546862"/>
                  </a:lnTo>
                  <a:lnTo>
                    <a:pt x="1323466" y="722757"/>
                  </a:lnTo>
                  <a:lnTo>
                    <a:pt x="1400682" y="529336"/>
                  </a:lnTo>
                  <a:lnTo>
                    <a:pt x="1812797" y="662559"/>
                  </a:lnTo>
                  <a:lnTo>
                    <a:pt x="1682114" y="473964"/>
                  </a:lnTo>
                  <a:lnTo>
                    <a:pt x="2157983" y="486664"/>
                  </a:lnTo>
                  <a:lnTo>
                    <a:pt x="1759077" y="383540"/>
                  </a:lnTo>
                  <a:lnTo>
                    <a:pt x="2107691" y="297942"/>
                  </a:lnTo>
                  <a:lnTo>
                    <a:pt x="1668652" y="267843"/>
                  </a:lnTo>
                  <a:lnTo>
                    <a:pt x="1836292" y="163195"/>
                  </a:lnTo>
                  <a:lnTo>
                    <a:pt x="1414144" y="194945"/>
                  </a:lnTo>
                  <a:lnTo>
                    <a:pt x="14508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28743" y="3502151"/>
              <a:ext cx="2158365" cy="791210"/>
            </a:xfrm>
            <a:custGeom>
              <a:avLst/>
              <a:gdLst/>
              <a:ahLst/>
              <a:cxnLst/>
              <a:rect l="l" t="t" r="r" b="b"/>
              <a:pathLst>
                <a:path w="2158365" h="791210">
                  <a:moveTo>
                    <a:pt x="1078991" y="212344"/>
                  </a:moveTo>
                  <a:lnTo>
                    <a:pt x="1450847" y="0"/>
                  </a:lnTo>
                  <a:lnTo>
                    <a:pt x="1414144" y="194945"/>
                  </a:lnTo>
                  <a:lnTo>
                    <a:pt x="1836292" y="163195"/>
                  </a:lnTo>
                  <a:lnTo>
                    <a:pt x="1668652" y="267843"/>
                  </a:lnTo>
                  <a:lnTo>
                    <a:pt x="2107691" y="297942"/>
                  </a:lnTo>
                  <a:lnTo>
                    <a:pt x="1759077" y="383540"/>
                  </a:lnTo>
                  <a:lnTo>
                    <a:pt x="2157983" y="486664"/>
                  </a:lnTo>
                  <a:lnTo>
                    <a:pt x="1682114" y="473964"/>
                  </a:lnTo>
                  <a:lnTo>
                    <a:pt x="1812797" y="662559"/>
                  </a:lnTo>
                  <a:lnTo>
                    <a:pt x="1400682" y="529336"/>
                  </a:lnTo>
                  <a:lnTo>
                    <a:pt x="1323466" y="722757"/>
                  </a:lnTo>
                  <a:lnTo>
                    <a:pt x="1052194" y="546862"/>
                  </a:lnTo>
                  <a:lnTo>
                    <a:pt x="847725" y="790956"/>
                  </a:lnTo>
                  <a:lnTo>
                    <a:pt x="770763" y="572262"/>
                  </a:lnTo>
                  <a:lnTo>
                    <a:pt x="475741" y="645160"/>
                  </a:lnTo>
                  <a:lnTo>
                    <a:pt x="566165" y="510413"/>
                  </a:lnTo>
                  <a:lnTo>
                    <a:pt x="13461" y="534162"/>
                  </a:lnTo>
                  <a:lnTo>
                    <a:pt x="371855" y="431165"/>
                  </a:lnTo>
                  <a:lnTo>
                    <a:pt x="0" y="315468"/>
                  </a:lnTo>
                  <a:lnTo>
                    <a:pt x="462279" y="278892"/>
                  </a:lnTo>
                  <a:lnTo>
                    <a:pt x="36956" y="84074"/>
                  </a:lnTo>
                  <a:lnTo>
                    <a:pt x="730503" y="231394"/>
                  </a:lnTo>
                  <a:lnTo>
                    <a:pt x="834389" y="84074"/>
                  </a:lnTo>
                  <a:lnTo>
                    <a:pt x="1078991" y="212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27195" y="2858929"/>
            <a:ext cx="154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086926"/>
            <a:ext cx="1661160" cy="198644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25257B"/>
                </a:solidFill>
                <a:latin typeface="Calibri"/>
                <a:cs typeface="Calibri"/>
              </a:rPr>
              <a:t>Baseline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7B"/>
                </a:solidFill>
                <a:latin typeface="Calibri"/>
                <a:cs typeface="Calibri"/>
              </a:rPr>
              <a:t>Load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7B"/>
                </a:solidFill>
                <a:latin typeface="Calibri"/>
                <a:cs typeface="Calibri"/>
              </a:rPr>
              <a:t>Stress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25257B"/>
                </a:solidFill>
                <a:latin typeface="Calibri"/>
                <a:cs typeface="Calibri"/>
              </a:rPr>
              <a:t>Soak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7B"/>
                </a:solidFill>
                <a:latin typeface="Calibri"/>
                <a:cs typeface="Calibri"/>
              </a:rPr>
              <a:t>Isolation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25257B"/>
                </a:solidFill>
                <a:latin typeface="Calibri"/>
                <a:cs typeface="Calibri"/>
              </a:rPr>
              <a:t>Configuration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94221"/>
            <a:ext cx="8763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133B78"/>
                </a:solidFill>
              </a:rPr>
              <a:t>Basic</a:t>
            </a:r>
            <a:r>
              <a:rPr sz="3200" spc="-10" dirty="0">
                <a:solidFill>
                  <a:srgbClr val="133B78"/>
                </a:solidFill>
              </a:rPr>
              <a:t> </a:t>
            </a:r>
            <a:r>
              <a:rPr sz="3200" spc="-5" dirty="0">
                <a:solidFill>
                  <a:srgbClr val="133B78"/>
                </a:solidFill>
              </a:rPr>
              <a:t>types</a:t>
            </a:r>
            <a:r>
              <a:rPr sz="3200" spc="10" dirty="0">
                <a:solidFill>
                  <a:srgbClr val="133B78"/>
                </a:solidFill>
              </a:rPr>
              <a:t> </a:t>
            </a:r>
            <a:r>
              <a:rPr sz="3200" spc="-5" dirty="0">
                <a:solidFill>
                  <a:srgbClr val="133B78"/>
                </a:solidFill>
              </a:rPr>
              <a:t>of</a:t>
            </a:r>
            <a:r>
              <a:rPr sz="3200" spc="-10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Performance</a:t>
            </a:r>
            <a:r>
              <a:rPr sz="3200" spc="10" dirty="0">
                <a:solidFill>
                  <a:srgbClr val="133B78"/>
                </a:solidFill>
              </a:rPr>
              <a:t> </a:t>
            </a:r>
            <a:r>
              <a:rPr sz="3200" spc="-75" dirty="0">
                <a:solidFill>
                  <a:srgbClr val="133B78"/>
                </a:solidFill>
              </a:rPr>
              <a:t>Test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139" y="1428750"/>
            <a:ext cx="4776969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436"/>
            <a:ext cx="80772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133B78"/>
                </a:solidFill>
              </a:rPr>
              <a:t>Types</a:t>
            </a:r>
            <a:r>
              <a:rPr spc="-5" dirty="0">
                <a:solidFill>
                  <a:srgbClr val="133B78"/>
                </a:solidFill>
              </a:rPr>
              <a:t> of</a:t>
            </a:r>
            <a:r>
              <a:rPr spc="-20" dirty="0">
                <a:solidFill>
                  <a:srgbClr val="133B78"/>
                </a:solidFill>
              </a:rPr>
              <a:t> </a:t>
            </a:r>
            <a:r>
              <a:rPr spc="-15" dirty="0">
                <a:solidFill>
                  <a:srgbClr val="133B78"/>
                </a:solidFill>
              </a:rPr>
              <a:t>performance</a:t>
            </a:r>
            <a:r>
              <a:rPr spc="5" dirty="0">
                <a:solidFill>
                  <a:srgbClr val="133B78"/>
                </a:solidFill>
              </a:rPr>
              <a:t> </a:t>
            </a:r>
            <a:r>
              <a:rPr spc="-20" dirty="0">
                <a:solidFill>
                  <a:srgbClr val="133B78"/>
                </a:solidFill>
              </a:rPr>
              <a:t>test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4795" y="1657990"/>
            <a:ext cx="3326129" cy="1423641"/>
            <a:chOff x="2029777" y="1351597"/>
            <a:chExt cx="3326129" cy="1348105"/>
          </a:xfrm>
        </p:grpSpPr>
        <p:sp>
          <p:nvSpPr>
            <p:cNvPr id="4" name="object 4"/>
            <p:cNvSpPr/>
            <p:nvPr/>
          </p:nvSpPr>
          <p:spPr>
            <a:xfrm>
              <a:off x="2034539" y="2025396"/>
              <a:ext cx="3316604" cy="447040"/>
            </a:xfrm>
            <a:custGeom>
              <a:avLst/>
              <a:gdLst/>
              <a:ahLst/>
              <a:cxnLst/>
              <a:rect l="l" t="t" r="r" b="b"/>
              <a:pathLst>
                <a:path w="3316604" h="447039">
                  <a:moveTo>
                    <a:pt x="0" y="446531"/>
                  </a:moveTo>
                  <a:lnTo>
                    <a:pt x="3316224" y="446531"/>
                  </a:lnTo>
                </a:path>
                <a:path w="3316604" h="447039">
                  <a:moveTo>
                    <a:pt x="0" y="224027"/>
                  </a:moveTo>
                  <a:lnTo>
                    <a:pt x="3316224" y="224027"/>
                  </a:lnTo>
                </a:path>
                <a:path w="3316604" h="447039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2451" y="2136648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2451" y="2017700"/>
              <a:ext cx="1943100" cy="565785"/>
            </a:xfrm>
            <a:custGeom>
              <a:avLst/>
              <a:gdLst/>
              <a:ahLst/>
              <a:cxnLst/>
              <a:rect l="l" t="t" r="r" b="b"/>
              <a:pathLst>
                <a:path w="1943100" h="565785">
                  <a:moveTo>
                    <a:pt x="0" y="565733"/>
                  </a:moveTo>
                  <a:lnTo>
                    <a:pt x="28575" y="537825"/>
                  </a:lnTo>
                  <a:lnTo>
                    <a:pt x="57150" y="509916"/>
                  </a:lnTo>
                  <a:lnTo>
                    <a:pt x="85725" y="482008"/>
                  </a:lnTo>
                  <a:lnTo>
                    <a:pt x="114300" y="454100"/>
                  </a:lnTo>
                  <a:lnTo>
                    <a:pt x="142875" y="426212"/>
                  </a:lnTo>
                  <a:lnTo>
                    <a:pt x="171450" y="398347"/>
                  </a:lnTo>
                  <a:lnTo>
                    <a:pt x="200025" y="370482"/>
                  </a:lnTo>
                  <a:lnTo>
                    <a:pt x="228600" y="342594"/>
                  </a:lnTo>
                  <a:lnTo>
                    <a:pt x="257175" y="314686"/>
                  </a:lnTo>
                  <a:lnTo>
                    <a:pt x="285750" y="286777"/>
                  </a:lnTo>
                  <a:lnTo>
                    <a:pt x="314325" y="258869"/>
                  </a:lnTo>
                  <a:lnTo>
                    <a:pt x="342900" y="230961"/>
                  </a:lnTo>
                  <a:lnTo>
                    <a:pt x="371475" y="203073"/>
                  </a:lnTo>
                  <a:lnTo>
                    <a:pt x="400050" y="175208"/>
                  </a:lnTo>
                  <a:lnTo>
                    <a:pt x="428625" y="147343"/>
                  </a:lnTo>
                  <a:lnTo>
                    <a:pt x="457200" y="119455"/>
                  </a:lnTo>
                  <a:lnTo>
                    <a:pt x="485775" y="88939"/>
                  </a:lnTo>
                  <a:lnTo>
                    <a:pt x="514350" y="56685"/>
                  </a:lnTo>
                  <a:lnTo>
                    <a:pt x="542925" y="27908"/>
                  </a:lnTo>
                  <a:lnTo>
                    <a:pt x="571500" y="7822"/>
                  </a:lnTo>
                  <a:lnTo>
                    <a:pt x="600075" y="0"/>
                  </a:lnTo>
                  <a:lnTo>
                    <a:pt x="628650" y="869"/>
                  </a:lnTo>
                  <a:lnTo>
                    <a:pt x="657225" y="5214"/>
                  </a:lnTo>
                  <a:lnTo>
                    <a:pt x="685800" y="7822"/>
                  </a:lnTo>
                  <a:lnTo>
                    <a:pt x="1257300" y="7822"/>
                  </a:lnTo>
                  <a:lnTo>
                    <a:pt x="1285875" y="5214"/>
                  </a:lnTo>
                  <a:lnTo>
                    <a:pt x="1314450" y="869"/>
                  </a:lnTo>
                  <a:lnTo>
                    <a:pt x="1343025" y="0"/>
                  </a:lnTo>
                  <a:lnTo>
                    <a:pt x="1371600" y="7822"/>
                  </a:lnTo>
                  <a:lnTo>
                    <a:pt x="1400175" y="27908"/>
                  </a:lnTo>
                  <a:lnTo>
                    <a:pt x="1428750" y="56685"/>
                  </a:lnTo>
                  <a:lnTo>
                    <a:pt x="1457325" y="88939"/>
                  </a:lnTo>
                  <a:lnTo>
                    <a:pt x="1485900" y="119455"/>
                  </a:lnTo>
                  <a:lnTo>
                    <a:pt x="1514475" y="147343"/>
                  </a:lnTo>
                  <a:lnTo>
                    <a:pt x="1543050" y="175208"/>
                  </a:lnTo>
                  <a:lnTo>
                    <a:pt x="1571625" y="203073"/>
                  </a:lnTo>
                  <a:lnTo>
                    <a:pt x="1600200" y="230961"/>
                  </a:lnTo>
                  <a:lnTo>
                    <a:pt x="1628775" y="258869"/>
                  </a:lnTo>
                  <a:lnTo>
                    <a:pt x="1657350" y="286777"/>
                  </a:lnTo>
                  <a:lnTo>
                    <a:pt x="1685925" y="314686"/>
                  </a:lnTo>
                  <a:lnTo>
                    <a:pt x="1714500" y="342594"/>
                  </a:lnTo>
                  <a:lnTo>
                    <a:pt x="1743075" y="370482"/>
                  </a:lnTo>
                  <a:lnTo>
                    <a:pt x="1771650" y="398347"/>
                  </a:lnTo>
                  <a:lnTo>
                    <a:pt x="1800225" y="426212"/>
                  </a:lnTo>
                  <a:lnTo>
                    <a:pt x="1828800" y="454100"/>
                  </a:lnTo>
                  <a:lnTo>
                    <a:pt x="1860053" y="484616"/>
                  </a:lnTo>
                  <a:lnTo>
                    <a:pt x="1893093" y="516870"/>
                  </a:lnTo>
                  <a:lnTo>
                    <a:pt x="1922561" y="545647"/>
                  </a:lnTo>
                  <a:lnTo>
                    <a:pt x="1943100" y="565733"/>
                  </a:lnTo>
                </a:path>
              </a:pathLst>
            </a:custGeom>
            <a:ln w="2743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4539" y="1578864"/>
              <a:ext cx="3316604" cy="224154"/>
            </a:xfrm>
            <a:custGeom>
              <a:avLst/>
              <a:gdLst/>
              <a:ahLst/>
              <a:cxnLst/>
              <a:rect l="l" t="t" r="r" b="b"/>
              <a:pathLst>
                <a:path w="3316604" h="224155">
                  <a:moveTo>
                    <a:pt x="0" y="224027"/>
                  </a:moveTo>
                  <a:lnTo>
                    <a:pt x="3316224" y="224027"/>
                  </a:lnTo>
                </a:path>
                <a:path w="3316604" h="224155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2451" y="1578864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2628900" y="0"/>
                  </a:moveTo>
                  <a:lnTo>
                    <a:pt x="2743200" y="0"/>
                  </a:lnTo>
                </a:path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2514600" y="0"/>
                  </a:lnTo>
                  <a:lnTo>
                    <a:pt x="2628900" y="0"/>
                  </a:lnTo>
                </a:path>
                <a:path w="3200400">
                  <a:moveTo>
                    <a:pt x="2743200" y="0"/>
                  </a:moveTo>
                  <a:lnTo>
                    <a:pt x="2857500" y="0"/>
                  </a:lnTo>
                  <a:lnTo>
                    <a:pt x="297180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4539" y="1356360"/>
              <a:ext cx="3316604" cy="1338580"/>
            </a:xfrm>
            <a:custGeom>
              <a:avLst/>
              <a:gdLst/>
              <a:ahLst/>
              <a:cxnLst/>
              <a:rect l="l" t="t" r="r" b="b"/>
              <a:pathLst>
                <a:path w="3316604" h="1338580">
                  <a:moveTo>
                    <a:pt x="0" y="0"/>
                  </a:moveTo>
                  <a:lnTo>
                    <a:pt x="3316224" y="0"/>
                  </a:lnTo>
                </a:path>
                <a:path w="3316604" h="1338580">
                  <a:moveTo>
                    <a:pt x="0" y="1338072"/>
                  </a:moveTo>
                  <a:lnTo>
                    <a:pt x="3316224" y="133807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5901" y="946213"/>
            <a:ext cx="18669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5561" y="1380812"/>
            <a:ext cx="256480" cy="27717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3317" y="1151903"/>
            <a:ext cx="15995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“Normal”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Load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Profile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0214" y="2514410"/>
            <a:ext cx="1963420" cy="20955"/>
            <a:chOff x="2220214" y="3352546"/>
            <a:chExt cx="1963420" cy="27940"/>
          </a:xfrm>
        </p:grpSpPr>
        <p:sp>
          <p:nvSpPr>
            <p:cNvPr id="14" name="object 14"/>
            <p:cNvSpPr/>
            <p:nvPr/>
          </p:nvSpPr>
          <p:spPr>
            <a:xfrm>
              <a:off x="2234184" y="33665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5620" y="33665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5824" y="33665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59391" y="1428750"/>
            <a:ext cx="335851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r>
              <a:rPr sz="900" spc="4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290</a:t>
            </a:r>
            <a:endParaRPr sz="900" dirty="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Elapsed</a:t>
            </a:r>
            <a:r>
              <a:rPr sz="1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tabLst>
                <a:tab pos="1290955" algn="l"/>
                <a:tab pos="2160270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Ave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Peak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Typical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test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75561" y="1268206"/>
            <a:ext cx="4104640" cy="1998345"/>
          </a:xfrm>
          <a:custGeom>
            <a:avLst/>
            <a:gdLst/>
            <a:ahLst/>
            <a:cxnLst/>
            <a:rect l="l" t="t" r="r" b="b"/>
            <a:pathLst>
              <a:path w="4104640" h="2664460">
                <a:moveTo>
                  <a:pt x="0" y="2663952"/>
                </a:moveTo>
                <a:lnTo>
                  <a:pt x="4104132" y="2663952"/>
                </a:lnTo>
                <a:lnTo>
                  <a:pt x="4104132" y="0"/>
                </a:lnTo>
                <a:lnTo>
                  <a:pt x="0" y="0"/>
                </a:lnTo>
                <a:lnTo>
                  <a:pt x="0" y="2663952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029778" y="3191113"/>
            <a:ext cx="3326129" cy="1012031"/>
            <a:chOff x="2029777" y="4254817"/>
            <a:chExt cx="3326129" cy="1349375"/>
          </a:xfrm>
        </p:grpSpPr>
        <p:sp>
          <p:nvSpPr>
            <p:cNvPr id="20" name="object 20"/>
            <p:cNvSpPr/>
            <p:nvPr/>
          </p:nvSpPr>
          <p:spPr>
            <a:xfrm>
              <a:off x="2034539" y="4930139"/>
              <a:ext cx="3316604" cy="445134"/>
            </a:xfrm>
            <a:custGeom>
              <a:avLst/>
              <a:gdLst/>
              <a:ahLst/>
              <a:cxnLst/>
              <a:rect l="l" t="t" r="r" b="b"/>
              <a:pathLst>
                <a:path w="3316604" h="445135">
                  <a:moveTo>
                    <a:pt x="0" y="445008"/>
                  </a:moveTo>
                  <a:lnTo>
                    <a:pt x="3316224" y="445008"/>
                  </a:lnTo>
                </a:path>
                <a:path w="3316604" h="445135">
                  <a:moveTo>
                    <a:pt x="0" y="222504"/>
                  </a:moveTo>
                  <a:lnTo>
                    <a:pt x="3316224" y="222504"/>
                  </a:lnTo>
                </a:path>
                <a:path w="3316604" h="445135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2451" y="5041391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2451" y="4869787"/>
              <a:ext cx="3201035" cy="617855"/>
            </a:xfrm>
            <a:custGeom>
              <a:avLst/>
              <a:gdLst/>
              <a:ahLst/>
              <a:cxnLst/>
              <a:rect l="l" t="t" r="r" b="b"/>
              <a:pathLst>
                <a:path w="3201035" h="617854">
                  <a:moveTo>
                    <a:pt x="0" y="617501"/>
                  </a:moveTo>
                  <a:lnTo>
                    <a:pt x="28575" y="589666"/>
                  </a:lnTo>
                  <a:lnTo>
                    <a:pt x="57150" y="561796"/>
                  </a:lnTo>
                  <a:lnTo>
                    <a:pt x="85725" y="533902"/>
                  </a:lnTo>
                  <a:lnTo>
                    <a:pt x="114300" y="505995"/>
                  </a:lnTo>
                  <a:lnTo>
                    <a:pt x="142875" y="478087"/>
                  </a:lnTo>
                  <a:lnTo>
                    <a:pt x="171450" y="450179"/>
                  </a:lnTo>
                  <a:lnTo>
                    <a:pt x="200025" y="422271"/>
                  </a:lnTo>
                  <a:lnTo>
                    <a:pt x="228600" y="394362"/>
                  </a:lnTo>
                  <a:lnTo>
                    <a:pt x="257175" y="366527"/>
                  </a:lnTo>
                  <a:lnTo>
                    <a:pt x="285750" y="338657"/>
                  </a:lnTo>
                  <a:lnTo>
                    <a:pt x="314325" y="310763"/>
                  </a:lnTo>
                  <a:lnTo>
                    <a:pt x="342900" y="282856"/>
                  </a:lnTo>
                  <a:lnTo>
                    <a:pt x="371475" y="254948"/>
                  </a:lnTo>
                  <a:lnTo>
                    <a:pt x="400050" y="227040"/>
                  </a:lnTo>
                  <a:lnTo>
                    <a:pt x="428625" y="199132"/>
                  </a:lnTo>
                  <a:lnTo>
                    <a:pt x="457200" y="171223"/>
                  </a:lnTo>
                  <a:lnTo>
                    <a:pt x="485775" y="142085"/>
                  </a:lnTo>
                  <a:lnTo>
                    <a:pt x="514350" y="112041"/>
                  </a:lnTo>
                  <a:lnTo>
                    <a:pt x="542925" y="83712"/>
                  </a:lnTo>
                  <a:lnTo>
                    <a:pt x="600075" y="40522"/>
                  </a:lnTo>
                  <a:lnTo>
                    <a:pt x="657225" y="12658"/>
                  </a:lnTo>
                  <a:lnTo>
                    <a:pt x="714375" y="0"/>
                  </a:lnTo>
                  <a:lnTo>
                    <a:pt x="742950" y="440"/>
                  </a:lnTo>
                  <a:lnTo>
                    <a:pt x="771525" y="2643"/>
                  </a:lnTo>
                  <a:lnTo>
                    <a:pt x="800100" y="3964"/>
                  </a:lnTo>
                  <a:lnTo>
                    <a:pt x="3171952" y="3964"/>
                  </a:lnTo>
                  <a:lnTo>
                    <a:pt x="3200527" y="3964"/>
                  </a:lnTo>
                </a:path>
              </a:pathLst>
            </a:custGeom>
            <a:ln w="2743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4539" y="4483607"/>
              <a:ext cx="3316604" cy="222885"/>
            </a:xfrm>
            <a:custGeom>
              <a:avLst/>
              <a:gdLst/>
              <a:ahLst/>
              <a:cxnLst/>
              <a:rect l="l" t="t" r="r" b="b"/>
              <a:pathLst>
                <a:path w="3316604" h="222885">
                  <a:moveTo>
                    <a:pt x="0" y="222504"/>
                  </a:moveTo>
                  <a:lnTo>
                    <a:pt x="3316224" y="222504"/>
                  </a:lnTo>
                </a:path>
                <a:path w="3316604" h="222885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2451" y="4483607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2628900" y="0"/>
                  </a:moveTo>
                  <a:lnTo>
                    <a:pt x="2743200" y="0"/>
                  </a:lnTo>
                </a:path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2514600" y="0"/>
                  </a:lnTo>
                  <a:lnTo>
                    <a:pt x="2628900" y="0"/>
                  </a:lnTo>
                </a:path>
                <a:path w="3200400">
                  <a:moveTo>
                    <a:pt x="2743200" y="0"/>
                  </a:moveTo>
                  <a:lnTo>
                    <a:pt x="2857500" y="0"/>
                  </a:lnTo>
                  <a:lnTo>
                    <a:pt x="297180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4539" y="4259579"/>
              <a:ext cx="3316604" cy="1339850"/>
            </a:xfrm>
            <a:custGeom>
              <a:avLst/>
              <a:gdLst/>
              <a:ahLst/>
              <a:cxnLst/>
              <a:rect l="l" t="t" r="r" b="b"/>
              <a:pathLst>
                <a:path w="3316604" h="1339850">
                  <a:moveTo>
                    <a:pt x="0" y="0"/>
                  </a:moveTo>
                  <a:lnTo>
                    <a:pt x="3316224" y="0"/>
                  </a:lnTo>
                </a:path>
                <a:path w="3316604" h="1339850">
                  <a:moveTo>
                    <a:pt x="0" y="1339596"/>
                  </a:moveTo>
                  <a:lnTo>
                    <a:pt x="3316224" y="13395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55901" y="3124581"/>
            <a:ext cx="18669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5561" y="3560097"/>
            <a:ext cx="256480" cy="27574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4737" y="2897600"/>
            <a:ext cx="1735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“Soak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Test”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Load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78127" y="4691824"/>
            <a:ext cx="1951355" cy="20955"/>
            <a:chOff x="2278126" y="6255765"/>
            <a:chExt cx="1951355" cy="27940"/>
          </a:xfrm>
        </p:grpSpPr>
        <p:sp>
          <p:nvSpPr>
            <p:cNvPr id="30" name="object 30"/>
            <p:cNvSpPr/>
            <p:nvPr/>
          </p:nvSpPr>
          <p:spPr>
            <a:xfrm>
              <a:off x="2292096" y="626973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07436" y="626973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1544" y="626973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34795" y="4212904"/>
            <a:ext cx="335851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50   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r>
              <a:rPr sz="900" spc="4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110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290</a:t>
            </a:r>
            <a:endParaRPr sz="900" dirty="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Elapsed</a:t>
            </a:r>
            <a:r>
              <a:rPr sz="1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Calibri"/>
              <a:cs typeface="Calibri"/>
            </a:endParaRPr>
          </a:p>
          <a:p>
            <a:pPr marL="526415">
              <a:lnSpc>
                <a:spcPct val="100000"/>
              </a:lnSpc>
              <a:spcBef>
                <a:spcPts val="5"/>
              </a:spcBef>
              <a:tabLst>
                <a:tab pos="1342390" algn="l"/>
                <a:tab pos="2207260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Ave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Peak load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Soak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test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5220" y="3571842"/>
            <a:ext cx="4104640" cy="1998345"/>
          </a:xfrm>
          <a:custGeom>
            <a:avLst/>
            <a:gdLst/>
            <a:ahLst/>
            <a:cxnLst/>
            <a:rect l="l" t="t" r="r" b="b"/>
            <a:pathLst>
              <a:path w="4104640" h="2664460">
                <a:moveTo>
                  <a:pt x="0" y="2663952"/>
                </a:moveTo>
                <a:lnTo>
                  <a:pt x="4104132" y="2663952"/>
                </a:lnTo>
                <a:lnTo>
                  <a:pt x="4104132" y="0"/>
                </a:lnTo>
                <a:lnTo>
                  <a:pt x="0" y="0"/>
                </a:lnTo>
                <a:lnTo>
                  <a:pt x="0" y="2663952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83484" y="2096228"/>
            <a:ext cx="24015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/>
              <a:t>“Normal” load profile Common in performance tests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2200" y="3885045"/>
            <a:ext cx="2412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Soak test Useful for identifying problems which occur over time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808" y="3223999"/>
            <a:ext cx="2164080" cy="5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203210"/>
            <a:ext cx="76997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33B78"/>
                </a:solidFill>
              </a:rPr>
              <a:t>Types</a:t>
            </a:r>
            <a:r>
              <a:rPr sz="2800" spc="-5" dirty="0">
                <a:solidFill>
                  <a:srgbClr val="133B78"/>
                </a:solidFill>
              </a:rPr>
              <a:t> of</a:t>
            </a:r>
            <a:r>
              <a:rPr sz="2800" spc="-20" dirty="0">
                <a:solidFill>
                  <a:srgbClr val="133B78"/>
                </a:solidFill>
              </a:rPr>
              <a:t> </a:t>
            </a:r>
            <a:r>
              <a:rPr sz="2800" spc="-15" dirty="0">
                <a:solidFill>
                  <a:srgbClr val="133B78"/>
                </a:solidFill>
              </a:rPr>
              <a:t>performance</a:t>
            </a:r>
            <a:r>
              <a:rPr sz="2800" spc="5" dirty="0">
                <a:solidFill>
                  <a:srgbClr val="133B78"/>
                </a:solidFill>
              </a:rPr>
              <a:t> </a:t>
            </a:r>
            <a:r>
              <a:rPr sz="2800" spc="-20" dirty="0">
                <a:solidFill>
                  <a:srgbClr val="133B78"/>
                </a:solidFill>
              </a:rPr>
              <a:t>test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9778" y="3191113"/>
            <a:ext cx="3326129" cy="1012031"/>
            <a:chOff x="2029777" y="4254817"/>
            <a:chExt cx="3326129" cy="1349375"/>
          </a:xfrm>
        </p:grpSpPr>
        <p:sp>
          <p:nvSpPr>
            <p:cNvPr id="4" name="object 4"/>
            <p:cNvSpPr/>
            <p:nvPr/>
          </p:nvSpPr>
          <p:spPr>
            <a:xfrm>
              <a:off x="2034539" y="4483607"/>
              <a:ext cx="3316604" cy="893444"/>
            </a:xfrm>
            <a:custGeom>
              <a:avLst/>
              <a:gdLst/>
              <a:ahLst/>
              <a:cxnLst/>
              <a:rect l="l" t="t" r="r" b="b"/>
              <a:pathLst>
                <a:path w="3316604" h="893445">
                  <a:moveTo>
                    <a:pt x="0" y="893064"/>
                  </a:moveTo>
                  <a:lnTo>
                    <a:pt x="3316224" y="893064"/>
                  </a:lnTo>
                </a:path>
                <a:path w="3316604" h="893445">
                  <a:moveTo>
                    <a:pt x="0" y="669036"/>
                  </a:moveTo>
                  <a:lnTo>
                    <a:pt x="3316224" y="669036"/>
                  </a:lnTo>
                </a:path>
                <a:path w="3316604" h="893445">
                  <a:moveTo>
                    <a:pt x="0" y="446532"/>
                  </a:moveTo>
                  <a:lnTo>
                    <a:pt x="3316224" y="446532"/>
                  </a:lnTo>
                </a:path>
                <a:path w="3316604" h="893445">
                  <a:moveTo>
                    <a:pt x="0" y="222504"/>
                  </a:moveTo>
                  <a:lnTo>
                    <a:pt x="3316224" y="222504"/>
                  </a:lnTo>
                </a:path>
                <a:path w="3316604" h="893445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2451" y="4483607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2451" y="5041391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2451" y="4371720"/>
              <a:ext cx="3201035" cy="1116330"/>
            </a:xfrm>
            <a:custGeom>
              <a:avLst/>
              <a:gdLst/>
              <a:ahLst/>
              <a:cxnLst/>
              <a:rect l="l" t="t" r="r" b="b"/>
              <a:pathLst>
                <a:path w="3201035" h="1116329">
                  <a:moveTo>
                    <a:pt x="0" y="1116202"/>
                  </a:moveTo>
                  <a:lnTo>
                    <a:pt x="28575" y="1088294"/>
                  </a:lnTo>
                  <a:lnTo>
                    <a:pt x="57150" y="1060386"/>
                  </a:lnTo>
                  <a:lnTo>
                    <a:pt x="85725" y="1032478"/>
                  </a:lnTo>
                  <a:lnTo>
                    <a:pt x="114300" y="1004569"/>
                  </a:lnTo>
                  <a:lnTo>
                    <a:pt x="142875" y="976661"/>
                  </a:lnTo>
                  <a:lnTo>
                    <a:pt x="171450" y="948753"/>
                  </a:lnTo>
                  <a:lnTo>
                    <a:pt x="200025" y="920845"/>
                  </a:lnTo>
                  <a:lnTo>
                    <a:pt x="228600" y="892936"/>
                  </a:lnTo>
                  <a:lnTo>
                    <a:pt x="257175" y="865028"/>
                  </a:lnTo>
                  <a:lnTo>
                    <a:pt x="285750" y="837120"/>
                  </a:lnTo>
                  <a:lnTo>
                    <a:pt x="314325" y="809212"/>
                  </a:lnTo>
                  <a:lnTo>
                    <a:pt x="342900" y="781303"/>
                  </a:lnTo>
                  <a:lnTo>
                    <a:pt x="371475" y="753395"/>
                  </a:lnTo>
                  <a:lnTo>
                    <a:pt x="400050" y="725487"/>
                  </a:lnTo>
                  <a:lnTo>
                    <a:pt x="428625" y="697579"/>
                  </a:lnTo>
                  <a:lnTo>
                    <a:pt x="457200" y="669670"/>
                  </a:lnTo>
                  <a:lnTo>
                    <a:pt x="485775" y="639157"/>
                  </a:lnTo>
                  <a:lnTo>
                    <a:pt x="514350" y="606917"/>
                  </a:lnTo>
                  <a:lnTo>
                    <a:pt x="542925" y="578177"/>
                  </a:lnTo>
                  <a:lnTo>
                    <a:pt x="571500" y="558164"/>
                  </a:lnTo>
                  <a:lnTo>
                    <a:pt x="600075" y="550289"/>
                  </a:lnTo>
                  <a:lnTo>
                    <a:pt x="628650" y="551164"/>
                  </a:lnTo>
                  <a:lnTo>
                    <a:pt x="657225" y="555539"/>
                  </a:lnTo>
                  <a:lnTo>
                    <a:pt x="685800" y="558164"/>
                  </a:lnTo>
                  <a:lnTo>
                    <a:pt x="1028700" y="558164"/>
                  </a:lnTo>
                  <a:lnTo>
                    <a:pt x="1053881" y="565308"/>
                  </a:lnTo>
                  <a:lnTo>
                    <a:pt x="1085850" y="577214"/>
                  </a:lnTo>
                  <a:lnTo>
                    <a:pt x="1117818" y="579596"/>
                  </a:lnTo>
                  <a:lnTo>
                    <a:pt x="1143000" y="558164"/>
                  </a:lnTo>
                  <a:lnTo>
                    <a:pt x="1168400" y="482510"/>
                  </a:lnTo>
                  <a:lnTo>
                    <a:pt x="1181100" y="429979"/>
                  </a:lnTo>
                  <a:lnTo>
                    <a:pt x="1193800" y="371935"/>
                  </a:lnTo>
                  <a:lnTo>
                    <a:pt x="1206500" y="311596"/>
                  </a:lnTo>
                  <a:lnTo>
                    <a:pt x="1219200" y="252179"/>
                  </a:lnTo>
                  <a:lnTo>
                    <a:pt x="1231900" y="196901"/>
                  </a:lnTo>
                  <a:lnTo>
                    <a:pt x="1244600" y="148980"/>
                  </a:lnTo>
                  <a:lnTo>
                    <a:pt x="1257300" y="111632"/>
                  </a:lnTo>
                  <a:lnTo>
                    <a:pt x="1283714" y="63007"/>
                  </a:lnTo>
                  <a:lnTo>
                    <a:pt x="1314497" y="28098"/>
                  </a:lnTo>
                  <a:lnTo>
                    <a:pt x="1371600" y="0"/>
                  </a:lnTo>
                  <a:lnTo>
                    <a:pt x="1398014" y="7048"/>
                  </a:lnTo>
                  <a:lnTo>
                    <a:pt x="1459557" y="63007"/>
                  </a:lnTo>
                  <a:lnTo>
                    <a:pt x="1485900" y="111632"/>
                  </a:lnTo>
                  <a:lnTo>
                    <a:pt x="1498600" y="148980"/>
                  </a:lnTo>
                  <a:lnTo>
                    <a:pt x="1511300" y="196901"/>
                  </a:lnTo>
                  <a:lnTo>
                    <a:pt x="1524000" y="252179"/>
                  </a:lnTo>
                  <a:lnTo>
                    <a:pt x="1536700" y="311596"/>
                  </a:lnTo>
                  <a:lnTo>
                    <a:pt x="1549400" y="371935"/>
                  </a:lnTo>
                  <a:lnTo>
                    <a:pt x="1562100" y="429979"/>
                  </a:lnTo>
                  <a:lnTo>
                    <a:pt x="1574800" y="482510"/>
                  </a:lnTo>
                  <a:lnTo>
                    <a:pt x="1587500" y="526311"/>
                  </a:lnTo>
                  <a:lnTo>
                    <a:pt x="1600200" y="558164"/>
                  </a:lnTo>
                  <a:lnTo>
                    <a:pt x="1625381" y="579596"/>
                  </a:lnTo>
                  <a:lnTo>
                    <a:pt x="1657350" y="577214"/>
                  </a:lnTo>
                  <a:lnTo>
                    <a:pt x="1689318" y="565308"/>
                  </a:lnTo>
                  <a:lnTo>
                    <a:pt x="1714500" y="558164"/>
                  </a:lnTo>
                  <a:lnTo>
                    <a:pt x="3171952" y="558164"/>
                  </a:lnTo>
                  <a:lnTo>
                    <a:pt x="3200527" y="558164"/>
                  </a:lnTo>
                </a:path>
              </a:pathLst>
            </a:custGeom>
            <a:ln w="27431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4539" y="4259579"/>
              <a:ext cx="3316604" cy="1339850"/>
            </a:xfrm>
            <a:custGeom>
              <a:avLst/>
              <a:gdLst/>
              <a:ahLst/>
              <a:cxnLst/>
              <a:rect l="l" t="t" r="r" b="b"/>
              <a:pathLst>
                <a:path w="3316604" h="1339850">
                  <a:moveTo>
                    <a:pt x="0" y="0"/>
                  </a:moveTo>
                  <a:lnTo>
                    <a:pt x="3316224" y="0"/>
                  </a:lnTo>
                </a:path>
                <a:path w="3316604" h="1339850">
                  <a:moveTo>
                    <a:pt x="0" y="1339596"/>
                  </a:moveTo>
                  <a:lnTo>
                    <a:pt x="3316224" y="13395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5901" y="3124581"/>
            <a:ext cx="18669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5561" y="3560573"/>
            <a:ext cx="256480" cy="27574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7553" y="2897600"/>
            <a:ext cx="873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Load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2885" y="4692968"/>
            <a:ext cx="1954530" cy="20955"/>
            <a:chOff x="2262885" y="6257290"/>
            <a:chExt cx="1954530" cy="27940"/>
          </a:xfrm>
        </p:grpSpPr>
        <p:sp>
          <p:nvSpPr>
            <p:cNvPr id="13" name="object 13"/>
            <p:cNvSpPr/>
            <p:nvPr/>
          </p:nvSpPr>
          <p:spPr>
            <a:xfrm>
              <a:off x="2276855" y="627126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93719" y="627126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9351" y="627126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4795" y="4213362"/>
            <a:ext cx="335851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50   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r>
              <a:rPr sz="900" spc="4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110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290</a:t>
            </a:r>
            <a:endParaRPr sz="90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Elapsed</a:t>
            </a:r>
            <a:r>
              <a:rPr sz="1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  <a:spcBef>
                <a:spcPts val="5"/>
              </a:spcBef>
              <a:tabLst>
                <a:tab pos="1328420" algn="l"/>
                <a:tab pos="2193925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Ave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Peak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Spike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03603" y="2841498"/>
            <a:ext cx="4104640" cy="1999298"/>
          </a:xfrm>
          <a:custGeom>
            <a:avLst/>
            <a:gdLst/>
            <a:ahLst/>
            <a:cxnLst/>
            <a:rect l="l" t="t" r="r" b="b"/>
            <a:pathLst>
              <a:path w="4104640" h="2665729">
                <a:moveTo>
                  <a:pt x="0" y="2665476"/>
                </a:moveTo>
                <a:lnTo>
                  <a:pt x="4104132" y="2665476"/>
                </a:lnTo>
                <a:lnTo>
                  <a:pt x="4104132" y="0"/>
                </a:lnTo>
                <a:lnTo>
                  <a:pt x="0" y="0"/>
                </a:lnTo>
                <a:lnTo>
                  <a:pt x="0" y="2665476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029779" y="1030843"/>
            <a:ext cx="3075622" cy="931307"/>
            <a:chOff x="2029777" y="1374457"/>
            <a:chExt cx="3326129" cy="1349375"/>
          </a:xfrm>
        </p:grpSpPr>
        <p:sp>
          <p:nvSpPr>
            <p:cNvPr id="19" name="object 19"/>
            <p:cNvSpPr/>
            <p:nvPr/>
          </p:nvSpPr>
          <p:spPr>
            <a:xfrm>
              <a:off x="2034539" y="2526791"/>
              <a:ext cx="3316604" cy="0"/>
            </a:xfrm>
            <a:custGeom>
              <a:avLst/>
              <a:gdLst/>
              <a:ahLst/>
              <a:cxnLst/>
              <a:rect l="l" t="t" r="r" b="b"/>
              <a:pathLst>
                <a:path w="3316604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2451" y="2526791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4539" y="2336291"/>
              <a:ext cx="3316604" cy="0"/>
            </a:xfrm>
            <a:custGeom>
              <a:avLst/>
              <a:gdLst/>
              <a:ahLst/>
              <a:cxnLst/>
              <a:rect l="l" t="t" r="r" b="b"/>
              <a:pathLst>
                <a:path w="3316604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2451" y="2336291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2628900" y="0"/>
                  </a:moveTo>
                  <a:lnTo>
                    <a:pt x="2743200" y="0"/>
                  </a:lnTo>
                </a:path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2514600" y="0"/>
                  </a:lnTo>
                  <a:lnTo>
                    <a:pt x="2628900" y="0"/>
                  </a:lnTo>
                </a:path>
                <a:path w="3200400">
                  <a:moveTo>
                    <a:pt x="2743200" y="0"/>
                  </a:moveTo>
                  <a:lnTo>
                    <a:pt x="2857500" y="0"/>
                  </a:lnTo>
                  <a:lnTo>
                    <a:pt x="297180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4539" y="1569719"/>
              <a:ext cx="3316604" cy="1149350"/>
            </a:xfrm>
            <a:custGeom>
              <a:avLst/>
              <a:gdLst/>
              <a:ahLst/>
              <a:cxnLst/>
              <a:rect l="l" t="t" r="r" b="b"/>
              <a:pathLst>
                <a:path w="3316604" h="1149350">
                  <a:moveTo>
                    <a:pt x="0" y="574547"/>
                  </a:moveTo>
                  <a:lnTo>
                    <a:pt x="3316224" y="574547"/>
                  </a:lnTo>
                </a:path>
                <a:path w="3316604" h="1149350">
                  <a:moveTo>
                    <a:pt x="0" y="384047"/>
                  </a:moveTo>
                  <a:lnTo>
                    <a:pt x="3316224" y="384047"/>
                  </a:lnTo>
                </a:path>
                <a:path w="3316604" h="1149350">
                  <a:moveTo>
                    <a:pt x="0" y="192024"/>
                  </a:moveTo>
                  <a:lnTo>
                    <a:pt x="3316224" y="192024"/>
                  </a:lnTo>
                </a:path>
                <a:path w="3316604" h="1149350">
                  <a:moveTo>
                    <a:pt x="0" y="0"/>
                  </a:moveTo>
                  <a:lnTo>
                    <a:pt x="3316224" y="0"/>
                  </a:lnTo>
                </a:path>
                <a:path w="3316604" h="1149350">
                  <a:moveTo>
                    <a:pt x="0" y="1149095"/>
                  </a:moveTo>
                  <a:lnTo>
                    <a:pt x="3316224" y="1149095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2451" y="1608708"/>
              <a:ext cx="3201035" cy="1071880"/>
            </a:xfrm>
            <a:custGeom>
              <a:avLst/>
              <a:gdLst/>
              <a:ahLst/>
              <a:cxnLst/>
              <a:rect l="l" t="t" r="r" b="b"/>
              <a:pathLst>
                <a:path w="3201035" h="1071880">
                  <a:moveTo>
                    <a:pt x="0" y="1071626"/>
                  </a:moveTo>
                  <a:lnTo>
                    <a:pt x="28575" y="1062025"/>
                  </a:lnTo>
                  <a:lnTo>
                    <a:pt x="57150" y="1052449"/>
                  </a:lnTo>
                  <a:lnTo>
                    <a:pt x="85725" y="1042872"/>
                  </a:lnTo>
                  <a:lnTo>
                    <a:pt x="114300" y="1033271"/>
                  </a:lnTo>
                  <a:lnTo>
                    <a:pt x="142875" y="1023745"/>
                  </a:lnTo>
                  <a:lnTo>
                    <a:pt x="171450" y="1014206"/>
                  </a:lnTo>
                  <a:lnTo>
                    <a:pt x="200025" y="1004643"/>
                  </a:lnTo>
                  <a:lnTo>
                    <a:pt x="228600" y="995044"/>
                  </a:lnTo>
                  <a:lnTo>
                    <a:pt x="257175" y="985500"/>
                  </a:lnTo>
                  <a:lnTo>
                    <a:pt x="285750" y="975931"/>
                  </a:lnTo>
                  <a:lnTo>
                    <a:pt x="314325" y="966362"/>
                  </a:lnTo>
                  <a:lnTo>
                    <a:pt x="342900" y="956817"/>
                  </a:lnTo>
                  <a:lnTo>
                    <a:pt x="371475" y="947217"/>
                  </a:lnTo>
                  <a:lnTo>
                    <a:pt x="400050" y="937640"/>
                  </a:lnTo>
                  <a:lnTo>
                    <a:pt x="428625" y="928064"/>
                  </a:lnTo>
                  <a:lnTo>
                    <a:pt x="457200" y="918463"/>
                  </a:lnTo>
                  <a:lnTo>
                    <a:pt x="485775" y="908937"/>
                  </a:lnTo>
                  <a:lnTo>
                    <a:pt x="514350" y="899398"/>
                  </a:lnTo>
                  <a:lnTo>
                    <a:pt x="542925" y="889835"/>
                  </a:lnTo>
                  <a:lnTo>
                    <a:pt x="571500" y="880237"/>
                  </a:lnTo>
                  <a:lnTo>
                    <a:pt x="600075" y="870692"/>
                  </a:lnTo>
                  <a:lnTo>
                    <a:pt x="628650" y="861123"/>
                  </a:lnTo>
                  <a:lnTo>
                    <a:pt x="657225" y="851554"/>
                  </a:lnTo>
                  <a:lnTo>
                    <a:pt x="685800" y="842010"/>
                  </a:lnTo>
                  <a:lnTo>
                    <a:pt x="714375" y="832409"/>
                  </a:lnTo>
                  <a:lnTo>
                    <a:pt x="742950" y="822832"/>
                  </a:lnTo>
                  <a:lnTo>
                    <a:pt x="771525" y="813256"/>
                  </a:lnTo>
                  <a:lnTo>
                    <a:pt x="800100" y="803655"/>
                  </a:lnTo>
                  <a:lnTo>
                    <a:pt x="828675" y="794111"/>
                  </a:lnTo>
                  <a:lnTo>
                    <a:pt x="857250" y="784542"/>
                  </a:lnTo>
                  <a:lnTo>
                    <a:pt x="885825" y="774973"/>
                  </a:lnTo>
                  <a:lnTo>
                    <a:pt x="914400" y="765428"/>
                  </a:lnTo>
                  <a:lnTo>
                    <a:pt x="942975" y="755884"/>
                  </a:lnTo>
                  <a:lnTo>
                    <a:pt x="971550" y="746315"/>
                  </a:lnTo>
                  <a:lnTo>
                    <a:pt x="1000125" y="736746"/>
                  </a:lnTo>
                  <a:lnTo>
                    <a:pt x="1028700" y="727201"/>
                  </a:lnTo>
                  <a:lnTo>
                    <a:pt x="1057275" y="717601"/>
                  </a:lnTo>
                  <a:lnTo>
                    <a:pt x="1085850" y="708025"/>
                  </a:lnTo>
                  <a:lnTo>
                    <a:pt x="1114425" y="698448"/>
                  </a:lnTo>
                  <a:lnTo>
                    <a:pt x="1143000" y="688848"/>
                  </a:lnTo>
                  <a:lnTo>
                    <a:pt x="1171575" y="679303"/>
                  </a:lnTo>
                  <a:lnTo>
                    <a:pt x="1200150" y="669734"/>
                  </a:lnTo>
                  <a:lnTo>
                    <a:pt x="1228725" y="660165"/>
                  </a:lnTo>
                  <a:lnTo>
                    <a:pt x="1257300" y="650620"/>
                  </a:lnTo>
                  <a:lnTo>
                    <a:pt x="1285875" y="641076"/>
                  </a:lnTo>
                  <a:lnTo>
                    <a:pt x="1314450" y="631507"/>
                  </a:lnTo>
                  <a:lnTo>
                    <a:pt x="1343025" y="621938"/>
                  </a:lnTo>
                  <a:lnTo>
                    <a:pt x="1371600" y="612393"/>
                  </a:lnTo>
                  <a:lnTo>
                    <a:pt x="1400175" y="602793"/>
                  </a:lnTo>
                  <a:lnTo>
                    <a:pt x="1428750" y="593216"/>
                  </a:lnTo>
                  <a:lnTo>
                    <a:pt x="1457325" y="583640"/>
                  </a:lnTo>
                  <a:lnTo>
                    <a:pt x="1485900" y="574039"/>
                  </a:lnTo>
                  <a:lnTo>
                    <a:pt x="1514475" y="564495"/>
                  </a:lnTo>
                  <a:lnTo>
                    <a:pt x="1543050" y="554926"/>
                  </a:lnTo>
                  <a:lnTo>
                    <a:pt x="1571625" y="545357"/>
                  </a:lnTo>
                  <a:lnTo>
                    <a:pt x="1600200" y="535813"/>
                  </a:lnTo>
                  <a:lnTo>
                    <a:pt x="1628775" y="526214"/>
                  </a:lnTo>
                  <a:lnTo>
                    <a:pt x="1657350" y="516651"/>
                  </a:lnTo>
                  <a:lnTo>
                    <a:pt x="1685925" y="507112"/>
                  </a:lnTo>
                  <a:lnTo>
                    <a:pt x="1714500" y="497586"/>
                  </a:lnTo>
                  <a:lnTo>
                    <a:pt x="1743075" y="487985"/>
                  </a:lnTo>
                  <a:lnTo>
                    <a:pt x="1771650" y="478408"/>
                  </a:lnTo>
                  <a:lnTo>
                    <a:pt x="1800225" y="468832"/>
                  </a:lnTo>
                  <a:lnTo>
                    <a:pt x="1828800" y="459231"/>
                  </a:lnTo>
                  <a:lnTo>
                    <a:pt x="1857375" y="449687"/>
                  </a:lnTo>
                  <a:lnTo>
                    <a:pt x="1885950" y="440118"/>
                  </a:lnTo>
                  <a:lnTo>
                    <a:pt x="1914525" y="430549"/>
                  </a:lnTo>
                  <a:lnTo>
                    <a:pt x="1943100" y="421004"/>
                  </a:lnTo>
                  <a:lnTo>
                    <a:pt x="1971675" y="411406"/>
                  </a:lnTo>
                  <a:lnTo>
                    <a:pt x="2000250" y="401843"/>
                  </a:lnTo>
                  <a:lnTo>
                    <a:pt x="2028825" y="392304"/>
                  </a:lnTo>
                  <a:lnTo>
                    <a:pt x="2057400" y="382777"/>
                  </a:lnTo>
                  <a:lnTo>
                    <a:pt x="2085976" y="373177"/>
                  </a:lnTo>
                  <a:lnTo>
                    <a:pt x="2114565" y="363600"/>
                  </a:lnTo>
                  <a:lnTo>
                    <a:pt x="2143178" y="354024"/>
                  </a:lnTo>
                  <a:lnTo>
                    <a:pt x="2171827" y="344424"/>
                  </a:lnTo>
                  <a:lnTo>
                    <a:pt x="2200402" y="334879"/>
                  </a:lnTo>
                  <a:lnTo>
                    <a:pt x="2228977" y="325310"/>
                  </a:lnTo>
                  <a:lnTo>
                    <a:pt x="2257552" y="315741"/>
                  </a:lnTo>
                  <a:lnTo>
                    <a:pt x="2286127" y="306196"/>
                  </a:lnTo>
                  <a:lnTo>
                    <a:pt x="2314702" y="296598"/>
                  </a:lnTo>
                  <a:lnTo>
                    <a:pt x="2343277" y="287035"/>
                  </a:lnTo>
                  <a:lnTo>
                    <a:pt x="2371852" y="277496"/>
                  </a:lnTo>
                  <a:lnTo>
                    <a:pt x="2400427" y="267969"/>
                  </a:lnTo>
                  <a:lnTo>
                    <a:pt x="2429002" y="258369"/>
                  </a:lnTo>
                  <a:lnTo>
                    <a:pt x="2457577" y="248792"/>
                  </a:lnTo>
                  <a:lnTo>
                    <a:pt x="2486152" y="239216"/>
                  </a:lnTo>
                  <a:lnTo>
                    <a:pt x="2514727" y="229615"/>
                  </a:lnTo>
                  <a:lnTo>
                    <a:pt x="2543302" y="220071"/>
                  </a:lnTo>
                  <a:lnTo>
                    <a:pt x="2571877" y="210502"/>
                  </a:lnTo>
                  <a:lnTo>
                    <a:pt x="2600452" y="200933"/>
                  </a:lnTo>
                  <a:lnTo>
                    <a:pt x="2629027" y="191388"/>
                  </a:lnTo>
                  <a:lnTo>
                    <a:pt x="2657602" y="181788"/>
                  </a:lnTo>
                  <a:lnTo>
                    <a:pt x="2686177" y="172212"/>
                  </a:lnTo>
                  <a:lnTo>
                    <a:pt x="2714752" y="162635"/>
                  </a:lnTo>
                  <a:lnTo>
                    <a:pt x="2743327" y="153035"/>
                  </a:lnTo>
                  <a:lnTo>
                    <a:pt x="2771902" y="143508"/>
                  </a:lnTo>
                  <a:lnTo>
                    <a:pt x="2800477" y="133969"/>
                  </a:lnTo>
                  <a:lnTo>
                    <a:pt x="2829052" y="124406"/>
                  </a:lnTo>
                  <a:lnTo>
                    <a:pt x="2857627" y="114807"/>
                  </a:lnTo>
                  <a:lnTo>
                    <a:pt x="2886202" y="105263"/>
                  </a:lnTo>
                  <a:lnTo>
                    <a:pt x="2914777" y="95694"/>
                  </a:lnTo>
                  <a:lnTo>
                    <a:pt x="2943352" y="86125"/>
                  </a:lnTo>
                  <a:lnTo>
                    <a:pt x="2971927" y="76580"/>
                  </a:lnTo>
                  <a:lnTo>
                    <a:pt x="3000502" y="66980"/>
                  </a:lnTo>
                  <a:lnTo>
                    <a:pt x="3029077" y="57403"/>
                  </a:lnTo>
                  <a:lnTo>
                    <a:pt x="3057652" y="47827"/>
                  </a:lnTo>
                  <a:lnTo>
                    <a:pt x="3086227" y="38226"/>
                  </a:lnTo>
                  <a:lnTo>
                    <a:pt x="3114802" y="28700"/>
                  </a:lnTo>
                  <a:lnTo>
                    <a:pt x="3143377" y="19161"/>
                  </a:lnTo>
                  <a:lnTo>
                    <a:pt x="3171952" y="9598"/>
                  </a:lnTo>
                  <a:lnTo>
                    <a:pt x="3200527" y="0"/>
                  </a:lnTo>
                </a:path>
              </a:pathLst>
            </a:custGeom>
            <a:ln w="27432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4539" y="1379219"/>
              <a:ext cx="3316604" cy="0"/>
            </a:xfrm>
            <a:custGeom>
              <a:avLst/>
              <a:gdLst/>
              <a:ahLst/>
              <a:cxnLst/>
              <a:rect l="l" t="t" r="r" b="b"/>
              <a:pathLst>
                <a:path w="3316604">
                  <a:moveTo>
                    <a:pt x="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55901" y="922591"/>
            <a:ext cx="186690" cy="15343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350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5561" y="1399350"/>
            <a:ext cx="256480" cy="27574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27553" y="736378"/>
            <a:ext cx="873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Load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52218" y="2531554"/>
            <a:ext cx="1957705" cy="20955"/>
            <a:chOff x="2252217" y="3375405"/>
            <a:chExt cx="1957705" cy="27940"/>
          </a:xfrm>
        </p:grpSpPr>
        <p:sp>
          <p:nvSpPr>
            <p:cNvPr id="30" name="object 30"/>
            <p:cNvSpPr/>
            <p:nvPr/>
          </p:nvSpPr>
          <p:spPr>
            <a:xfrm>
              <a:off x="2266187" y="338937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4575" y="338937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51732" y="338937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34795" y="2052232"/>
            <a:ext cx="335851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50   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r>
              <a:rPr sz="900" spc="4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110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290</a:t>
            </a:r>
            <a:endParaRPr sz="900" dirty="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Elapsed</a:t>
            </a:r>
            <a:r>
              <a:rPr sz="1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Calibri"/>
              <a:cs typeface="Calibri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  <a:tabLst>
                <a:tab pos="1319530" algn="l"/>
                <a:tab pos="2186305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Ave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Peak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Break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test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03603" y="681227"/>
            <a:ext cx="4104640" cy="1998345"/>
          </a:xfrm>
          <a:custGeom>
            <a:avLst/>
            <a:gdLst/>
            <a:ahLst/>
            <a:cxnLst/>
            <a:rect l="l" t="t" r="r" b="b"/>
            <a:pathLst>
              <a:path w="4104640" h="2664460">
                <a:moveTo>
                  <a:pt x="0" y="2663952"/>
                </a:moveTo>
                <a:lnTo>
                  <a:pt x="4104132" y="2663952"/>
                </a:lnTo>
                <a:lnTo>
                  <a:pt x="4104132" y="0"/>
                </a:lnTo>
                <a:lnTo>
                  <a:pt x="0" y="0"/>
                </a:lnTo>
                <a:lnTo>
                  <a:pt x="0" y="2663952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706497" y="1537224"/>
            <a:ext cx="3401060" cy="1929289"/>
            <a:chOff x="5641149" y="2038286"/>
            <a:chExt cx="3401060" cy="257238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4493" y="2049233"/>
              <a:ext cx="3331787" cy="189975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645911" y="2043048"/>
              <a:ext cx="3391535" cy="1913255"/>
            </a:xfrm>
            <a:custGeom>
              <a:avLst/>
              <a:gdLst/>
              <a:ahLst/>
              <a:cxnLst/>
              <a:rect l="l" t="t" r="r" b="b"/>
              <a:pathLst>
                <a:path w="3391534" h="1913254">
                  <a:moveTo>
                    <a:pt x="268732" y="0"/>
                  </a:moveTo>
                  <a:lnTo>
                    <a:pt x="3391408" y="1232535"/>
                  </a:lnTo>
                  <a:lnTo>
                    <a:pt x="3122676" y="1913255"/>
                  </a:lnTo>
                  <a:lnTo>
                    <a:pt x="0" y="680720"/>
                  </a:lnTo>
                  <a:lnTo>
                    <a:pt x="268732" y="0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4831" y="3112007"/>
              <a:ext cx="1917191" cy="14889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890259" y="3107435"/>
              <a:ext cx="1926589" cy="1498600"/>
            </a:xfrm>
            <a:custGeom>
              <a:avLst/>
              <a:gdLst/>
              <a:ahLst/>
              <a:cxnLst/>
              <a:rect l="l" t="t" r="r" b="b"/>
              <a:pathLst>
                <a:path w="1926590" h="1498600">
                  <a:moveTo>
                    <a:pt x="0" y="1498091"/>
                  </a:moveTo>
                  <a:lnTo>
                    <a:pt x="1926336" y="1498091"/>
                  </a:lnTo>
                  <a:lnTo>
                    <a:pt x="1926336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9143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508243" y="1076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“Stress/Break” test</a:t>
            </a:r>
          </a:p>
          <a:p>
            <a:r>
              <a:rPr lang="en-US" dirty="0"/>
              <a:t>Commonly requested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6847" y="36971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“Spike” test</a:t>
            </a:r>
          </a:p>
          <a:p>
            <a:r>
              <a:rPr lang="en-US" dirty="0"/>
              <a:t>Commonly </a:t>
            </a:r>
            <a:r>
              <a:rPr lang="en-US" dirty="0" smtClean="0"/>
              <a:t>requested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22" y="895350"/>
            <a:ext cx="7852156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user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period of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iterations</a:t>
            </a:r>
            <a:endParaRPr sz="20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e.g.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pacing</a:t>
            </a:r>
            <a:r>
              <a:rPr sz="16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/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think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Calibri"/>
              <a:cs typeface="Calibri"/>
            </a:endParaRPr>
          </a:p>
          <a:p>
            <a:pPr marL="358140" marR="816610" indent="-346075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“normal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load”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establish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 baseline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comparison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future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tests</a:t>
            </a:r>
            <a:endParaRPr sz="20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e.g.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higher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load or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under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different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conditions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176969"/>
            <a:ext cx="78521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133B78"/>
                </a:solidFill>
              </a:rPr>
              <a:t>Baseline</a:t>
            </a:r>
            <a:r>
              <a:rPr sz="3200" spc="-60" dirty="0">
                <a:solidFill>
                  <a:srgbClr val="133B78"/>
                </a:solidFill>
              </a:rPr>
              <a:t> </a:t>
            </a:r>
            <a:r>
              <a:rPr sz="3200" spc="-75" dirty="0">
                <a:solidFill>
                  <a:srgbClr val="133B78"/>
                </a:solidFill>
              </a:rPr>
              <a:t>Test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43150"/>
            <a:ext cx="8229600" cy="26300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1555" y="2669419"/>
            <a:ext cx="329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 time – 1 CPU 4GB 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3904089"/>
            <a:ext cx="329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 time – 2 CPU 4GB RAM</a:t>
            </a:r>
          </a:p>
        </p:txBody>
      </p:sp>
    </p:spTree>
    <p:extLst>
      <p:ext uri="{BB962C8B-B14F-4D97-AF65-F5344CB8AC3E}">
        <p14:creationId xmlns:p14="http://schemas.microsoft.com/office/powerpoint/2010/main" val="2348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144345"/>
            <a:ext cx="793323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33B78"/>
                </a:solidFill>
              </a:rPr>
              <a:t>Load</a:t>
            </a:r>
            <a:r>
              <a:rPr spc="-75" dirty="0">
                <a:solidFill>
                  <a:srgbClr val="133B78"/>
                </a:solidFill>
              </a:rPr>
              <a:t> 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663433"/>
            <a:ext cx="8686800" cy="445506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580"/>
              </a:spcBef>
              <a:buClr>
                <a:srgbClr val="FF910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“Classic”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endParaRPr sz="2000" dirty="0">
              <a:latin typeface="Calibri"/>
              <a:cs typeface="Calibri"/>
            </a:endParaRPr>
          </a:p>
          <a:p>
            <a:pPr marL="358140" marR="5080" indent="-346075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Validates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system/application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20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meets</a:t>
            </a:r>
            <a:r>
              <a:rPr sz="20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 </a:t>
            </a:r>
            <a:r>
              <a:rPr sz="20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targets.</a:t>
            </a:r>
            <a:endParaRPr sz="20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Provide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information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assist</a:t>
            </a:r>
            <a:r>
              <a:rPr sz="20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tuning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under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various</a:t>
            </a:r>
            <a:endParaRPr sz="20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workload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conditions,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hardware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configurations,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database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sizes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Calibri"/>
              <a:cs typeface="Calibri"/>
            </a:endParaRPr>
          </a:p>
          <a:p>
            <a:pPr marL="414655" marR="4378960" indent="-414655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  <a:tabLst>
                <a:tab pos="414655" algn="l"/>
                <a:tab pos="41529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Helps identify 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key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such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as:</a:t>
            </a:r>
            <a:endParaRPr sz="2000" dirty="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815975" algn="l"/>
                <a:tab pos="81661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Capacity</a:t>
            </a:r>
            <a:endParaRPr sz="2000" dirty="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815975" algn="l"/>
                <a:tab pos="816610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Latency</a:t>
            </a:r>
            <a:endParaRPr sz="2000" dirty="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815975" algn="l"/>
                <a:tab pos="81661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Response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815975" algn="l"/>
                <a:tab pos="816610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Throughput</a:t>
            </a:r>
            <a:endParaRPr sz="2000" dirty="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815975" algn="l"/>
                <a:tab pos="816610" algn="l"/>
              </a:tabLst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Memory</a:t>
            </a:r>
            <a:r>
              <a:rPr sz="20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Management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2606537"/>
            <a:ext cx="39608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239" y="3911918"/>
            <a:ext cx="5817235" cy="75724"/>
            <a:chOff x="2285238" y="5215890"/>
            <a:chExt cx="5817235" cy="100965"/>
          </a:xfrm>
        </p:grpSpPr>
        <p:sp>
          <p:nvSpPr>
            <p:cNvPr id="3" name="object 3"/>
            <p:cNvSpPr/>
            <p:nvPr/>
          </p:nvSpPr>
          <p:spPr>
            <a:xfrm>
              <a:off x="2727960" y="5265420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39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238" y="5222748"/>
              <a:ext cx="5817235" cy="78105"/>
            </a:xfrm>
            <a:custGeom>
              <a:avLst/>
              <a:gdLst/>
              <a:ahLst/>
              <a:cxnLst/>
              <a:rect l="l" t="t" r="r" b="b"/>
              <a:pathLst>
                <a:path w="5817234" h="78104">
                  <a:moveTo>
                    <a:pt x="5739384" y="38861"/>
                  </a:moveTo>
                  <a:lnTo>
                    <a:pt x="5687568" y="77723"/>
                  </a:lnTo>
                  <a:lnTo>
                    <a:pt x="5773928" y="51815"/>
                  </a:lnTo>
                  <a:lnTo>
                    <a:pt x="5739384" y="51815"/>
                  </a:lnTo>
                  <a:lnTo>
                    <a:pt x="5739384" y="38861"/>
                  </a:lnTo>
                  <a:close/>
                </a:path>
                <a:path w="5817234" h="78104">
                  <a:moveTo>
                    <a:pt x="5722112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5722112" y="51815"/>
                  </a:lnTo>
                  <a:lnTo>
                    <a:pt x="5739384" y="38861"/>
                  </a:lnTo>
                  <a:lnTo>
                    <a:pt x="5722112" y="25907"/>
                  </a:lnTo>
                  <a:close/>
                </a:path>
                <a:path w="5817234" h="78104">
                  <a:moveTo>
                    <a:pt x="5773928" y="25907"/>
                  </a:moveTo>
                  <a:lnTo>
                    <a:pt x="5739384" y="25907"/>
                  </a:lnTo>
                  <a:lnTo>
                    <a:pt x="5739384" y="51815"/>
                  </a:lnTo>
                  <a:lnTo>
                    <a:pt x="5773928" y="51815"/>
                  </a:lnTo>
                  <a:lnTo>
                    <a:pt x="5817108" y="38861"/>
                  </a:lnTo>
                  <a:lnTo>
                    <a:pt x="5773928" y="25907"/>
                  </a:lnTo>
                  <a:close/>
                </a:path>
                <a:path w="5817234" h="78104">
                  <a:moveTo>
                    <a:pt x="5687568" y="0"/>
                  </a:moveTo>
                  <a:lnTo>
                    <a:pt x="5739384" y="38861"/>
                  </a:lnTo>
                  <a:lnTo>
                    <a:pt x="5739384" y="25907"/>
                  </a:lnTo>
                  <a:lnTo>
                    <a:pt x="5773928" y="25907"/>
                  </a:lnTo>
                  <a:lnTo>
                    <a:pt x="5687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4442" y="5215890"/>
              <a:ext cx="4137660" cy="100965"/>
            </a:xfrm>
            <a:custGeom>
              <a:avLst/>
              <a:gdLst/>
              <a:ahLst/>
              <a:cxnLst/>
              <a:rect l="l" t="t" r="r" b="b"/>
              <a:pathLst>
                <a:path w="4137659" h="100964">
                  <a:moveTo>
                    <a:pt x="0" y="100584"/>
                  </a:moveTo>
                  <a:lnTo>
                    <a:pt x="0" y="0"/>
                  </a:lnTo>
                </a:path>
                <a:path w="4137659" h="100964">
                  <a:moveTo>
                    <a:pt x="659892" y="100584"/>
                  </a:moveTo>
                  <a:lnTo>
                    <a:pt x="659892" y="0"/>
                  </a:lnTo>
                </a:path>
                <a:path w="4137659" h="100964">
                  <a:moveTo>
                    <a:pt x="1322832" y="100584"/>
                  </a:moveTo>
                  <a:lnTo>
                    <a:pt x="1322832" y="0"/>
                  </a:lnTo>
                </a:path>
                <a:path w="4137659" h="100964">
                  <a:moveTo>
                    <a:pt x="2124456" y="100584"/>
                  </a:moveTo>
                  <a:lnTo>
                    <a:pt x="2124456" y="0"/>
                  </a:lnTo>
                </a:path>
                <a:path w="4137659" h="100964">
                  <a:moveTo>
                    <a:pt x="2787396" y="100584"/>
                  </a:moveTo>
                  <a:lnTo>
                    <a:pt x="2787396" y="0"/>
                  </a:lnTo>
                </a:path>
                <a:path w="4137659" h="100964">
                  <a:moveTo>
                    <a:pt x="3476244" y="100584"/>
                  </a:moveTo>
                  <a:lnTo>
                    <a:pt x="3476244" y="0"/>
                  </a:lnTo>
                </a:path>
                <a:path w="4137659" h="100964">
                  <a:moveTo>
                    <a:pt x="4137659" y="100584"/>
                  </a:moveTo>
                  <a:lnTo>
                    <a:pt x="4137659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285239" y="240315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5029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5427" y="314839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5029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240026" y="1355407"/>
            <a:ext cx="5697220" cy="2639378"/>
            <a:chOff x="2240026" y="1807210"/>
            <a:chExt cx="5697220" cy="3519170"/>
          </a:xfrm>
        </p:grpSpPr>
        <p:sp>
          <p:nvSpPr>
            <p:cNvPr id="9" name="object 9"/>
            <p:cNvSpPr/>
            <p:nvPr/>
          </p:nvSpPr>
          <p:spPr>
            <a:xfrm>
              <a:off x="2265426" y="4883658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584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668" y="1844040"/>
              <a:ext cx="3710939" cy="34823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5238" y="1832610"/>
              <a:ext cx="3657600" cy="3429000"/>
            </a:xfrm>
            <a:custGeom>
              <a:avLst/>
              <a:gdLst/>
              <a:ahLst/>
              <a:cxnLst/>
              <a:rect l="l" t="t" r="r" b="b"/>
              <a:pathLst>
                <a:path w="3657600" h="3429000">
                  <a:moveTo>
                    <a:pt x="0" y="3429000"/>
                  </a:moveTo>
                  <a:lnTo>
                    <a:pt x="576072" y="3358388"/>
                  </a:lnTo>
                  <a:lnTo>
                    <a:pt x="1235710" y="3327654"/>
                  </a:lnTo>
                  <a:lnTo>
                    <a:pt x="1958339" y="3144773"/>
                  </a:lnTo>
                  <a:lnTo>
                    <a:pt x="2652014" y="2934716"/>
                  </a:lnTo>
                  <a:lnTo>
                    <a:pt x="3260471" y="2483992"/>
                  </a:lnTo>
                  <a:lnTo>
                    <a:pt x="3604767" y="1763394"/>
                  </a:lnTo>
                  <a:lnTo>
                    <a:pt x="3657600" y="0"/>
                  </a:lnTo>
                </a:path>
              </a:pathLst>
            </a:custGeom>
            <a:ln w="50292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8" y="4652010"/>
              <a:ext cx="5638800" cy="76200"/>
            </a:xfrm>
            <a:custGeom>
              <a:avLst/>
              <a:gdLst/>
              <a:ahLst/>
              <a:cxnLst/>
              <a:rect l="l" t="t" r="r" b="b"/>
              <a:pathLst>
                <a:path w="5638800" h="76200">
                  <a:moveTo>
                    <a:pt x="0" y="76200"/>
                  </a:moveTo>
                  <a:lnTo>
                    <a:pt x="56388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51470" y="3389053"/>
            <a:ext cx="330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7345" y="2333851"/>
            <a:ext cx="359073" cy="8629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latin typeface="Arial"/>
                <a:cs typeface="Arial"/>
              </a:rPr>
              <a:t>Response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46376" y="1260158"/>
            <a:ext cx="139700" cy="2686050"/>
            <a:chOff x="2246376" y="1680210"/>
            <a:chExt cx="139700" cy="3581400"/>
          </a:xfrm>
        </p:grpSpPr>
        <p:sp>
          <p:nvSpPr>
            <p:cNvPr id="16" name="object 16"/>
            <p:cNvSpPr/>
            <p:nvPr/>
          </p:nvSpPr>
          <p:spPr>
            <a:xfrm>
              <a:off x="2285238" y="3585210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584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6376" y="1680210"/>
              <a:ext cx="78105" cy="3581400"/>
            </a:xfrm>
            <a:custGeom>
              <a:avLst/>
              <a:gdLst/>
              <a:ahLst/>
              <a:cxnLst/>
              <a:rect l="l" t="t" r="r" b="b"/>
              <a:pathLst>
                <a:path w="78105" h="3581400">
                  <a:moveTo>
                    <a:pt x="38862" y="77724"/>
                  </a:moveTo>
                  <a:lnTo>
                    <a:pt x="25907" y="94996"/>
                  </a:lnTo>
                  <a:lnTo>
                    <a:pt x="25907" y="3581400"/>
                  </a:lnTo>
                  <a:lnTo>
                    <a:pt x="51816" y="3581400"/>
                  </a:lnTo>
                  <a:lnTo>
                    <a:pt x="51816" y="94996"/>
                  </a:lnTo>
                  <a:lnTo>
                    <a:pt x="38862" y="77724"/>
                  </a:lnTo>
                  <a:close/>
                </a:path>
                <a:path w="78105" h="3581400">
                  <a:moveTo>
                    <a:pt x="38862" y="0"/>
                  </a:moveTo>
                  <a:lnTo>
                    <a:pt x="0" y="129539"/>
                  </a:lnTo>
                  <a:lnTo>
                    <a:pt x="25907" y="94996"/>
                  </a:lnTo>
                  <a:lnTo>
                    <a:pt x="25907" y="77724"/>
                  </a:lnTo>
                  <a:lnTo>
                    <a:pt x="62179" y="77724"/>
                  </a:lnTo>
                  <a:lnTo>
                    <a:pt x="38862" y="0"/>
                  </a:lnTo>
                  <a:close/>
                </a:path>
                <a:path w="78105" h="3581400">
                  <a:moveTo>
                    <a:pt x="62179" y="77724"/>
                  </a:moveTo>
                  <a:lnTo>
                    <a:pt x="51816" y="77724"/>
                  </a:lnTo>
                  <a:lnTo>
                    <a:pt x="51816" y="94996"/>
                  </a:lnTo>
                  <a:lnTo>
                    <a:pt x="77724" y="129539"/>
                  </a:lnTo>
                  <a:lnTo>
                    <a:pt x="62179" y="77724"/>
                  </a:lnTo>
                  <a:close/>
                </a:path>
                <a:path w="78105" h="3581400">
                  <a:moveTo>
                    <a:pt x="38862" y="77724"/>
                  </a:moveTo>
                  <a:lnTo>
                    <a:pt x="25907" y="77724"/>
                  </a:lnTo>
                  <a:lnTo>
                    <a:pt x="25907" y="94996"/>
                  </a:lnTo>
                  <a:lnTo>
                    <a:pt x="38862" y="77724"/>
                  </a:lnTo>
                  <a:close/>
                </a:path>
                <a:path w="78105" h="3581400">
                  <a:moveTo>
                    <a:pt x="51816" y="77724"/>
                  </a:moveTo>
                  <a:lnTo>
                    <a:pt x="38862" y="77724"/>
                  </a:lnTo>
                  <a:lnTo>
                    <a:pt x="51816" y="94996"/>
                  </a:lnTo>
                  <a:lnTo>
                    <a:pt x="51816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5238" y="2137410"/>
              <a:ext cx="100965" cy="2438400"/>
            </a:xfrm>
            <a:custGeom>
              <a:avLst/>
              <a:gdLst/>
              <a:ahLst/>
              <a:cxnLst/>
              <a:rect l="l" t="t" r="r" b="b"/>
              <a:pathLst>
                <a:path w="100964" h="2438400">
                  <a:moveTo>
                    <a:pt x="0" y="304800"/>
                  </a:moveTo>
                  <a:lnTo>
                    <a:pt x="100584" y="304800"/>
                  </a:lnTo>
                </a:path>
                <a:path w="100964" h="2438400">
                  <a:moveTo>
                    <a:pt x="0" y="685800"/>
                  </a:moveTo>
                  <a:lnTo>
                    <a:pt x="100584" y="685800"/>
                  </a:lnTo>
                </a:path>
                <a:path w="100964" h="2438400">
                  <a:moveTo>
                    <a:pt x="0" y="1752600"/>
                  </a:moveTo>
                  <a:lnTo>
                    <a:pt x="100584" y="1752600"/>
                  </a:lnTo>
                </a:path>
                <a:path w="100964" h="2438400">
                  <a:moveTo>
                    <a:pt x="0" y="2438400"/>
                  </a:moveTo>
                  <a:lnTo>
                    <a:pt x="100584" y="2438400"/>
                  </a:lnTo>
                </a:path>
                <a:path w="100964" h="2438400">
                  <a:moveTo>
                    <a:pt x="0" y="0"/>
                  </a:moveTo>
                  <a:lnTo>
                    <a:pt x="100584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26182" y="395535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5782" y="395535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45763" y="3886386"/>
            <a:ext cx="1429385" cy="60016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774065" algn="l"/>
              </a:tabLst>
            </a:pPr>
            <a:r>
              <a:rPr sz="1600" b="1" spc="-10" dirty="0">
                <a:latin typeface="Calibri"/>
                <a:cs typeface="Calibri"/>
              </a:rPr>
              <a:t>100	200</a:t>
            </a:r>
            <a:endParaRPr sz="1600">
              <a:latin typeface="Calibri"/>
              <a:cs typeface="Calibri"/>
            </a:endParaRPr>
          </a:p>
          <a:p>
            <a:pPr marL="20447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Arial"/>
                <a:cs typeface="Arial"/>
              </a:rPr>
              <a:t>Number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users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0017" y="3955352"/>
            <a:ext cx="332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5816" y="3955352"/>
            <a:ext cx="10439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00" b="1" spc="-10" dirty="0">
                <a:latin typeface="Calibri"/>
                <a:cs typeface="Calibri"/>
              </a:rPr>
              <a:t>100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2000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3399" y="3478926"/>
            <a:ext cx="128905" cy="63158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7982" y="1873165"/>
            <a:ext cx="229870" cy="1792157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b="1" spc="-10" dirty="0">
                <a:latin typeface="Calibri"/>
                <a:cs typeface="Calibri"/>
              </a:rPr>
              <a:t>30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5" dirty="0">
                <a:latin typeface="Calibri"/>
                <a:cs typeface="Calibri"/>
              </a:rPr>
              <a:t>25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Calibri"/>
                <a:cs typeface="Calibri"/>
              </a:rPr>
              <a:t>20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Calibri"/>
                <a:cs typeface="Calibri"/>
              </a:rPr>
              <a:t>15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7982" y="1352550"/>
            <a:ext cx="229870" cy="63094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10" dirty="0">
                <a:latin typeface="Calibri"/>
                <a:cs typeface="Calibri"/>
              </a:rPr>
              <a:t>40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Calibri"/>
                <a:cs typeface="Calibri"/>
              </a:rPr>
              <a:t>35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4052" y="1503140"/>
            <a:ext cx="11506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Response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34644" y="182855"/>
            <a:ext cx="8004556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Load</a:t>
            </a:r>
            <a:r>
              <a:rPr spc="-75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6172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0902" y="2343151"/>
            <a:ext cx="3680460" cy="2743200"/>
            <a:chOff x="5332031" y="3093529"/>
            <a:chExt cx="3680460" cy="374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8343" y="3117046"/>
              <a:ext cx="3423019" cy="26810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6794" y="3098292"/>
              <a:ext cx="3463290" cy="2706370"/>
            </a:xfrm>
            <a:custGeom>
              <a:avLst/>
              <a:gdLst/>
              <a:ahLst/>
              <a:cxnLst/>
              <a:rect l="l" t="t" r="r" b="b"/>
              <a:pathLst>
                <a:path w="3463290" h="2706370">
                  <a:moveTo>
                    <a:pt x="0" y="1004062"/>
                  </a:moveTo>
                  <a:lnTo>
                    <a:pt x="2866644" y="0"/>
                  </a:lnTo>
                  <a:lnTo>
                    <a:pt x="3462781" y="1701800"/>
                  </a:lnTo>
                  <a:lnTo>
                    <a:pt x="596138" y="2705836"/>
                  </a:lnTo>
                  <a:lnTo>
                    <a:pt x="0" y="10040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328" y="5539740"/>
              <a:ext cx="2689860" cy="11628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7756" y="5535168"/>
              <a:ext cx="2699385" cy="1172210"/>
            </a:xfrm>
            <a:custGeom>
              <a:avLst/>
              <a:gdLst/>
              <a:ahLst/>
              <a:cxnLst/>
              <a:rect l="l" t="t" r="r" b="b"/>
              <a:pathLst>
                <a:path w="2699384" h="1172209">
                  <a:moveTo>
                    <a:pt x="0" y="1171955"/>
                  </a:moveTo>
                  <a:lnTo>
                    <a:pt x="2699004" y="1171955"/>
                  </a:lnTo>
                  <a:lnTo>
                    <a:pt x="2699004" y="0"/>
                  </a:lnTo>
                  <a:lnTo>
                    <a:pt x="0" y="0"/>
                  </a:lnTo>
                  <a:lnTo>
                    <a:pt x="0" y="11719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1398" y="6002223"/>
              <a:ext cx="965441" cy="837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9064" y="3597783"/>
              <a:ext cx="2012289" cy="2062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83095" y="3591814"/>
              <a:ext cx="2024380" cy="2074545"/>
            </a:xfrm>
            <a:custGeom>
              <a:avLst/>
              <a:gdLst/>
              <a:ahLst/>
              <a:cxnLst/>
              <a:rect l="l" t="t" r="r" b="b"/>
              <a:pathLst>
                <a:path w="2024379" h="2074545">
                  <a:moveTo>
                    <a:pt x="509015" y="0"/>
                  </a:moveTo>
                  <a:lnTo>
                    <a:pt x="2024252" y="485267"/>
                  </a:lnTo>
                  <a:lnTo>
                    <a:pt x="1515236" y="2074545"/>
                  </a:lnTo>
                  <a:lnTo>
                    <a:pt x="0" y="1589278"/>
                  </a:lnTo>
                  <a:lnTo>
                    <a:pt x="50901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0072" y="971550"/>
            <a:ext cx="7411084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Identifies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capacity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limits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system/application</a:t>
            </a:r>
            <a:r>
              <a:rPr sz="20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infrastructure</a:t>
            </a:r>
            <a:endParaRPr sz="2000" dirty="0">
              <a:latin typeface="Calibri"/>
              <a:cs typeface="Calibri"/>
            </a:endParaRPr>
          </a:p>
          <a:p>
            <a:pPr marL="303530" indent="-291465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000" spc="-5" dirty="0" smtClean="0">
                <a:solidFill>
                  <a:srgbClr val="25257B"/>
                </a:solidFill>
                <a:latin typeface="Calibri"/>
                <a:cs typeface="Calibri"/>
              </a:rPr>
              <a:t>Identifies</a:t>
            </a:r>
            <a:r>
              <a:rPr sz="2000" spc="5" dirty="0" smtClean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potential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problems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before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going</a:t>
            </a:r>
            <a:r>
              <a:rPr sz="2000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live</a:t>
            </a:r>
            <a:endParaRPr sz="2000" dirty="0">
              <a:latin typeface="Calibri"/>
              <a:cs typeface="Calibri"/>
            </a:endParaRPr>
          </a:p>
          <a:p>
            <a:pPr marL="303530" indent="-291465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000" spc="-5" dirty="0" smtClean="0">
                <a:solidFill>
                  <a:srgbClr val="25257B"/>
                </a:solidFill>
                <a:latin typeface="Calibri"/>
                <a:cs typeface="Calibri"/>
              </a:rPr>
              <a:t>Determines</a:t>
            </a:r>
            <a:r>
              <a:rPr sz="2000" spc="10" dirty="0" smtClean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whether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app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can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provide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acceptable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response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times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endParaRPr sz="2000" dirty="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throughput</a:t>
            </a:r>
            <a:r>
              <a:rPr sz="2000" spc="-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under</a:t>
            </a:r>
            <a:r>
              <a:rPr sz="2000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extreme</a:t>
            </a:r>
            <a:r>
              <a:rPr sz="20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conditions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7834" y="228600"/>
            <a:ext cx="76997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133B78"/>
                </a:solidFill>
              </a:rPr>
              <a:t>Stress/Break</a:t>
            </a:r>
            <a:r>
              <a:rPr sz="3200" spc="-50" dirty="0">
                <a:solidFill>
                  <a:srgbClr val="133B78"/>
                </a:solidFill>
              </a:rPr>
              <a:t> </a:t>
            </a:r>
            <a:r>
              <a:rPr sz="3200" spc="-75" dirty="0">
                <a:solidFill>
                  <a:srgbClr val="133B78"/>
                </a:solidFill>
              </a:rPr>
              <a:t>Test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670114" y="3353419"/>
            <a:ext cx="3324225" cy="1012031"/>
            <a:chOff x="1670113" y="4471225"/>
            <a:chExt cx="3324225" cy="1349375"/>
          </a:xfrm>
        </p:grpSpPr>
        <p:sp>
          <p:nvSpPr>
            <p:cNvPr id="13" name="object 13"/>
            <p:cNvSpPr/>
            <p:nvPr/>
          </p:nvSpPr>
          <p:spPr>
            <a:xfrm>
              <a:off x="1674876" y="5623560"/>
              <a:ext cx="3314700" cy="0"/>
            </a:xfrm>
            <a:custGeom>
              <a:avLst/>
              <a:gdLst/>
              <a:ahLst/>
              <a:cxnLst/>
              <a:rect l="l" t="t" r="r" b="b"/>
              <a:pathLst>
                <a:path w="3314700">
                  <a:moveTo>
                    <a:pt x="0" y="0"/>
                  </a:moveTo>
                  <a:lnTo>
                    <a:pt x="331470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2788" y="5623560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4876" y="5433060"/>
              <a:ext cx="3314700" cy="0"/>
            </a:xfrm>
            <a:custGeom>
              <a:avLst/>
              <a:gdLst/>
              <a:ahLst/>
              <a:cxnLst/>
              <a:rect l="l" t="t" r="r" b="b"/>
              <a:pathLst>
                <a:path w="3314700">
                  <a:moveTo>
                    <a:pt x="0" y="0"/>
                  </a:moveTo>
                  <a:lnTo>
                    <a:pt x="331470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2788" y="5433060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2628900" y="0"/>
                  </a:moveTo>
                  <a:lnTo>
                    <a:pt x="2743200" y="0"/>
                  </a:lnTo>
                </a:path>
                <a:path w="3200400">
                  <a:moveTo>
                    <a:pt x="0" y="0"/>
                  </a:moveTo>
                  <a:lnTo>
                    <a:pt x="0" y="0"/>
                  </a:lnTo>
                  <a:lnTo>
                    <a:pt x="2514600" y="0"/>
                  </a:lnTo>
                  <a:lnTo>
                    <a:pt x="2628900" y="0"/>
                  </a:lnTo>
                </a:path>
                <a:path w="3200400">
                  <a:moveTo>
                    <a:pt x="2743200" y="0"/>
                  </a:moveTo>
                  <a:lnTo>
                    <a:pt x="2857500" y="0"/>
                  </a:lnTo>
                  <a:lnTo>
                    <a:pt x="2971800" y="0"/>
                  </a:lnTo>
                  <a:lnTo>
                    <a:pt x="3086100" y="0"/>
                  </a:lnTo>
                  <a:lnTo>
                    <a:pt x="3200400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4876" y="4668012"/>
              <a:ext cx="3314700" cy="1148080"/>
            </a:xfrm>
            <a:custGeom>
              <a:avLst/>
              <a:gdLst/>
              <a:ahLst/>
              <a:cxnLst/>
              <a:rect l="l" t="t" r="r" b="b"/>
              <a:pathLst>
                <a:path w="3314700" h="1148079">
                  <a:moveTo>
                    <a:pt x="0" y="573024"/>
                  </a:moveTo>
                  <a:lnTo>
                    <a:pt x="3314700" y="573024"/>
                  </a:lnTo>
                </a:path>
                <a:path w="3314700" h="1148079">
                  <a:moveTo>
                    <a:pt x="0" y="382524"/>
                  </a:moveTo>
                  <a:lnTo>
                    <a:pt x="3314700" y="382524"/>
                  </a:lnTo>
                </a:path>
                <a:path w="3314700" h="1148079">
                  <a:moveTo>
                    <a:pt x="0" y="190500"/>
                  </a:moveTo>
                  <a:lnTo>
                    <a:pt x="3314700" y="190500"/>
                  </a:lnTo>
                </a:path>
                <a:path w="3314700" h="1148079">
                  <a:moveTo>
                    <a:pt x="0" y="0"/>
                  </a:moveTo>
                  <a:lnTo>
                    <a:pt x="3314700" y="0"/>
                  </a:lnTo>
                </a:path>
                <a:path w="3314700" h="1148079">
                  <a:moveTo>
                    <a:pt x="0" y="1147572"/>
                  </a:moveTo>
                  <a:lnTo>
                    <a:pt x="3314700" y="114757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407" y="4705731"/>
              <a:ext cx="3201035" cy="1071880"/>
            </a:xfrm>
            <a:custGeom>
              <a:avLst/>
              <a:gdLst/>
              <a:ahLst/>
              <a:cxnLst/>
              <a:rect l="l" t="t" r="r" b="b"/>
              <a:pathLst>
                <a:path w="3201035" h="1071879">
                  <a:moveTo>
                    <a:pt x="0" y="1071587"/>
                  </a:moveTo>
                  <a:lnTo>
                    <a:pt x="28575" y="1062022"/>
                  </a:lnTo>
                  <a:lnTo>
                    <a:pt x="57150" y="1052455"/>
                  </a:lnTo>
                  <a:lnTo>
                    <a:pt x="85725" y="1042887"/>
                  </a:lnTo>
                  <a:lnTo>
                    <a:pt x="114300" y="1033322"/>
                  </a:lnTo>
                  <a:lnTo>
                    <a:pt x="142875" y="1023752"/>
                  </a:lnTo>
                  <a:lnTo>
                    <a:pt x="171450" y="1014183"/>
                  </a:lnTo>
                  <a:lnTo>
                    <a:pt x="200025" y="1004615"/>
                  </a:lnTo>
                  <a:lnTo>
                    <a:pt x="228600" y="995045"/>
                  </a:lnTo>
                  <a:lnTo>
                    <a:pt x="257175" y="985479"/>
                  </a:lnTo>
                  <a:lnTo>
                    <a:pt x="285750" y="975912"/>
                  </a:lnTo>
                  <a:lnTo>
                    <a:pt x="314325" y="966344"/>
                  </a:lnTo>
                  <a:lnTo>
                    <a:pt x="342900" y="956779"/>
                  </a:lnTo>
                  <a:lnTo>
                    <a:pt x="371475" y="947209"/>
                  </a:lnTo>
                  <a:lnTo>
                    <a:pt x="400050" y="937641"/>
                  </a:lnTo>
                  <a:lnTo>
                    <a:pt x="428625" y="928072"/>
                  </a:lnTo>
                  <a:lnTo>
                    <a:pt x="457200" y="918502"/>
                  </a:lnTo>
                  <a:lnTo>
                    <a:pt x="485775" y="908937"/>
                  </a:lnTo>
                  <a:lnTo>
                    <a:pt x="514350" y="899369"/>
                  </a:lnTo>
                  <a:lnTo>
                    <a:pt x="542925" y="889802"/>
                  </a:lnTo>
                  <a:lnTo>
                    <a:pt x="571500" y="880237"/>
                  </a:lnTo>
                  <a:lnTo>
                    <a:pt x="600075" y="870692"/>
                  </a:lnTo>
                  <a:lnTo>
                    <a:pt x="628650" y="861123"/>
                  </a:lnTo>
                  <a:lnTo>
                    <a:pt x="657225" y="851554"/>
                  </a:lnTo>
                  <a:lnTo>
                    <a:pt x="685800" y="842010"/>
                  </a:lnTo>
                  <a:lnTo>
                    <a:pt x="714375" y="832409"/>
                  </a:lnTo>
                  <a:lnTo>
                    <a:pt x="742950" y="822833"/>
                  </a:lnTo>
                  <a:lnTo>
                    <a:pt x="771525" y="813256"/>
                  </a:lnTo>
                  <a:lnTo>
                    <a:pt x="800100" y="803656"/>
                  </a:lnTo>
                  <a:lnTo>
                    <a:pt x="828675" y="794111"/>
                  </a:lnTo>
                  <a:lnTo>
                    <a:pt x="857250" y="784542"/>
                  </a:lnTo>
                  <a:lnTo>
                    <a:pt x="885825" y="774973"/>
                  </a:lnTo>
                  <a:lnTo>
                    <a:pt x="914400" y="765429"/>
                  </a:lnTo>
                  <a:lnTo>
                    <a:pt x="942975" y="755830"/>
                  </a:lnTo>
                  <a:lnTo>
                    <a:pt x="971550" y="746267"/>
                  </a:lnTo>
                  <a:lnTo>
                    <a:pt x="1000125" y="736728"/>
                  </a:lnTo>
                  <a:lnTo>
                    <a:pt x="1028700" y="727202"/>
                  </a:lnTo>
                  <a:lnTo>
                    <a:pt x="1057275" y="717601"/>
                  </a:lnTo>
                  <a:lnTo>
                    <a:pt x="1085850" y="708025"/>
                  </a:lnTo>
                  <a:lnTo>
                    <a:pt x="1114425" y="698448"/>
                  </a:lnTo>
                  <a:lnTo>
                    <a:pt x="1143000" y="688848"/>
                  </a:lnTo>
                  <a:lnTo>
                    <a:pt x="1171575" y="679303"/>
                  </a:lnTo>
                  <a:lnTo>
                    <a:pt x="1200150" y="669734"/>
                  </a:lnTo>
                  <a:lnTo>
                    <a:pt x="1228725" y="660165"/>
                  </a:lnTo>
                  <a:lnTo>
                    <a:pt x="1257300" y="650621"/>
                  </a:lnTo>
                  <a:lnTo>
                    <a:pt x="1285875" y="641022"/>
                  </a:lnTo>
                  <a:lnTo>
                    <a:pt x="1314450" y="631459"/>
                  </a:lnTo>
                  <a:lnTo>
                    <a:pt x="1343025" y="621920"/>
                  </a:lnTo>
                  <a:lnTo>
                    <a:pt x="1371600" y="612394"/>
                  </a:lnTo>
                  <a:lnTo>
                    <a:pt x="1400175" y="602793"/>
                  </a:lnTo>
                  <a:lnTo>
                    <a:pt x="1428750" y="593217"/>
                  </a:lnTo>
                  <a:lnTo>
                    <a:pt x="1457325" y="583640"/>
                  </a:lnTo>
                  <a:lnTo>
                    <a:pt x="1485900" y="574040"/>
                  </a:lnTo>
                  <a:lnTo>
                    <a:pt x="1514475" y="564495"/>
                  </a:lnTo>
                  <a:lnTo>
                    <a:pt x="1543049" y="554926"/>
                  </a:lnTo>
                  <a:lnTo>
                    <a:pt x="1571624" y="545357"/>
                  </a:lnTo>
                  <a:lnTo>
                    <a:pt x="1600200" y="535813"/>
                  </a:lnTo>
                  <a:lnTo>
                    <a:pt x="1628775" y="526214"/>
                  </a:lnTo>
                  <a:lnTo>
                    <a:pt x="1657350" y="516651"/>
                  </a:lnTo>
                  <a:lnTo>
                    <a:pt x="1685925" y="507112"/>
                  </a:lnTo>
                  <a:lnTo>
                    <a:pt x="1714500" y="497586"/>
                  </a:lnTo>
                  <a:lnTo>
                    <a:pt x="1743075" y="487985"/>
                  </a:lnTo>
                  <a:lnTo>
                    <a:pt x="1771650" y="478409"/>
                  </a:lnTo>
                  <a:lnTo>
                    <a:pt x="1800225" y="468832"/>
                  </a:lnTo>
                  <a:lnTo>
                    <a:pt x="1828800" y="459232"/>
                  </a:lnTo>
                  <a:lnTo>
                    <a:pt x="1857375" y="449687"/>
                  </a:lnTo>
                  <a:lnTo>
                    <a:pt x="1885950" y="440118"/>
                  </a:lnTo>
                  <a:lnTo>
                    <a:pt x="1914525" y="430549"/>
                  </a:lnTo>
                  <a:lnTo>
                    <a:pt x="1943100" y="421005"/>
                  </a:lnTo>
                  <a:lnTo>
                    <a:pt x="1971676" y="411404"/>
                  </a:lnTo>
                  <a:lnTo>
                    <a:pt x="2000265" y="401828"/>
                  </a:lnTo>
                  <a:lnTo>
                    <a:pt x="2028878" y="392251"/>
                  </a:lnTo>
                  <a:lnTo>
                    <a:pt x="2057527" y="382651"/>
                  </a:lnTo>
                  <a:lnTo>
                    <a:pt x="2086102" y="373124"/>
                  </a:lnTo>
                  <a:lnTo>
                    <a:pt x="2114677" y="363585"/>
                  </a:lnTo>
                  <a:lnTo>
                    <a:pt x="2143252" y="354022"/>
                  </a:lnTo>
                  <a:lnTo>
                    <a:pt x="2171827" y="344424"/>
                  </a:lnTo>
                  <a:lnTo>
                    <a:pt x="2200402" y="334879"/>
                  </a:lnTo>
                  <a:lnTo>
                    <a:pt x="2228977" y="325310"/>
                  </a:lnTo>
                  <a:lnTo>
                    <a:pt x="2257552" y="315741"/>
                  </a:lnTo>
                  <a:lnTo>
                    <a:pt x="2286127" y="306197"/>
                  </a:lnTo>
                  <a:lnTo>
                    <a:pt x="2314702" y="296596"/>
                  </a:lnTo>
                  <a:lnTo>
                    <a:pt x="2343277" y="287020"/>
                  </a:lnTo>
                  <a:lnTo>
                    <a:pt x="2371852" y="277443"/>
                  </a:lnTo>
                  <a:lnTo>
                    <a:pt x="2400427" y="267843"/>
                  </a:lnTo>
                  <a:lnTo>
                    <a:pt x="2429002" y="258316"/>
                  </a:lnTo>
                  <a:lnTo>
                    <a:pt x="2457577" y="248777"/>
                  </a:lnTo>
                  <a:lnTo>
                    <a:pt x="2486152" y="239214"/>
                  </a:lnTo>
                  <a:lnTo>
                    <a:pt x="2514727" y="229616"/>
                  </a:lnTo>
                  <a:lnTo>
                    <a:pt x="2543302" y="220071"/>
                  </a:lnTo>
                  <a:lnTo>
                    <a:pt x="2571877" y="210502"/>
                  </a:lnTo>
                  <a:lnTo>
                    <a:pt x="2600452" y="200933"/>
                  </a:lnTo>
                  <a:lnTo>
                    <a:pt x="2629027" y="191389"/>
                  </a:lnTo>
                  <a:lnTo>
                    <a:pt x="2657602" y="181788"/>
                  </a:lnTo>
                  <a:lnTo>
                    <a:pt x="2686177" y="172212"/>
                  </a:lnTo>
                  <a:lnTo>
                    <a:pt x="2714752" y="162635"/>
                  </a:lnTo>
                  <a:lnTo>
                    <a:pt x="2743327" y="153035"/>
                  </a:lnTo>
                  <a:lnTo>
                    <a:pt x="2771902" y="143508"/>
                  </a:lnTo>
                  <a:lnTo>
                    <a:pt x="2800477" y="133969"/>
                  </a:lnTo>
                  <a:lnTo>
                    <a:pt x="2829052" y="124406"/>
                  </a:lnTo>
                  <a:lnTo>
                    <a:pt x="2857627" y="114808"/>
                  </a:lnTo>
                  <a:lnTo>
                    <a:pt x="2886202" y="105263"/>
                  </a:lnTo>
                  <a:lnTo>
                    <a:pt x="2914777" y="95694"/>
                  </a:lnTo>
                  <a:lnTo>
                    <a:pt x="2943352" y="86125"/>
                  </a:lnTo>
                  <a:lnTo>
                    <a:pt x="2971927" y="76581"/>
                  </a:lnTo>
                  <a:lnTo>
                    <a:pt x="3000502" y="66980"/>
                  </a:lnTo>
                  <a:lnTo>
                    <a:pt x="3029077" y="57404"/>
                  </a:lnTo>
                  <a:lnTo>
                    <a:pt x="3057652" y="47827"/>
                  </a:lnTo>
                  <a:lnTo>
                    <a:pt x="3086227" y="38227"/>
                  </a:lnTo>
                  <a:lnTo>
                    <a:pt x="3114802" y="28682"/>
                  </a:lnTo>
                  <a:lnTo>
                    <a:pt x="3143377" y="19113"/>
                  </a:lnTo>
                  <a:lnTo>
                    <a:pt x="3171952" y="9544"/>
                  </a:lnTo>
                  <a:lnTo>
                    <a:pt x="3200527" y="0"/>
                  </a:lnTo>
                </a:path>
              </a:pathLst>
            </a:custGeom>
            <a:ln w="27432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4876" y="4475988"/>
              <a:ext cx="3314700" cy="0"/>
            </a:xfrm>
            <a:custGeom>
              <a:avLst/>
              <a:gdLst/>
              <a:ahLst/>
              <a:cxnLst/>
              <a:rect l="l" t="t" r="r" b="b"/>
              <a:pathLst>
                <a:path w="3314700">
                  <a:moveTo>
                    <a:pt x="0" y="0"/>
                  </a:moveTo>
                  <a:lnTo>
                    <a:pt x="331470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15516" y="3722688"/>
            <a:ext cx="256480" cy="27574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7636" y="3059202"/>
            <a:ext cx="8712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Load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92554" y="4854130"/>
            <a:ext cx="1955800" cy="20955"/>
            <a:chOff x="1892554" y="6472173"/>
            <a:chExt cx="1955800" cy="27940"/>
          </a:xfrm>
        </p:grpSpPr>
        <p:sp>
          <p:nvSpPr>
            <p:cNvPr id="23" name="object 23"/>
            <p:cNvSpPr/>
            <p:nvPr/>
          </p:nvSpPr>
          <p:spPr>
            <a:xfrm>
              <a:off x="1906524" y="6486143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4912" y="6486143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0544" y="6486143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7432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05954" y="2824599"/>
            <a:ext cx="3637915" cy="221406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3456940" algn="r">
              <a:lnSpc>
                <a:spcPct val="100000"/>
              </a:lnSpc>
              <a:spcBef>
                <a:spcPts val="5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350</a:t>
            </a:r>
            <a:endParaRPr sz="900" dirty="0">
              <a:latin typeface="Calibri"/>
              <a:cs typeface="Calibri"/>
            </a:endParaRPr>
          </a:p>
          <a:p>
            <a:pPr marR="3456940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300</a:t>
            </a:r>
            <a:endParaRPr sz="900" dirty="0">
              <a:latin typeface="Calibri"/>
              <a:cs typeface="Calibri"/>
            </a:endParaRPr>
          </a:p>
          <a:p>
            <a:pPr marR="345694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endParaRPr sz="900" dirty="0">
              <a:latin typeface="Calibri"/>
              <a:cs typeface="Calibri"/>
            </a:endParaRPr>
          </a:p>
          <a:p>
            <a:pPr marR="345694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 dirty="0">
              <a:latin typeface="Calibri"/>
              <a:cs typeface="Calibri"/>
            </a:endParaRPr>
          </a:p>
          <a:p>
            <a:pPr marR="3456940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endParaRPr sz="900" dirty="0">
              <a:latin typeface="Calibri"/>
              <a:cs typeface="Calibri"/>
            </a:endParaRPr>
          </a:p>
          <a:p>
            <a:pPr marR="3456940" algn="r">
              <a:lnSpc>
                <a:spcPct val="100000"/>
              </a:lnSpc>
              <a:spcBef>
                <a:spcPts val="42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 dirty="0">
              <a:latin typeface="Calibri"/>
              <a:cs typeface="Calibri"/>
            </a:endParaRPr>
          </a:p>
          <a:p>
            <a:pPr marR="3456304" algn="r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 dirty="0">
              <a:latin typeface="Calibri"/>
              <a:cs typeface="Calibri"/>
            </a:endParaRPr>
          </a:p>
          <a:p>
            <a:pPr marR="3455670" algn="r"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  <a:p>
            <a:pPr marL="266065" algn="ctr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4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r>
              <a:rPr sz="900" spc="4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110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130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230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9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290</a:t>
            </a:r>
            <a:endParaRPr sz="900" dirty="0">
              <a:latin typeface="Calibri"/>
              <a:cs typeface="Calibri"/>
            </a:endParaRPr>
          </a:p>
          <a:p>
            <a:pPr marL="23622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Elapsed</a:t>
            </a:r>
            <a:r>
              <a:rPr sz="10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Calibri"/>
              <a:cs typeface="Calibri"/>
            </a:endParaRPr>
          </a:p>
          <a:p>
            <a:pPr marL="780415">
              <a:lnSpc>
                <a:spcPct val="100000"/>
              </a:lnSpc>
              <a:tabLst>
                <a:tab pos="1598295" algn="l"/>
                <a:tab pos="2465070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Ave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Peak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load	Break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test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000" y="2805656"/>
            <a:ext cx="4104640" cy="1999298"/>
          </a:xfrm>
          <a:custGeom>
            <a:avLst/>
            <a:gdLst/>
            <a:ahLst/>
            <a:cxnLst/>
            <a:rect l="l" t="t" r="r" b="b"/>
            <a:pathLst>
              <a:path w="4104640" h="2665729">
                <a:moveTo>
                  <a:pt x="0" y="2665476"/>
                </a:moveTo>
                <a:lnTo>
                  <a:pt x="4104132" y="2665476"/>
                </a:lnTo>
                <a:lnTo>
                  <a:pt x="4104132" y="0"/>
                </a:lnTo>
                <a:lnTo>
                  <a:pt x="0" y="0"/>
                </a:lnTo>
                <a:lnTo>
                  <a:pt x="0" y="2665476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855" y="917734"/>
            <a:ext cx="6996430" cy="13599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executing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procedure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program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system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with </a:t>
            </a:r>
            <a:r>
              <a:rPr sz="20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intent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finding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errors.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F81BC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4F81BC"/>
              </a:buClr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Should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part of all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phases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SDLC.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242543"/>
            <a:ext cx="7699756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133B78"/>
                </a:solidFill>
              </a:rPr>
              <a:t>What</a:t>
            </a:r>
            <a:r>
              <a:rPr sz="2500" spc="-15" dirty="0">
                <a:solidFill>
                  <a:srgbClr val="133B78"/>
                </a:solidFill>
              </a:rPr>
              <a:t> </a:t>
            </a:r>
            <a:r>
              <a:rPr sz="2500" spc="-5" dirty="0">
                <a:solidFill>
                  <a:srgbClr val="133B78"/>
                </a:solidFill>
              </a:rPr>
              <a:t>is</a:t>
            </a:r>
            <a:r>
              <a:rPr sz="2500" spc="-25" dirty="0">
                <a:solidFill>
                  <a:srgbClr val="133B78"/>
                </a:solidFill>
              </a:rPr>
              <a:t> </a:t>
            </a:r>
            <a:r>
              <a:rPr sz="2500" spc="-10" dirty="0">
                <a:solidFill>
                  <a:srgbClr val="133B78"/>
                </a:solidFill>
              </a:rPr>
              <a:t>Software</a:t>
            </a:r>
            <a:r>
              <a:rPr sz="2500" spc="-20" dirty="0">
                <a:solidFill>
                  <a:srgbClr val="133B78"/>
                </a:solidFill>
              </a:rPr>
              <a:t> </a:t>
            </a:r>
            <a:r>
              <a:rPr sz="2500" spc="-35" dirty="0">
                <a:solidFill>
                  <a:srgbClr val="133B78"/>
                </a:solidFill>
              </a:rPr>
              <a:t>Testing?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343150"/>
            <a:ext cx="5465064" cy="2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796" y="1047750"/>
            <a:ext cx="7616190" cy="7540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80"/>
              </a:spcBef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Long</a:t>
            </a:r>
            <a:r>
              <a:rPr sz="20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Running</a:t>
            </a:r>
            <a:r>
              <a:rPr sz="20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test,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identifies</a:t>
            </a:r>
            <a:r>
              <a:rPr sz="20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problems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over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480"/>
              </a:spcBef>
              <a:tabLst>
                <a:tab pos="1038225" algn="l"/>
              </a:tabLst>
            </a:pPr>
            <a:r>
              <a:rPr sz="2000" dirty="0">
                <a:solidFill>
                  <a:srgbClr val="FF9100"/>
                </a:solidFill>
                <a:latin typeface="Arial MT"/>
                <a:cs typeface="Arial MT"/>
              </a:rPr>
              <a:t>–	</a:t>
            </a:r>
            <a:r>
              <a:rPr sz="2000" spc="-5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usually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(not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always)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involves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multiple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business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1" y="3291897"/>
            <a:ext cx="58235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Measures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efficiency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(hardware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software)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to: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278" y="3978630"/>
            <a:ext cx="167005" cy="7540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9100"/>
                </a:solidFill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9100"/>
                </a:solidFill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3994127"/>
            <a:ext cx="55664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acceptable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under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load 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identify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time-related</a:t>
            </a:r>
            <a:r>
              <a:rPr sz="2000" spc="4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problems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such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as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memory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leaks.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644" y="99055"/>
            <a:ext cx="51089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133B78"/>
                </a:solidFill>
              </a:rPr>
              <a:t>Soak</a:t>
            </a:r>
            <a:r>
              <a:rPr sz="2800" spc="-70" dirty="0">
                <a:solidFill>
                  <a:srgbClr val="133B78"/>
                </a:solidFill>
              </a:rPr>
              <a:t> </a:t>
            </a:r>
            <a:r>
              <a:rPr sz="2800" spc="-75" dirty="0">
                <a:solidFill>
                  <a:srgbClr val="133B78"/>
                </a:solidFill>
              </a:rPr>
              <a:t>Test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301" y="1885950"/>
            <a:ext cx="4428983" cy="14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66750"/>
            <a:ext cx="7891780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Repeating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a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which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was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known</a:t>
            </a:r>
            <a:r>
              <a:rPr sz="16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cause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fault/defect.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1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469900" marR="332740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Used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“home</a:t>
            </a:r>
            <a:r>
              <a:rPr sz="16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in”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on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problems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revealed</a:t>
            </a:r>
            <a:r>
              <a:rPr sz="16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by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other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forms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performance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testing.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e.g.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deadlocks,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problems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with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specific</a:t>
            </a:r>
            <a:r>
              <a:rPr sz="16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data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469900" marR="97155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May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involve</a:t>
            </a:r>
            <a:r>
              <a:rPr sz="16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repetition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load,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stress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soak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scenario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point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z="16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failure.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1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Repeat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6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whilst</a:t>
            </a:r>
            <a:r>
              <a:rPr sz="16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changing</a:t>
            </a:r>
            <a:r>
              <a:rPr sz="16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code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/</a:t>
            </a:r>
            <a:r>
              <a:rPr sz="16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application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configuration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until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defect</a:t>
            </a:r>
            <a:endParaRPr sz="1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can</a:t>
            </a:r>
            <a:r>
              <a:rPr sz="16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be</a:t>
            </a:r>
            <a:r>
              <a:rPr sz="16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closed.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61774"/>
            <a:ext cx="70139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Isolation</a:t>
            </a:r>
            <a:r>
              <a:rPr sz="2800" spc="-40" dirty="0"/>
              <a:t> </a:t>
            </a:r>
            <a:r>
              <a:rPr sz="2800" spc="-75" dirty="0"/>
              <a:t>Test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67000" y="3028950"/>
            <a:ext cx="4361815" cy="1285875"/>
            <a:chOff x="3698747" y="4427220"/>
            <a:chExt cx="4361815" cy="171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416" y="4436364"/>
              <a:ext cx="4333875" cy="1696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3319" y="4431792"/>
              <a:ext cx="4352925" cy="1705610"/>
            </a:xfrm>
            <a:custGeom>
              <a:avLst/>
              <a:gdLst/>
              <a:ahLst/>
              <a:cxnLst/>
              <a:rect l="l" t="t" r="r" b="b"/>
              <a:pathLst>
                <a:path w="4352925" h="1705610">
                  <a:moveTo>
                    <a:pt x="0" y="1705355"/>
                  </a:moveTo>
                  <a:lnTo>
                    <a:pt x="4352544" y="1705355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705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28851"/>
            <a:ext cx="8001000" cy="2781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0" y="666750"/>
            <a:ext cx="7120255" cy="162352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Used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16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optimum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settings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for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 configuration</a:t>
            </a:r>
            <a:r>
              <a:rPr sz="16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items</a:t>
            </a:r>
            <a:r>
              <a:rPr sz="16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such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as:</a:t>
            </a:r>
            <a:endParaRPr sz="1600" dirty="0">
              <a:latin typeface="Calibri"/>
              <a:cs typeface="Calibri"/>
            </a:endParaRPr>
          </a:p>
          <a:p>
            <a:pPr marL="1217930" indent="-52324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217930" algn="l"/>
                <a:tab pos="1218565" algn="l"/>
              </a:tabLst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Load</a:t>
            </a:r>
            <a:r>
              <a:rPr sz="1600" spc="-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balancing</a:t>
            </a:r>
            <a:endParaRPr sz="1600" dirty="0">
              <a:latin typeface="Calibri"/>
              <a:cs typeface="Calibri"/>
            </a:endParaRPr>
          </a:p>
          <a:p>
            <a:pPr marL="1217930" indent="-52324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217930" algn="l"/>
                <a:tab pos="1218565" algn="l"/>
              </a:tabLst>
            </a:pP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Connection</a:t>
            </a:r>
            <a:r>
              <a:rPr sz="1600" spc="-5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pool</a:t>
            </a:r>
            <a:r>
              <a:rPr sz="1600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allocation</a:t>
            </a:r>
            <a:endParaRPr sz="1600" dirty="0">
              <a:latin typeface="Calibri"/>
              <a:cs typeface="Calibri"/>
            </a:endParaRPr>
          </a:p>
          <a:p>
            <a:pPr marL="1217930" indent="-52324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217930" algn="l"/>
                <a:tab pos="1218565" algn="l"/>
              </a:tabLst>
            </a:pPr>
            <a:r>
              <a:rPr sz="1600" spc="-15" dirty="0">
                <a:solidFill>
                  <a:srgbClr val="25257B"/>
                </a:solidFill>
                <a:latin typeface="Calibri"/>
                <a:cs typeface="Calibri"/>
              </a:rPr>
              <a:t>Web,</a:t>
            </a:r>
            <a:r>
              <a:rPr sz="16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Mid-tier</a:t>
            </a:r>
            <a:r>
              <a:rPr sz="16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Database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configuration</a:t>
            </a:r>
            <a:endParaRPr sz="1600" dirty="0">
              <a:latin typeface="Calibri"/>
              <a:cs typeface="Calibri"/>
            </a:endParaRPr>
          </a:p>
          <a:p>
            <a:pPr marL="1217930" indent="-52324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217930" algn="l"/>
                <a:tab pos="1218565" algn="l"/>
              </a:tabLst>
            </a:pP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Common</a:t>
            </a:r>
            <a:r>
              <a:rPr sz="16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5257B"/>
                </a:solidFill>
                <a:latin typeface="Calibri"/>
                <a:cs typeface="Calibri"/>
              </a:rPr>
              <a:t>in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 “new</a:t>
            </a:r>
            <a:r>
              <a:rPr sz="16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5257B"/>
                </a:solidFill>
                <a:latin typeface="Calibri"/>
                <a:cs typeface="Calibri"/>
              </a:rPr>
              <a:t>build” </a:t>
            </a:r>
            <a:r>
              <a:rPr sz="1600" spc="-10" dirty="0">
                <a:solidFill>
                  <a:srgbClr val="25257B"/>
                </a:solidFill>
                <a:latin typeface="Calibri"/>
                <a:cs typeface="Calibri"/>
              </a:rPr>
              <a:t>projects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40" y="61774"/>
            <a:ext cx="724895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Configuration</a:t>
            </a:r>
            <a:r>
              <a:rPr sz="2800" spc="-5" dirty="0"/>
              <a:t> </a:t>
            </a:r>
            <a:r>
              <a:rPr sz="2800" spc="-75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189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406" y="61774"/>
            <a:ext cx="822919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Performance</a:t>
            </a:r>
            <a:r>
              <a:rPr sz="2800" spc="5" dirty="0"/>
              <a:t> </a:t>
            </a:r>
            <a:r>
              <a:rPr sz="2800" spc="-45" dirty="0"/>
              <a:t>Testing</a:t>
            </a:r>
            <a:r>
              <a:rPr sz="2800" spc="-10" dirty="0"/>
              <a:t> </a:t>
            </a:r>
            <a:r>
              <a:rPr sz="2800" spc="-15" dirty="0"/>
              <a:t>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628650"/>
            <a:ext cx="8229600" cy="44172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b="1" spc="-10" dirty="0">
                <a:solidFill>
                  <a:srgbClr val="25257B"/>
                </a:solidFill>
                <a:latin typeface="Calibri"/>
                <a:cs typeface="Calibri"/>
              </a:rPr>
              <a:t>Preparation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Planning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&amp;</a:t>
            </a:r>
            <a:r>
              <a:rPr sz="14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requirements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capture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realistic</a:t>
            </a:r>
            <a:r>
              <a:rPr sz="14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goals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Prepare testing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environment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Prepare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4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Identify performance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testing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use cases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Capture,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modify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validate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use cases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scripts</a:t>
            </a:r>
            <a:r>
              <a:rPr sz="14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/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scenarios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Calibri"/>
              <a:buChar char="•"/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7B"/>
                </a:solidFill>
                <a:latin typeface="Calibri"/>
                <a:cs typeface="Calibri"/>
              </a:rPr>
              <a:t>Execution</a:t>
            </a:r>
            <a:r>
              <a:rPr sz="1400" b="1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1400" b="1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7B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Prepare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environment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/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4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4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Execute</a:t>
            </a:r>
            <a:r>
              <a:rPr sz="14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14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test(s)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Monitor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impact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load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servers/database/networks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Analyze</a:t>
            </a:r>
            <a:r>
              <a:rPr sz="1400" spc="-9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results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Submit</a:t>
            </a:r>
            <a:r>
              <a:rPr sz="1400" spc="-8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defects</a:t>
            </a:r>
            <a:endParaRPr sz="1400" dirty="0">
              <a:latin typeface="Calibri"/>
              <a:cs typeface="Calibri"/>
            </a:endParaRPr>
          </a:p>
          <a:p>
            <a:pPr marL="87058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System</a:t>
            </a:r>
            <a:r>
              <a:rPr sz="14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tuning</a:t>
            </a:r>
            <a:endParaRPr sz="1400" dirty="0">
              <a:latin typeface="Calibri"/>
              <a:cs typeface="Calibri"/>
            </a:endParaRPr>
          </a:p>
          <a:p>
            <a:pPr marL="870585" marR="1740535" indent="-74422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870585" algn="l"/>
                <a:tab pos="871219" algn="l"/>
              </a:tabLst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Repeat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execution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analysis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process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until </a:t>
            </a:r>
            <a:r>
              <a:rPr sz="14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goals</a:t>
            </a:r>
            <a:r>
              <a:rPr sz="14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met.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4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00150"/>
            <a:ext cx="77082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impossible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effectively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5" dirty="0">
                <a:latin typeface="Calibri"/>
                <a:cs typeface="Calibri"/>
              </a:rPr>
              <a:t> automation!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263199"/>
            <a:ext cx="80045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Automated</a:t>
            </a:r>
            <a:r>
              <a:rPr sz="3200" spc="-25" dirty="0"/>
              <a:t> </a:t>
            </a:r>
            <a:r>
              <a:rPr sz="3200" spc="-45" dirty="0"/>
              <a:t>Testing</a:t>
            </a:r>
            <a:r>
              <a:rPr sz="3200" spc="-20" dirty="0"/>
              <a:t> </a:t>
            </a:r>
            <a:r>
              <a:rPr sz="3200" spc="-55" dirty="0"/>
              <a:t>Tools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3411" y="2978658"/>
            <a:ext cx="1808988" cy="905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5386" y="3033933"/>
            <a:ext cx="1799844" cy="8972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20410" y="2219096"/>
            <a:ext cx="878205" cy="1366400"/>
          </a:xfrm>
          <a:prstGeom prst="rect">
            <a:avLst/>
          </a:prstGeom>
          <a:ln>
            <a:solidFill>
              <a:schemeClr val="accent5">
                <a:lumMod val="65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92D050"/>
                </a:solidFill>
                <a:latin typeface="Wingdings"/>
                <a:cs typeface="Wingdings"/>
              </a:rPr>
              <a:t></a:t>
            </a:r>
            <a:endParaRPr sz="880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797162"/>
            <a:ext cx="4308856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manageable!</a:t>
            </a:r>
          </a:p>
          <a:p>
            <a:pPr marL="195580" indent="-182880">
              <a:lnSpc>
                <a:spcPct val="100000"/>
              </a:lnSpc>
              <a:buClr>
                <a:srgbClr val="4F81BC"/>
              </a:buClr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-10" dirty="0">
                <a:latin typeface="Calibri"/>
                <a:cs typeface="Calibri"/>
              </a:rPr>
              <a:t> testing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repeatable!</a:t>
            </a:r>
            <a:endParaRPr sz="2000" dirty="0">
              <a:latin typeface="Calibri"/>
              <a:cs typeface="Calibri"/>
            </a:endParaRPr>
          </a:p>
          <a:p>
            <a:pPr marL="195580" indent="-182880">
              <a:lnSpc>
                <a:spcPts val="2135"/>
              </a:lnSpc>
              <a:buClr>
                <a:srgbClr val="4F81BC"/>
              </a:buClr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accurate!</a:t>
            </a:r>
            <a:endParaRPr sz="2000" dirty="0">
              <a:latin typeface="Calibri"/>
              <a:cs typeface="Calibri"/>
            </a:endParaRPr>
          </a:p>
          <a:p>
            <a:pPr marL="863600">
              <a:lnSpc>
                <a:spcPts val="10295"/>
              </a:lnSpc>
            </a:pPr>
            <a:r>
              <a:rPr sz="8800" spc="-5" dirty="0" smtClean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sz="88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894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742950"/>
            <a:ext cx="7804150" cy="41171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very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difficult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without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one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F81BC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8140" marR="43815" indent="-346075">
              <a:lnSpc>
                <a:spcPct val="100000"/>
              </a:lnSpc>
              <a:buClr>
                <a:srgbClr val="4F81BC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without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tool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relies</a:t>
            </a:r>
            <a:r>
              <a:rPr sz="20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hardware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personnel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generate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load,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generally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wildly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inaccurate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results.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buClr>
                <a:srgbClr val="4F81BC"/>
              </a:buClr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Without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automation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final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reports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may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be unreliable..</a:t>
            </a:r>
            <a:endParaRPr sz="2000" dirty="0">
              <a:latin typeface="Calibri"/>
              <a:cs typeface="Calibri"/>
            </a:endParaRPr>
          </a:p>
          <a:p>
            <a:pPr marL="815340" marR="5080" lvl="1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Char char="•"/>
              <a:tabLst>
                <a:tab pos="815340" algn="l"/>
                <a:tab pos="81597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responses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collected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and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compiled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into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report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may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contain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as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much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human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error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real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data.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libri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8140" marR="382905" indent="-346075" algn="just">
              <a:lnSpc>
                <a:spcPct val="100000"/>
              </a:lnSpc>
              <a:buClr>
                <a:srgbClr val="4F81BC"/>
              </a:buClr>
              <a:buFont typeface="Arial MT"/>
              <a:buChar char="•"/>
              <a:tabLst>
                <a:tab pos="358775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cost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 repeating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 'manual'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is equal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cost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test.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When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performance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testing tool, costs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go down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you repeat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your</a:t>
            </a:r>
            <a:r>
              <a:rPr sz="20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tests</a:t>
            </a:r>
            <a:r>
              <a:rPr sz="1800" spc="-10" dirty="0">
                <a:solidFill>
                  <a:srgbClr val="25257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7804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Benefits</a:t>
            </a:r>
            <a:r>
              <a:rPr sz="2400" spc="-5" dirty="0"/>
              <a:t> </a:t>
            </a:r>
            <a:r>
              <a:rPr sz="2400" spc="-10" dirty="0"/>
              <a:t>of</a:t>
            </a:r>
            <a:r>
              <a:rPr sz="2400" dirty="0"/>
              <a:t> an </a:t>
            </a:r>
            <a:r>
              <a:rPr sz="2400" spc="-10" dirty="0"/>
              <a:t>Automated</a:t>
            </a:r>
            <a:r>
              <a:rPr sz="2400" spc="-5" dirty="0"/>
              <a:t> </a:t>
            </a:r>
            <a:r>
              <a:rPr sz="2400" spc="-15" dirty="0"/>
              <a:t>Performance</a:t>
            </a:r>
            <a:r>
              <a:rPr sz="2400" spc="-20" dirty="0"/>
              <a:t> </a:t>
            </a:r>
            <a:r>
              <a:rPr sz="2400" spc="-40" dirty="0"/>
              <a:t>Testing</a:t>
            </a:r>
            <a:r>
              <a:rPr sz="2400" spc="5" dirty="0"/>
              <a:t> </a:t>
            </a:r>
            <a:r>
              <a:rPr sz="2400" spc="-65" dirty="0"/>
              <a:t>Tool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058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1000" y="824674"/>
            <a:ext cx="8458199" cy="293093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buClr>
                <a:srgbClr val="FF91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5" dirty="0">
                <a:latin typeface="Calibri"/>
                <a:cs typeface="Calibri"/>
              </a:rPr>
              <a:t> LoadRunner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9100"/>
              </a:buClr>
              <a:buFont typeface="Calibri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Clr>
                <a:srgbClr val="FF910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Script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Recorder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(VuGen)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840"/>
              </a:spcBef>
              <a:buClr>
                <a:srgbClr val="FF910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Injector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Agents)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840"/>
              </a:spcBef>
              <a:buClr>
                <a:srgbClr val="FF910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Management </a:t>
            </a:r>
            <a:r>
              <a:rPr sz="2000" spc="-10" dirty="0">
                <a:latin typeface="Calibri"/>
                <a:cs typeface="Calibri"/>
              </a:rPr>
              <a:t>(Controller)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840"/>
              </a:spcBef>
              <a:buClr>
                <a:srgbClr val="FF910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(Controller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components)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845"/>
              </a:spcBef>
              <a:buClr>
                <a:srgbClr val="FF910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Analysis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29309"/>
            <a:ext cx="8968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</a:tabLst>
            </a:pPr>
            <a:r>
              <a:rPr sz="2400" spc="-10" dirty="0">
                <a:solidFill>
                  <a:srgbClr val="133B78"/>
                </a:solidFill>
              </a:rPr>
              <a:t>How</a:t>
            </a:r>
            <a:r>
              <a:rPr sz="2400" spc="5" dirty="0">
                <a:solidFill>
                  <a:srgbClr val="133B78"/>
                </a:solidFill>
              </a:rPr>
              <a:t> </a:t>
            </a:r>
            <a:r>
              <a:rPr sz="2400" spc="-5" dirty="0">
                <a:solidFill>
                  <a:srgbClr val="133B78"/>
                </a:solidFill>
              </a:rPr>
              <a:t>do	</a:t>
            </a:r>
            <a:r>
              <a:rPr sz="2400" spc="-10" dirty="0">
                <a:solidFill>
                  <a:srgbClr val="133B78"/>
                </a:solidFill>
              </a:rPr>
              <a:t>Automated</a:t>
            </a:r>
            <a:r>
              <a:rPr sz="2400" spc="-20" dirty="0">
                <a:solidFill>
                  <a:srgbClr val="133B78"/>
                </a:solidFill>
              </a:rPr>
              <a:t> </a:t>
            </a:r>
            <a:r>
              <a:rPr sz="2400" spc="-15" dirty="0">
                <a:solidFill>
                  <a:srgbClr val="133B78"/>
                </a:solidFill>
              </a:rPr>
              <a:t>Performance</a:t>
            </a:r>
            <a:r>
              <a:rPr sz="2400" spc="-25" dirty="0">
                <a:solidFill>
                  <a:srgbClr val="133B78"/>
                </a:solidFill>
              </a:rPr>
              <a:t> </a:t>
            </a:r>
            <a:r>
              <a:rPr sz="2400" spc="-40" dirty="0">
                <a:solidFill>
                  <a:srgbClr val="133B78"/>
                </a:solidFill>
              </a:rPr>
              <a:t>Testing</a:t>
            </a:r>
            <a:r>
              <a:rPr sz="2400" spc="-5" dirty="0">
                <a:solidFill>
                  <a:srgbClr val="133B78"/>
                </a:solidFill>
              </a:rPr>
              <a:t> </a:t>
            </a:r>
            <a:r>
              <a:rPr sz="2400" spc="-50" dirty="0">
                <a:solidFill>
                  <a:srgbClr val="133B78"/>
                </a:solidFill>
              </a:rPr>
              <a:t>Tools</a:t>
            </a:r>
            <a:r>
              <a:rPr sz="2400" dirty="0">
                <a:solidFill>
                  <a:srgbClr val="133B78"/>
                </a:solidFill>
              </a:rPr>
              <a:t> </a:t>
            </a:r>
            <a:r>
              <a:rPr sz="2400" spc="-25" dirty="0">
                <a:solidFill>
                  <a:srgbClr val="133B78"/>
                </a:solidFill>
              </a:rPr>
              <a:t>Work?</a:t>
            </a: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4019550"/>
            <a:ext cx="990236" cy="9210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4076570"/>
            <a:ext cx="1057656" cy="806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4248150"/>
            <a:ext cx="990236" cy="85839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629400" y="3729567"/>
            <a:ext cx="2382520" cy="1342073"/>
            <a:chOff x="6739128" y="4037076"/>
            <a:chExt cx="2382520" cy="17894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9128" y="4037076"/>
              <a:ext cx="2382012" cy="952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2068" y="4701540"/>
              <a:ext cx="1057655" cy="112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281268"/>
            <a:ext cx="800943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Test</a:t>
            </a:r>
            <a:r>
              <a:rPr spc="-30" dirty="0"/>
              <a:t> </a:t>
            </a:r>
            <a:r>
              <a:rPr spc="-15" dirty="0"/>
              <a:t>Configuration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54596" y="1681861"/>
            <a:ext cx="7514590" cy="2758916"/>
            <a:chOff x="1354596" y="2242482"/>
            <a:chExt cx="7514590" cy="3678554"/>
          </a:xfrm>
        </p:grpSpPr>
        <p:sp>
          <p:nvSpPr>
            <p:cNvPr id="5" name="object 5"/>
            <p:cNvSpPr/>
            <p:nvPr/>
          </p:nvSpPr>
          <p:spPr>
            <a:xfrm>
              <a:off x="7991446" y="2677099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59" h="735329">
                  <a:moveTo>
                    <a:pt x="467326" y="0"/>
                  </a:moveTo>
                  <a:lnTo>
                    <a:pt x="0" y="0"/>
                  </a:lnTo>
                  <a:lnTo>
                    <a:pt x="0" y="735178"/>
                  </a:lnTo>
                  <a:lnTo>
                    <a:pt x="467326" y="735178"/>
                  </a:lnTo>
                  <a:lnTo>
                    <a:pt x="4673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919" y="3037825"/>
              <a:ext cx="64173" cy="645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7059" y="3161855"/>
              <a:ext cx="70485" cy="130175"/>
            </a:xfrm>
            <a:custGeom>
              <a:avLst/>
              <a:gdLst/>
              <a:ahLst/>
              <a:cxnLst/>
              <a:rect l="l" t="t" r="r" b="b"/>
              <a:pathLst>
                <a:path w="70484" h="130175">
                  <a:moveTo>
                    <a:pt x="70142" y="111518"/>
                  </a:moveTo>
                  <a:lnTo>
                    <a:pt x="0" y="111518"/>
                  </a:lnTo>
                  <a:lnTo>
                    <a:pt x="0" y="129882"/>
                  </a:lnTo>
                  <a:lnTo>
                    <a:pt x="70142" y="129882"/>
                  </a:lnTo>
                  <a:lnTo>
                    <a:pt x="70142" y="111518"/>
                  </a:lnTo>
                  <a:close/>
                </a:path>
                <a:path w="70484" h="130175">
                  <a:moveTo>
                    <a:pt x="70142" y="55803"/>
                  </a:moveTo>
                  <a:lnTo>
                    <a:pt x="0" y="55803"/>
                  </a:lnTo>
                  <a:lnTo>
                    <a:pt x="0" y="74168"/>
                  </a:lnTo>
                  <a:lnTo>
                    <a:pt x="70142" y="74168"/>
                  </a:lnTo>
                  <a:lnTo>
                    <a:pt x="70142" y="55803"/>
                  </a:lnTo>
                  <a:close/>
                </a:path>
                <a:path w="70484" h="130175">
                  <a:moveTo>
                    <a:pt x="70142" y="0"/>
                  </a:moveTo>
                  <a:lnTo>
                    <a:pt x="0" y="0"/>
                  </a:lnTo>
                  <a:lnTo>
                    <a:pt x="0" y="18465"/>
                  </a:lnTo>
                  <a:lnTo>
                    <a:pt x="70142" y="18465"/>
                  </a:lnTo>
                  <a:lnTo>
                    <a:pt x="70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9253" y="2435961"/>
              <a:ext cx="3825875" cy="3480435"/>
            </a:xfrm>
            <a:custGeom>
              <a:avLst/>
              <a:gdLst/>
              <a:ahLst/>
              <a:cxnLst/>
              <a:rect l="l" t="t" r="r" b="b"/>
              <a:pathLst>
                <a:path w="3825875" h="3480435">
                  <a:moveTo>
                    <a:pt x="1216143" y="0"/>
                  </a:moveTo>
                  <a:lnTo>
                    <a:pt x="175712" y="0"/>
                  </a:lnTo>
                  <a:lnTo>
                    <a:pt x="129016" y="6298"/>
                  </a:lnTo>
                  <a:lnTo>
                    <a:pt x="87046" y="24075"/>
                  </a:lnTo>
                  <a:lnTo>
                    <a:pt x="51481" y="51650"/>
                  </a:lnTo>
                  <a:lnTo>
                    <a:pt x="23999" y="87343"/>
                  </a:lnTo>
                  <a:lnTo>
                    <a:pt x="6279" y="129473"/>
                  </a:lnTo>
                  <a:lnTo>
                    <a:pt x="0" y="176361"/>
                  </a:lnTo>
                  <a:lnTo>
                    <a:pt x="0" y="3303883"/>
                  </a:lnTo>
                  <a:lnTo>
                    <a:pt x="6279" y="3350788"/>
                  </a:lnTo>
                  <a:lnTo>
                    <a:pt x="23999" y="3392937"/>
                  </a:lnTo>
                  <a:lnTo>
                    <a:pt x="51481" y="3428647"/>
                  </a:lnTo>
                  <a:lnTo>
                    <a:pt x="87046" y="3456237"/>
                  </a:lnTo>
                  <a:lnTo>
                    <a:pt x="129016" y="3474024"/>
                  </a:lnTo>
                  <a:lnTo>
                    <a:pt x="175712" y="3480327"/>
                  </a:lnTo>
                  <a:lnTo>
                    <a:pt x="3649980" y="3480327"/>
                  </a:lnTo>
                  <a:lnTo>
                    <a:pt x="3696711" y="3474024"/>
                  </a:lnTo>
                  <a:lnTo>
                    <a:pt x="3738691" y="3456237"/>
                  </a:lnTo>
                  <a:lnTo>
                    <a:pt x="3774249" y="3428647"/>
                  </a:lnTo>
                  <a:lnTo>
                    <a:pt x="3801715" y="3392937"/>
                  </a:lnTo>
                  <a:lnTo>
                    <a:pt x="3819419" y="3350788"/>
                  </a:lnTo>
                  <a:lnTo>
                    <a:pt x="3825692" y="3303883"/>
                  </a:lnTo>
                  <a:lnTo>
                    <a:pt x="3825692" y="176361"/>
                  </a:lnTo>
                  <a:lnTo>
                    <a:pt x="3819419" y="129473"/>
                  </a:lnTo>
                  <a:lnTo>
                    <a:pt x="3801715" y="87343"/>
                  </a:lnTo>
                  <a:lnTo>
                    <a:pt x="3774249" y="51650"/>
                  </a:lnTo>
                  <a:lnTo>
                    <a:pt x="3738691" y="24075"/>
                  </a:lnTo>
                  <a:lnTo>
                    <a:pt x="3696711" y="6299"/>
                  </a:lnTo>
                  <a:lnTo>
                    <a:pt x="3649980" y="0"/>
                  </a:lnTo>
                  <a:lnTo>
                    <a:pt x="2609548" y="0"/>
                  </a:lnTo>
                </a:path>
              </a:pathLst>
            </a:custGeom>
            <a:ln w="7773">
              <a:solidFill>
                <a:srgbClr val="5592C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6927" y="2402039"/>
              <a:ext cx="1410335" cy="67945"/>
            </a:xfrm>
            <a:custGeom>
              <a:avLst/>
              <a:gdLst/>
              <a:ahLst/>
              <a:cxnLst/>
              <a:rect l="l" t="t" r="r" b="b"/>
              <a:pathLst>
                <a:path w="1410334" h="67944">
                  <a:moveTo>
                    <a:pt x="67551" y="33921"/>
                  </a:moveTo>
                  <a:lnTo>
                    <a:pt x="0" y="0"/>
                  </a:lnTo>
                  <a:lnTo>
                    <a:pt x="0" y="67856"/>
                  </a:lnTo>
                  <a:lnTo>
                    <a:pt x="67551" y="33921"/>
                  </a:lnTo>
                  <a:close/>
                </a:path>
                <a:path w="1410334" h="67944">
                  <a:moveTo>
                    <a:pt x="1410335" y="0"/>
                  </a:moveTo>
                  <a:lnTo>
                    <a:pt x="1342783" y="33921"/>
                  </a:lnTo>
                  <a:lnTo>
                    <a:pt x="1410335" y="67856"/>
                  </a:lnTo>
                  <a:lnTo>
                    <a:pt x="1410335" y="0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5792" y="2297258"/>
              <a:ext cx="3190240" cy="1012190"/>
            </a:xfrm>
            <a:custGeom>
              <a:avLst/>
              <a:gdLst/>
              <a:ahLst/>
              <a:cxnLst/>
              <a:rect l="l" t="t" r="r" b="b"/>
              <a:pathLst>
                <a:path w="3190240" h="1012189">
                  <a:moveTo>
                    <a:pt x="0" y="0"/>
                  </a:moveTo>
                  <a:lnTo>
                    <a:pt x="0" y="1012107"/>
                  </a:lnTo>
                  <a:lnTo>
                    <a:pt x="3190060" y="1012107"/>
                  </a:lnTo>
                </a:path>
              </a:pathLst>
            </a:custGeom>
            <a:ln w="7785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4594" y="2242489"/>
              <a:ext cx="3275965" cy="1098550"/>
            </a:xfrm>
            <a:custGeom>
              <a:avLst/>
              <a:gdLst/>
              <a:ahLst/>
              <a:cxnLst/>
              <a:rect l="l" t="t" r="r" b="b"/>
              <a:pathLst>
                <a:path w="3275965" h="1098550">
                  <a:moveTo>
                    <a:pt x="62382" y="62661"/>
                  </a:moveTo>
                  <a:lnTo>
                    <a:pt x="31191" y="0"/>
                  </a:lnTo>
                  <a:lnTo>
                    <a:pt x="0" y="62661"/>
                  </a:lnTo>
                  <a:lnTo>
                    <a:pt x="62382" y="62661"/>
                  </a:lnTo>
                  <a:close/>
                </a:path>
                <a:path w="3275965" h="1098550">
                  <a:moveTo>
                    <a:pt x="3275800" y="1066876"/>
                  </a:moveTo>
                  <a:lnTo>
                    <a:pt x="3213404" y="1035558"/>
                  </a:lnTo>
                  <a:lnTo>
                    <a:pt x="3213404" y="1098207"/>
                  </a:lnTo>
                  <a:lnTo>
                    <a:pt x="3275800" y="1066876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92772" y="4425085"/>
            <a:ext cx="53213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41719D"/>
                </a:solidFill>
                <a:latin typeface="Calibri"/>
                <a:cs typeface="Calibri"/>
              </a:rPr>
              <a:t>C</a:t>
            </a: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l</a:t>
            </a:r>
            <a:r>
              <a:rPr sz="650" spc="35" dirty="0">
                <a:solidFill>
                  <a:srgbClr val="41719D"/>
                </a:solidFill>
                <a:latin typeface="Calibri"/>
                <a:cs typeface="Calibri"/>
              </a:rPr>
              <a:t>i</a:t>
            </a:r>
            <a:r>
              <a:rPr sz="650" spc="-20" dirty="0">
                <a:solidFill>
                  <a:srgbClr val="41719D"/>
                </a:solidFill>
                <a:latin typeface="Calibri"/>
                <a:cs typeface="Calibri"/>
              </a:rPr>
              <a:t>e</a:t>
            </a:r>
            <a:r>
              <a:rPr sz="650" spc="-40" dirty="0">
                <a:solidFill>
                  <a:srgbClr val="41719D"/>
                </a:solidFill>
                <a:latin typeface="Calibri"/>
                <a:cs typeface="Calibri"/>
              </a:rPr>
              <a:t>n</a:t>
            </a:r>
            <a:r>
              <a:rPr sz="650" spc="5" dirty="0">
                <a:solidFill>
                  <a:srgbClr val="41719D"/>
                </a:solidFill>
                <a:latin typeface="Calibri"/>
                <a:cs typeface="Calibri"/>
              </a:rPr>
              <a:t>t</a:t>
            </a:r>
            <a:r>
              <a:rPr sz="650" spc="-5" dirty="0">
                <a:solidFill>
                  <a:srgbClr val="41719D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41719D"/>
                </a:solidFill>
                <a:latin typeface="Calibri"/>
                <a:cs typeface="Calibri"/>
              </a:rPr>
              <a:t>N</a:t>
            </a:r>
            <a:r>
              <a:rPr sz="650" spc="40" dirty="0">
                <a:solidFill>
                  <a:srgbClr val="41719D"/>
                </a:solidFill>
                <a:latin typeface="Calibri"/>
                <a:cs typeface="Calibri"/>
              </a:rPr>
              <a:t>e</a:t>
            </a:r>
            <a:r>
              <a:rPr sz="650" spc="-40" dirty="0">
                <a:solidFill>
                  <a:srgbClr val="41719D"/>
                </a:solidFill>
                <a:latin typeface="Calibri"/>
                <a:cs typeface="Calibri"/>
              </a:rPr>
              <a:t>t</a:t>
            </a:r>
            <a:r>
              <a:rPr sz="650" spc="20" dirty="0">
                <a:solidFill>
                  <a:srgbClr val="41719D"/>
                </a:solidFill>
                <a:latin typeface="Calibri"/>
                <a:cs typeface="Calibri"/>
              </a:rPr>
              <a:t>w</a:t>
            </a:r>
            <a:r>
              <a:rPr sz="650" spc="-40" dirty="0">
                <a:solidFill>
                  <a:srgbClr val="41719D"/>
                </a:solidFill>
                <a:latin typeface="Calibri"/>
                <a:cs typeface="Calibri"/>
              </a:rPr>
              <a:t>o</a:t>
            </a:r>
            <a:r>
              <a:rPr sz="650" spc="15" dirty="0">
                <a:solidFill>
                  <a:srgbClr val="41719D"/>
                </a:solidFill>
                <a:latin typeface="Calibri"/>
                <a:cs typeface="Calibri"/>
              </a:rPr>
              <a:t>r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k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5644" y="1229433"/>
            <a:ext cx="7575550" cy="2711768"/>
            <a:chOff x="1015644" y="1639244"/>
            <a:chExt cx="7575550" cy="3615690"/>
          </a:xfrm>
        </p:grpSpPr>
        <p:sp>
          <p:nvSpPr>
            <p:cNvPr id="14" name="object 14"/>
            <p:cNvSpPr/>
            <p:nvPr/>
          </p:nvSpPr>
          <p:spPr>
            <a:xfrm>
              <a:off x="7976365" y="4515034"/>
              <a:ext cx="614680" cy="735330"/>
            </a:xfrm>
            <a:custGeom>
              <a:avLst/>
              <a:gdLst/>
              <a:ahLst/>
              <a:cxnLst/>
              <a:rect l="l" t="t" r="r" b="b"/>
              <a:pathLst>
                <a:path w="614679" h="735329">
                  <a:moveTo>
                    <a:pt x="614662" y="0"/>
                  </a:moveTo>
                  <a:lnTo>
                    <a:pt x="0" y="0"/>
                  </a:lnTo>
                  <a:lnTo>
                    <a:pt x="0" y="735178"/>
                  </a:lnTo>
                  <a:lnTo>
                    <a:pt x="614662" y="735178"/>
                  </a:lnTo>
                  <a:lnTo>
                    <a:pt x="6146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3680" y="4515055"/>
              <a:ext cx="0" cy="735330"/>
            </a:xfrm>
            <a:custGeom>
              <a:avLst/>
              <a:gdLst/>
              <a:ahLst/>
              <a:cxnLst/>
              <a:rect l="l" t="t" r="r" b="b"/>
              <a:pathLst>
                <a:path h="735329">
                  <a:moveTo>
                    <a:pt x="0" y="735157"/>
                  </a:moveTo>
                  <a:lnTo>
                    <a:pt x="0" y="0"/>
                  </a:lnTo>
                </a:path>
              </a:pathLst>
            </a:custGeom>
            <a:ln w="77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7208" y="4582490"/>
              <a:ext cx="510540" cy="614680"/>
            </a:xfrm>
            <a:custGeom>
              <a:avLst/>
              <a:gdLst/>
              <a:ahLst/>
              <a:cxnLst/>
              <a:rect l="l" t="t" r="r" b="b"/>
              <a:pathLst>
                <a:path w="510540" h="614679">
                  <a:moveTo>
                    <a:pt x="18592" y="95859"/>
                  </a:moveTo>
                  <a:lnTo>
                    <a:pt x="0" y="95859"/>
                  </a:lnTo>
                  <a:lnTo>
                    <a:pt x="0" y="162356"/>
                  </a:lnTo>
                  <a:lnTo>
                    <a:pt x="18592" y="162356"/>
                  </a:lnTo>
                  <a:lnTo>
                    <a:pt x="18592" y="95859"/>
                  </a:lnTo>
                  <a:close/>
                </a:path>
                <a:path w="510540" h="614679">
                  <a:moveTo>
                    <a:pt x="18592" y="0"/>
                  </a:moveTo>
                  <a:lnTo>
                    <a:pt x="0" y="0"/>
                  </a:lnTo>
                  <a:lnTo>
                    <a:pt x="0" y="66611"/>
                  </a:lnTo>
                  <a:lnTo>
                    <a:pt x="18592" y="66611"/>
                  </a:lnTo>
                  <a:lnTo>
                    <a:pt x="18592" y="0"/>
                  </a:lnTo>
                  <a:close/>
                </a:path>
                <a:path w="510540" h="614679">
                  <a:moveTo>
                    <a:pt x="62496" y="95859"/>
                  </a:moveTo>
                  <a:lnTo>
                    <a:pt x="44005" y="95859"/>
                  </a:lnTo>
                  <a:lnTo>
                    <a:pt x="44005" y="162356"/>
                  </a:lnTo>
                  <a:lnTo>
                    <a:pt x="62496" y="162356"/>
                  </a:lnTo>
                  <a:lnTo>
                    <a:pt x="62496" y="95859"/>
                  </a:lnTo>
                  <a:close/>
                </a:path>
                <a:path w="510540" h="614679">
                  <a:moveTo>
                    <a:pt x="62496" y="0"/>
                  </a:moveTo>
                  <a:lnTo>
                    <a:pt x="44005" y="0"/>
                  </a:lnTo>
                  <a:lnTo>
                    <a:pt x="44005" y="66611"/>
                  </a:lnTo>
                  <a:lnTo>
                    <a:pt x="62496" y="66611"/>
                  </a:lnTo>
                  <a:lnTo>
                    <a:pt x="62496" y="0"/>
                  </a:lnTo>
                  <a:close/>
                </a:path>
                <a:path w="510540" h="614679">
                  <a:moveTo>
                    <a:pt x="128397" y="95859"/>
                  </a:moveTo>
                  <a:lnTo>
                    <a:pt x="109804" y="95859"/>
                  </a:lnTo>
                  <a:lnTo>
                    <a:pt x="109804" y="162356"/>
                  </a:lnTo>
                  <a:lnTo>
                    <a:pt x="128397" y="162356"/>
                  </a:lnTo>
                  <a:lnTo>
                    <a:pt x="128397" y="95859"/>
                  </a:lnTo>
                  <a:close/>
                </a:path>
                <a:path w="510540" h="614679">
                  <a:moveTo>
                    <a:pt x="128397" y="0"/>
                  </a:moveTo>
                  <a:lnTo>
                    <a:pt x="109804" y="0"/>
                  </a:lnTo>
                  <a:lnTo>
                    <a:pt x="109804" y="66611"/>
                  </a:lnTo>
                  <a:lnTo>
                    <a:pt x="128397" y="66611"/>
                  </a:lnTo>
                  <a:lnTo>
                    <a:pt x="128397" y="0"/>
                  </a:lnTo>
                  <a:close/>
                </a:path>
                <a:path w="510540" h="614679">
                  <a:moveTo>
                    <a:pt x="172300" y="95859"/>
                  </a:moveTo>
                  <a:lnTo>
                    <a:pt x="153809" y="95859"/>
                  </a:lnTo>
                  <a:lnTo>
                    <a:pt x="153809" y="162356"/>
                  </a:lnTo>
                  <a:lnTo>
                    <a:pt x="172300" y="162356"/>
                  </a:lnTo>
                  <a:lnTo>
                    <a:pt x="172300" y="95859"/>
                  </a:lnTo>
                  <a:close/>
                </a:path>
                <a:path w="510540" h="614679">
                  <a:moveTo>
                    <a:pt x="172300" y="0"/>
                  </a:moveTo>
                  <a:lnTo>
                    <a:pt x="153809" y="0"/>
                  </a:lnTo>
                  <a:lnTo>
                    <a:pt x="153809" y="66611"/>
                  </a:lnTo>
                  <a:lnTo>
                    <a:pt x="172300" y="66611"/>
                  </a:lnTo>
                  <a:lnTo>
                    <a:pt x="172300" y="0"/>
                  </a:lnTo>
                  <a:close/>
                </a:path>
                <a:path w="510540" h="614679">
                  <a:moveTo>
                    <a:pt x="191300" y="601395"/>
                  </a:moveTo>
                  <a:lnTo>
                    <a:pt x="30467" y="601370"/>
                  </a:lnTo>
                  <a:lnTo>
                    <a:pt x="30568" y="614349"/>
                  </a:lnTo>
                  <a:lnTo>
                    <a:pt x="191300" y="614349"/>
                  </a:lnTo>
                  <a:lnTo>
                    <a:pt x="191300" y="601395"/>
                  </a:lnTo>
                  <a:close/>
                </a:path>
                <a:path w="510540" h="614679">
                  <a:moveTo>
                    <a:pt x="191300" y="562063"/>
                  </a:moveTo>
                  <a:lnTo>
                    <a:pt x="30467" y="562063"/>
                  </a:lnTo>
                  <a:lnTo>
                    <a:pt x="30568" y="575043"/>
                  </a:lnTo>
                  <a:lnTo>
                    <a:pt x="191300" y="575043"/>
                  </a:lnTo>
                  <a:lnTo>
                    <a:pt x="191300" y="562063"/>
                  </a:lnTo>
                  <a:close/>
                </a:path>
                <a:path w="510540" h="614679">
                  <a:moveTo>
                    <a:pt x="191300" y="522744"/>
                  </a:moveTo>
                  <a:lnTo>
                    <a:pt x="30467" y="522757"/>
                  </a:lnTo>
                  <a:lnTo>
                    <a:pt x="30568" y="535711"/>
                  </a:lnTo>
                  <a:lnTo>
                    <a:pt x="191300" y="535711"/>
                  </a:lnTo>
                  <a:lnTo>
                    <a:pt x="191300" y="522744"/>
                  </a:lnTo>
                  <a:close/>
                </a:path>
                <a:path w="510540" h="614679">
                  <a:moveTo>
                    <a:pt x="508635" y="3327"/>
                  </a:moveTo>
                  <a:lnTo>
                    <a:pt x="372910" y="3327"/>
                  </a:lnTo>
                  <a:lnTo>
                    <a:pt x="372910" y="159346"/>
                  </a:lnTo>
                  <a:lnTo>
                    <a:pt x="508635" y="159346"/>
                  </a:lnTo>
                  <a:lnTo>
                    <a:pt x="508635" y="3327"/>
                  </a:lnTo>
                  <a:close/>
                </a:path>
                <a:path w="510540" h="614679">
                  <a:moveTo>
                    <a:pt x="510184" y="601370"/>
                  </a:moveTo>
                  <a:lnTo>
                    <a:pt x="349453" y="601395"/>
                  </a:lnTo>
                  <a:lnTo>
                    <a:pt x="349351" y="614349"/>
                  </a:lnTo>
                  <a:lnTo>
                    <a:pt x="510184" y="614337"/>
                  </a:lnTo>
                  <a:lnTo>
                    <a:pt x="510184" y="601370"/>
                  </a:lnTo>
                  <a:close/>
                </a:path>
                <a:path w="510540" h="614679">
                  <a:moveTo>
                    <a:pt x="510184" y="562063"/>
                  </a:moveTo>
                  <a:lnTo>
                    <a:pt x="349453" y="562063"/>
                  </a:lnTo>
                  <a:lnTo>
                    <a:pt x="349351" y="575043"/>
                  </a:lnTo>
                  <a:lnTo>
                    <a:pt x="510184" y="575030"/>
                  </a:lnTo>
                  <a:lnTo>
                    <a:pt x="510184" y="562063"/>
                  </a:lnTo>
                  <a:close/>
                </a:path>
                <a:path w="510540" h="614679">
                  <a:moveTo>
                    <a:pt x="510184" y="522706"/>
                  </a:moveTo>
                  <a:lnTo>
                    <a:pt x="349453" y="522744"/>
                  </a:lnTo>
                  <a:lnTo>
                    <a:pt x="349351" y="535711"/>
                  </a:lnTo>
                  <a:lnTo>
                    <a:pt x="510184" y="535686"/>
                  </a:lnTo>
                  <a:lnTo>
                    <a:pt x="510184" y="522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3341" y="4599086"/>
              <a:ext cx="109855" cy="130175"/>
            </a:xfrm>
            <a:custGeom>
              <a:avLst/>
              <a:gdLst/>
              <a:ahLst/>
              <a:cxnLst/>
              <a:rect l="l" t="t" r="r" b="b"/>
              <a:pathLst>
                <a:path w="109854" h="130175">
                  <a:moveTo>
                    <a:pt x="94518" y="0"/>
                  </a:moveTo>
                  <a:lnTo>
                    <a:pt x="87804" y="3008"/>
                  </a:lnTo>
                  <a:lnTo>
                    <a:pt x="85635" y="8921"/>
                  </a:lnTo>
                  <a:lnTo>
                    <a:pt x="85531" y="9129"/>
                  </a:lnTo>
                  <a:lnTo>
                    <a:pt x="83362" y="15042"/>
                  </a:lnTo>
                  <a:lnTo>
                    <a:pt x="86358" y="21682"/>
                  </a:lnTo>
                  <a:lnTo>
                    <a:pt x="92246" y="23964"/>
                  </a:lnTo>
                  <a:lnTo>
                    <a:pt x="98237" y="26142"/>
                  </a:lnTo>
                  <a:lnTo>
                    <a:pt x="104848" y="23134"/>
                  </a:lnTo>
                  <a:lnTo>
                    <a:pt x="107018" y="17221"/>
                  </a:lnTo>
                  <a:lnTo>
                    <a:pt x="107121" y="17013"/>
                  </a:lnTo>
                  <a:lnTo>
                    <a:pt x="109290" y="11100"/>
                  </a:lnTo>
                  <a:lnTo>
                    <a:pt x="106295" y="4460"/>
                  </a:lnTo>
                  <a:lnTo>
                    <a:pt x="100406" y="2178"/>
                  </a:lnTo>
                  <a:lnTo>
                    <a:pt x="94518" y="0"/>
                  </a:lnTo>
                  <a:close/>
                </a:path>
                <a:path w="109854" h="130175">
                  <a:moveTo>
                    <a:pt x="94932" y="34442"/>
                  </a:moveTo>
                  <a:lnTo>
                    <a:pt x="88217" y="37243"/>
                  </a:lnTo>
                  <a:lnTo>
                    <a:pt x="85738" y="43052"/>
                  </a:lnTo>
                  <a:lnTo>
                    <a:pt x="83259" y="49069"/>
                  </a:lnTo>
                  <a:lnTo>
                    <a:pt x="86048" y="55813"/>
                  </a:lnTo>
                  <a:lnTo>
                    <a:pt x="97721" y="60792"/>
                  </a:lnTo>
                  <a:lnTo>
                    <a:pt x="104435" y="57991"/>
                  </a:lnTo>
                  <a:lnTo>
                    <a:pt x="106914" y="52078"/>
                  </a:lnTo>
                  <a:lnTo>
                    <a:pt x="109394" y="46061"/>
                  </a:lnTo>
                  <a:lnTo>
                    <a:pt x="106604" y="39318"/>
                  </a:lnTo>
                  <a:lnTo>
                    <a:pt x="100820" y="36932"/>
                  </a:lnTo>
                  <a:lnTo>
                    <a:pt x="94932" y="34442"/>
                  </a:lnTo>
                  <a:close/>
                </a:path>
                <a:path w="109854" h="130175">
                  <a:moveTo>
                    <a:pt x="95242" y="68884"/>
                  </a:moveTo>
                  <a:lnTo>
                    <a:pt x="88424" y="71582"/>
                  </a:lnTo>
                  <a:lnTo>
                    <a:pt x="85841" y="77391"/>
                  </a:lnTo>
                  <a:lnTo>
                    <a:pt x="83259" y="83304"/>
                  </a:lnTo>
                  <a:lnTo>
                    <a:pt x="85841" y="90151"/>
                  </a:lnTo>
                  <a:lnTo>
                    <a:pt x="91626" y="92745"/>
                  </a:lnTo>
                  <a:lnTo>
                    <a:pt x="97411" y="95235"/>
                  </a:lnTo>
                  <a:lnTo>
                    <a:pt x="104229" y="92641"/>
                  </a:lnTo>
                  <a:lnTo>
                    <a:pt x="106811" y="86832"/>
                  </a:lnTo>
                  <a:lnTo>
                    <a:pt x="109394" y="80918"/>
                  </a:lnTo>
                  <a:lnTo>
                    <a:pt x="106811" y="74071"/>
                  </a:lnTo>
                  <a:lnTo>
                    <a:pt x="95242" y="68884"/>
                  </a:lnTo>
                  <a:close/>
                </a:path>
                <a:path w="109854" h="130175">
                  <a:moveTo>
                    <a:pt x="95242" y="103430"/>
                  </a:moveTo>
                  <a:lnTo>
                    <a:pt x="88424" y="106024"/>
                  </a:lnTo>
                  <a:lnTo>
                    <a:pt x="85841" y="111833"/>
                  </a:lnTo>
                  <a:lnTo>
                    <a:pt x="85841" y="112041"/>
                  </a:lnTo>
                  <a:lnTo>
                    <a:pt x="83259" y="117850"/>
                  </a:lnTo>
                  <a:lnTo>
                    <a:pt x="85841" y="124594"/>
                  </a:lnTo>
                  <a:lnTo>
                    <a:pt x="97411" y="129781"/>
                  </a:lnTo>
                  <a:lnTo>
                    <a:pt x="104229" y="127187"/>
                  </a:lnTo>
                  <a:lnTo>
                    <a:pt x="106811" y="121378"/>
                  </a:lnTo>
                  <a:lnTo>
                    <a:pt x="109394" y="115464"/>
                  </a:lnTo>
                  <a:lnTo>
                    <a:pt x="106811" y="108617"/>
                  </a:lnTo>
                  <a:lnTo>
                    <a:pt x="95242" y="103430"/>
                  </a:lnTo>
                  <a:close/>
                </a:path>
                <a:path w="109854" h="130175">
                  <a:moveTo>
                    <a:pt x="52166" y="103"/>
                  </a:moveTo>
                  <a:lnTo>
                    <a:pt x="45658" y="3423"/>
                  </a:lnTo>
                  <a:lnTo>
                    <a:pt x="43695" y="9440"/>
                  </a:lnTo>
                  <a:lnTo>
                    <a:pt x="43695" y="9648"/>
                  </a:lnTo>
                  <a:lnTo>
                    <a:pt x="41732" y="15665"/>
                  </a:lnTo>
                  <a:lnTo>
                    <a:pt x="45038" y="22200"/>
                  </a:lnTo>
                  <a:lnTo>
                    <a:pt x="51029" y="24068"/>
                  </a:lnTo>
                  <a:lnTo>
                    <a:pt x="57124" y="26039"/>
                  </a:lnTo>
                  <a:lnTo>
                    <a:pt x="63529" y="22719"/>
                  </a:lnTo>
                  <a:lnTo>
                    <a:pt x="65491" y="16702"/>
                  </a:lnTo>
                  <a:lnTo>
                    <a:pt x="65491" y="16494"/>
                  </a:lnTo>
                  <a:lnTo>
                    <a:pt x="67454" y="10477"/>
                  </a:lnTo>
                  <a:lnTo>
                    <a:pt x="64148" y="3942"/>
                  </a:lnTo>
                  <a:lnTo>
                    <a:pt x="58157" y="2074"/>
                  </a:lnTo>
                  <a:lnTo>
                    <a:pt x="52166" y="103"/>
                  </a:lnTo>
                  <a:close/>
                </a:path>
                <a:path w="109854" h="130175">
                  <a:moveTo>
                    <a:pt x="52579" y="34546"/>
                  </a:moveTo>
                  <a:lnTo>
                    <a:pt x="45968" y="37658"/>
                  </a:lnTo>
                  <a:lnTo>
                    <a:pt x="43798" y="43675"/>
                  </a:lnTo>
                  <a:lnTo>
                    <a:pt x="41629" y="49796"/>
                  </a:lnTo>
                  <a:lnTo>
                    <a:pt x="44728" y="56331"/>
                  </a:lnTo>
                  <a:lnTo>
                    <a:pt x="56711" y="60689"/>
                  </a:lnTo>
                  <a:lnTo>
                    <a:pt x="63219" y="57576"/>
                  </a:lnTo>
                  <a:lnTo>
                    <a:pt x="65388" y="51559"/>
                  </a:lnTo>
                  <a:lnTo>
                    <a:pt x="67557" y="45439"/>
                  </a:lnTo>
                  <a:lnTo>
                    <a:pt x="64458" y="38799"/>
                  </a:lnTo>
                  <a:lnTo>
                    <a:pt x="58467" y="36724"/>
                  </a:lnTo>
                  <a:lnTo>
                    <a:pt x="52579" y="34546"/>
                  </a:lnTo>
                  <a:close/>
                </a:path>
                <a:path w="109854" h="130175">
                  <a:moveTo>
                    <a:pt x="52785" y="68988"/>
                  </a:moveTo>
                  <a:lnTo>
                    <a:pt x="46174" y="71996"/>
                  </a:lnTo>
                  <a:lnTo>
                    <a:pt x="43902" y="77910"/>
                  </a:lnTo>
                  <a:lnTo>
                    <a:pt x="41629" y="84031"/>
                  </a:lnTo>
                  <a:lnTo>
                    <a:pt x="44522" y="90670"/>
                  </a:lnTo>
                  <a:lnTo>
                    <a:pt x="56401" y="95235"/>
                  </a:lnTo>
                  <a:lnTo>
                    <a:pt x="63012" y="92226"/>
                  </a:lnTo>
                  <a:lnTo>
                    <a:pt x="65285" y="86313"/>
                  </a:lnTo>
                  <a:lnTo>
                    <a:pt x="65388" y="86105"/>
                  </a:lnTo>
                  <a:lnTo>
                    <a:pt x="67557" y="80192"/>
                  </a:lnTo>
                  <a:lnTo>
                    <a:pt x="64665" y="73553"/>
                  </a:lnTo>
                  <a:lnTo>
                    <a:pt x="52785" y="68988"/>
                  </a:lnTo>
                  <a:close/>
                </a:path>
                <a:path w="109854" h="130175">
                  <a:moveTo>
                    <a:pt x="52785" y="103534"/>
                  </a:moveTo>
                  <a:lnTo>
                    <a:pt x="46174" y="106543"/>
                  </a:lnTo>
                  <a:lnTo>
                    <a:pt x="43902" y="112456"/>
                  </a:lnTo>
                  <a:lnTo>
                    <a:pt x="41629" y="118473"/>
                  </a:lnTo>
                  <a:lnTo>
                    <a:pt x="44522" y="125216"/>
                  </a:lnTo>
                  <a:lnTo>
                    <a:pt x="50513" y="127395"/>
                  </a:lnTo>
                  <a:lnTo>
                    <a:pt x="56401" y="129677"/>
                  </a:lnTo>
                  <a:lnTo>
                    <a:pt x="63012" y="126772"/>
                  </a:lnTo>
                  <a:lnTo>
                    <a:pt x="65285" y="120755"/>
                  </a:lnTo>
                  <a:lnTo>
                    <a:pt x="67557" y="114738"/>
                  </a:lnTo>
                  <a:lnTo>
                    <a:pt x="64665" y="108099"/>
                  </a:lnTo>
                  <a:lnTo>
                    <a:pt x="52785" y="103534"/>
                  </a:lnTo>
                  <a:close/>
                </a:path>
                <a:path w="109854" h="130175">
                  <a:moveTo>
                    <a:pt x="9710" y="207"/>
                  </a:moveTo>
                  <a:lnTo>
                    <a:pt x="3408" y="3838"/>
                  </a:lnTo>
                  <a:lnTo>
                    <a:pt x="1784" y="9855"/>
                  </a:lnTo>
                  <a:lnTo>
                    <a:pt x="1756" y="10166"/>
                  </a:lnTo>
                  <a:lnTo>
                    <a:pt x="103" y="16287"/>
                  </a:lnTo>
                  <a:lnTo>
                    <a:pt x="3718" y="22615"/>
                  </a:lnTo>
                  <a:lnTo>
                    <a:pt x="16011" y="25935"/>
                  </a:lnTo>
                  <a:lnTo>
                    <a:pt x="22312" y="22304"/>
                  </a:lnTo>
                  <a:lnTo>
                    <a:pt x="23937" y="16287"/>
                  </a:lnTo>
                  <a:lnTo>
                    <a:pt x="23965" y="15976"/>
                  </a:lnTo>
                  <a:lnTo>
                    <a:pt x="25618" y="9855"/>
                  </a:lnTo>
                  <a:lnTo>
                    <a:pt x="22002" y="3527"/>
                  </a:lnTo>
                  <a:lnTo>
                    <a:pt x="9710" y="207"/>
                  </a:lnTo>
                  <a:close/>
                </a:path>
                <a:path w="109854" h="130175">
                  <a:moveTo>
                    <a:pt x="10123" y="34649"/>
                  </a:moveTo>
                  <a:lnTo>
                    <a:pt x="3718" y="38073"/>
                  </a:lnTo>
                  <a:lnTo>
                    <a:pt x="1859" y="44194"/>
                  </a:lnTo>
                  <a:lnTo>
                    <a:pt x="1733" y="44712"/>
                  </a:lnTo>
                  <a:lnTo>
                    <a:pt x="0" y="50418"/>
                  </a:lnTo>
                  <a:lnTo>
                    <a:pt x="3512" y="56850"/>
                  </a:lnTo>
                  <a:lnTo>
                    <a:pt x="9503" y="58717"/>
                  </a:lnTo>
                  <a:lnTo>
                    <a:pt x="15598" y="60481"/>
                  </a:lnTo>
                  <a:lnTo>
                    <a:pt x="22002" y="57058"/>
                  </a:lnTo>
                  <a:lnTo>
                    <a:pt x="23862" y="50937"/>
                  </a:lnTo>
                  <a:lnTo>
                    <a:pt x="23988" y="50418"/>
                  </a:lnTo>
                  <a:lnTo>
                    <a:pt x="25721" y="44712"/>
                  </a:lnTo>
                  <a:lnTo>
                    <a:pt x="22209" y="38280"/>
                  </a:lnTo>
                  <a:lnTo>
                    <a:pt x="16218" y="36517"/>
                  </a:lnTo>
                  <a:lnTo>
                    <a:pt x="10123" y="34649"/>
                  </a:lnTo>
                  <a:close/>
                </a:path>
                <a:path w="109854" h="130175">
                  <a:moveTo>
                    <a:pt x="10329" y="69092"/>
                  </a:moveTo>
                  <a:lnTo>
                    <a:pt x="3822" y="72515"/>
                  </a:lnTo>
                  <a:lnTo>
                    <a:pt x="1962" y="78532"/>
                  </a:lnTo>
                  <a:lnTo>
                    <a:pt x="0" y="84757"/>
                  </a:lnTo>
                  <a:lnTo>
                    <a:pt x="3305" y="91189"/>
                  </a:lnTo>
                  <a:lnTo>
                    <a:pt x="15391" y="95131"/>
                  </a:lnTo>
                  <a:lnTo>
                    <a:pt x="21899" y="91707"/>
                  </a:lnTo>
                  <a:lnTo>
                    <a:pt x="23758" y="85690"/>
                  </a:lnTo>
                  <a:lnTo>
                    <a:pt x="25721" y="79466"/>
                  </a:lnTo>
                  <a:lnTo>
                    <a:pt x="22415" y="73034"/>
                  </a:lnTo>
                  <a:lnTo>
                    <a:pt x="10329" y="69092"/>
                  </a:lnTo>
                  <a:close/>
                </a:path>
                <a:path w="109854" h="130175">
                  <a:moveTo>
                    <a:pt x="10329" y="103638"/>
                  </a:moveTo>
                  <a:lnTo>
                    <a:pt x="3822" y="106958"/>
                  </a:lnTo>
                  <a:lnTo>
                    <a:pt x="1962" y="113078"/>
                  </a:lnTo>
                  <a:lnTo>
                    <a:pt x="0" y="119199"/>
                  </a:lnTo>
                  <a:lnTo>
                    <a:pt x="3305" y="125735"/>
                  </a:lnTo>
                  <a:lnTo>
                    <a:pt x="9400" y="127706"/>
                  </a:lnTo>
                  <a:lnTo>
                    <a:pt x="15391" y="129573"/>
                  </a:lnTo>
                  <a:lnTo>
                    <a:pt x="21899" y="126254"/>
                  </a:lnTo>
                  <a:lnTo>
                    <a:pt x="23758" y="120133"/>
                  </a:lnTo>
                  <a:lnTo>
                    <a:pt x="25721" y="114012"/>
                  </a:lnTo>
                  <a:lnTo>
                    <a:pt x="22415" y="107476"/>
                  </a:lnTo>
                  <a:lnTo>
                    <a:pt x="16321" y="105609"/>
                  </a:lnTo>
                  <a:lnTo>
                    <a:pt x="10329" y="10363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9772" y="1643371"/>
              <a:ext cx="732155" cy="599440"/>
            </a:xfrm>
            <a:custGeom>
              <a:avLst/>
              <a:gdLst/>
              <a:ahLst/>
              <a:cxnLst/>
              <a:rect l="l" t="t" r="r" b="b"/>
              <a:pathLst>
                <a:path w="732155" h="599439">
                  <a:moveTo>
                    <a:pt x="669348" y="415590"/>
                  </a:moveTo>
                  <a:lnTo>
                    <a:pt x="59025" y="415590"/>
                  </a:lnTo>
                  <a:lnTo>
                    <a:pt x="0" y="522029"/>
                  </a:lnTo>
                  <a:lnTo>
                    <a:pt x="0" y="599110"/>
                  </a:lnTo>
                  <a:lnTo>
                    <a:pt x="732041" y="599110"/>
                  </a:lnTo>
                  <a:lnTo>
                    <a:pt x="732041" y="522029"/>
                  </a:lnTo>
                  <a:lnTo>
                    <a:pt x="669348" y="415590"/>
                  </a:lnTo>
                  <a:close/>
                </a:path>
                <a:path w="732155" h="599439">
                  <a:moveTo>
                    <a:pt x="610096" y="0"/>
                  </a:moveTo>
                  <a:lnTo>
                    <a:pt x="120230" y="0"/>
                  </a:lnTo>
                  <a:lnTo>
                    <a:pt x="76929" y="18038"/>
                  </a:lnTo>
                  <a:lnTo>
                    <a:pt x="58994" y="61519"/>
                  </a:lnTo>
                  <a:lnTo>
                    <a:pt x="58994" y="398058"/>
                  </a:lnTo>
                  <a:lnTo>
                    <a:pt x="671342" y="398058"/>
                  </a:lnTo>
                  <a:lnTo>
                    <a:pt x="671342" y="61519"/>
                  </a:lnTo>
                  <a:lnTo>
                    <a:pt x="666530" y="37595"/>
                  </a:lnTo>
                  <a:lnTo>
                    <a:pt x="653405" y="18038"/>
                  </a:lnTo>
                  <a:lnTo>
                    <a:pt x="633938" y="4841"/>
                  </a:lnTo>
                  <a:lnTo>
                    <a:pt x="6100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9772" y="1643372"/>
              <a:ext cx="732155" cy="599440"/>
            </a:xfrm>
            <a:custGeom>
              <a:avLst/>
              <a:gdLst/>
              <a:ahLst/>
              <a:cxnLst/>
              <a:rect l="l" t="t" r="r" b="b"/>
              <a:pathLst>
                <a:path w="732155" h="599439">
                  <a:moveTo>
                    <a:pt x="0" y="599110"/>
                  </a:moveTo>
                  <a:lnTo>
                    <a:pt x="732041" y="599110"/>
                  </a:lnTo>
                  <a:lnTo>
                    <a:pt x="732041" y="522029"/>
                  </a:lnTo>
                  <a:lnTo>
                    <a:pt x="669348" y="415590"/>
                  </a:lnTo>
                  <a:lnTo>
                    <a:pt x="59025" y="415590"/>
                  </a:lnTo>
                  <a:lnTo>
                    <a:pt x="0" y="522029"/>
                  </a:lnTo>
                  <a:lnTo>
                    <a:pt x="0" y="599110"/>
                  </a:lnTo>
                  <a:close/>
                </a:path>
                <a:path w="732155" h="599439">
                  <a:moveTo>
                    <a:pt x="671342" y="398058"/>
                  </a:moveTo>
                  <a:lnTo>
                    <a:pt x="671342" y="61519"/>
                  </a:lnTo>
                  <a:lnTo>
                    <a:pt x="653405" y="18038"/>
                  </a:lnTo>
                  <a:lnTo>
                    <a:pt x="610096" y="0"/>
                  </a:lnTo>
                  <a:lnTo>
                    <a:pt x="120230" y="0"/>
                  </a:lnTo>
                  <a:lnTo>
                    <a:pt x="96394" y="4841"/>
                  </a:lnTo>
                  <a:lnTo>
                    <a:pt x="76929" y="18038"/>
                  </a:lnTo>
                  <a:lnTo>
                    <a:pt x="63806" y="37595"/>
                  </a:lnTo>
                  <a:lnTo>
                    <a:pt x="58994" y="61519"/>
                  </a:lnTo>
                  <a:lnTo>
                    <a:pt x="58994" y="398058"/>
                  </a:lnTo>
                  <a:lnTo>
                    <a:pt x="671342" y="398058"/>
                  </a:lnTo>
                  <a:close/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792" y="2103571"/>
              <a:ext cx="586740" cy="53340"/>
            </a:xfrm>
            <a:custGeom>
              <a:avLst/>
              <a:gdLst/>
              <a:ahLst/>
              <a:cxnLst/>
              <a:rect l="l" t="t" r="r" b="b"/>
              <a:pathLst>
                <a:path w="586739" h="53339">
                  <a:moveTo>
                    <a:pt x="557134" y="0"/>
                  </a:moveTo>
                  <a:lnTo>
                    <a:pt x="29564" y="0"/>
                  </a:lnTo>
                  <a:lnTo>
                    <a:pt x="0" y="53115"/>
                  </a:lnTo>
                  <a:lnTo>
                    <a:pt x="586688" y="53115"/>
                  </a:lnTo>
                  <a:lnTo>
                    <a:pt x="557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7801" y="1700938"/>
              <a:ext cx="496570" cy="276860"/>
            </a:xfrm>
            <a:custGeom>
              <a:avLst/>
              <a:gdLst/>
              <a:ahLst/>
              <a:cxnLst/>
              <a:rect l="l" t="t" r="r" b="b"/>
              <a:pathLst>
                <a:path w="496569" h="276860">
                  <a:moveTo>
                    <a:pt x="495991" y="0"/>
                  </a:moveTo>
                  <a:lnTo>
                    <a:pt x="0" y="0"/>
                  </a:lnTo>
                  <a:lnTo>
                    <a:pt x="0" y="276482"/>
                  </a:lnTo>
                  <a:lnTo>
                    <a:pt x="495991" y="276482"/>
                  </a:lnTo>
                  <a:lnTo>
                    <a:pt x="4959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7801" y="1700938"/>
              <a:ext cx="496570" cy="276860"/>
            </a:xfrm>
            <a:custGeom>
              <a:avLst/>
              <a:gdLst/>
              <a:ahLst/>
              <a:cxnLst/>
              <a:rect l="l" t="t" r="r" b="b"/>
              <a:pathLst>
                <a:path w="496569" h="276860">
                  <a:moveTo>
                    <a:pt x="0" y="276482"/>
                  </a:moveTo>
                  <a:lnTo>
                    <a:pt x="495991" y="276482"/>
                  </a:lnTo>
                  <a:lnTo>
                    <a:pt x="495991" y="0"/>
                  </a:lnTo>
                  <a:lnTo>
                    <a:pt x="0" y="0"/>
                  </a:lnTo>
                  <a:lnTo>
                    <a:pt x="0" y="276482"/>
                  </a:lnTo>
                  <a:close/>
                </a:path>
              </a:pathLst>
            </a:custGeom>
            <a:ln w="7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785" y="1731168"/>
              <a:ext cx="244013" cy="24113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189891" y="3958246"/>
            <a:ext cx="1987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E4973"/>
                </a:solidFill>
                <a:latin typeface="Calibri"/>
                <a:cs typeface="Calibri"/>
              </a:rPr>
              <a:t>A</a:t>
            </a:r>
            <a:r>
              <a:rPr sz="800" spc="-30" dirty="0">
                <a:solidFill>
                  <a:srgbClr val="1E4973"/>
                </a:solidFill>
                <a:latin typeface="Calibri"/>
                <a:cs typeface="Calibri"/>
              </a:rPr>
              <a:t>U</a:t>
            </a:r>
            <a:r>
              <a:rPr sz="800" spc="-5" dirty="0">
                <a:solidFill>
                  <a:srgbClr val="1E4973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5308" y="3572332"/>
            <a:ext cx="2641600" cy="47149"/>
          </a:xfrm>
          <a:custGeom>
            <a:avLst/>
            <a:gdLst/>
            <a:ahLst/>
            <a:cxnLst/>
            <a:rect l="l" t="t" r="r" b="b"/>
            <a:pathLst>
              <a:path w="2641600" h="62864">
                <a:moveTo>
                  <a:pt x="62382" y="0"/>
                </a:moveTo>
                <a:lnTo>
                  <a:pt x="0" y="31330"/>
                </a:lnTo>
                <a:lnTo>
                  <a:pt x="62382" y="62661"/>
                </a:lnTo>
                <a:lnTo>
                  <a:pt x="62382" y="0"/>
                </a:lnTo>
                <a:close/>
              </a:path>
              <a:path w="2641600" h="62864">
                <a:moveTo>
                  <a:pt x="2641054" y="31330"/>
                </a:moveTo>
                <a:lnTo>
                  <a:pt x="2578658" y="0"/>
                </a:lnTo>
                <a:lnTo>
                  <a:pt x="2578658" y="62661"/>
                </a:lnTo>
                <a:lnTo>
                  <a:pt x="2641054" y="31330"/>
                </a:lnTo>
                <a:close/>
              </a:path>
            </a:pathLst>
          </a:custGeom>
          <a:solidFill>
            <a:srgbClr val="5592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7153" y="3507715"/>
            <a:ext cx="257492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162050" algn="l"/>
                <a:tab pos="2548255" algn="l"/>
              </a:tabLst>
            </a:pPr>
            <a:r>
              <a:rPr sz="650" u="sng" dirty="0">
                <a:solidFill>
                  <a:srgbClr val="41719D"/>
                </a:solidFill>
                <a:uFill>
                  <a:solidFill>
                    <a:srgbClr val="5592C8"/>
                  </a:solidFill>
                </a:uFill>
                <a:latin typeface="Calibri"/>
                <a:cs typeface="Calibri"/>
              </a:rPr>
              <a:t> 	</a:t>
            </a:r>
            <a:r>
              <a:rPr sz="650" spc="20" dirty="0">
                <a:solidFill>
                  <a:srgbClr val="41719D"/>
                </a:solidFill>
                <a:latin typeface="Calibri"/>
                <a:cs typeface="Calibri"/>
              </a:rPr>
              <a:t> </a:t>
            </a:r>
            <a:r>
              <a:rPr sz="650" spc="-5" dirty="0">
                <a:solidFill>
                  <a:srgbClr val="41719D"/>
                </a:solidFill>
                <a:latin typeface="Calibri"/>
                <a:cs typeface="Calibri"/>
              </a:rPr>
              <a:t>HTTP</a:t>
            </a:r>
            <a:r>
              <a:rPr sz="650" spc="65" dirty="0">
                <a:solidFill>
                  <a:srgbClr val="41719D"/>
                </a:solidFill>
                <a:latin typeface="Calibri"/>
                <a:cs typeface="Calibri"/>
              </a:rPr>
              <a:t> </a:t>
            </a:r>
            <a:r>
              <a:rPr sz="650" u="sng" dirty="0">
                <a:solidFill>
                  <a:srgbClr val="41719D"/>
                </a:solidFill>
                <a:uFill>
                  <a:solidFill>
                    <a:srgbClr val="5592C8"/>
                  </a:solidFill>
                </a:uFill>
                <a:latin typeface="Calibri"/>
                <a:cs typeface="Calibri"/>
              </a:rPr>
              <a:t> 	</a:t>
            </a:r>
            <a:endParaRPr sz="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41719D"/>
                </a:solidFill>
                <a:latin typeface="Calibri"/>
                <a:cs typeface="Calibri"/>
              </a:rPr>
              <a:t>80/443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57346" y="2636392"/>
            <a:ext cx="62865" cy="750094"/>
            <a:chOff x="8157345" y="3515189"/>
            <a:chExt cx="62865" cy="1000125"/>
          </a:xfrm>
        </p:grpSpPr>
        <p:sp>
          <p:nvSpPr>
            <p:cNvPr id="28" name="object 28"/>
            <p:cNvSpPr/>
            <p:nvPr/>
          </p:nvSpPr>
          <p:spPr>
            <a:xfrm>
              <a:off x="8188541" y="3569965"/>
              <a:ext cx="0" cy="890269"/>
            </a:xfrm>
            <a:custGeom>
              <a:avLst/>
              <a:gdLst/>
              <a:ahLst/>
              <a:cxnLst/>
              <a:rect l="l" t="t" r="r" b="b"/>
              <a:pathLst>
                <a:path h="890270">
                  <a:moveTo>
                    <a:pt x="0" y="544749"/>
                  </a:moveTo>
                  <a:lnTo>
                    <a:pt x="0" y="890210"/>
                  </a:lnTo>
                </a:path>
                <a:path h="890270">
                  <a:moveTo>
                    <a:pt x="0" y="0"/>
                  </a:moveTo>
                  <a:lnTo>
                    <a:pt x="0" y="345564"/>
                  </a:lnTo>
                </a:path>
              </a:pathLst>
            </a:custGeom>
            <a:ln w="7755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57337" y="3515194"/>
              <a:ext cx="62865" cy="1000125"/>
            </a:xfrm>
            <a:custGeom>
              <a:avLst/>
              <a:gdLst/>
              <a:ahLst/>
              <a:cxnLst/>
              <a:rect l="l" t="t" r="r" b="b"/>
              <a:pathLst>
                <a:path w="62865" h="1000125">
                  <a:moveTo>
                    <a:pt x="62395" y="937209"/>
                  </a:moveTo>
                  <a:lnTo>
                    <a:pt x="0" y="937209"/>
                  </a:lnTo>
                  <a:lnTo>
                    <a:pt x="31203" y="999871"/>
                  </a:lnTo>
                  <a:lnTo>
                    <a:pt x="62395" y="937209"/>
                  </a:lnTo>
                  <a:close/>
                </a:path>
                <a:path w="62865" h="1000125">
                  <a:moveTo>
                    <a:pt x="62395" y="62661"/>
                  </a:moveTo>
                  <a:lnTo>
                    <a:pt x="31203" y="0"/>
                  </a:lnTo>
                  <a:lnTo>
                    <a:pt x="0" y="62661"/>
                  </a:lnTo>
                  <a:lnTo>
                    <a:pt x="62395" y="62661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62007" y="2922026"/>
            <a:ext cx="269875" cy="216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25"/>
              </a:spcBef>
            </a:pPr>
            <a:r>
              <a:rPr sz="650" dirty="0">
                <a:solidFill>
                  <a:srgbClr val="41719D"/>
                </a:solidFill>
                <a:latin typeface="Calibri"/>
                <a:cs typeface="Calibri"/>
              </a:rPr>
              <a:t>HTTP</a:t>
            </a:r>
            <a:endParaRPr sz="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8</a:t>
            </a:r>
            <a:r>
              <a:rPr sz="650" spc="20" dirty="0">
                <a:solidFill>
                  <a:srgbClr val="41719D"/>
                </a:solidFill>
                <a:latin typeface="Calibri"/>
                <a:cs typeface="Calibri"/>
              </a:rPr>
              <a:t>0</a:t>
            </a:r>
            <a:r>
              <a:rPr sz="650" spc="-5" dirty="0">
                <a:solidFill>
                  <a:srgbClr val="41719D"/>
                </a:solidFill>
                <a:latin typeface="Calibri"/>
                <a:cs typeface="Calibri"/>
              </a:rPr>
              <a:t>/</a:t>
            </a:r>
            <a:r>
              <a:rPr sz="650" spc="-25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30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3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26267" y="2118684"/>
            <a:ext cx="2519680" cy="582930"/>
            <a:chOff x="4626267" y="2824912"/>
            <a:chExt cx="2519680" cy="777240"/>
          </a:xfrm>
        </p:grpSpPr>
        <p:sp>
          <p:nvSpPr>
            <p:cNvPr id="32" name="object 32"/>
            <p:cNvSpPr/>
            <p:nvPr/>
          </p:nvSpPr>
          <p:spPr>
            <a:xfrm>
              <a:off x="4630395" y="3020962"/>
              <a:ext cx="721360" cy="577215"/>
            </a:xfrm>
            <a:custGeom>
              <a:avLst/>
              <a:gdLst/>
              <a:ahLst/>
              <a:cxnLst/>
              <a:rect l="l" t="t" r="r" b="b"/>
              <a:pathLst>
                <a:path w="721360" h="577214">
                  <a:moveTo>
                    <a:pt x="720781" y="0"/>
                  </a:moveTo>
                  <a:lnTo>
                    <a:pt x="0" y="0"/>
                  </a:lnTo>
                  <a:lnTo>
                    <a:pt x="0" y="576702"/>
                  </a:lnTo>
                  <a:lnTo>
                    <a:pt x="720781" y="576702"/>
                  </a:lnTo>
                  <a:lnTo>
                    <a:pt x="720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0395" y="3020962"/>
              <a:ext cx="721360" cy="577215"/>
            </a:xfrm>
            <a:custGeom>
              <a:avLst/>
              <a:gdLst/>
              <a:ahLst/>
              <a:cxnLst/>
              <a:rect l="l" t="t" r="r" b="b"/>
              <a:pathLst>
                <a:path w="721360" h="577214">
                  <a:moveTo>
                    <a:pt x="0" y="576702"/>
                  </a:moveTo>
                  <a:lnTo>
                    <a:pt x="720781" y="576702"/>
                  </a:lnTo>
                  <a:lnTo>
                    <a:pt x="720781" y="0"/>
                  </a:lnTo>
                  <a:lnTo>
                    <a:pt x="0" y="0"/>
                  </a:lnTo>
                  <a:lnTo>
                    <a:pt x="0" y="576702"/>
                  </a:lnTo>
                  <a:close/>
                </a:path>
              </a:pathLst>
            </a:custGeom>
            <a:ln w="7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32977" y="3023556"/>
              <a:ext cx="716280" cy="572135"/>
            </a:xfrm>
            <a:custGeom>
              <a:avLst/>
              <a:gdLst/>
              <a:ahLst/>
              <a:cxnLst/>
              <a:rect l="l" t="t" r="r" b="b"/>
              <a:pathLst>
                <a:path w="716279" h="572135">
                  <a:moveTo>
                    <a:pt x="0" y="489869"/>
                  </a:moveTo>
                  <a:lnTo>
                    <a:pt x="715658" y="489869"/>
                  </a:lnTo>
                </a:path>
                <a:path w="716279" h="572135">
                  <a:moveTo>
                    <a:pt x="0" y="408224"/>
                  </a:moveTo>
                  <a:lnTo>
                    <a:pt x="715658" y="408224"/>
                  </a:lnTo>
                </a:path>
                <a:path w="716279" h="572135">
                  <a:moveTo>
                    <a:pt x="0" y="326579"/>
                  </a:moveTo>
                  <a:lnTo>
                    <a:pt x="715658" y="326579"/>
                  </a:lnTo>
                </a:path>
                <a:path w="716279" h="572135">
                  <a:moveTo>
                    <a:pt x="0" y="244934"/>
                  </a:moveTo>
                  <a:lnTo>
                    <a:pt x="715658" y="244934"/>
                  </a:lnTo>
                </a:path>
                <a:path w="716279" h="572135">
                  <a:moveTo>
                    <a:pt x="0" y="163289"/>
                  </a:moveTo>
                  <a:lnTo>
                    <a:pt x="715658" y="163289"/>
                  </a:lnTo>
                </a:path>
                <a:path w="716279" h="572135">
                  <a:moveTo>
                    <a:pt x="0" y="81644"/>
                  </a:moveTo>
                  <a:lnTo>
                    <a:pt x="715658" y="81644"/>
                  </a:lnTo>
                </a:path>
                <a:path w="716279" h="572135">
                  <a:moveTo>
                    <a:pt x="178914" y="571514"/>
                  </a:moveTo>
                  <a:lnTo>
                    <a:pt x="178914" y="489869"/>
                  </a:lnTo>
                </a:path>
                <a:path w="716279" h="572135">
                  <a:moveTo>
                    <a:pt x="357829" y="571514"/>
                  </a:moveTo>
                  <a:lnTo>
                    <a:pt x="357829" y="489869"/>
                  </a:lnTo>
                </a:path>
                <a:path w="716279" h="572135">
                  <a:moveTo>
                    <a:pt x="536743" y="571514"/>
                  </a:moveTo>
                  <a:lnTo>
                    <a:pt x="536743" y="489869"/>
                  </a:lnTo>
                </a:path>
                <a:path w="716279" h="572135">
                  <a:moveTo>
                    <a:pt x="89457" y="489869"/>
                  </a:moveTo>
                  <a:lnTo>
                    <a:pt x="89457" y="408224"/>
                  </a:lnTo>
                </a:path>
                <a:path w="716279" h="572135">
                  <a:moveTo>
                    <a:pt x="268371" y="489869"/>
                  </a:moveTo>
                  <a:lnTo>
                    <a:pt x="268371" y="408224"/>
                  </a:lnTo>
                </a:path>
                <a:path w="716279" h="572135">
                  <a:moveTo>
                    <a:pt x="447286" y="489869"/>
                  </a:moveTo>
                  <a:lnTo>
                    <a:pt x="447286" y="408224"/>
                  </a:lnTo>
                </a:path>
                <a:path w="716279" h="572135">
                  <a:moveTo>
                    <a:pt x="626200" y="489869"/>
                  </a:moveTo>
                  <a:lnTo>
                    <a:pt x="626200" y="408224"/>
                  </a:lnTo>
                </a:path>
                <a:path w="716279" h="572135">
                  <a:moveTo>
                    <a:pt x="178914" y="408224"/>
                  </a:moveTo>
                  <a:lnTo>
                    <a:pt x="178914" y="326579"/>
                  </a:lnTo>
                </a:path>
                <a:path w="716279" h="572135">
                  <a:moveTo>
                    <a:pt x="357829" y="408224"/>
                  </a:moveTo>
                  <a:lnTo>
                    <a:pt x="357829" y="326579"/>
                  </a:lnTo>
                </a:path>
                <a:path w="716279" h="572135">
                  <a:moveTo>
                    <a:pt x="536743" y="408224"/>
                  </a:moveTo>
                  <a:lnTo>
                    <a:pt x="536743" y="326579"/>
                  </a:lnTo>
                </a:path>
                <a:path w="716279" h="572135">
                  <a:moveTo>
                    <a:pt x="89457" y="326579"/>
                  </a:moveTo>
                  <a:lnTo>
                    <a:pt x="89457" y="244934"/>
                  </a:lnTo>
                </a:path>
                <a:path w="716279" h="572135">
                  <a:moveTo>
                    <a:pt x="268371" y="326579"/>
                  </a:moveTo>
                  <a:lnTo>
                    <a:pt x="268371" y="244934"/>
                  </a:lnTo>
                </a:path>
                <a:path w="716279" h="572135">
                  <a:moveTo>
                    <a:pt x="447286" y="326579"/>
                  </a:moveTo>
                  <a:lnTo>
                    <a:pt x="447286" y="244934"/>
                  </a:lnTo>
                </a:path>
                <a:path w="716279" h="572135">
                  <a:moveTo>
                    <a:pt x="626200" y="326579"/>
                  </a:moveTo>
                  <a:lnTo>
                    <a:pt x="626200" y="244934"/>
                  </a:lnTo>
                </a:path>
                <a:path w="716279" h="572135">
                  <a:moveTo>
                    <a:pt x="178914" y="244934"/>
                  </a:moveTo>
                  <a:lnTo>
                    <a:pt x="178914" y="163289"/>
                  </a:lnTo>
                </a:path>
                <a:path w="716279" h="572135">
                  <a:moveTo>
                    <a:pt x="357829" y="244934"/>
                  </a:moveTo>
                  <a:lnTo>
                    <a:pt x="357829" y="163289"/>
                  </a:lnTo>
                </a:path>
                <a:path w="716279" h="572135">
                  <a:moveTo>
                    <a:pt x="536743" y="244934"/>
                  </a:moveTo>
                  <a:lnTo>
                    <a:pt x="536743" y="163289"/>
                  </a:lnTo>
                </a:path>
                <a:path w="716279" h="572135">
                  <a:moveTo>
                    <a:pt x="89457" y="163289"/>
                  </a:moveTo>
                  <a:lnTo>
                    <a:pt x="89457" y="81644"/>
                  </a:lnTo>
                </a:path>
                <a:path w="716279" h="572135">
                  <a:moveTo>
                    <a:pt x="268371" y="163289"/>
                  </a:moveTo>
                  <a:lnTo>
                    <a:pt x="268371" y="81644"/>
                  </a:lnTo>
                </a:path>
                <a:path w="716279" h="572135">
                  <a:moveTo>
                    <a:pt x="447286" y="163289"/>
                  </a:moveTo>
                  <a:lnTo>
                    <a:pt x="447286" y="81644"/>
                  </a:lnTo>
                </a:path>
                <a:path w="716279" h="572135">
                  <a:moveTo>
                    <a:pt x="626200" y="163289"/>
                  </a:moveTo>
                  <a:lnTo>
                    <a:pt x="626200" y="81644"/>
                  </a:lnTo>
                </a:path>
                <a:path w="716279" h="572135">
                  <a:moveTo>
                    <a:pt x="178914" y="81644"/>
                  </a:moveTo>
                  <a:lnTo>
                    <a:pt x="178914" y="0"/>
                  </a:lnTo>
                </a:path>
                <a:path w="716279" h="572135">
                  <a:moveTo>
                    <a:pt x="357829" y="81644"/>
                  </a:moveTo>
                  <a:lnTo>
                    <a:pt x="357829" y="0"/>
                  </a:lnTo>
                </a:path>
                <a:path w="716279" h="572135">
                  <a:moveTo>
                    <a:pt x="536743" y="81644"/>
                  </a:moveTo>
                  <a:lnTo>
                    <a:pt x="536743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9726" y="2829039"/>
              <a:ext cx="732155" cy="637540"/>
            </a:xfrm>
            <a:custGeom>
              <a:avLst/>
              <a:gdLst/>
              <a:ahLst/>
              <a:cxnLst/>
              <a:rect l="l" t="t" r="r" b="b"/>
              <a:pathLst>
                <a:path w="732154" h="637539">
                  <a:moveTo>
                    <a:pt x="533231" y="518606"/>
                  </a:moveTo>
                  <a:lnTo>
                    <a:pt x="94105" y="518606"/>
                  </a:lnTo>
                  <a:lnTo>
                    <a:pt x="0" y="637079"/>
                  </a:lnTo>
                  <a:lnTo>
                    <a:pt x="627337" y="637079"/>
                  </a:lnTo>
                  <a:lnTo>
                    <a:pt x="568582" y="563111"/>
                  </a:lnTo>
                  <a:lnTo>
                    <a:pt x="533231" y="518606"/>
                  </a:lnTo>
                  <a:close/>
                </a:path>
                <a:path w="732154" h="637539">
                  <a:moveTo>
                    <a:pt x="731979" y="0"/>
                  </a:moveTo>
                  <a:lnTo>
                    <a:pt x="495836" y="0"/>
                  </a:lnTo>
                  <a:lnTo>
                    <a:pt x="495836" y="80815"/>
                  </a:lnTo>
                  <a:lnTo>
                    <a:pt x="597173" y="80815"/>
                  </a:lnTo>
                  <a:lnTo>
                    <a:pt x="597173" y="456568"/>
                  </a:lnTo>
                  <a:lnTo>
                    <a:pt x="495836" y="456568"/>
                  </a:lnTo>
                  <a:lnTo>
                    <a:pt x="495836" y="518606"/>
                  </a:lnTo>
                  <a:lnTo>
                    <a:pt x="533231" y="518606"/>
                  </a:lnTo>
                  <a:lnTo>
                    <a:pt x="568582" y="563111"/>
                  </a:lnTo>
                  <a:lnTo>
                    <a:pt x="731979" y="563111"/>
                  </a:lnTo>
                  <a:lnTo>
                    <a:pt x="731979" y="0"/>
                  </a:lnTo>
                  <a:close/>
                </a:path>
                <a:path w="732154" h="637539">
                  <a:moveTo>
                    <a:pt x="362890" y="456568"/>
                  </a:moveTo>
                  <a:lnTo>
                    <a:pt x="264343" y="456568"/>
                  </a:lnTo>
                  <a:lnTo>
                    <a:pt x="264343" y="518606"/>
                  </a:lnTo>
                  <a:lnTo>
                    <a:pt x="362890" y="518606"/>
                  </a:lnTo>
                  <a:lnTo>
                    <a:pt x="362890" y="456568"/>
                  </a:lnTo>
                  <a:close/>
                </a:path>
                <a:path w="732154" h="637539">
                  <a:moveTo>
                    <a:pt x="597173" y="80815"/>
                  </a:moveTo>
                  <a:lnTo>
                    <a:pt x="36464" y="80815"/>
                  </a:lnTo>
                  <a:lnTo>
                    <a:pt x="36464" y="456568"/>
                  </a:lnTo>
                  <a:lnTo>
                    <a:pt x="597173" y="456568"/>
                  </a:lnTo>
                  <a:lnTo>
                    <a:pt x="597173" y="808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09726" y="2829039"/>
              <a:ext cx="732155" cy="637540"/>
            </a:xfrm>
            <a:custGeom>
              <a:avLst/>
              <a:gdLst/>
              <a:ahLst/>
              <a:cxnLst/>
              <a:rect l="l" t="t" r="r" b="b"/>
              <a:pathLst>
                <a:path w="732154" h="637539">
                  <a:moveTo>
                    <a:pt x="495836" y="456568"/>
                  </a:moveTo>
                  <a:lnTo>
                    <a:pt x="495836" y="518606"/>
                  </a:lnTo>
                  <a:lnTo>
                    <a:pt x="533231" y="518606"/>
                  </a:lnTo>
                  <a:lnTo>
                    <a:pt x="568559" y="563111"/>
                  </a:lnTo>
                  <a:lnTo>
                    <a:pt x="731979" y="563111"/>
                  </a:lnTo>
                  <a:lnTo>
                    <a:pt x="731979" y="0"/>
                  </a:lnTo>
                  <a:lnTo>
                    <a:pt x="495836" y="0"/>
                  </a:lnTo>
                  <a:lnTo>
                    <a:pt x="495836" y="80815"/>
                  </a:lnTo>
                  <a:lnTo>
                    <a:pt x="597173" y="80815"/>
                  </a:lnTo>
                  <a:lnTo>
                    <a:pt x="597173" y="456568"/>
                  </a:lnTo>
                  <a:lnTo>
                    <a:pt x="495836" y="456568"/>
                  </a:lnTo>
                  <a:close/>
                </a:path>
                <a:path w="732154" h="637539">
                  <a:moveTo>
                    <a:pt x="597173" y="80815"/>
                  </a:moveTo>
                  <a:lnTo>
                    <a:pt x="36464" y="80815"/>
                  </a:lnTo>
                  <a:lnTo>
                    <a:pt x="36464" y="456568"/>
                  </a:lnTo>
                  <a:lnTo>
                    <a:pt x="597173" y="456568"/>
                  </a:lnTo>
                  <a:lnTo>
                    <a:pt x="597173" y="80815"/>
                  </a:lnTo>
                  <a:close/>
                </a:path>
                <a:path w="732154" h="637539">
                  <a:moveTo>
                    <a:pt x="627337" y="637079"/>
                  </a:moveTo>
                  <a:lnTo>
                    <a:pt x="533231" y="518606"/>
                  </a:lnTo>
                  <a:lnTo>
                    <a:pt x="94105" y="518606"/>
                  </a:lnTo>
                  <a:lnTo>
                    <a:pt x="0" y="637079"/>
                  </a:lnTo>
                  <a:lnTo>
                    <a:pt x="627337" y="637079"/>
                  </a:lnTo>
                  <a:close/>
                </a:path>
                <a:path w="732154" h="637539">
                  <a:moveTo>
                    <a:pt x="362890" y="456568"/>
                  </a:moveTo>
                  <a:lnTo>
                    <a:pt x="264343" y="456568"/>
                  </a:lnTo>
                  <a:lnTo>
                    <a:pt x="264343" y="518606"/>
                  </a:lnTo>
                  <a:lnTo>
                    <a:pt x="362890" y="518606"/>
                  </a:lnTo>
                  <a:lnTo>
                    <a:pt x="362890" y="456568"/>
                  </a:lnTo>
                  <a:close/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2552" y="2947108"/>
              <a:ext cx="488950" cy="304800"/>
            </a:xfrm>
            <a:custGeom>
              <a:avLst/>
              <a:gdLst/>
              <a:ahLst/>
              <a:cxnLst/>
              <a:rect l="l" t="t" r="r" b="b"/>
              <a:pathLst>
                <a:path w="488950" h="304800">
                  <a:moveTo>
                    <a:pt x="488771" y="0"/>
                  </a:moveTo>
                  <a:lnTo>
                    <a:pt x="0" y="0"/>
                  </a:lnTo>
                  <a:lnTo>
                    <a:pt x="0" y="304680"/>
                  </a:lnTo>
                  <a:lnTo>
                    <a:pt x="488771" y="304680"/>
                  </a:lnTo>
                  <a:lnTo>
                    <a:pt x="48877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82552" y="2947108"/>
              <a:ext cx="488950" cy="304800"/>
            </a:xfrm>
            <a:custGeom>
              <a:avLst/>
              <a:gdLst/>
              <a:ahLst/>
              <a:cxnLst/>
              <a:rect l="l" t="t" r="r" b="b"/>
              <a:pathLst>
                <a:path w="488950" h="304800">
                  <a:moveTo>
                    <a:pt x="0" y="304680"/>
                  </a:moveTo>
                  <a:lnTo>
                    <a:pt x="488771" y="304680"/>
                  </a:lnTo>
                  <a:lnTo>
                    <a:pt x="488771" y="0"/>
                  </a:lnTo>
                  <a:lnTo>
                    <a:pt x="0" y="0"/>
                  </a:lnTo>
                  <a:lnTo>
                    <a:pt x="0" y="304680"/>
                  </a:lnTo>
                  <a:close/>
                </a:path>
              </a:pathLst>
            </a:custGeom>
            <a:ln w="77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5051" y="2872300"/>
              <a:ext cx="603250" cy="569595"/>
            </a:xfrm>
            <a:custGeom>
              <a:avLst/>
              <a:gdLst/>
              <a:ahLst/>
              <a:cxnLst/>
              <a:rect l="l" t="t" r="r" b="b"/>
              <a:pathLst>
                <a:path w="603250" h="569595">
                  <a:moveTo>
                    <a:pt x="602648" y="0"/>
                  </a:moveTo>
                  <a:lnTo>
                    <a:pt x="552135" y="0"/>
                  </a:lnTo>
                  <a:lnTo>
                    <a:pt x="552135" y="19814"/>
                  </a:lnTo>
                  <a:lnTo>
                    <a:pt x="602648" y="19814"/>
                  </a:lnTo>
                  <a:lnTo>
                    <a:pt x="602648" y="0"/>
                  </a:lnTo>
                  <a:close/>
                </a:path>
                <a:path w="603250" h="569595">
                  <a:moveTo>
                    <a:pt x="602648" y="35272"/>
                  </a:moveTo>
                  <a:lnTo>
                    <a:pt x="552135" y="35272"/>
                  </a:lnTo>
                  <a:lnTo>
                    <a:pt x="552135" y="54983"/>
                  </a:lnTo>
                  <a:lnTo>
                    <a:pt x="602648" y="54983"/>
                  </a:lnTo>
                  <a:lnTo>
                    <a:pt x="602648" y="35272"/>
                  </a:lnTo>
                  <a:close/>
                </a:path>
                <a:path w="603250" h="569595">
                  <a:moveTo>
                    <a:pt x="428382" y="523482"/>
                  </a:moveTo>
                  <a:lnTo>
                    <a:pt x="400594" y="523482"/>
                  </a:lnTo>
                  <a:lnTo>
                    <a:pt x="416089" y="540807"/>
                  </a:lnTo>
                  <a:lnTo>
                    <a:pt x="446149" y="540807"/>
                  </a:lnTo>
                  <a:lnTo>
                    <a:pt x="428382" y="523482"/>
                  </a:lnTo>
                  <a:close/>
                </a:path>
                <a:path w="603250" h="569595">
                  <a:moveTo>
                    <a:pt x="359895" y="492567"/>
                  </a:moveTo>
                  <a:lnTo>
                    <a:pt x="335929" y="492567"/>
                  </a:lnTo>
                  <a:lnTo>
                    <a:pt x="349048" y="511240"/>
                  </a:lnTo>
                  <a:lnTo>
                    <a:pt x="375493" y="511240"/>
                  </a:lnTo>
                  <a:lnTo>
                    <a:pt x="359895" y="492567"/>
                  </a:lnTo>
                  <a:close/>
                </a:path>
                <a:path w="603250" h="569595">
                  <a:moveTo>
                    <a:pt x="396876" y="492567"/>
                  </a:moveTo>
                  <a:lnTo>
                    <a:pt x="372910" y="492567"/>
                  </a:lnTo>
                  <a:lnTo>
                    <a:pt x="389645" y="511240"/>
                  </a:lnTo>
                  <a:lnTo>
                    <a:pt x="415986" y="511240"/>
                  </a:lnTo>
                  <a:lnTo>
                    <a:pt x="396876" y="492567"/>
                  </a:lnTo>
                  <a:close/>
                </a:path>
                <a:path w="603250" h="569595">
                  <a:moveTo>
                    <a:pt x="385513" y="523482"/>
                  </a:moveTo>
                  <a:lnTo>
                    <a:pt x="357622" y="523482"/>
                  </a:lnTo>
                  <a:lnTo>
                    <a:pt x="369915" y="540807"/>
                  </a:lnTo>
                  <a:lnTo>
                    <a:pt x="399975" y="540807"/>
                  </a:lnTo>
                  <a:lnTo>
                    <a:pt x="385513" y="523482"/>
                  </a:lnTo>
                  <a:close/>
                </a:path>
                <a:path w="603250" h="569595">
                  <a:moveTo>
                    <a:pt x="342644" y="523482"/>
                  </a:moveTo>
                  <a:lnTo>
                    <a:pt x="314753" y="523482"/>
                  </a:lnTo>
                  <a:lnTo>
                    <a:pt x="323636" y="540807"/>
                  </a:lnTo>
                  <a:lnTo>
                    <a:pt x="353697" y="540807"/>
                  </a:lnTo>
                  <a:lnTo>
                    <a:pt x="342644" y="523482"/>
                  </a:lnTo>
                  <a:close/>
                </a:path>
                <a:path w="603250" h="569595">
                  <a:moveTo>
                    <a:pt x="323017" y="492567"/>
                  </a:moveTo>
                  <a:lnTo>
                    <a:pt x="299051" y="492567"/>
                  </a:lnTo>
                  <a:lnTo>
                    <a:pt x="308658" y="511655"/>
                  </a:lnTo>
                  <a:lnTo>
                    <a:pt x="335103" y="511655"/>
                  </a:lnTo>
                  <a:lnTo>
                    <a:pt x="323017" y="492567"/>
                  </a:lnTo>
                  <a:close/>
                </a:path>
                <a:path w="603250" h="569595">
                  <a:moveTo>
                    <a:pt x="299774" y="523482"/>
                  </a:moveTo>
                  <a:lnTo>
                    <a:pt x="271883" y="523482"/>
                  </a:lnTo>
                  <a:lnTo>
                    <a:pt x="277462" y="540807"/>
                  </a:lnTo>
                  <a:lnTo>
                    <a:pt x="307522" y="540807"/>
                  </a:lnTo>
                  <a:lnTo>
                    <a:pt x="299774" y="523482"/>
                  </a:lnTo>
                  <a:close/>
                </a:path>
                <a:path w="603250" h="569595">
                  <a:moveTo>
                    <a:pt x="286655" y="493812"/>
                  </a:moveTo>
                  <a:lnTo>
                    <a:pt x="262483" y="493812"/>
                  </a:lnTo>
                  <a:lnTo>
                    <a:pt x="268061" y="511655"/>
                  </a:lnTo>
                  <a:lnTo>
                    <a:pt x="294506" y="511655"/>
                  </a:lnTo>
                  <a:lnTo>
                    <a:pt x="286655" y="493812"/>
                  </a:lnTo>
                  <a:close/>
                </a:path>
                <a:path w="603250" h="569595">
                  <a:moveTo>
                    <a:pt x="256905" y="523482"/>
                  </a:moveTo>
                  <a:lnTo>
                    <a:pt x="229014" y="523482"/>
                  </a:lnTo>
                  <a:lnTo>
                    <a:pt x="231183" y="540807"/>
                  </a:lnTo>
                  <a:lnTo>
                    <a:pt x="261244" y="540807"/>
                  </a:lnTo>
                  <a:lnTo>
                    <a:pt x="256905" y="523482"/>
                  </a:lnTo>
                  <a:close/>
                </a:path>
                <a:path w="603250" h="569595">
                  <a:moveTo>
                    <a:pt x="249777" y="495368"/>
                  </a:moveTo>
                  <a:lnTo>
                    <a:pt x="225399" y="495368"/>
                  </a:lnTo>
                  <a:lnTo>
                    <a:pt x="227671" y="512796"/>
                  </a:lnTo>
                  <a:lnTo>
                    <a:pt x="254219" y="512796"/>
                  </a:lnTo>
                  <a:lnTo>
                    <a:pt x="249777" y="495368"/>
                  </a:lnTo>
                  <a:close/>
                </a:path>
                <a:path w="603250" h="569595">
                  <a:moveTo>
                    <a:pt x="212280" y="495368"/>
                  </a:moveTo>
                  <a:lnTo>
                    <a:pt x="187901" y="495368"/>
                  </a:lnTo>
                  <a:lnTo>
                    <a:pt x="186765" y="512796"/>
                  </a:lnTo>
                  <a:lnTo>
                    <a:pt x="213313" y="512796"/>
                  </a:lnTo>
                  <a:lnTo>
                    <a:pt x="212280" y="495368"/>
                  </a:lnTo>
                  <a:close/>
                </a:path>
                <a:path w="603250" h="569595">
                  <a:moveTo>
                    <a:pt x="213932" y="523482"/>
                  </a:moveTo>
                  <a:lnTo>
                    <a:pt x="186145" y="523482"/>
                  </a:lnTo>
                  <a:lnTo>
                    <a:pt x="184905" y="540807"/>
                  </a:lnTo>
                  <a:lnTo>
                    <a:pt x="214965" y="540807"/>
                  </a:lnTo>
                  <a:lnTo>
                    <a:pt x="213932" y="523482"/>
                  </a:lnTo>
                  <a:close/>
                </a:path>
                <a:path w="603250" h="569595">
                  <a:moveTo>
                    <a:pt x="174885" y="495368"/>
                  </a:moveTo>
                  <a:lnTo>
                    <a:pt x="150507" y="495368"/>
                  </a:lnTo>
                  <a:lnTo>
                    <a:pt x="145962" y="512796"/>
                  </a:lnTo>
                  <a:lnTo>
                    <a:pt x="172509" y="512796"/>
                  </a:lnTo>
                  <a:lnTo>
                    <a:pt x="174885" y="495368"/>
                  </a:lnTo>
                  <a:close/>
                </a:path>
                <a:path w="603250" h="569595">
                  <a:moveTo>
                    <a:pt x="171063" y="523482"/>
                  </a:moveTo>
                  <a:lnTo>
                    <a:pt x="143172" y="523482"/>
                  </a:lnTo>
                  <a:lnTo>
                    <a:pt x="138731" y="540807"/>
                  </a:lnTo>
                  <a:lnTo>
                    <a:pt x="168791" y="540807"/>
                  </a:lnTo>
                  <a:lnTo>
                    <a:pt x="171063" y="523482"/>
                  </a:lnTo>
                  <a:close/>
                </a:path>
                <a:path w="603250" h="569595">
                  <a:moveTo>
                    <a:pt x="324050" y="552011"/>
                  </a:moveTo>
                  <a:lnTo>
                    <a:pt x="127264" y="552011"/>
                  </a:lnTo>
                  <a:lnTo>
                    <a:pt x="122203" y="569440"/>
                  </a:lnTo>
                  <a:lnTo>
                    <a:pt x="332520" y="569440"/>
                  </a:lnTo>
                  <a:lnTo>
                    <a:pt x="324050" y="552011"/>
                  </a:lnTo>
                  <a:close/>
                </a:path>
                <a:path w="603250" h="569595">
                  <a:moveTo>
                    <a:pt x="137388" y="495368"/>
                  </a:moveTo>
                  <a:lnTo>
                    <a:pt x="113009" y="495368"/>
                  </a:lnTo>
                  <a:lnTo>
                    <a:pt x="105158" y="512796"/>
                  </a:lnTo>
                  <a:lnTo>
                    <a:pt x="131706" y="512796"/>
                  </a:lnTo>
                  <a:lnTo>
                    <a:pt x="137388" y="495368"/>
                  </a:lnTo>
                  <a:close/>
                </a:path>
                <a:path w="603250" h="569595">
                  <a:moveTo>
                    <a:pt x="128194" y="523482"/>
                  </a:moveTo>
                  <a:lnTo>
                    <a:pt x="100303" y="523482"/>
                  </a:lnTo>
                  <a:lnTo>
                    <a:pt x="92452" y="540807"/>
                  </a:lnTo>
                  <a:lnTo>
                    <a:pt x="122513" y="540807"/>
                  </a:lnTo>
                  <a:lnTo>
                    <a:pt x="128194" y="523482"/>
                  </a:lnTo>
                  <a:close/>
                </a:path>
                <a:path w="603250" h="569595">
                  <a:moveTo>
                    <a:pt x="99890" y="495368"/>
                  </a:moveTo>
                  <a:lnTo>
                    <a:pt x="75511" y="495368"/>
                  </a:lnTo>
                  <a:lnTo>
                    <a:pt x="64355" y="512796"/>
                  </a:lnTo>
                  <a:lnTo>
                    <a:pt x="90903" y="512796"/>
                  </a:lnTo>
                  <a:lnTo>
                    <a:pt x="99890" y="495368"/>
                  </a:lnTo>
                  <a:close/>
                </a:path>
                <a:path w="603250" h="569595">
                  <a:moveTo>
                    <a:pt x="85325" y="523482"/>
                  </a:moveTo>
                  <a:lnTo>
                    <a:pt x="57434" y="523482"/>
                  </a:lnTo>
                  <a:lnTo>
                    <a:pt x="46278" y="540807"/>
                  </a:lnTo>
                  <a:lnTo>
                    <a:pt x="76338" y="540807"/>
                  </a:lnTo>
                  <a:lnTo>
                    <a:pt x="85325" y="523482"/>
                  </a:lnTo>
                  <a:close/>
                </a:path>
                <a:path w="603250" h="569595">
                  <a:moveTo>
                    <a:pt x="62392" y="495368"/>
                  </a:moveTo>
                  <a:lnTo>
                    <a:pt x="38014" y="495368"/>
                  </a:lnTo>
                  <a:lnTo>
                    <a:pt x="23448" y="512796"/>
                  </a:lnTo>
                  <a:lnTo>
                    <a:pt x="49996" y="512796"/>
                  </a:lnTo>
                  <a:lnTo>
                    <a:pt x="62392" y="495368"/>
                  </a:lnTo>
                  <a:close/>
                </a:path>
                <a:path w="603250" h="569595">
                  <a:moveTo>
                    <a:pt x="42456" y="523482"/>
                  </a:moveTo>
                  <a:lnTo>
                    <a:pt x="14565" y="523482"/>
                  </a:lnTo>
                  <a:lnTo>
                    <a:pt x="0" y="540807"/>
                  </a:lnTo>
                  <a:lnTo>
                    <a:pt x="30060" y="540807"/>
                  </a:lnTo>
                  <a:lnTo>
                    <a:pt x="42456" y="523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7795" y="2975326"/>
              <a:ext cx="312057" cy="2457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83683" y="3147577"/>
              <a:ext cx="299085" cy="66675"/>
            </a:xfrm>
            <a:custGeom>
              <a:avLst/>
              <a:gdLst/>
              <a:ahLst/>
              <a:cxnLst/>
              <a:rect l="l" t="t" r="r" b="b"/>
              <a:pathLst>
                <a:path w="299084" h="66675">
                  <a:moveTo>
                    <a:pt x="298669" y="0"/>
                  </a:moveTo>
                  <a:lnTo>
                    <a:pt x="0" y="0"/>
                  </a:lnTo>
                  <a:lnTo>
                    <a:pt x="0" y="66656"/>
                  </a:lnTo>
                  <a:lnTo>
                    <a:pt x="298669" y="66656"/>
                  </a:lnTo>
                  <a:lnTo>
                    <a:pt x="2986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83683" y="3147577"/>
              <a:ext cx="299085" cy="66675"/>
            </a:xfrm>
            <a:custGeom>
              <a:avLst/>
              <a:gdLst/>
              <a:ahLst/>
              <a:cxnLst/>
              <a:rect l="l" t="t" r="r" b="b"/>
              <a:pathLst>
                <a:path w="299084" h="66675">
                  <a:moveTo>
                    <a:pt x="0" y="66656"/>
                  </a:moveTo>
                  <a:lnTo>
                    <a:pt x="298669" y="66656"/>
                  </a:lnTo>
                  <a:lnTo>
                    <a:pt x="298669" y="0"/>
                  </a:lnTo>
                  <a:lnTo>
                    <a:pt x="0" y="0"/>
                  </a:lnTo>
                  <a:lnTo>
                    <a:pt x="0" y="66656"/>
                  </a:lnTo>
                  <a:close/>
                </a:path>
              </a:pathLst>
            </a:custGeom>
            <a:ln w="77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486442" y="2345908"/>
            <a:ext cx="485140" cy="884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0"/>
              </a:spcBef>
            </a:pPr>
            <a:r>
              <a:rPr sz="500" spc="-10" dirty="0">
                <a:solidFill>
                  <a:srgbClr val="FFFFFF"/>
                </a:solidFill>
                <a:latin typeface="Calibri"/>
                <a:cs typeface="Calibri"/>
              </a:rPr>
              <a:t>Listener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51218" y="2458527"/>
            <a:ext cx="985519" cy="47149"/>
            <a:chOff x="5351217" y="3278035"/>
            <a:chExt cx="985519" cy="62865"/>
          </a:xfrm>
        </p:grpSpPr>
        <p:sp>
          <p:nvSpPr>
            <p:cNvPr id="45" name="object 45"/>
            <p:cNvSpPr/>
            <p:nvPr/>
          </p:nvSpPr>
          <p:spPr>
            <a:xfrm>
              <a:off x="5405760" y="3309365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375286" y="0"/>
                  </a:lnTo>
                </a:path>
                <a:path w="876300">
                  <a:moveTo>
                    <a:pt x="500939" y="0"/>
                  </a:moveTo>
                  <a:lnTo>
                    <a:pt x="876081" y="0"/>
                  </a:lnTo>
                </a:path>
              </a:pathLst>
            </a:custGeom>
            <a:ln w="7788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51208" y="3278047"/>
              <a:ext cx="985519" cy="62865"/>
            </a:xfrm>
            <a:custGeom>
              <a:avLst/>
              <a:gdLst/>
              <a:ahLst/>
              <a:cxnLst/>
              <a:rect l="l" t="t" r="r" b="b"/>
              <a:pathLst>
                <a:path w="985520" h="62864">
                  <a:moveTo>
                    <a:pt x="62395" y="0"/>
                  </a:moveTo>
                  <a:lnTo>
                    <a:pt x="0" y="31318"/>
                  </a:lnTo>
                  <a:lnTo>
                    <a:pt x="62395" y="62649"/>
                  </a:lnTo>
                  <a:lnTo>
                    <a:pt x="62395" y="0"/>
                  </a:lnTo>
                  <a:close/>
                </a:path>
                <a:path w="985520" h="62864">
                  <a:moveTo>
                    <a:pt x="985278" y="31318"/>
                  </a:moveTo>
                  <a:lnTo>
                    <a:pt x="922883" y="0"/>
                  </a:lnTo>
                  <a:lnTo>
                    <a:pt x="922883" y="62649"/>
                  </a:lnTo>
                  <a:lnTo>
                    <a:pt x="985278" y="31318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772996" y="2429550"/>
            <a:ext cx="154305" cy="1154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30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3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41706" y="2337226"/>
            <a:ext cx="695325" cy="47149"/>
            <a:chOff x="7141705" y="3116301"/>
            <a:chExt cx="695325" cy="62865"/>
          </a:xfrm>
        </p:grpSpPr>
        <p:sp>
          <p:nvSpPr>
            <p:cNvPr id="49" name="object 49"/>
            <p:cNvSpPr/>
            <p:nvPr/>
          </p:nvSpPr>
          <p:spPr>
            <a:xfrm>
              <a:off x="7196351" y="3147631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40">
                  <a:moveTo>
                    <a:pt x="0" y="0"/>
                  </a:moveTo>
                  <a:lnTo>
                    <a:pt x="209284" y="0"/>
                  </a:lnTo>
                </a:path>
                <a:path w="586740">
                  <a:moveTo>
                    <a:pt x="376825" y="0"/>
                  </a:moveTo>
                  <a:lnTo>
                    <a:pt x="586120" y="0"/>
                  </a:lnTo>
                </a:path>
              </a:pathLst>
            </a:custGeom>
            <a:ln w="7788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41705" y="3116313"/>
              <a:ext cx="695325" cy="62865"/>
            </a:xfrm>
            <a:custGeom>
              <a:avLst/>
              <a:gdLst/>
              <a:ahLst/>
              <a:cxnLst/>
              <a:rect l="l" t="t" r="r" b="b"/>
              <a:pathLst>
                <a:path w="695325" h="62864">
                  <a:moveTo>
                    <a:pt x="62382" y="0"/>
                  </a:moveTo>
                  <a:lnTo>
                    <a:pt x="0" y="31330"/>
                  </a:lnTo>
                  <a:lnTo>
                    <a:pt x="62382" y="62649"/>
                  </a:lnTo>
                  <a:lnTo>
                    <a:pt x="62382" y="0"/>
                  </a:lnTo>
                  <a:close/>
                </a:path>
                <a:path w="695325" h="62864">
                  <a:moveTo>
                    <a:pt x="695299" y="31330"/>
                  </a:moveTo>
                  <a:lnTo>
                    <a:pt x="632904" y="0"/>
                  </a:lnTo>
                  <a:lnTo>
                    <a:pt x="632904" y="62649"/>
                  </a:lnTo>
                  <a:lnTo>
                    <a:pt x="695299" y="31330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399134" y="2307744"/>
            <a:ext cx="19304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8</a:t>
            </a:r>
            <a:r>
              <a:rPr sz="650" spc="30" dirty="0">
                <a:solidFill>
                  <a:srgbClr val="41719D"/>
                </a:solidFill>
                <a:latin typeface="Calibri"/>
                <a:cs typeface="Calibri"/>
              </a:rPr>
              <a:t>0</a:t>
            </a: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8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42358" y="1905588"/>
            <a:ext cx="2702560" cy="2079308"/>
            <a:chOff x="1442358" y="2540784"/>
            <a:chExt cx="2702560" cy="2772410"/>
          </a:xfrm>
        </p:grpSpPr>
        <p:sp>
          <p:nvSpPr>
            <p:cNvPr id="53" name="object 53"/>
            <p:cNvSpPr/>
            <p:nvPr/>
          </p:nvSpPr>
          <p:spPr>
            <a:xfrm>
              <a:off x="1446486" y="2544911"/>
              <a:ext cx="2694305" cy="2764155"/>
            </a:xfrm>
            <a:custGeom>
              <a:avLst/>
              <a:gdLst/>
              <a:ahLst/>
              <a:cxnLst/>
              <a:rect l="l" t="t" r="r" b="b"/>
              <a:pathLst>
                <a:path w="2694304" h="2764154">
                  <a:moveTo>
                    <a:pt x="1037677" y="0"/>
                  </a:moveTo>
                  <a:lnTo>
                    <a:pt x="996786" y="686"/>
                  </a:lnTo>
                  <a:lnTo>
                    <a:pt x="955882" y="5672"/>
                  </a:lnTo>
                  <a:lnTo>
                    <a:pt x="915173" y="15022"/>
                  </a:lnTo>
                  <a:lnTo>
                    <a:pt x="874866" y="28796"/>
                  </a:lnTo>
                  <a:lnTo>
                    <a:pt x="835169" y="47058"/>
                  </a:lnTo>
                  <a:lnTo>
                    <a:pt x="796291" y="69868"/>
                  </a:lnTo>
                  <a:lnTo>
                    <a:pt x="758439" y="97288"/>
                  </a:lnTo>
                  <a:lnTo>
                    <a:pt x="723199" y="128171"/>
                  </a:lnTo>
                  <a:lnTo>
                    <a:pt x="690269" y="162609"/>
                  </a:lnTo>
                  <a:lnTo>
                    <a:pt x="659799" y="200385"/>
                  </a:lnTo>
                  <a:lnTo>
                    <a:pt x="631937" y="241280"/>
                  </a:lnTo>
                  <a:lnTo>
                    <a:pt x="606830" y="285076"/>
                  </a:lnTo>
                  <a:lnTo>
                    <a:pt x="584627" y="331557"/>
                  </a:lnTo>
                  <a:lnTo>
                    <a:pt x="565476" y="380504"/>
                  </a:lnTo>
                  <a:lnTo>
                    <a:pt x="522584" y="377477"/>
                  </a:lnTo>
                  <a:lnTo>
                    <a:pt x="480394" y="379369"/>
                  </a:lnTo>
                  <a:lnTo>
                    <a:pt x="439088" y="385988"/>
                  </a:lnTo>
                  <a:lnTo>
                    <a:pt x="398849" y="397143"/>
                  </a:lnTo>
                  <a:lnTo>
                    <a:pt x="359859" y="412642"/>
                  </a:lnTo>
                  <a:lnTo>
                    <a:pt x="322299" y="432294"/>
                  </a:lnTo>
                  <a:lnTo>
                    <a:pt x="286352" y="455908"/>
                  </a:lnTo>
                  <a:lnTo>
                    <a:pt x="252200" y="483291"/>
                  </a:lnTo>
                  <a:lnTo>
                    <a:pt x="220025" y="514253"/>
                  </a:lnTo>
                  <a:lnTo>
                    <a:pt x="190009" y="548602"/>
                  </a:lnTo>
                  <a:lnTo>
                    <a:pt x="162334" y="586147"/>
                  </a:lnTo>
                  <a:lnTo>
                    <a:pt x="137183" y="626695"/>
                  </a:lnTo>
                  <a:lnTo>
                    <a:pt x="114737" y="670057"/>
                  </a:lnTo>
                  <a:lnTo>
                    <a:pt x="95179" y="716039"/>
                  </a:lnTo>
                  <a:lnTo>
                    <a:pt x="78690" y="764450"/>
                  </a:lnTo>
                  <a:lnTo>
                    <a:pt x="65454" y="815100"/>
                  </a:lnTo>
                  <a:lnTo>
                    <a:pt x="55651" y="867797"/>
                  </a:lnTo>
                  <a:lnTo>
                    <a:pt x="49464" y="922349"/>
                  </a:lnTo>
                  <a:lnTo>
                    <a:pt x="47176" y="973574"/>
                  </a:lnTo>
                  <a:lnTo>
                    <a:pt x="48262" y="1024632"/>
                  </a:lnTo>
                  <a:lnTo>
                    <a:pt x="52681" y="1075254"/>
                  </a:lnTo>
                  <a:lnTo>
                    <a:pt x="60391" y="1125173"/>
                  </a:lnTo>
                  <a:lnTo>
                    <a:pt x="71352" y="1174118"/>
                  </a:lnTo>
                  <a:lnTo>
                    <a:pt x="85522" y="1221823"/>
                  </a:lnTo>
                  <a:lnTo>
                    <a:pt x="102860" y="1268017"/>
                  </a:lnTo>
                  <a:lnTo>
                    <a:pt x="76193" y="1305048"/>
                  </a:lnTo>
                  <a:lnTo>
                    <a:pt x="53506" y="1344921"/>
                  </a:lnTo>
                  <a:lnTo>
                    <a:pt x="34806" y="1387177"/>
                  </a:lnTo>
                  <a:lnTo>
                    <a:pt x="20098" y="1431359"/>
                  </a:lnTo>
                  <a:lnTo>
                    <a:pt x="9390" y="1477009"/>
                  </a:lnTo>
                  <a:lnTo>
                    <a:pt x="2689" y="1523668"/>
                  </a:lnTo>
                  <a:lnTo>
                    <a:pt x="0" y="1570879"/>
                  </a:lnTo>
                  <a:lnTo>
                    <a:pt x="1330" y="1618184"/>
                  </a:lnTo>
                  <a:lnTo>
                    <a:pt x="6685" y="1665124"/>
                  </a:lnTo>
                  <a:lnTo>
                    <a:pt x="16073" y="1711242"/>
                  </a:lnTo>
                  <a:lnTo>
                    <a:pt x="29500" y="1756080"/>
                  </a:lnTo>
                  <a:lnTo>
                    <a:pt x="46972" y="1799180"/>
                  </a:lnTo>
                  <a:lnTo>
                    <a:pt x="68497" y="1840083"/>
                  </a:lnTo>
                  <a:lnTo>
                    <a:pt x="94079" y="1878332"/>
                  </a:lnTo>
                  <a:lnTo>
                    <a:pt x="131162" y="1920947"/>
                  </a:lnTo>
                  <a:lnTo>
                    <a:pt x="172503" y="1955879"/>
                  </a:lnTo>
                  <a:lnTo>
                    <a:pt x="217390" y="1982641"/>
                  </a:lnTo>
                  <a:lnTo>
                    <a:pt x="265112" y="2000747"/>
                  </a:lnTo>
                  <a:lnTo>
                    <a:pt x="266199" y="2054706"/>
                  </a:lnTo>
                  <a:lnTo>
                    <a:pt x="271418" y="2107239"/>
                  </a:lnTo>
                  <a:lnTo>
                    <a:pt x="280568" y="2158075"/>
                  </a:lnTo>
                  <a:lnTo>
                    <a:pt x="293447" y="2206941"/>
                  </a:lnTo>
                  <a:lnTo>
                    <a:pt x="309854" y="2253567"/>
                  </a:lnTo>
                  <a:lnTo>
                    <a:pt x="329589" y="2297680"/>
                  </a:lnTo>
                  <a:lnTo>
                    <a:pt x="352450" y="2339009"/>
                  </a:lnTo>
                  <a:lnTo>
                    <a:pt x="378235" y="2377283"/>
                  </a:lnTo>
                  <a:lnTo>
                    <a:pt x="406745" y="2412229"/>
                  </a:lnTo>
                  <a:lnTo>
                    <a:pt x="437776" y="2443576"/>
                  </a:lnTo>
                  <a:lnTo>
                    <a:pt x="471130" y="2471053"/>
                  </a:lnTo>
                  <a:lnTo>
                    <a:pt x="506603" y="2494388"/>
                  </a:lnTo>
                  <a:lnTo>
                    <a:pt x="543996" y="2513308"/>
                  </a:lnTo>
                  <a:lnTo>
                    <a:pt x="583106" y="2527543"/>
                  </a:lnTo>
                  <a:lnTo>
                    <a:pt x="623733" y="2536821"/>
                  </a:lnTo>
                  <a:lnTo>
                    <a:pt x="665676" y="2540870"/>
                  </a:lnTo>
                  <a:lnTo>
                    <a:pt x="714337" y="2538701"/>
                  </a:lnTo>
                  <a:lnTo>
                    <a:pt x="762194" y="2529224"/>
                  </a:lnTo>
                  <a:lnTo>
                    <a:pt x="808767" y="2512610"/>
                  </a:lnTo>
                  <a:lnTo>
                    <a:pt x="853575" y="2489033"/>
                  </a:lnTo>
                  <a:lnTo>
                    <a:pt x="896137" y="2458665"/>
                  </a:lnTo>
                  <a:lnTo>
                    <a:pt x="916262" y="2506812"/>
                  </a:lnTo>
                  <a:lnTo>
                    <a:pt x="939612" y="2551254"/>
                  </a:lnTo>
                  <a:lnTo>
                    <a:pt x="965910" y="2591863"/>
                  </a:lnTo>
                  <a:lnTo>
                    <a:pt x="994878" y="2628510"/>
                  </a:lnTo>
                  <a:lnTo>
                    <a:pt x="1026238" y="2661070"/>
                  </a:lnTo>
                  <a:lnTo>
                    <a:pt x="1059712" y="2689413"/>
                  </a:lnTo>
                  <a:lnTo>
                    <a:pt x="1095023" y="2713412"/>
                  </a:lnTo>
                  <a:lnTo>
                    <a:pt x="1131892" y="2732939"/>
                  </a:lnTo>
                  <a:lnTo>
                    <a:pt x="1170042" y="2747868"/>
                  </a:lnTo>
                  <a:lnTo>
                    <a:pt x="1209195" y="2758069"/>
                  </a:lnTo>
                  <a:lnTo>
                    <a:pt x="1249073" y="2763416"/>
                  </a:lnTo>
                  <a:lnTo>
                    <a:pt x="1289398" y="2763781"/>
                  </a:lnTo>
                  <a:lnTo>
                    <a:pt x="1329892" y="2759035"/>
                  </a:lnTo>
                  <a:lnTo>
                    <a:pt x="1370279" y="2749053"/>
                  </a:lnTo>
                  <a:lnTo>
                    <a:pt x="1410279" y="2733705"/>
                  </a:lnTo>
                  <a:lnTo>
                    <a:pt x="1449615" y="2712864"/>
                  </a:lnTo>
                  <a:lnTo>
                    <a:pt x="1485854" y="2687979"/>
                  </a:lnTo>
                  <a:lnTo>
                    <a:pt x="1519840" y="2658779"/>
                  </a:lnTo>
                  <a:lnTo>
                    <a:pt x="1551352" y="2625520"/>
                  </a:lnTo>
                  <a:lnTo>
                    <a:pt x="1580170" y="2588457"/>
                  </a:lnTo>
                  <a:lnTo>
                    <a:pt x="1606073" y="2547848"/>
                  </a:lnTo>
                  <a:lnTo>
                    <a:pt x="1628840" y="2503948"/>
                  </a:lnTo>
                  <a:lnTo>
                    <a:pt x="1665350" y="2532329"/>
                  </a:lnTo>
                  <a:lnTo>
                    <a:pt x="1702978" y="2556220"/>
                  </a:lnTo>
                  <a:lnTo>
                    <a:pt x="1741518" y="2575675"/>
                  </a:lnTo>
                  <a:lnTo>
                    <a:pt x="1780764" y="2590747"/>
                  </a:lnTo>
                  <a:lnTo>
                    <a:pt x="1820510" y="2601489"/>
                  </a:lnTo>
                  <a:lnTo>
                    <a:pt x="1860550" y="2607955"/>
                  </a:lnTo>
                  <a:lnTo>
                    <a:pt x="1900679" y="2610197"/>
                  </a:lnTo>
                  <a:lnTo>
                    <a:pt x="1940689" y="2608269"/>
                  </a:lnTo>
                  <a:lnTo>
                    <a:pt x="1980375" y="2602224"/>
                  </a:lnTo>
                  <a:lnTo>
                    <a:pt x="2019532" y="2592115"/>
                  </a:lnTo>
                  <a:lnTo>
                    <a:pt x="2057953" y="2577994"/>
                  </a:lnTo>
                  <a:lnTo>
                    <a:pt x="2095433" y="2559916"/>
                  </a:lnTo>
                  <a:lnTo>
                    <a:pt x="2131765" y="2537934"/>
                  </a:lnTo>
                  <a:lnTo>
                    <a:pt x="2166744" y="2512099"/>
                  </a:lnTo>
                  <a:lnTo>
                    <a:pt x="2200163" y="2482467"/>
                  </a:lnTo>
                  <a:lnTo>
                    <a:pt x="2231817" y="2449089"/>
                  </a:lnTo>
                  <a:lnTo>
                    <a:pt x="2261500" y="2412019"/>
                  </a:lnTo>
                  <a:lnTo>
                    <a:pt x="2289005" y="2371311"/>
                  </a:lnTo>
                  <a:lnTo>
                    <a:pt x="2314128" y="2327016"/>
                  </a:lnTo>
                  <a:lnTo>
                    <a:pt x="2335836" y="2280993"/>
                  </a:lnTo>
                  <a:lnTo>
                    <a:pt x="2354347" y="2233005"/>
                  </a:lnTo>
                  <a:lnTo>
                    <a:pt x="2369603" y="2183322"/>
                  </a:lnTo>
                  <a:lnTo>
                    <a:pt x="2381543" y="2132215"/>
                  </a:lnTo>
                  <a:lnTo>
                    <a:pt x="2390107" y="2079953"/>
                  </a:lnTo>
                  <a:lnTo>
                    <a:pt x="2395236" y="2026807"/>
                  </a:lnTo>
                  <a:lnTo>
                    <a:pt x="2396870" y="1973048"/>
                  </a:lnTo>
                  <a:lnTo>
                    <a:pt x="2436930" y="1958414"/>
                  </a:lnTo>
                  <a:lnTo>
                    <a:pt x="2474764" y="1938734"/>
                  </a:lnTo>
                  <a:lnTo>
                    <a:pt x="2510198" y="1914368"/>
                  </a:lnTo>
                  <a:lnTo>
                    <a:pt x="2543057" y="1885671"/>
                  </a:lnTo>
                  <a:lnTo>
                    <a:pt x="2573164" y="1853003"/>
                  </a:lnTo>
                  <a:lnTo>
                    <a:pt x="2600345" y="1816721"/>
                  </a:lnTo>
                  <a:lnTo>
                    <a:pt x="2624425" y="1777183"/>
                  </a:lnTo>
                  <a:lnTo>
                    <a:pt x="2645227" y="1734747"/>
                  </a:lnTo>
                  <a:lnTo>
                    <a:pt x="2662577" y="1689770"/>
                  </a:lnTo>
                  <a:lnTo>
                    <a:pt x="2676299" y="1642611"/>
                  </a:lnTo>
                  <a:lnTo>
                    <a:pt x="2686218" y="1593626"/>
                  </a:lnTo>
                  <a:lnTo>
                    <a:pt x="2692158" y="1543174"/>
                  </a:lnTo>
                  <a:lnTo>
                    <a:pt x="2693944" y="1491613"/>
                  </a:lnTo>
                  <a:lnTo>
                    <a:pt x="2691401" y="1439301"/>
                  </a:lnTo>
                  <a:lnTo>
                    <a:pt x="2684353" y="1386594"/>
                  </a:lnTo>
                  <a:lnTo>
                    <a:pt x="2671709" y="1330823"/>
                  </a:lnTo>
                  <a:lnTo>
                    <a:pt x="2654131" y="1277640"/>
                  </a:lnTo>
                  <a:lnTo>
                    <a:pt x="2631843" y="1227570"/>
                  </a:lnTo>
                  <a:lnTo>
                    <a:pt x="2605068" y="1181135"/>
                  </a:lnTo>
                  <a:lnTo>
                    <a:pt x="2574029" y="1138858"/>
                  </a:lnTo>
                  <a:lnTo>
                    <a:pt x="2595327" y="1094287"/>
                  </a:lnTo>
                  <a:lnTo>
                    <a:pt x="2611398" y="1047570"/>
                  </a:lnTo>
                  <a:lnTo>
                    <a:pt x="2622326" y="999346"/>
                  </a:lnTo>
                  <a:lnTo>
                    <a:pt x="2628196" y="950255"/>
                  </a:lnTo>
                  <a:lnTo>
                    <a:pt x="2629092" y="900935"/>
                  </a:lnTo>
                  <a:lnTo>
                    <a:pt x="2625097" y="852025"/>
                  </a:lnTo>
                  <a:lnTo>
                    <a:pt x="2616298" y="804162"/>
                  </a:lnTo>
                  <a:lnTo>
                    <a:pt x="2602777" y="757987"/>
                  </a:lnTo>
                  <a:lnTo>
                    <a:pt x="2584619" y="714137"/>
                  </a:lnTo>
                  <a:lnTo>
                    <a:pt x="2561908" y="673251"/>
                  </a:lnTo>
                  <a:lnTo>
                    <a:pt x="2534729" y="635968"/>
                  </a:lnTo>
                  <a:lnTo>
                    <a:pt x="2503165" y="602927"/>
                  </a:lnTo>
                  <a:lnTo>
                    <a:pt x="2465238" y="573549"/>
                  </a:lnTo>
                  <a:lnTo>
                    <a:pt x="2424580" y="551756"/>
                  </a:lnTo>
                  <a:lnTo>
                    <a:pt x="2381869" y="537861"/>
                  </a:lnTo>
                  <a:lnTo>
                    <a:pt x="2337783" y="532175"/>
                  </a:lnTo>
                  <a:lnTo>
                    <a:pt x="2324039" y="481178"/>
                  </a:lnTo>
                  <a:lnTo>
                    <a:pt x="2307399" y="432553"/>
                  </a:lnTo>
                  <a:lnTo>
                    <a:pt x="2288027" y="386415"/>
                  </a:lnTo>
                  <a:lnTo>
                    <a:pt x="2266088" y="342876"/>
                  </a:lnTo>
                  <a:lnTo>
                    <a:pt x="2241744" y="302051"/>
                  </a:lnTo>
                  <a:lnTo>
                    <a:pt x="2215160" y="264051"/>
                  </a:lnTo>
                  <a:lnTo>
                    <a:pt x="2186501" y="228992"/>
                  </a:lnTo>
                  <a:lnTo>
                    <a:pt x="2155930" y="196985"/>
                  </a:lnTo>
                  <a:lnTo>
                    <a:pt x="2123612" y="168145"/>
                  </a:lnTo>
                  <a:lnTo>
                    <a:pt x="2089710" y="142585"/>
                  </a:lnTo>
                  <a:lnTo>
                    <a:pt x="2054388" y="120417"/>
                  </a:lnTo>
                  <a:lnTo>
                    <a:pt x="2017812" y="101757"/>
                  </a:lnTo>
                  <a:lnTo>
                    <a:pt x="1980144" y="86716"/>
                  </a:lnTo>
                  <a:lnTo>
                    <a:pt x="1941550" y="75408"/>
                  </a:lnTo>
                  <a:lnTo>
                    <a:pt x="1902192" y="67947"/>
                  </a:lnTo>
                  <a:lnTo>
                    <a:pt x="1862236" y="64446"/>
                  </a:lnTo>
                  <a:lnTo>
                    <a:pt x="1821844" y="65018"/>
                  </a:lnTo>
                  <a:lnTo>
                    <a:pt x="1781183" y="69777"/>
                  </a:lnTo>
                  <a:lnTo>
                    <a:pt x="1740414" y="78836"/>
                  </a:lnTo>
                  <a:lnTo>
                    <a:pt x="1699703" y="92309"/>
                  </a:lnTo>
                  <a:lnTo>
                    <a:pt x="1658702" y="110605"/>
                  </a:lnTo>
                  <a:lnTo>
                    <a:pt x="1619233" y="133193"/>
                  </a:lnTo>
                  <a:lnTo>
                    <a:pt x="1581488" y="159906"/>
                  </a:lnTo>
                  <a:lnTo>
                    <a:pt x="1545659" y="190577"/>
                  </a:lnTo>
                  <a:lnTo>
                    <a:pt x="1511936" y="225039"/>
                  </a:lnTo>
                  <a:lnTo>
                    <a:pt x="1480512" y="263126"/>
                  </a:lnTo>
                  <a:lnTo>
                    <a:pt x="1451578" y="304669"/>
                  </a:lnTo>
                  <a:lnTo>
                    <a:pt x="1427076" y="258580"/>
                  </a:lnTo>
                  <a:lnTo>
                    <a:pt x="1400065" y="216047"/>
                  </a:lnTo>
                  <a:lnTo>
                    <a:pt x="1370752" y="177134"/>
                  </a:lnTo>
                  <a:lnTo>
                    <a:pt x="1339345" y="141902"/>
                  </a:lnTo>
                  <a:lnTo>
                    <a:pt x="1306053" y="110413"/>
                  </a:lnTo>
                  <a:lnTo>
                    <a:pt x="1271083" y="82729"/>
                  </a:lnTo>
                  <a:lnTo>
                    <a:pt x="1234643" y="58912"/>
                  </a:lnTo>
                  <a:lnTo>
                    <a:pt x="1196941" y="39024"/>
                  </a:lnTo>
                  <a:lnTo>
                    <a:pt x="1158185" y="23126"/>
                  </a:lnTo>
                  <a:lnTo>
                    <a:pt x="1118584" y="11282"/>
                  </a:lnTo>
                  <a:lnTo>
                    <a:pt x="1078345" y="3552"/>
                  </a:lnTo>
                  <a:lnTo>
                    <a:pt x="1037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46486" y="2544911"/>
              <a:ext cx="2694305" cy="2764155"/>
            </a:xfrm>
            <a:custGeom>
              <a:avLst/>
              <a:gdLst/>
              <a:ahLst/>
              <a:cxnLst/>
              <a:rect l="l" t="t" r="r" b="b"/>
              <a:pathLst>
                <a:path w="2694304" h="2764154">
                  <a:moveTo>
                    <a:pt x="102860" y="1268017"/>
                  </a:moveTo>
                  <a:lnTo>
                    <a:pt x="76193" y="1305048"/>
                  </a:lnTo>
                  <a:lnTo>
                    <a:pt x="53506" y="1344921"/>
                  </a:lnTo>
                  <a:lnTo>
                    <a:pt x="34806" y="1387177"/>
                  </a:lnTo>
                  <a:lnTo>
                    <a:pt x="20098" y="1431359"/>
                  </a:lnTo>
                  <a:lnTo>
                    <a:pt x="9390" y="1477009"/>
                  </a:lnTo>
                  <a:lnTo>
                    <a:pt x="2689" y="1523668"/>
                  </a:lnTo>
                  <a:lnTo>
                    <a:pt x="0" y="1570879"/>
                  </a:lnTo>
                  <a:lnTo>
                    <a:pt x="1330" y="1618184"/>
                  </a:lnTo>
                  <a:lnTo>
                    <a:pt x="6685" y="1665124"/>
                  </a:lnTo>
                  <a:lnTo>
                    <a:pt x="16073" y="1711242"/>
                  </a:lnTo>
                  <a:lnTo>
                    <a:pt x="29500" y="1756080"/>
                  </a:lnTo>
                  <a:lnTo>
                    <a:pt x="46972" y="1799180"/>
                  </a:lnTo>
                  <a:lnTo>
                    <a:pt x="68497" y="1840083"/>
                  </a:lnTo>
                  <a:lnTo>
                    <a:pt x="94079" y="1878332"/>
                  </a:lnTo>
                  <a:lnTo>
                    <a:pt x="131162" y="1920947"/>
                  </a:lnTo>
                  <a:lnTo>
                    <a:pt x="172503" y="1955879"/>
                  </a:lnTo>
                  <a:lnTo>
                    <a:pt x="217390" y="1982641"/>
                  </a:lnTo>
                  <a:lnTo>
                    <a:pt x="265112" y="2000747"/>
                  </a:lnTo>
                  <a:lnTo>
                    <a:pt x="266199" y="2054706"/>
                  </a:lnTo>
                  <a:lnTo>
                    <a:pt x="271418" y="2107239"/>
                  </a:lnTo>
                  <a:lnTo>
                    <a:pt x="280568" y="2158075"/>
                  </a:lnTo>
                  <a:lnTo>
                    <a:pt x="293447" y="2206941"/>
                  </a:lnTo>
                  <a:lnTo>
                    <a:pt x="309854" y="2253567"/>
                  </a:lnTo>
                  <a:lnTo>
                    <a:pt x="329589" y="2297680"/>
                  </a:lnTo>
                  <a:lnTo>
                    <a:pt x="352450" y="2339009"/>
                  </a:lnTo>
                  <a:lnTo>
                    <a:pt x="378235" y="2377283"/>
                  </a:lnTo>
                  <a:lnTo>
                    <a:pt x="406745" y="2412229"/>
                  </a:lnTo>
                  <a:lnTo>
                    <a:pt x="437776" y="2443576"/>
                  </a:lnTo>
                  <a:lnTo>
                    <a:pt x="471130" y="2471053"/>
                  </a:lnTo>
                  <a:lnTo>
                    <a:pt x="506603" y="2494388"/>
                  </a:lnTo>
                  <a:lnTo>
                    <a:pt x="543996" y="2513308"/>
                  </a:lnTo>
                  <a:lnTo>
                    <a:pt x="583106" y="2527543"/>
                  </a:lnTo>
                  <a:lnTo>
                    <a:pt x="623733" y="2536821"/>
                  </a:lnTo>
                  <a:lnTo>
                    <a:pt x="665676" y="2540870"/>
                  </a:lnTo>
                  <a:lnTo>
                    <a:pt x="714337" y="2538701"/>
                  </a:lnTo>
                  <a:lnTo>
                    <a:pt x="762194" y="2529224"/>
                  </a:lnTo>
                  <a:lnTo>
                    <a:pt x="808767" y="2512610"/>
                  </a:lnTo>
                  <a:lnTo>
                    <a:pt x="853575" y="2489033"/>
                  </a:lnTo>
                  <a:lnTo>
                    <a:pt x="896137" y="2458665"/>
                  </a:lnTo>
                  <a:lnTo>
                    <a:pt x="916262" y="2506812"/>
                  </a:lnTo>
                  <a:lnTo>
                    <a:pt x="939612" y="2551254"/>
                  </a:lnTo>
                  <a:lnTo>
                    <a:pt x="965910" y="2591863"/>
                  </a:lnTo>
                  <a:lnTo>
                    <a:pt x="994878" y="2628510"/>
                  </a:lnTo>
                  <a:lnTo>
                    <a:pt x="1026238" y="2661070"/>
                  </a:lnTo>
                  <a:lnTo>
                    <a:pt x="1059712" y="2689413"/>
                  </a:lnTo>
                  <a:lnTo>
                    <a:pt x="1095023" y="2713412"/>
                  </a:lnTo>
                  <a:lnTo>
                    <a:pt x="1131892" y="2732939"/>
                  </a:lnTo>
                  <a:lnTo>
                    <a:pt x="1170042" y="2747868"/>
                  </a:lnTo>
                  <a:lnTo>
                    <a:pt x="1209195" y="2758069"/>
                  </a:lnTo>
                  <a:lnTo>
                    <a:pt x="1249073" y="2763416"/>
                  </a:lnTo>
                  <a:lnTo>
                    <a:pt x="1289398" y="2763781"/>
                  </a:lnTo>
                  <a:lnTo>
                    <a:pt x="1329892" y="2759035"/>
                  </a:lnTo>
                  <a:lnTo>
                    <a:pt x="1370279" y="2749053"/>
                  </a:lnTo>
                  <a:lnTo>
                    <a:pt x="1410279" y="2733705"/>
                  </a:lnTo>
                  <a:lnTo>
                    <a:pt x="1449615" y="2712864"/>
                  </a:lnTo>
                  <a:lnTo>
                    <a:pt x="1485854" y="2687979"/>
                  </a:lnTo>
                  <a:lnTo>
                    <a:pt x="1519840" y="2658779"/>
                  </a:lnTo>
                  <a:lnTo>
                    <a:pt x="1551352" y="2625520"/>
                  </a:lnTo>
                  <a:lnTo>
                    <a:pt x="1580170" y="2588457"/>
                  </a:lnTo>
                  <a:lnTo>
                    <a:pt x="1606073" y="2547848"/>
                  </a:lnTo>
                  <a:lnTo>
                    <a:pt x="1628840" y="2503948"/>
                  </a:lnTo>
                  <a:lnTo>
                    <a:pt x="1665350" y="2532329"/>
                  </a:lnTo>
                  <a:lnTo>
                    <a:pt x="1702978" y="2556220"/>
                  </a:lnTo>
                  <a:lnTo>
                    <a:pt x="1741518" y="2575675"/>
                  </a:lnTo>
                  <a:lnTo>
                    <a:pt x="1780764" y="2590747"/>
                  </a:lnTo>
                  <a:lnTo>
                    <a:pt x="1820510" y="2601489"/>
                  </a:lnTo>
                  <a:lnTo>
                    <a:pt x="1860550" y="2607955"/>
                  </a:lnTo>
                  <a:lnTo>
                    <a:pt x="1900679" y="2610197"/>
                  </a:lnTo>
                  <a:lnTo>
                    <a:pt x="1940689" y="2608269"/>
                  </a:lnTo>
                  <a:lnTo>
                    <a:pt x="1980375" y="2602224"/>
                  </a:lnTo>
                  <a:lnTo>
                    <a:pt x="2019532" y="2592115"/>
                  </a:lnTo>
                  <a:lnTo>
                    <a:pt x="2057953" y="2577994"/>
                  </a:lnTo>
                  <a:lnTo>
                    <a:pt x="2095433" y="2559916"/>
                  </a:lnTo>
                  <a:lnTo>
                    <a:pt x="2131765" y="2537934"/>
                  </a:lnTo>
                  <a:lnTo>
                    <a:pt x="2166744" y="2512099"/>
                  </a:lnTo>
                  <a:lnTo>
                    <a:pt x="2200163" y="2482467"/>
                  </a:lnTo>
                  <a:lnTo>
                    <a:pt x="2231817" y="2449089"/>
                  </a:lnTo>
                  <a:lnTo>
                    <a:pt x="2261500" y="2412019"/>
                  </a:lnTo>
                  <a:lnTo>
                    <a:pt x="2289005" y="2371311"/>
                  </a:lnTo>
                  <a:lnTo>
                    <a:pt x="2314128" y="2327016"/>
                  </a:lnTo>
                  <a:lnTo>
                    <a:pt x="2335836" y="2280993"/>
                  </a:lnTo>
                  <a:lnTo>
                    <a:pt x="2354347" y="2233005"/>
                  </a:lnTo>
                  <a:lnTo>
                    <a:pt x="2369603" y="2183322"/>
                  </a:lnTo>
                  <a:lnTo>
                    <a:pt x="2381543" y="2132215"/>
                  </a:lnTo>
                  <a:lnTo>
                    <a:pt x="2390107" y="2079953"/>
                  </a:lnTo>
                  <a:lnTo>
                    <a:pt x="2395236" y="2026807"/>
                  </a:lnTo>
                  <a:lnTo>
                    <a:pt x="2396870" y="1973048"/>
                  </a:lnTo>
                  <a:lnTo>
                    <a:pt x="2436930" y="1958414"/>
                  </a:lnTo>
                  <a:lnTo>
                    <a:pt x="2474764" y="1938734"/>
                  </a:lnTo>
                  <a:lnTo>
                    <a:pt x="2510198" y="1914368"/>
                  </a:lnTo>
                  <a:lnTo>
                    <a:pt x="2543057" y="1885671"/>
                  </a:lnTo>
                  <a:lnTo>
                    <a:pt x="2573164" y="1853003"/>
                  </a:lnTo>
                  <a:lnTo>
                    <a:pt x="2600345" y="1816721"/>
                  </a:lnTo>
                  <a:lnTo>
                    <a:pt x="2624425" y="1777183"/>
                  </a:lnTo>
                  <a:lnTo>
                    <a:pt x="2645227" y="1734747"/>
                  </a:lnTo>
                  <a:lnTo>
                    <a:pt x="2662577" y="1689770"/>
                  </a:lnTo>
                  <a:lnTo>
                    <a:pt x="2676299" y="1642611"/>
                  </a:lnTo>
                  <a:lnTo>
                    <a:pt x="2686218" y="1593626"/>
                  </a:lnTo>
                  <a:lnTo>
                    <a:pt x="2692158" y="1543174"/>
                  </a:lnTo>
                  <a:lnTo>
                    <a:pt x="2693944" y="1491613"/>
                  </a:lnTo>
                  <a:lnTo>
                    <a:pt x="2691401" y="1439301"/>
                  </a:lnTo>
                  <a:lnTo>
                    <a:pt x="2684353" y="1386594"/>
                  </a:lnTo>
                  <a:lnTo>
                    <a:pt x="2671709" y="1330823"/>
                  </a:lnTo>
                  <a:lnTo>
                    <a:pt x="2654131" y="1277640"/>
                  </a:lnTo>
                  <a:lnTo>
                    <a:pt x="2631843" y="1227570"/>
                  </a:lnTo>
                  <a:lnTo>
                    <a:pt x="2605068" y="1181135"/>
                  </a:lnTo>
                  <a:lnTo>
                    <a:pt x="2574029" y="1138858"/>
                  </a:lnTo>
                  <a:lnTo>
                    <a:pt x="2595327" y="1094287"/>
                  </a:lnTo>
                  <a:lnTo>
                    <a:pt x="2611398" y="1047570"/>
                  </a:lnTo>
                  <a:lnTo>
                    <a:pt x="2622326" y="999346"/>
                  </a:lnTo>
                  <a:lnTo>
                    <a:pt x="2628196" y="950255"/>
                  </a:lnTo>
                  <a:lnTo>
                    <a:pt x="2629092" y="900935"/>
                  </a:lnTo>
                  <a:lnTo>
                    <a:pt x="2625097" y="852025"/>
                  </a:lnTo>
                  <a:lnTo>
                    <a:pt x="2616298" y="804162"/>
                  </a:lnTo>
                  <a:lnTo>
                    <a:pt x="2602777" y="757987"/>
                  </a:lnTo>
                  <a:lnTo>
                    <a:pt x="2584619" y="714137"/>
                  </a:lnTo>
                  <a:lnTo>
                    <a:pt x="2561908" y="673251"/>
                  </a:lnTo>
                  <a:lnTo>
                    <a:pt x="2534729" y="635968"/>
                  </a:lnTo>
                  <a:lnTo>
                    <a:pt x="2503165" y="602927"/>
                  </a:lnTo>
                  <a:lnTo>
                    <a:pt x="2465238" y="573549"/>
                  </a:lnTo>
                  <a:lnTo>
                    <a:pt x="2424580" y="551756"/>
                  </a:lnTo>
                  <a:lnTo>
                    <a:pt x="2381869" y="537861"/>
                  </a:lnTo>
                  <a:lnTo>
                    <a:pt x="2337783" y="532175"/>
                  </a:lnTo>
                  <a:lnTo>
                    <a:pt x="2324039" y="481178"/>
                  </a:lnTo>
                  <a:lnTo>
                    <a:pt x="2307399" y="432553"/>
                  </a:lnTo>
                  <a:lnTo>
                    <a:pt x="2288027" y="386415"/>
                  </a:lnTo>
                  <a:lnTo>
                    <a:pt x="2266088" y="342876"/>
                  </a:lnTo>
                  <a:lnTo>
                    <a:pt x="2241744" y="302051"/>
                  </a:lnTo>
                  <a:lnTo>
                    <a:pt x="2215160" y="264051"/>
                  </a:lnTo>
                  <a:lnTo>
                    <a:pt x="2186501" y="228992"/>
                  </a:lnTo>
                  <a:lnTo>
                    <a:pt x="2155930" y="196985"/>
                  </a:lnTo>
                  <a:lnTo>
                    <a:pt x="2123612" y="168145"/>
                  </a:lnTo>
                  <a:lnTo>
                    <a:pt x="2089710" y="142585"/>
                  </a:lnTo>
                  <a:lnTo>
                    <a:pt x="2054388" y="120417"/>
                  </a:lnTo>
                  <a:lnTo>
                    <a:pt x="2017812" y="101757"/>
                  </a:lnTo>
                  <a:lnTo>
                    <a:pt x="1980144" y="86716"/>
                  </a:lnTo>
                  <a:lnTo>
                    <a:pt x="1941550" y="75408"/>
                  </a:lnTo>
                  <a:lnTo>
                    <a:pt x="1902192" y="67947"/>
                  </a:lnTo>
                  <a:lnTo>
                    <a:pt x="1862236" y="64446"/>
                  </a:lnTo>
                  <a:lnTo>
                    <a:pt x="1821844" y="65018"/>
                  </a:lnTo>
                  <a:lnTo>
                    <a:pt x="1781183" y="69777"/>
                  </a:lnTo>
                  <a:lnTo>
                    <a:pt x="1740414" y="78836"/>
                  </a:lnTo>
                  <a:lnTo>
                    <a:pt x="1699703" y="92309"/>
                  </a:lnTo>
                  <a:lnTo>
                    <a:pt x="1658702" y="110605"/>
                  </a:lnTo>
                  <a:lnTo>
                    <a:pt x="1619233" y="133193"/>
                  </a:lnTo>
                  <a:lnTo>
                    <a:pt x="1581488" y="159906"/>
                  </a:lnTo>
                  <a:lnTo>
                    <a:pt x="1545659" y="190577"/>
                  </a:lnTo>
                  <a:lnTo>
                    <a:pt x="1511936" y="225039"/>
                  </a:lnTo>
                  <a:lnTo>
                    <a:pt x="1480512" y="263126"/>
                  </a:lnTo>
                  <a:lnTo>
                    <a:pt x="1451578" y="304669"/>
                  </a:lnTo>
                  <a:lnTo>
                    <a:pt x="1427076" y="258580"/>
                  </a:lnTo>
                  <a:lnTo>
                    <a:pt x="1400065" y="216047"/>
                  </a:lnTo>
                  <a:lnTo>
                    <a:pt x="1370752" y="177134"/>
                  </a:lnTo>
                  <a:lnTo>
                    <a:pt x="1339345" y="141902"/>
                  </a:lnTo>
                  <a:lnTo>
                    <a:pt x="1306053" y="110413"/>
                  </a:lnTo>
                  <a:lnTo>
                    <a:pt x="1271083" y="82729"/>
                  </a:lnTo>
                  <a:lnTo>
                    <a:pt x="1234643" y="58912"/>
                  </a:lnTo>
                  <a:lnTo>
                    <a:pt x="1196941" y="39024"/>
                  </a:lnTo>
                  <a:lnTo>
                    <a:pt x="1158185" y="23126"/>
                  </a:lnTo>
                  <a:lnTo>
                    <a:pt x="1118584" y="11282"/>
                  </a:lnTo>
                  <a:lnTo>
                    <a:pt x="1078345" y="3552"/>
                  </a:lnTo>
                  <a:lnTo>
                    <a:pt x="1037677" y="0"/>
                  </a:lnTo>
                  <a:lnTo>
                    <a:pt x="996786" y="686"/>
                  </a:lnTo>
                  <a:lnTo>
                    <a:pt x="955882" y="5672"/>
                  </a:lnTo>
                  <a:lnTo>
                    <a:pt x="915173" y="15022"/>
                  </a:lnTo>
                  <a:lnTo>
                    <a:pt x="874866" y="28796"/>
                  </a:lnTo>
                  <a:lnTo>
                    <a:pt x="835169" y="47058"/>
                  </a:lnTo>
                  <a:lnTo>
                    <a:pt x="796291" y="69868"/>
                  </a:lnTo>
                  <a:lnTo>
                    <a:pt x="758439" y="97288"/>
                  </a:lnTo>
                  <a:lnTo>
                    <a:pt x="723199" y="128171"/>
                  </a:lnTo>
                  <a:lnTo>
                    <a:pt x="690269" y="162609"/>
                  </a:lnTo>
                  <a:lnTo>
                    <a:pt x="659799" y="200385"/>
                  </a:lnTo>
                  <a:lnTo>
                    <a:pt x="631937" y="241280"/>
                  </a:lnTo>
                  <a:lnTo>
                    <a:pt x="606830" y="285076"/>
                  </a:lnTo>
                  <a:lnTo>
                    <a:pt x="584627" y="331557"/>
                  </a:lnTo>
                  <a:lnTo>
                    <a:pt x="565476" y="380504"/>
                  </a:lnTo>
                  <a:lnTo>
                    <a:pt x="522584" y="377477"/>
                  </a:lnTo>
                  <a:lnTo>
                    <a:pt x="480394" y="379369"/>
                  </a:lnTo>
                  <a:lnTo>
                    <a:pt x="439088" y="385988"/>
                  </a:lnTo>
                  <a:lnTo>
                    <a:pt x="398849" y="397143"/>
                  </a:lnTo>
                  <a:lnTo>
                    <a:pt x="359859" y="412642"/>
                  </a:lnTo>
                  <a:lnTo>
                    <a:pt x="322299" y="432294"/>
                  </a:lnTo>
                  <a:lnTo>
                    <a:pt x="286352" y="455908"/>
                  </a:lnTo>
                  <a:lnTo>
                    <a:pt x="252200" y="483291"/>
                  </a:lnTo>
                  <a:lnTo>
                    <a:pt x="220025" y="514253"/>
                  </a:lnTo>
                  <a:lnTo>
                    <a:pt x="190009" y="548602"/>
                  </a:lnTo>
                  <a:lnTo>
                    <a:pt x="162334" y="586147"/>
                  </a:lnTo>
                  <a:lnTo>
                    <a:pt x="137183" y="626695"/>
                  </a:lnTo>
                  <a:lnTo>
                    <a:pt x="114737" y="670057"/>
                  </a:lnTo>
                  <a:lnTo>
                    <a:pt x="95179" y="716039"/>
                  </a:lnTo>
                  <a:lnTo>
                    <a:pt x="78690" y="764450"/>
                  </a:lnTo>
                  <a:lnTo>
                    <a:pt x="65454" y="815100"/>
                  </a:lnTo>
                  <a:lnTo>
                    <a:pt x="55651" y="867797"/>
                  </a:lnTo>
                  <a:lnTo>
                    <a:pt x="49464" y="922349"/>
                  </a:lnTo>
                  <a:lnTo>
                    <a:pt x="47176" y="973574"/>
                  </a:lnTo>
                  <a:lnTo>
                    <a:pt x="48262" y="1024632"/>
                  </a:lnTo>
                  <a:lnTo>
                    <a:pt x="52681" y="1075254"/>
                  </a:lnTo>
                  <a:lnTo>
                    <a:pt x="60391" y="1125173"/>
                  </a:lnTo>
                  <a:lnTo>
                    <a:pt x="71352" y="1174118"/>
                  </a:lnTo>
                  <a:lnTo>
                    <a:pt x="85522" y="1221823"/>
                  </a:lnTo>
                  <a:lnTo>
                    <a:pt x="102860" y="1268017"/>
                  </a:lnTo>
                  <a:close/>
                </a:path>
              </a:pathLst>
            </a:custGeom>
            <a:ln w="777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20802" y="4044523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60" h="735329">
                  <a:moveTo>
                    <a:pt x="467326" y="0"/>
                  </a:moveTo>
                  <a:lnTo>
                    <a:pt x="0" y="0"/>
                  </a:lnTo>
                  <a:lnTo>
                    <a:pt x="0" y="735178"/>
                  </a:lnTo>
                  <a:lnTo>
                    <a:pt x="467326" y="735178"/>
                  </a:lnTo>
                  <a:lnTo>
                    <a:pt x="4673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20802" y="4044523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60" h="735329">
                  <a:moveTo>
                    <a:pt x="0" y="735178"/>
                  </a:moveTo>
                  <a:lnTo>
                    <a:pt x="467326" y="735178"/>
                  </a:lnTo>
                  <a:lnTo>
                    <a:pt x="467326" y="0"/>
                  </a:lnTo>
                  <a:lnTo>
                    <a:pt x="0" y="0"/>
                  </a:lnTo>
                  <a:lnTo>
                    <a:pt x="0" y="735178"/>
                  </a:lnTo>
                  <a:close/>
                </a:path>
              </a:pathLst>
            </a:custGeom>
            <a:ln w="77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6172" y="4405249"/>
              <a:ext cx="64276" cy="6451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027083" y="4529277"/>
              <a:ext cx="99695" cy="130175"/>
            </a:xfrm>
            <a:custGeom>
              <a:avLst/>
              <a:gdLst/>
              <a:ahLst/>
              <a:cxnLst/>
              <a:rect l="l" t="t" r="r" b="b"/>
              <a:pathLst>
                <a:path w="99694" h="130175">
                  <a:moveTo>
                    <a:pt x="99479" y="111518"/>
                  </a:moveTo>
                  <a:lnTo>
                    <a:pt x="0" y="111518"/>
                  </a:lnTo>
                  <a:lnTo>
                    <a:pt x="0" y="129882"/>
                  </a:lnTo>
                  <a:lnTo>
                    <a:pt x="99479" y="129882"/>
                  </a:lnTo>
                  <a:lnTo>
                    <a:pt x="99479" y="111518"/>
                  </a:lnTo>
                  <a:close/>
                </a:path>
                <a:path w="99694" h="130175">
                  <a:moveTo>
                    <a:pt x="99479" y="55816"/>
                  </a:moveTo>
                  <a:lnTo>
                    <a:pt x="0" y="55816"/>
                  </a:lnTo>
                  <a:lnTo>
                    <a:pt x="0" y="74168"/>
                  </a:lnTo>
                  <a:lnTo>
                    <a:pt x="99479" y="74168"/>
                  </a:lnTo>
                  <a:lnTo>
                    <a:pt x="99479" y="55816"/>
                  </a:lnTo>
                  <a:close/>
                </a:path>
                <a:path w="99694" h="130175">
                  <a:moveTo>
                    <a:pt x="99479" y="0"/>
                  </a:moveTo>
                  <a:lnTo>
                    <a:pt x="0" y="0"/>
                  </a:lnTo>
                  <a:lnTo>
                    <a:pt x="0" y="18465"/>
                  </a:lnTo>
                  <a:lnTo>
                    <a:pt x="99479" y="18465"/>
                  </a:lnTo>
                  <a:lnTo>
                    <a:pt x="99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78481" y="3053952"/>
              <a:ext cx="732155" cy="599440"/>
            </a:xfrm>
            <a:custGeom>
              <a:avLst/>
              <a:gdLst/>
              <a:ahLst/>
              <a:cxnLst/>
              <a:rect l="l" t="t" r="r" b="b"/>
              <a:pathLst>
                <a:path w="732155" h="599439">
                  <a:moveTo>
                    <a:pt x="669379" y="415590"/>
                  </a:moveTo>
                  <a:lnTo>
                    <a:pt x="58983" y="415590"/>
                  </a:lnTo>
                  <a:lnTo>
                    <a:pt x="0" y="521926"/>
                  </a:lnTo>
                  <a:lnTo>
                    <a:pt x="0" y="599006"/>
                  </a:lnTo>
                  <a:lnTo>
                    <a:pt x="732082" y="599006"/>
                  </a:lnTo>
                  <a:lnTo>
                    <a:pt x="732082" y="521926"/>
                  </a:lnTo>
                  <a:lnTo>
                    <a:pt x="669379" y="415590"/>
                  </a:lnTo>
                  <a:close/>
                </a:path>
                <a:path w="732155" h="599439">
                  <a:moveTo>
                    <a:pt x="610086" y="0"/>
                  </a:moveTo>
                  <a:lnTo>
                    <a:pt x="120240" y="0"/>
                  </a:lnTo>
                  <a:lnTo>
                    <a:pt x="76906" y="17999"/>
                  </a:lnTo>
                  <a:lnTo>
                    <a:pt x="58983" y="61519"/>
                  </a:lnTo>
                  <a:lnTo>
                    <a:pt x="58983" y="398058"/>
                  </a:lnTo>
                  <a:lnTo>
                    <a:pt x="671342" y="398058"/>
                  </a:lnTo>
                  <a:lnTo>
                    <a:pt x="671342" y="61519"/>
                  </a:lnTo>
                  <a:lnTo>
                    <a:pt x="666535" y="37551"/>
                  </a:lnTo>
                  <a:lnTo>
                    <a:pt x="653420" y="17999"/>
                  </a:lnTo>
                  <a:lnTo>
                    <a:pt x="633951" y="4827"/>
                  </a:lnTo>
                  <a:lnTo>
                    <a:pt x="6100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78481" y="3053952"/>
              <a:ext cx="732155" cy="599440"/>
            </a:xfrm>
            <a:custGeom>
              <a:avLst/>
              <a:gdLst/>
              <a:ahLst/>
              <a:cxnLst/>
              <a:rect l="l" t="t" r="r" b="b"/>
              <a:pathLst>
                <a:path w="732155" h="599439">
                  <a:moveTo>
                    <a:pt x="0" y="599006"/>
                  </a:moveTo>
                  <a:lnTo>
                    <a:pt x="732082" y="599006"/>
                  </a:lnTo>
                  <a:lnTo>
                    <a:pt x="732082" y="521926"/>
                  </a:lnTo>
                  <a:lnTo>
                    <a:pt x="669379" y="415590"/>
                  </a:lnTo>
                  <a:lnTo>
                    <a:pt x="58983" y="415590"/>
                  </a:lnTo>
                  <a:lnTo>
                    <a:pt x="0" y="521926"/>
                  </a:lnTo>
                  <a:lnTo>
                    <a:pt x="0" y="599006"/>
                  </a:lnTo>
                  <a:close/>
                </a:path>
                <a:path w="732155" h="599439">
                  <a:moveTo>
                    <a:pt x="671342" y="398058"/>
                  </a:moveTo>
                  <a:lnTo>
                    <a:pt x="671342" y="61519"/>
                  </a:lnTo>
                  <a:lnTo>
                    <a:pt x="653420" y="17999"/>
                  </a:lnTo>
                  <a:lnTo>
                    <a:pt x="610086" y="0"/>
                  </a:lnTo>
                  <a:lnTo>
                    <a:pt x="120240" y="0"/>
                  </a:lnTo>
                  <a:lnTo>
                    <a:pt x="96375" y="4827"/>
                  </a:lnTo>
                  <a:lnTo>
                    <a:pt x="76906" y="17999"/>
                  </a:lnTo>
                  <a:lnTo>
                    <a:pt x="63790" y="37551"/>
                  </a:lnTo>
                  <a:lnTo>
                    <a:pt x="58983" y="61519"/>
                  </a:lnTo>
                  <a:lnTo>
                    <a:pt x="58983" y="398058"/>
                  </a:lnTo>
                  <a:lnTo>
                    <a:pt x="671342" y="398058"/>
                  </a:lnTo>
                  <a:close/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50480" y="3514152"/>
              <a:ext cx="586740" cy="53340"/>
            </a:xfrm>
            <a:custGeom>
              <a:avLst/>
              <a:gdLst/>
              <a:ahLst/>
              <a:cxnLst/>
              <a:rect l="l" t="t" r="r" b="b"/>
              <a:pathLst>
                <a:path w="586739" h="53339">
                  <a:moveTo>
                    <a:pt x="557196" y="0"/>
                  </a:moveTo>
                  <a:lnTo>
                    <a:pt x="29543" y="0"/>
                  </a:lnTo>
                  <a:lnTo>
                    <a:pt x="0" y="53115"/>
                  </a:lnTo>
                  <a:lnTo>
                    <a:pt x="586740" y="53115"/>
                  </a:lnTo>
                  <a:lnTo>
                    <a:pt x="557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96449" y="3111519"/>
              <a:ext cx="496570" cy="276860"/>
            </a:xfrm>
            <a:custGeom>
              <a:avLst/>
              <a:gdLst/>
              <a:ahLst/>
              <a:cxnLst/>
              <a:rect l="l" t="t" r="r" b="b"/>
              <a:pathLst>
                <a:path w="496569" h="276860">
                  <a:moveTo>
                    <a:pt x="495991" y="0"/>
                  </a:moveTo>
                  <a:lnTo>
                    <a:pt x="0" y="0"/>
                  </a:lnTo>
                  <a:lnTo>
                    <a:pt x="0" y="276482"/>
                  </a:lnTo>
                  <a:lnTo>
                    <a:pt x="495991" y="276482"/>
                  </a:lnTo>
                  <a:lnTo>
                    <a:pt x="4959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96449" y="3111519"/>
              <a:ext cx="496570" cy="276860"/>
            </a:xfrm>
            <a:custGeom>
              <a:avLst/>
              <a:gdLst/>
              <a:ahLst/>
              <a:cxnLst/>
              <a:rect l="l" t="t" r="r" b="b"/>
              <a:pathLst>
                <a:path w="496569" h="276860">
                  <a:moveTo>
                    <a:pt x="0" y="276482"/>
                  </a:moveTo>
                  <a:lnTo>
                    <a:pt x="495991" y="276482"/>
                  </a:lnTo>
                  <a:lnTo>
                    <a:pt x="495991" y="0"/>
                  </a:lnTo>
                  <a:lnTo>
                    <a:pt x="0" y="0"/>
                  </a:lnTo>
                  <a:lnTo>
                    <a:pt x="0" y="276482"/>
                  </a:lnTo>
                  <a:close/>
                </a:path>
              </a:pathLst>
            </a:custGeom>
            <a:ln w="7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474" y="3141718"/>
              <a:ext cx="244013" cy="24109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2278790" y="2751241"/>
            <a:ext cx="534670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solidFill>
                  <a:srgbClr val="5B9BD4"/>
                </a:solidFill>
                <a:latin typeface="Calibri"/>
                <a:cs typeface="Calibri"/>
              </a:rPr>
              <a:t>Controller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555631" y="3096432"/>
            <a:ext cx="2783840" cy="652939"/>
            <a:chOff x="2555631" y="4128576"/>
            <a:chExt cx="2783840" cy="870585"/>
          </a:xfrm>
        </p:grpSpPr>
        <p:sp>
          <p:nvSpPr>
            <p:cNvPr id="67" name="object 67"/>
            <p:cNvSpPr/>
            <p:nvPr/>
          </p:nvSpPr>
          <p:spPr>
            <a:xfrm>
              <a:off x="4614486" y="4417849"/>
              <a:ext cx="721360" cy="577215"/>
            </a:xfrm>
            <a:custGeom>
              <a:avLst/>
              <a:gdLst/>
              <a:ahLst/>
              <a:cxnLst/>
              <a:rect l="l" t="t" r="r" b="b"/>
              <a:pathLst>
                <a:path w="721360" h="577214">
                  <a:moveTo>
                    <a:pt x="720781" y="0"/>
                  </a:moveTo>
                  <a:lnTo>
                    <a:pt x="0" y="0"/>
                  </a:lnTo>
                  <a:lnTo>
                    <a:pt x="0" y="576702"/>
                  </a:lnTo>
                  <a:lnTo>
                    <a:pt x="720781" y="576702"/>
                  </a:lnTo>
                  <a:lnTo>
                    <a:pt x="7207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14486" y="4417849"/>
              <a:ext cx="721360" cy="577215"/>
            </a:xfrm>
            <a:custGeom>
              <a:avLst/>
              <a:gdLst/>
              <a:ahLst/>
              <a:cxnLst/>
              <a:rect l="l" t="t" r="r" b="b"/>
              <a:pathLst>
                <a:path w="721360" h="577214">
                  <a:moveTo>
                    <a:pt x="0" y="576702"/>
                  </a:moveTo>
                  <a:lnTo>
                    <a:pt x="720781" y="576702"/>
                  </a:lnTo>
                  <a:lnTo>
                    <a:pt x="720781" y="0"/>
                  </a:lnTo>
                  <a:lnTo>
                    <a:pt x="0" y="0"/>
                  </a:lnTo>
                  <a:lnTo>
                    <a:pt x="0" y="576702"/>
                  </a:lnTo>
                  <a:close/>
                </a:path>
              </a:pathLst>
            </a:custGeom>
            <a:ln w="7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17069" y="4420442"/>
              <a:ext cx="716280" cy="572135"/>
            </a:xfrm>
            <a:custGeom>
              <a:avLst/>
              <a:gdLst/>
              <a:ahLst/>
              <a:cxnLst/>
              <a:rect l="l" t="t" r="r" b="b"/>
              <a:pathLst>
                <a:path w="716279" h="572135">
                  <a:moveTo>
                    <a:pt x="0" y="489869"/>
                  </a:moveTo>
                  <a:lnTo>
                    <a:pt x="715658" y="489869"/>
                  </a:lnTo>
                </a:path>
                <a:path w="716279" h="572135">
                  <a:moveTo>
                    <a:pt x="0" y="408224"/>
                  </a:moveTo>
                  <a:lnTo>
                    <a:pt x="715658" y="408224"/>
                  </a:lnTo>
                </a:path>
                <a:path w="716279" h="572135">
                  <a:moveTo>
                    <a:pt x="0" y="326579"/>
                  </a:moveTo>
                  <a:lnTo>
                    <a:pt x="715658" y="326579"/>
                  </a:lnTo>
                </a:path>
                <a:path w="716279" h="572135">
                  <a:moveTo>
                    <a:pt x="0" y="244934"/>
                  </a:moveTo>
                  <a:lnTo>
                    <a:pt x="715658" y="244934"/>
                  </a:lnTo>
                </a:path>
                <a:path w="716279" h="572135">
                  <a:moveTo>
                    <a:pt x="0" y="163289"/>
                  </a:moveTo>
                  <a:lnTo>
                    <a:pt x="715658" y="163289"/>
                  </a:lnTo>
                </a:path>
                <a:path w="716279" h="572135">
                  <a:moveTo>
                    <a:pt x="0" y="81644"/>
                  </a:moveTo>
                  <a:lnTo>
                    <a:pt x="715658" y="81644"/>
                  </a:lnTo>
                </a:path>
                <a:path w="716279" h="572135">
                  <a:moveTo>
                    <a:pt x="178914" y="571514"/>
                  </a:moveTo>
                  <a:lnTo>
                    <a:pt x="178914" y="489869"/>
                  </a:lnTo>
                </a:path>
                <a:path w="716279" h="572135">
                  <a:moveTo>
                    <a:pt x="357829" y="571514"/>
                  </a:moveTo>
                  <a:lnTo>
                    <a:pt x="357829" y="489869"/>
                  </a:lnTo>
                </a:path>
                <a:path w="716279" h="572135">
                  <a:moveTo>
                    <a:pt x="536743" y="571514"/>
                  </a:moveTo>
                  <a:lnTo>
                    <a:pt x="536743" y="489869"/>
                  </a:lnTo>
                </a:path>
                <a:path w="716279" h="572135">
                  <a:moveTo>
                    <a:pt x="89457" y="489869"/>
                  </a:moveTo>
                  <a:lnTo>
                    <a:pt x="89457" y="408224"/>
                  </a:lnTo>
                </a:path>
                <a:path w="716279" h="572135">
                  <a:moveTo>
                    <a:pt x="268371" y="489869"/>
                  </a:moveTo>
                  <a:lnTo>
                    <a:pt x="268371" y="408224"/>
                  </a:lnTo>
                </a:path>
                <a:path w="716279" h="572135">
                  <a:moveTo>
                    <a:pt x="447286" y="489869"/>
                  </a:moveTo>
                  <a:lnTo>
                    <a:pt x="447286" y="408224"/>
                  </a:lnTo>
                </a:path>
                <a:path w="716279" h="572135">
                  <a:moveTo>
                    <a:pt x="626200" y="489869"/>
                  </a:moveTo>
                  <a:lnTo>
                    <a:pt x="626200" y="408224"/>
                  </a:lnTo>
                </a:path>
                <a:path w="716279" h="572135">
                  <a:moveTo>
                    <a:pt x="178914" y="408224"/>
                  </a:moveTo>
                  <a:lnTo>
                    <a:pt x="178914" y="326579"/>
                  </a:lnTo>
                </a:path>
                <a:path w="716279" h="572135">
                  <a:moveTo>
                    <a:pt x="357829" y="408224"/>
                  </a:moveTo>
                  <a:lnTo>
                    <a:pt x="357829" y="326579"/>
                  </a:lnTo>
                </a:path>
                <a:path w="716279" h="572135">
                  <a:moveTo>
                    <a:pt x="536743" y="408224"/>
                  </a:moveTo>
                  <a:lnTo>
                    <a:pt x="536743" y="326579"/>
                  </a:lnTo>
                </a:path>
                <a:path w="716279" h="572135">
                  <a:moveTo>
                    <a:pt x="89457" y="326579"/>
                  </a:moveTo>
                  <a:lnTo>
                    <a:pt x="89457" y="244934"/>
                  </a:lnTo>
                </a:path>
                <a:path w="716279" h="572135">
                  <a:moveTo>
                    <a:pt x="268371" y="326579"/>
                  </a:moveTo>
                  <a:lnTo>
                    <a:pt x="268371" y="244934"/>
                  </a:lnTo>
                </a:path>
                <a:path w="716279" h="572135">
                  <a:moveTo>
                    <a:pt x="447286" y="326579"/>
                  </a:moveTo>
                  <a:lnTo>
                    <a:pt x="447286" y="244934"/>
                  </a:lnTo>
                </a:path>
                <a:path w="716279" h="572135">
                  <a:moveTo>
                    <a:pt x="626200" y="326579"/>
                  </a:moveTo>
                  <a:lnTo>
                    <a:pt x="626200" y="244934"/>
                  </a:lnTo>
                </a:path>
                <a:path w="716279" h="572135">
                  <a:moveTo>
                    <a:pt x="178914" y="244934"/>
                  </a:moveTo>
                  <a:lnTo>
                    <a:pt x="178914" y="163289"/>
                  </a:lnTo>
                </a:path>
                <a:path w="716279" h="572135">
                  <a:moveTo>
                    <a:pt x="357829" y="244934"/>
                  </a:moveTo>
                  <a:lnTo>
                    <a:pt x="357829" y="163289"/>
                  </a:lnTo>
                </a:path>
                <a:path w="716279" h="572135">
                  <a:moveTo>
                    <a:pt x="536743" y="244934"/>
                  </a:moveTo>
                  <a:lnTo>
                    <a:pt x="536743" y="163289"/>
                  </a:lnTo>
                </a:path>
                <a:path w="716279" h="572135">
                  <a:moveTo>
                    <a:pt x="89457" y="163289"/>
                  </a:moveTo>
                  <a:lnTo>
                    <a:pt x="89457" y="81644"/>
                  </a:lnTo>
                </a:path>
                <a:path w="716279" h="572135">
                  <a:moveTo>
                    <a:pt x="268371" y="163289"/>
                  </a:moveTo>
                  <a:lnTo>
                    <a:pt x="268371" y="81644"/>
                  </a:lnTo>
                </a:path>
                <a:path w="716279" h="572135">
                  <a:moveTo>
                    <a:pt x="447286" y="163289"/>
                  </a:moveTo>
                  <a:lnTo>
                    <a:pt x="447286" y="81644"/>
                  </a:lnTo>
                </a:path>
                <a:path w="716279" h="572135">
                  <a:moveTo>
                    <a:pt x="626200" y="163289"/>
                  </a:moveTo>
                  <a:lnTo>
                    <a:pt x="626200" y="81644"/>
                  </a:lnTo>
                </a:path>
                <a:path w="716279" h="572135">
                  <a:moveTo>
                    <a:pt x="178914" y="81644"/>
                  </a:moveTo>
                  <a:lnTo>
                    <a:pt x="178914" y="0"/>
                  </a:lnTo>
                </a:path>
                <a:path w="716279" h="572135">
                  <a:moveTo>
                    <a:pt x="357829" y="81644"/>
                  </a:moveTo>
                  <a:lnTo>
                    <a:pt x="357829" y="0"/>
                  </a:lnTo>
                </a:path>
                <a:path w="716279" h="572135">
                  <a:moveTo>
                    <a:pt x="536743" y="81644"/>
                  </a:moveTo>
                  <a:lnTo>
                    <a:pt x="536743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59759" y="4132703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60" h="735329">
                  <a:moveTo>
                    <a:pt x="467326" y="0"/>
                  </a:moveTo>
                  <a:lnTo>
                    <a:pt x="0" y="0"/>
                  </a:lnTo>
                  <a:lnTo>
                    <a:pt x="0" y="735178"/>
                  </a:lnTo>
                  <a:lnTo>
                    <a:pt x="467326" y="735178"/>
                  </a:lnTo>
                  <a:lnTo>
                    <a:pt x="4673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59759" y="4132703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60" h="735329">
                  <a:moveTo>
                    <a:pt x="0" y="735178"/>
                  </a:moveTo>
                  <a:lnTo>
                    <a:pt x="467326" y="735178"/>
                  </a:lnTo>
                  <a:lnTo>
                    <a:pt x="467326" y="0"/>
                  </a:lnTo>
                  <a:lnTo>
                    <a:pt x="0" y="0"/>
                  </a:lnTo>
                  <a:lnTo>
                    <a:pt x="0" y="735178"/>
                  </a:lnTo>
                  <a:close/>
                </a:path>
              </a:pathLst>
            </a:custGeom>
            <a:ln w="77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5128" y="4493429"/>
              <a:ext cx="64276" cy="6451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737535" y="4617554"/>
              <a:ext cx="228600" cy="130175"/>
            </a:xfrm>
            <a:custGeom>
              <a:avLst/>
              <a:gdLst/>
              <a:ahLst/>
              <a:cxnLst/>
              <a:rect l="l" t="t" r="r" b="b"/>
              <a:pathLst>
                <a:path w="228600" h="130175">
                  <a:moveTo>
                    <a:pt x="227977" y="111531"/>
                  </a:moveTo>
                  <a:lnTo>
                    <a:pt x="0" y="111531"/>
                  </a:lnTo>
                  <a:lnTo>
                    <a:pt x="0" y="129895"/>
                  </a:lnTo>
                  <a:lnTo>
                    <a:pt x="227977" y="129895"/>
                  </a:lnTo>
                  <a:lnTo>
                    <a:pt x="227977" y="111531"/>
                  </a:lnTo>
                  <a:close/>
                </a:path>
                <a:path w="228600" h="130175">
                  <a:moveTo>
                    <a:pt x="227977" y="55714"/>
                  </a:moveTo>
                  <a:lnTo>
                    <a:pt x="0" y="55714"/>
                  </a:lnTo>
                  <a:lnTo>
                    <a:pt x="0" y="74079"/>
                  </a:lnTo>
                  <a:lnTo>
                    <a:pt x="227977" y="74079"/>
                  </a:lnTo>
                  <a:lnTo>
                    <a:pt x="227977" y="55714"/>
                  </a:lnTo>
                  <a:close/>
                </a:path>
                <a:path w="228600" h="130175">
                  <a:moveTo>
                    <a:pt x="227977" y="0"/>
                  </a:moveTo>
                  <a:lnTo>
                    <a:pt x="0" y="0"/>
                  </a:lnTo>
                  <a:lnTo>
                    <a:pt x="0" y="18364"/>
                  </a:lnTo>
                  <a:lnTo>
                    <a:pt x="227977" y="18364"/>
                  </a:lnTo>
                  <a:lnTo>
                    <a:pt x="227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76493" y="3671342"/>
            <a:ext cx="23685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1E4973"/>
                </a:solidFill>
                <a:latin typeface="Calibri"/>
                <a:cs typeface="Calibri"/>
              </a:rPr>
              <a:t>L</a:t>
            </a:r>
            <a:r>
              <a:rPr sz="800" spc="-20" dirty="0">
                <a:solidFill>
                  <a:srgbClr val="1E4973"/>
                </a:solidFill>
                <a:latin typeface="Calibri"/>
                <a:cs typeface="Calibri"/>
              </a:rPr>
              <a:t>G</a:t>
            </a:r>
            <a:r>
              <a:rPr sz="800" dirty="0">
                <a:solidFill>
                  <a:srgbClr val="1E4973"/>
                </a:solidFill>
                <a:latin typeface="Calibri"/>
                <a:cs typeface="Calibri"/>
              </a:rPr>
              <a:t>(s</a:t>
            </a:r>
            <a:r>
              <a:rPr sz="800" spc="-5" dirty="0">
                <a:solidFill>
                  <a:srgbClr val="1E4973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027085" y="3550074"/>
            <a:ext cx="1587500" cy="149543"/>
            <a:chOff x="3027085" y="4733432"/>
            <a:chExt cx="1587500" cy="199390"/>
          </a:xfrm>
        </p:grpSpPr>
        <p:sp>
          <p:nvSpPr>
            <p:cNvPr id="76" name="object 76"/>
            <p:cNvSpPr/>
            <p:nvPr/>
          </p:nvSpPr>
          <p:spPr>
            <a:xfrm>
              <a:off x="3081627" y="4833025"/>
              <a:ext cx="1478280" cy="0"/>
            </a:xfrm>
            <a:custGeom>
              <a:avLst/>
              <a:gdLst/>
              <a:ahLst/>
              <a:cxnLst/>
              <a:rect l="l" t="t" r="r" b="b"/>
              <a:pathLst>
                <a:path w="1478279">
                  <a:moveTo>
                    <a:pt x="0" y="0"/>
                  </a:moveTo>
                  <a:lnTo>
                    <a:pt x="618453" y="0"/>
                  </a:lnTo>
                </a:path>
                <a:path w="1478279">
                  <a:moveTo>
                    <a:pt x="859802" y="0"/>
                  </a:moveTo>
                  <a:lnTo>
                    <a:pt x="1478214" y="0"/>
                  </a:lnTo>
                </a:path>
              </a:pathLst>
            </a:custGeom>
            <a:ln w="7788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7083" y="4801704"/>
              <a:ext cx="1587500" cy="62865"/>
            </a:xfrm>
            <a:custGeom>
              <a:avLst/>
              <a:gdLst/>
              <a:ahLst/>
              <a:cxnLst/>
              <a:rect l="l" t="t" r="r" b="b"/>
              <a:pathLst>
                <a:path w="1587500" h="62864">
                  <a:moveTo>
                    <a:pt x="62395" y="0"/>
                  </a:moveTo>
                  <a:lnTo>
                    <a:pt x="0" y="31330"/>
                  </a:lnTo>
                  <a:lnTo>
                    <a:pt x="62395" y="62661"/>
                  </a:lnTo>
                  <a:lnTo>
                    <a:pt x="62395" y="0"/>
                  </a:lnTo>
                  <a:close/>
                </a:path>
                <a:path w="1587500" h="62864">
                  <a:moveTo>
                    <a:pt x="1587398" y="31330"/>
                  </a:moveTo>
                  <a:lnTo>
                    <a:pt x="1525003" y="0"/>
                  </a:lnTo>
                  <a:lnTo>
                    <a:pt x="1525003" y="62661"/>
                  </a:lnTo>
                  <a:lnTo>
                    <a:pt x="1587398" y="31330"/>
                  </a:lnTo>
                  <a:close/>
                </a:path>
              </a:pathLst>
            </a:custGeom>
            <a:solidFill>
              <a:srgbClr val="559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00080" y="4733432"/>
              <a:ext cx="241935" cy="199390"/>
            </a:xfrm>
            <a:custGeom>
              <a:avLst/>
              <a:gdLst/>
              <a:ahLst/>
              <a:cxnLst/>
              <a:rect l="l" t="t" r="r" b="b"/>
              <a:pathLst>
                <a:path w="241935" h="199389">
                  <a:moveTo>
                    <a:pt x="241348" y="0"/>
                  </a:moveTo>
                  <a:lnTo>
                    <a:pt x="0" y="0"/>
                  </a:lnTo>
                  <a:lnTo>
                    <a:pt x="0" y="199184"/>
                  </a:lnTo>
                  <a:lnTo>
                    <a:pt x="241348" y="199184"/>
                  </a:lnTo>
                  <a:lnTo>
                    <a:pt x="241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723536" y="3536737"/>
            <a:ext cx="201295" cy="1154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solidFill>
                  <a:srgbClr val="41719D"/>
                </a:solidFill>
                <a:latin typeface="Calibri"/>
                <a:cs typeface="Calibri"/>
              </a:rPr>
              <a:t>H</a:t>
            </a:r>
            <a:r>
              <a:rPr sz="650" spc="-15" dirty="0">
                <a:solidFill>
                  <a:srgbClr val="41719D"/>
                </a:solidFill>
                <a:latin typeface="Calibri"/>
                <a:cs typeface="Calibri"/>
              </a:rPr>
              <a:t>TT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P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90171" y="3611237"/>
            <a:ext cx="269875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8</a:t>
            </a:r>
            <a:r>
              <a:rPr sz="650" spc="20" dirty="0">
                <a:solidFill>
                  <a:srgbClr val="41719D"/>
                </a:solidFill>
                <a:latin typeface="Calibri"/>
                <a:cs typeface="Calibri"/>
              </a:rPr>
              <a:t>0</a:t>
            </a:r>
            <a:r>
              <a:rPr sz="650" spc="-5" dirty="0">
                <a:solidFill>
                  <a:srgbClr val="41719D"/>
                </a:solidFill>
                <a:latin typeface="Calibri"/>
                <a:cs typeface="Calibri"/>
              </a:rPr>
              <a:t>/</a:t>
            </a:r>
            <a:r>
              <a:rPr sz="650" spc="-30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30" dirty="0">
                <a:solidFill>
                  <a:srgbClr val="41719D"/>
                </a:solidFill>
                <a:latin typeface="Calibri"/>
                <a:cs typeface="Calibri"/>
              </a:rPr>
              <a:t>4</a:t>
            </a:r>
            <a:r>
              <a:rPr sz="650" spc="10" dirty="0">
                <a:solidFill>
                  <a:srgbClr val="41719D"/>
                </a:solidFill>
                <a:latin typeface="Calibri"/>
                <a:cs typeface="Calibri"/>
              </a:rPr>
              <a:t>3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855858" y="2082096"/>
            <a:ext cx="475615" cy="557213"/>
            <a:chOff x="7855857" y="2776128"/>
            <a:chExt cx="475615" cy="742950"/>
          </a:xfrm>
        </p:grpSpPr>
        <p:sp>
          <p:nvSpPr>
            <p:cNvPr id="82" name="object 82"/>
            <p:cNvSpPr/>
            <p:nvPr/>
          </p:nvSpPr>
          <p:spPr>
            <a:xfrm>
              <a:off x="7859740" y="2780011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59" h="735329">
                  <a:moveTo>
                    <a:pt x="467326" y="0"/>
                  </a:moveTo>
                  <a:lnTo>
                    <a:pt x="0" y="0"/>
                  </a:lnTo>
                  <a:lnTo>
                    <a:pt x="0" y="735178"/>
                  </a:lnTo>
                  <a:lnTo>
                    <a:pt x="467326" y="735178"/>
                  </a:lnTo>
                  <a:lnTo>
                    <a:pt x="4673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59740" y="2780011"/>
              <a:ext cx="467359" cy="735330"/>
            </a:xfrm>
            <a:custGeom>
              <a:avLst/>
              <a:gdLst/>
              <a:ahLst/>
              <a:cxnLst/>
              <a:rect l="l" t="t" r="r" b="b"/>
              <a:pathLst>
                <a:path w="467359" h="735329">
                  <a:moveTo>
                    <a:pt x="0" y="735178"/>
                  </a:moveTo>
                  <a:lnTo>
                    <a:pt x="467326" y="735178"/>
                  </a:lnTo>
                  <a:lnTo>
                    <a:pt x="467326" y="0"/>
                  </a:lnTo>
                  <a:lnTo>
                    <a:pt x="0" y="0"/>
                  </a:lnTo>
                  <a:lnTo>
                    <a:pt x="0" y="735178"/>
                  </a:lnTo>
                  <a:close/>
                </a:path>
              </a:pathLst>
            </a:custGeom>
            <a:ln w="77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5109" y="3140737"/>
              <a:ext cx="64276" cy="6451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037512" y="3264763"/>
              <a:ext cx="228600" cy="130175"/>
            </a:xfrm>
            <a:custGeom>
              <a:avLst/>
              <a:gdLst/>
              <a:ahLst/>
              <a:cxnLst/>
              <a:rect l="l" t="t" r="r" b="b"/>
              <a:pathLst>
                <a:path w="228600" h="130175">
                  <a:moveTo>
                    <a:pt x="227977" y="111518"/>
                  </a:moveTo>
                  <a:lnTo>
                    <a:pt x="0" y="111518"/>
                  </a:lnTo>
                  <a:lnTo>
                    <a:pt x="0" y="129882"/>
                  </a:lnTo>
                  <a:lnTo>
                    <a:pt x="227977" y="129882"/>
                  </a:lnTo>
                  <a:lnTo>
                    <a:pt x="227977" y="111518"/>
                  </a:lnTo>
                  <a:close/>
                </a:path>
                <a:path w="228600" h="130175">
                  <a:moveTo>
                    <a:pt x="227977" y="55816"/>
                  </a:moveTo>
                  <a:lnTo>
                    <a:pt x="0" y="55816"/>
                  </a:lnTo>
                  <a:lnTo>
                    <a:pt x="0" y="74180"/>
                  </a:lnTo>
                  <a:lnTo>
                    <a:pt x="227977" y="74180"/>
                  </a:lnTo>
                  <a:lnTo>
                    <a:pt x="227977" y="55816"/>
                  </a:lnTo>
                  <a:close/>
                </a:path>
                <a:path w="228600" h="130175">
                  <a:moveTo>
                    <a:pt x="227977" y="0"/>
                  </a:moveTo>
                  <a:lnTo>
                    <a:pt x="0" y="0"/>
                  </a:lnTo>
                  <a:lnTo>
                    <a:pt x="0" y="18465"/>
                  </a:lnTo>
                  <a:lnTo>
                    <a:pt x="227977" y="18465"/>
                  </a:lnTo>
                  <a:lnTo>
                    <a:pt x="227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981742" y="2654761"/>
            <a:ext cx="23685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1E4973"/>
                </a:solidFill>
                <a:latin typeface="Calibri"/>
                <a:cs typeface="Calibri"/>
              </a:rPr>
              <a:t>L</a:t>
            </a:r>
            <a:r>
              <a:rPr sz="800" spc="-20" dirty="0">
                <a:solidFill>
                  <a:srgbClr val="1E4973"/>
                </a:solidFill>
                <a:latin typeface="Calibri"/>
                <a:cs typeface="Calibri"/>
              </a:rPr>
              <a:t>G</a:t>
            </a:r>
            <a:r>
              <a:rPr sz="800" dirty="0">
                <a:solidFill>
                  <a:srgbClr val="1E4973"/>
                </a:solidFill>
                <a:latin typeface="Calibri"/>
                <a:cs typeface="Calibri"/>
              </a:rPr>
              <a:t>(s</a:t>
            </a:r>
            <a:r>
              <a:rPr sz="800" spc="-5" dirty="0">
                <a:solidFill>
                  <a:srgbClr val="1E4973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0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2291" y="810387"/>
            <a:ext cx="8027034" cy="3605213"/>
            <a:chOff x="812291" y="1080516"/>
            <a:chExt cx="8027034" cy="4806950"/>
          </a:xfrm>
        </p:grpSpPr>
        <p:sp>
          <p:nvSpPr>
            <p:cNvPr id="3" name="object 3"/>
            <p:cNvSpPr/>
            <p:nvPr/>
          </p:nvSpPr>
          <p:spPr>
            <a:xfrm>
              <a:off x="812291" y="1080516"/>
              <a:ext cx="8027034" cy="4806950"/>
            </a:xfrm>
            <a:custGeom>
              <a:avLst/>
              <a:gdLst/>
              <a:ahLst/>
              <a:cxnLst/>
              <a:rect l="l" t="t" r="r" b="b"/>
              <a:pathLst>
                <a:path w="8027034" h="4806950">
                  <a:moveTo>
                    <a:pt x="8026908" y="0"/>
                  </a:moveTo>
                  <a:lnTo>
                    <a:pt x="0" y="0"/>
                  </a:lnTo>
                  <a:lnTo>
                    <a:pt x="0" y="4806696"/>
                  </a:lnTo>
                  <a:lnTo>
                    <a:pt x="8026908" y="4806696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4F81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2038" y="3403384"/>
              <a:ext cx="707910" cy="5861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3063" y="2441448"/>
              <a:ext cx="169163" cy="701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995" y="2647188"/>
              <a:ext cx="434339" cy="344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995" y="4357116"/>
              <a:ext cx="434339" cy="344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3063" y="4151376"/>
              <a:ext cx="169163" cy="7010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48200" y="2305812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3063" y="3262883"/>
              <a:ext cx="169163" cy="7010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995" y="3467100"/>
              <a:ext cx="434339" cy="3459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687" y="3310127"/>
              <a:ext cx="426719" cy="3749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415" y="3404616"/>
              <a:ext cx="426720" cy="3749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143" y="3500627"/>
              <a:ext cx="426719" cy="3749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872" y="3595116"/>
              <a:ext cx="426720" cy="3749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2959" y="3262883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762000"/>
                  </a:moveTo>
                  <a:lnTo>
                    <a:pt x="990600" y="762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638" y="3384334"/>
              <a:ext cx="707910" cy="58619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837" y="3370110"/>
              <a:ext cx="707910" cy="5861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48400" y="1584960"/>
              <a:ext cx="2286000" cy="3997960"/>
            </a:xfrm>
            <a:custGeom>
              <a:avLst/>
              <a:gdLst/>
              <a:ahLst/>
              <a:cxnLst/>
              <a:rect l="l" t="t" r="r" b="b"/>
              <a:pathLst>
                <a:path w="2286000" h="3997960">
                  <a:moveTo>
                    <a:pt x="0" y="3997452"/>
                  </a:moveTo>
                  <a:lnTo>
                    <a:pt x="2286000" y="3997452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399745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6580" y="2226563"/>
              <a:ext cx="347472" cy="605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1483" y="2226563"/>
              <a:ext cx="345948" cy="605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4863" y="2226563"/>
              <a:ext cx="347472" cy="6050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200" y="2226563"/>
              <a:ext cx="347472" cy="6050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91641" y="809530"/>
            <a:ext cx="7429500" cy="10175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Records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end-user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activity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scripts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55124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Application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Infrastructure</a:t>
            </a:r>
            <a:endParaRPr sz="1400">
              <a:latin typeface="Calibri"/>
              <a:cs typeface="Calibri"/>
            </a:endParaRPr>
          </a:p>
          <a:p>
            <a:pPr marL="5968365">
              <a:lnSpc>
                <a:spcPct val="100000"/>
              </a:lnSpc>
              <a:spcBef>
                <a:spcPts val="395"/>
              </a:spcBef>
            </a:pP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26809" y="1399984"/>
            <a:ext cx="2313940" cy="1877378"/>
            <a:chOff x="6226809" y="1866645"/>
            <a:chExt cx="2313940" cy="2503170"/>
          </a:xfrm>
        </p:grpSpPr>
        <p:sp>
          <p:nvSpPr>
            <p:cNvPr id="26" name="object 26"/>
            <p:cNvSpPr/>
            <p:nvPr/>
          </p:nvSpPr>
          <p:spPr>
            <a:xfrm>
              <a:off x="6233159" y="1872995"/>
              <a:ext cx="2301240" cy="2490470"/>
            </a:xfrm>
            <a:custGeom>
              <a:avLst/>
              <a:gdLst/>
              <a:ahLst/>
              <a:cxnLst/>
              <a:rect l="l" t="t" r="r" b="b"/>
              <a:pathLst>
                <a:path w="2301240" h="2490470">
                  <a:moveTo>
                    <a:pt x="0" y="0"/>
                  </a:moveTo>
                  <a:lnTo>
                    <a:pt x="2285999" y="0"/>
                  </a:lnTo>
                </a:path>
                <a:path w="2301240" h="2490470">
                  <a:moveTo>
                    <a:pt x="15239" y="1194815"/>
                  </a:moveTo>
                  <a:lnTo>
                    <a:pt x="2301240" y="1194815"/>
                  </a:lnTo>
                </a:path>
                <a:path w="2301240" h="2490470">
                  <a:moveTo>
                    <a:pt x="15239" y="2490216"/>
                  </a:moveTo>
                  <a:lnTo>
                    <a:pt x="2301240" y="249021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2779" y="3445763"/>
              <a:ext cx="347472" cy="6050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7683" y="3445763"/>
              <a:ext cx="345948" cy="6050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1063" y="3445763"/>
              <a:ext cx="347472" cy="6050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9399" y="3445763"/>
              <a:ext cx="347472" cy="60502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23914" y="2316480"/>
            <a:ext cx="889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App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07108" y="1176147"/>
            <a:ext cx="5718175" cy="2890838"/>
            <a:chOff x="2007107" y="1568196"/>
            <a:chExt cx="5718175" cy="385445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2779" y="4815840"/>
              <a:ext cx="347472" cy="6065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7683" y="4815840"/>
              <a:ext cx="347472" cy="6065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5599" y="3429000"/>
              <a:ext cx="591312" cy="6187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107" y="1632204"/>
              <a:ext cx="685800" cy="5897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2547" y="1568196"/>
              <a:ext cx="466344" cy="6294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4091" y="1658112"/>
              <a:ext cx="467867" cy="6278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1799844"/>
              <a:ext cx="466344" cy="62941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938010" y="3345371"/>
            <a:ext cx="802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DB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0870" y="2194427"/>
            <a:ext cx="940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End-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1795" y="2278285"/>
            <a:ext cx="1633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HTTP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 </a:t>
            </a:r>
            <a:r>
              <a:rPr sz="1600" b="1" spc="-10" dirty="0">
                <a:latin typeface="Calibri"/>
                <a:cs typeface="Calibri"/>
              </a:rPr>
              <a:t>XML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68653" y="1219580"/>
            <a:ext cx="1297305" cy="1032510"/>
          </a:xfrm>
          <a:custGeom>
            <a:avLst/>
            <a:gdLst/>
            <a:ahLst/>
            <a:cxnLst/>
            <a:rect l="l" t="t" r="r" b="b"/>
            <a:pathLst>
              <a:path w="1297304" h="1376680">
                <a:moveTo>
                  <a:pt x="315468" y="918718"/>
                </a:moveTo>
                <a:lnTo>
                  <a:pt x="157734" y="766572"/>
                </a:lnTo>
                <a:lnTo>
                  <a:pt x="0" y="918718"/>
                </a:lnTo>
                <a:lnTo>
                  <a:pt x="78867" y="918718"/>
                </a:lnTo>
                <a:lnTo>
                  <a:pt x="78867" y="1376172"/>
                </a:lnTo>
                <a:lnTo>
                  <a:pt x="236601" y="1376172"/>
                </a:lnTo>
                <a:lnTo>
                  <a:pt x="236601" y="918718"/>
                </a:lnTo>
                <a:lnTo>
                  <a:pt x="315468" y="918718"/>
                </a:lnTo>
                <a:close/>
              </a:path>
              <a:path w="1297304" h="1376680">
                <a:moveTo>
                  <a:pt x="1296924" y="157734"/>
                </a:moveTo>
                <a:lnTo>
                  <a:pt x="1144765" y="0"/>
                </a:lnTo>
                <a:lnTo>
                  <a:pt x="1144765" y="78867"/>
                </a:lnTo>
                <a:lnTo>
                  <a:pt x="687324" y="78867"/>
                </a:lnTo>
                <a:lnTo>
                  <a:pt x="687324" y="236601"/>
                </a:lnTo>
                <a:lnTo>
                  <a:pt x="1144765" y="236601"/>
                </a:lnTo>
                <a:lnTo>
                  <a:pt x="1144765" y="315468"/>
                </a:lnTo>
                <a:lnTo>
                  <a:pt x="1296924" y="1577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91641" y="211430"/>
            <a:ext cx="8099959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Script</a:t>
            </a:r>
            <a:r>
              <a:rPr spc="-40" dirty="0"/>
              <a:t> </a:t>
            </a:r>
            <a:r>
              <a:rPr spc="-20" dirty="0"/>
              <a:t>Recorder</a:t>
            </a:r>
          </a:p>
        </p:txBody>
      </p:sp>
    </p:spTree>
    <p:extLst>
      <p:ext uri="{BB962C8B-B14F-4D97-AF65-F5344CB8AC3E}">
        <p14:creationId xmlns:p14="http://schemas.microsoft.com/office/powerpoint/2010/main" val="11545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2" y="268580"/>
            <a:ext cx="7718959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Script</a:t>
            </a:r>
            <a:r>
              <a:rPr spc="15" dirty="0"/>
              <a:t> </a:t>
            </a:r>
            <a:r>
              <a:rPr spc="-20" dirty="0"/>
              <a:t>Recorder</a:t>
            </a:r>
            <a:r>
              <a:rPr spc="-10" dirty="0"/>
              <a:t> </a:t>
            </a:r>
            <a:r>
              <a:rPr spc="-5" dirty="0"/>
              <a:t>- </a:t>
            </a:r>
            <a:r>
              <a:rPr spc="-25" dirty="0"/>
              <a:t>VuGen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1" y="914400"/>
            <a:ext cx="7144511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809263"/>
            <a:ext cx="8686800" cy="4214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6415" indent="-342900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Unit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testing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is the phase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software testing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in which individual </a:t>
            </a:r>
            <a:r>
              <a:rPr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units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source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code</a:t>
            </a:r>
            <a:r>
              <a:rPr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are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tested</a:t>
            </a:r>
            <a:r>
              <a:rPr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determine</a:t>
            </a:r>
            <a:r>
              <a:rPr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whether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they</a:t>
            </a:r>
            <a:endParaRPr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are</a:t>
            </a:r>
            <a:r>
              <a:rPr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fit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 for</a:t>
            </a:r>
            <a:r>
              <a:rPr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use.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355600" marR="1547495" indent="-342900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Integration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b="1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phase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software</a:t>
            </a:r>
            <a:r>
              <a:rPr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in </a:t>
            </a:r>
            <a:r>
              <a:rPr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which individual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software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units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are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combined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and 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tested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as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group.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100"/>
              </a:buClr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marR="1773555" indent="-3429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System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testing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software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or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hardware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testing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conducted</a:t>
            </a:r>
            <a:r>
              <a:rPr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complete,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integrated</a:t>
            </a:r>
            <a:r>
              <a:rPr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25257B"/>
                </a:solidFill>
                <a:latin typeface="Calibri"/>
                <a:cs typeface="Calibri"/>
              </a:rPr>
              <a:t>system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to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evaluate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system's</a:t>
            </a:r>
            <a:r>
              <a:rPr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compliance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with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its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specified </a:t>
            </a:r>
            <a:r>
              <a:rPr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requirements.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b="1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appropriate</a:t>
            </a:r>
            <a:r>
              <a:rPr b="1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in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all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 of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these</a:t>
            </a:r>
            <a:r>
              <a:rPr b="1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test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phases. </a:t>
            </a:r>
            <a:r>
              <a:rPr b="1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Just</a:t>
            </a:r>
            <a:r>
              <a:rPr b="1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doing</a:t>
            </a:r>
            <a:r>
              <a:rPr b="1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it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at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end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 of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lifecycle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causes problems.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271118"/>
            <a:ext cx="7227316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33B78"/>
                </a:solidFill>
              </a:rPr>
              <a:t>Some</a:t>
            </a:r>
            <a:r>
              <a:rPr sz="2500" spc="-30" dirty="0">
                <a:solidFill>
                  <a:srgbClr val="133B78"/>
                </a:solidFill>
              </a:rPr>
              <a:t> </a:t>
            </a:r>
            <a:r>
              <a:rPr sz="2500" spc="-40" dirty="0">
                <a:solidFill>
                  <a:srgbClr val="133B78"/>
                </a:solidFill>
              </a:rPr>
              <a:t>Testing</a:t>
            </a:r>
            <a:r>
              <a:rPr sz="2500" spc="-30" dirty="0">
                <a:solidFill>
                  <a:srgbClr val="133B78"/>
                </a:solidFill>
              </a:rPr>
              <a:t> </a:t>
            </a:r>
            <a:r>
              <a:rPr sz="2500" spc="-10" dirty="0">
                <a:solidFill>
                  <a:srgbClr val="133B78"/>
                </a:solidFill>
              </a:rPr>
              <a:t>definitions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6576" y="2894207"/>
            <a:ext cx="1527424" cy="686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9956" y="1809750"/>
            <a:ext cx="1114044" cy="7151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0034" y="1123950"/>
            <a:ext cx="524905" cy="3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055" y="766953"/>
            <a:ext cx="8173720" cy="3791426"/>
          </a:xfrm>
          <a:custGeom>
            <a:avLst/>
            <a:gdLst/>
            <a:ahLst/>
            <a:cxnLst/>
            <a:rect l="l" t="t" r="r" b="b"/>
            <a:pathLst>
              <a:path w="8173720" h="5055235">
                <a:moveTo>
                  <a:pt x="8173211" y="0"/>
                </a:moveTo>
                <a:lnTo>
                  <a:pt x="0" y="0"/>
                </a:lnTo>
                <a:lnTo>
                  <a:pt x="0" y="5055108"/>
                </a:lnTo>
                <a:lnTo>
                  <a:pt x="8173211" y="5055108"/>
                </a:lnTo>
                <a:lnTo>
                  <a:pt x="8173211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49003"/>
              </p:ext>
            </p:extLst>
          </p:nvPr>
        </p:nvGraphicFramePr>
        <p:xfrm>
          <a:off x="6428231" y="1398301"/>
          <a:ext cx="2286000" cy="320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269748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Infrastructure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524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  <a:tr h="917828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2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673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650735" y="1661921"/>
            <a:ext cx="1468120" cy="455295"/>
            <a:chOff x="6650735" y="2215895"/>
            <a:chExt cx="1468120" cy="6070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115" y="2215895"/>
              <a:ext cx="347472" cy="606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7495" y="2215895"/>
              <a:ext cx="347472" cy="6065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0875" y="2215895"/>
              <a:ext cx="347472" cy="6065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0735" y="2215895"/>
              <a:ext cx="345948" cy="60655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20840" y="2688335"/>
            <a:ext cx="1469390" cy="455295"/>
            <a:chOff x="6720840" y="3584447"/>
            <a:chExt cx="1469390" cy="6070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5744" y="3584447"/>
              <a:ext cx="345948" cy="6065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4" y="3584447"/>
              <a:ext cx="347472" cy="6065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504" y="3584447"/>
              <a:ext cx="347472" cy="6065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0840" y="3584447"/>
              <a:ext cx="347472" cy="60655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155180" y="3606165"/>
            <a:ext cx="722630" cy="455295"/>
            <a:chOff x="7155180" y="4808220"/>
            <a:chExt cx="722630" cy="6070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5180" y="4808220"/>
              <a:ext cx="347472" cy="6065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0084" y="4808220"/>
              <a:ext cx="347472" cy="60655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88339" y="1816706"/>
            <a:ext cx="5417185" cy="2490788"/>
            <a:chOff x="888491" y="1551432"/>
            <a:chExt cx="5417185" cy="33210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7613" y="3157385"/>
              <a:ext cx="707910" cy="5861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080" y="2334768"/>
              <a:ext cx="170687" cy="7010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012" y="2540508"/>
              <a:ext cx="435863" cy="3444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012" y="4250436"/>
              <a:ext cx="435863" cy="3444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080" y="4044696"/>
              <a:ext cx="170687" cy="7010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76215" y="2199132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080" y="3156204"/>
              <a:ext cx="170687" cy="7010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012" y="3361944"/>
              <a:ext cx="435863" cy="3444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900" y="1837944"/>
              <a:ext cx="466344" cy="6294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491" y="1982724"/>
              <a:ext cx="467868" cy="6294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3288" y="3127159"/>
              <a:ext cx="707910" cy="5861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2131" y="3073908"/>
              <a:ext cx="589788" cy="618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3025140"/>
              <a:ext cx="495300" cy="7345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403" y="3038856"/>
              <a:ext cx="495300" cy="733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095" y="1551432"/>
              <a:ext cx="466344" cy="6278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7544" y="1655064"/>
              <a:ext cx="609600" cy="7528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0212" y="1655064"/>
              <a:ext cx="598932" cy="7528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28572" y="2471927"/>
              <a:ext cx="1081405" cy="517525"/>
            </a:xfrm>
            <a:custGeom>
              <a:avLst/>
              <a:gdLst/>
              <a:ahLst/>
              <a:cxnLst/>
              <a:rect l="l" t="t" r="r" b="b"/>
              <a:pathLst>
                <a:path w="1081405" h="517525">
                  <a:moveTo>
                    <a:pt x="243840" y="382143"/>
                  </a:moveTo>
                  <a:lnTo>
                    <a:pt x="182880" y="382143"/>
                  </a:lnTo>
                  <a:lnTo>
                    <a:pt x="182880" y="73152"/>
                  </a:lnTo>
                  <a:lnTo>
                    <a:pt x="60960" y="73152"/>
                  </a:lnTo>
                  <a:lnTo>
                    <a:pt x="60960" y="382143"/>
                  </a:lnTo>
                  <a:lnTo>
                    <a:pt x="0" y="382143"/>
                  </a:lnTo>
                  <a:lnTo>
                    <a:pt x="121920" y="484632"/>
                  </a:lnTo>
                  <a:lnTo>
                    <a:pt x="243840" y="382143"/>
                  </a:lnTo>
                  <a:close/>
                </a:path>
                <a:path w="1081405" h="517525">
                  <a:moveTo>
                    <a:pt x="1081278" y="198374"/>
                  </a:moveTo>
                  <a:lnTo>
                    <a:pt x="1041146" y="0"/>
                  </a:lnTo>
                  <a:lnTo>
                    <a:pt x="838835" y="8382"/>
                  </a:lnTo>
                  <a:lnTo>
                    <a:pt x="899414" y="55880"/>
                  </a:lnTo>
                  <a:lnTo>
                    <a:pt x="656209" y="366268"/>
                  </a:lnTo>
                  <a:lnTo>
                    <a:pt x="595503" y="318770"/>
                  </a:lnTo>
                  <a:lnTo>
                    <a:pt x="635635" y="517144"/>
                  </a:lnTo>
                  <a:lnTo>
                    <a:pt x="837946" y="508762"/>
                  </a:lnTo>
                  <a:lnTo>
                    <a:pt x="777367" y="461264"/>
                  </a:lnTo>
                  <a:lnTo>
                    <a:pt x="1020572" y="150876"/>
                  </a:lnTo>
                  <a:lnTo>
                    <a:pt x="1081278" y="19837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58745" y="2787873"/>
            <a:ext cx="1307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Generat</a:t>
            </a:r>
            <a:r>
              <a:rPr sz="1400" spc="-1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2284" y="2455165"/>
            <a:ext cx="917575" cy="236696"/>
          </a:xfrm>
          <a:custGeom>
            <a:avLst/>
            <a:gdLst/>
            <a:ahLst/>
            <a:cxnLst/>
            <a:rect l="l" t="t" r="r" b="b"/>
            <a:pathLst>
              <a:path w="917575" h="315595">
                <a:moveTo>
                  <a:pt x="688340" y="0"/>
                </a:moveTo>
                <a:lnTo>
                  <a:pt x="688340" y="78867"/>
                </a:lnTo>
                <a:lnTo>
                  <a:pt x="0" y="78867"/>
                </a:lnTo>
                <a:lnTo>
                  <a:pt x="0" y="236600"/>
                </a:lnTo>
                <a:lnTo>
                  <a:pt x="688340" y="236600"/>
                </a:lnTo>
                <a:lnTo>
                  <a:pt x="688340" y="315468"/>
                </a:lnTo>
                <a:lnTo>
                  <a:pt x="917448" y="157734"/>
                </a:lnTo>
                <a:lnTo>
                  <a:pt x="6883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55065" y="218544"/>
            <a:ext cx="78317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Load</a:t>
            </a:r>
            <a:r>
              <a:rPr sz="3200" spc="-10" dirty="0"/>
              <a:t> </a:t>
            </a:r>
            <a:r>
              <a:rPr sz="3200" spc="-20" dirty="0"/>
              <a:t>Generator</a:t>
            </a:r>
            <a:r>
              <a:rPr sz="3200" spc="-5" dirty="0"/>
              <a:t> </a:t>
            </a:r>
            <a:r>
              <a:rPr sz="3200" spc="-15" dirty="0"/>
              <a:t>aka.</a:t>
            </a:r>
            <a:r>
              <a:rPr sz="3200" spc="5" dirty="0"/>
              <a:t> </a:t>
            </a:r>
            <a:r>
              <a:rPr sz="3200" spc="-10" dirty="0"/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32335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066" y="91725"/>
            <a:ext cx="7526934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Load</a:t>
            </a:r>
            <a:r>
              <a:rPr spc="-45" dirty="0"/>
              <a:t> </a:t>
            </a:r>
            <a:r>
              <a:rPr spc="-20" dirty="0"/>
              <a:t>Generator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4618"/>
            <a:ext cx="7744459" cy="4279583"/>
            <a:chOff x="994410" y="846201"/>
            <a:chExt cx="7744459" cy="5706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10" y="846201"/>
              <a:ext cx="7744203" cy="57058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20773" y="3213354"/>
              <a:ext cx="4104640" cy="1152525"/>
            </a:xfrm>
            <a:custGeom>
              <a:avLst/>
              <a:gdLst/>
              <a:ahLst/>
              <a:cxnLst/>
              <a:rect l="l" t="t" r="r" b="b"/>
              <a:pathLst>
                <a:path w="4104640" h="1152525">
                  <a:moveTo>
                    <a:pt x="0" y="1152144"/>
                  </a:moveTo>
                  <a:lnTo>
                    <a:pt x="4104132" y="1152144"/>
                  </a:lnTo>
                  <a:lnTo>
                    <a:pt x="4104132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4455" y="4221480"/>
              <a:ext cx="1085215" cy="1156970"/>
            </a:xfrm>
            <a:custGeom>
              <a:avLst/>
              <a:gdLst/>
              <a:ahLst/>
              <a:cxnLst/>
              <a:rect l="l" t="t" r="r" b="b"/>
              <a:pathLst>
                <a:path w="1085214" h="1156970">
                  <a:moveTo>
                    <a:pt x="56715" y="51327"/>
                  </a:moveTo>
                  <a:lnTo>
                    <a:pt x="47475" y="59996"/>
                  </a:lnTo>
                  <a:lnTo>
                    <a:pt x="1075436" y="1156462"/>
                  </a:lnTo>
                  <a:lnTo>
                    <a:pt x="1084707" y="1147826"/>
                  </a:lnTo>
                  <a:lnTo>
                    <a:pt x="56715" y="51327"/>
                  </a:lnTo>
                  <a:close/>
                </a:path>
                <a:path w="1085214" h="1156970">
                  <a:moveTo>
                    <a:pt x="0" y="0"/>
                  </a:moveTo>
                  <a:lnTo>
                    <a:pt x="24383" y="81661"/>
                  </a:lnTo>
                  <a:lnTo>
                    <a:pt x="47475" y="59996"/>
                  </a:lnTo>
                  <a:lnTo>
                    <a:pt x="38735" y="50673"/>
                  </a:lnTo>
                  <a:lnTo>
                    <a:pt x="48006" y="42037"/>
                  </a:lnTo>
                  <a:lnTo>
                    <a:pt x="66617" y="42037"/>
                  </a:lnTo>
                  <a:lnTo>
                    <a:pt x="79882" y="29591"/>
                  </a:lnTo>
                  <a:lnTo>
                    <a:pt x="0" y="0"/>
                  </a:lnTo>
                  <a:close/>
                </a:path>
                <a:path w="1085214" h="1156970">
                  <a:moveTo>
                    <a:pt x="48006" y="42037"/>
                  </a:moveTo>
                  <a:lnTo>
                    <a:pt x="38735" y="50673"/>
                  </a:lnTo>
                  <a:lnTo>
                    <a:pt x="47475" y="59996"/>
                  </a:lnTo>
                  <a:lnTo>
                    <a:pt x="56715" y="51327"/>
                  </a:lnTo>
                  <a:lnTo>
                    <a:pt x="48006" y="42037"/>
                  </a:lnTo>
                  <a:close/>
                </a:path>
                <a:path w="1085214" h="1156970">
                  <a:moveTo>
                    <a:pt x="66617" y="42037"/>
                  </a:moveTo>
                  <a:lnTo>
                    <a:pt x="48006" y="42037"/>
                  </a:lnTo>
                  <a:lnTo>
                    <a:pt x="56715" y="51327"/>
                  </a:lnTo>
                  <a:lnTo>
                    <a:pt x="66617" y="420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281596"/>
            <a:ext cx="8080756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</a:t>
            </a:r>
            <a:r>
              <a:rPr dirty="0"/>
              <a:t> </a:t>
            </a:r>
            <a:r>
              <a:rPr spc="-5" dirty="0"/>
              <a:t>does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Load Injector</a:t>
            </a:r>
            <a:r>
              <a:rPr spc="-20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944" y="922620"/>
            <a:ext cx="7597140" cy="37503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FF9100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Mimics</a:t>
            </a:r>
            <a:r>
              <a:rPr b="1" spc="-4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client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behavior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980440" lvl="1" indent="-399415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979805" algn="l"/>
                <a:tab pos="980440" algn="l"/>
              </a:tabLst>
            </a:pP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Submits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multiple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requests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AUT</a:t>
            </a:r>
            <a:endParaRPr dirty="0">
              <a:latin typeface="Calibri"/>
              <a:cs typeface="Calibri"/>
            </a:endParaRPr>
          </a:p>
          <a:p>
            <a:pPr marL="979805" marR="497205" lvl="1" indent="-399415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979805" algn="l"/>
                <a:tab pos="980440" algn="l"/>
              </a:tabLst>
            </a:pP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Waits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for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 period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of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after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site</a:t>
            </a:r>
            <a:r>
              <a:rPr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sends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a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reply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request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(</a:t>
            </a:r>
            <a:r>
              <a:rPr u="heavy" dirty="0">
                <a:solidFill>
                  <a:srgbClr val="25257B"/>
                </a:solidFill>
                <a:uFill>
                  <a:solidFill>
                    <a:srgbClr val="25257B"/>
                  </a:solidFill>
                </a:uFill>
                <a:latin typeface="Calibri"/>
                <a:cs typeface="Calibri"/>
              </a:rPr>
              <a:t>think </a:t>
            </a:r>
            <a:r>
              <a:rPr u="heavy" spc="-5" dirty="0">
                <a:solidFill>
                  <a:srgbClr val="25257B"/>
                </a:solidFill>
                <a:uFill>
                  <a:solidFill>
                    <a:srgbClr val="25257B"/>
                  </a:solidFill>
                </a:uFill>
                <a:latin typeface="Calibri"/>
                <a:cs typeface="Calibri"/>
              </a:rPr>
              <a:t>time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)</a:t>
            </a:r>
            <a:r>
              <a:rPr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then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submits</a:t>
            </a:r>
            <a:r>
              <a:rPr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5257B"/>
                </a:solidFill>
                <a:latin typeface="Calibri"/>
                <a:cs typeface="Calibri"/>
              </a:rPr>
              <a:t>new</a:t>
            </a:r>
            <a:r>
              <a:rPr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5257B"/>
                </a:solidFill>
                <a:latin typeface="Calibri"/>
                <a:cs typeface="Calibri"/>
              </a:rPr>
              <a:t>request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9100"/>
              </a:buClr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lr>
                <a:srgbClr val="FF9100"/>
              </a:buClr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Can</a:t>
            </a:r>
            <a:r>
              <a:rPr b="1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emulate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thousands</a:t>
            </a:r>
            <a:r>
              <a:rPr b="1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5257B"/>
                </a:solidFill>
                <a:latin typeface="Calibri"/>
                <a:cs typeface="Calibri"/>
              </a:rPr>
              <a:t>concurrent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 users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(virtual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users)</a:t>
            </a:r>
            <a:r>
              <a:rPr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5257B"/>
                </a:solidFill>
                <a:latin typeface="Calibri"/>
                <a:cs typeface="Calibri"/>
              </a:rPr>
              <a:t>test </a:t>
            </a:r>
            <a:r>
              <a:rPr b="1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b="1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application</a:t>
            </a:r>
            <a:r>
              <a:rPr b="1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5257B"/>
                </a:solidFill>
                <a:latin typeface="Calibri"/>
                <a:cs typeface="Calibri"/>
              </a:rPr>
              <a:t>scalability</a:t>
            </a:r>
            <a:endParaRPr dirty="0">
              <a:latin typeface="Calibri"/>
              <a:cs typeface="Calibri"/>
            </a:endParaRPr>
          </a:p>
          <a:p>
            <a:pPr marL="749935" indent="-511175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Char char="•"/>
              <a:tabLst>
                <a:tab pos="749935" algn="l"/>
                <a:tab pos="750570" algn="l"/>
              </a:tabLst>
            </a:pPr>
            <a:r>
              <a:rPr spc="-5" dirty="0" smtClean="0">
                <a:solidFill>
                  <a:srgbClr val="003768"/>
                </a:solidFill>
                <a:latin typeface="Calibri"/>
                <a:cs typeface="Calibri"/>
              </a:rPr>
              <a:t>Virtual</a:t>
            </a:r>
            <a:r>
              <a:rPr spc="5" dirty="0" smtClean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User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(VUs)</a:t>
            </a:r>
            <a:r>
              <a:rPr spc="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mimic</a:t>
            </a:r>
            <a:r>
              <a:rPr spc="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behavior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real</a:t>
            </a:r>
            <a:r>
              <a:rPr spc="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user</a:t>
            </a:r>
            <a:endParaRPr dirty="0">
              <a:latin typeface="Calibri"/>
              <a:cs typeface="Calibri"/>
            </a:endParaRPr>
          </a:p>
          <a:p>
            <a:pPr marL="749935" marR="469265" indent="-511175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749935" algn="l"/>
                <a:tab pos="750570" algn="l"/>
              </a:tabLst>
            </a:pP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 performance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test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valid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 only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if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virtual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users'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behavior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has </a:t>
            </a:r>
            <a:r>
              <a:rPr spc="-44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characteristics</a:t>
            </a:r>
            <a:r>
              <a:rPr spc="3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similar</a:t>
            </a:r>
            <a:r>
              <a:rPr spc="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 those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 of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actual</a:t>
            </a:r>
            <a:r>
              <a:rPr spc="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users:</a:t>
            </a:r>
            <a:endParaRPr dirty="0">
              <a:latin typeface="Calibri"/>
              <a:cs typeface="Calibri"/>
            </a:endParaRPr>
          </a:p>
          <a:p>
            <a:pPr marL="1149350" lvl="1" indent="-28575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149350" algn="l"/>
                <a:tab pos="1149985" algn="l"/>
              </a:tabLst>
            </a:pP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Follow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patterns</a:t>
            </a:r>
            <a:r>
              <a:rPr spc="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similar</a:t>
            </a:r>
            <a:r>
              <a:rPr spc="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to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real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3768"/>
                </a:solidFill>
                <a:latin typeface="Calibri"/>
                <a:cs typeface="Calibri"/>
              </a:rPr>
              <a:t>users</a:t>
            </a:r>
            <a:endParaRPr dirty="0">
              <a:latin typeface="Calibri"/>
              <a:cs typeface="Calibri"/>
            </a:endParaRPr>
          </a:p>
          <a:p>
            <a:pPr marL="1149350" lvl="1" indent="-28575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Char char="•"/>
              <a:tabLst>
                <a:tab pos="1149350" algn="l"/>
                <a:tab pos="1149985" algn="l"/>
              </a:tabLst>
            </a:pP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Use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realistic</a:t>
            </a:r>
            <a:r>
              <a:rPr spc="25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3768"/>
                </a:solidFill>
                <a:latin typeface="Calibri"/>
                <a:cs typeface="Calibri"/>
              </a:rPr>
              <a:t>think</a:t>
            </a:r>
            <a:r>
              <a:rPr spc="-10" dirty="0">
                <a:solidFill>
                  <a:srgbClr val="003768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3768"/>
                </a:solidFill>
                <a:latin typeface="Calibri"/>
                <a:cs typeface="Calibri"/>
              </a:rPr>
              <a:t>times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493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285750"/>
            <a:ext cx="89599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5" dirty="0"/>
              <a:t>Test</a:t>
            </a:r>
            <a:r>
              <a:rPr sz="3200" dirty="0"/>
              <a:t> </a:t>
            </a:r>
            <a:r>
              <a:rPr sz="3200" spc="-15" dirty="0"/>
              <a:t>Configuration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10" dirty="0"/>
              <a:t> </a:t>
            </a:r>
            <a:r>
              <a:rPr sz="3200" spc="-10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27533" y="763524"/>
            <a:ext cx="8208645" cy="3644265"/>
          </a:xfrm>
          <a:custGeom>
            <a:avLst/>
            <a:gdLst/>
            <a:ahLst/>
            <a:cxnLst/>
            <a:rect l="l" t="t" r="r" b="b"/>
            <a:pathLst>
              <a:path w="8208645" h="4859020">
                <a:moveTo>
                  <a:pt x="8208264" y="0"/>
                </a:moveTo>
                <a:lnTo>
                  <a:pt x="0" y="0"/>
                </a:lnTo>
                <a:lnTo>
                  <a:pt x="0" y="4858512"/>
                </a:lnTo>
                <a:lnTo>
                  <a:pt x="8208264" y="4858512"/>
                </a:lnTo>
                <a:lnTo>
                  <a:pt x="8208264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968" y="766153"/>
            <a:ext cx="80803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Arial MT"/>
                <a:cs typeface="Arial MT"/>
              </a:rPr>
              <a:t>Test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Controller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“controls”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 generators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29400" y="1084707"/>
          <a:ext cx="2286000" cy="320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270891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Infrastructure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71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  <a:tr h="917829"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24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38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  <a:tr h="1038987">
                <a:tc>
                  <a:txBody>
                    <a:bodyPr/>
                    <a:lstStyle/>
                    <a:p>
                      <a:pPr marL="7416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5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928104" y="1641349"/>
            <a:ext cx="1470660" cy="453866"/>
            <a:chOff x="6928104" y="2188464"/>
            <a:chExt cx="1470660" cy="6051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3008" y="2188464"/>
              <a:ext cx="347472" cy="605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6388" y="2188464"/>
              <a:ext cx="348996" cy="605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292" y="2188464"/>
              <a:ext cx="347472" cy="6050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104" y="2188464"/>
              <a:ext cx="347472" cy="60502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999731" y="2666618"/>
            <a:ext cx="1470660" cy="455295"/>
            <a:chOff x="6999731" y="3555491"/>
            <a:chExt cx="1470660" cy="60706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4635" y="3555491"/>
              <a:ext cx="347472" cy="6065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015" y="3555491"/>
              <a:ext cx="348996" cy="6065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19" y="3555491"/>
              <a:ext cx="347472" cy="6065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9731" y="3555491"/>
              <a:ext cx="347472" cy="6065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426452" y="3584448"/>
            <a:ext cx="722630" cy="455295"/>
            <a:chOff x="7426452" y="4779264"/>
            <a:chExt cx="722630" cy="60706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6452" y="4779264"/>
              <a:ext cx="347472" cy="6065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1356" y="4779264"/>
              <a:ext cx="347472" cy="60655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05128" y="1622869"/>
            <a:ext cx="5172075" cy="2009775"/>
            <a:chOff x="1405127" y="2163826"/>
            <a:chExt cx="5172075" cy="267970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9012" y="3128810"/>
              <a:ext cx="707910" cy="5861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2307336"/>
              <a:ext cx="170687" cy="7010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0283" y="2511552"/>
              <a:ext cx="435863" cy="3459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0283" y="4221480"/>
              <a:ext cx="435863" cy="3444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015740"/>
              <a:ext cx="170687" cy="7010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49012" y="2170176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3127248"/>
              <a:ext cx="170687" cy="7010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0283" y="3332988"/>
              <a:ext cx="435863" cy="344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4687" y="3098584"/>
              <a:ext cx="707910" cy="5861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3404" y="3044952"/>
              <a:ext cx="589788" cy="6187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27" y="3031236"/>
              <a:ext cx="495299" cy="7330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009900"/>
              <a:ext cx="495300" cy="7330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33372" y="2601468"/>
              <a:ext cx="245745" cy="411480"/>
            </a:xfrm>
            <a:custGeom>
              <a:avLst/>
              <a:gdLst/>
              <a:ahLst/>
              <a:cxnLst/>
              <a:rect l="l" t="t" r="r" b="b"/>
              <a:pathLst>
                <a:path w="245744" h="411480">
                  <a:moveTo>
                    <a:pt x="184022" y="0"/>
                  </a:moveTo>
                  <a:lnTo>
                    <a:pt x="61340" y="0"/>
                  </a:lnTo>
                  <a:lnTo>
                    <a:pt x="61340" y="308356"/>
                  </a:lnTo>
                  <a:lnTo>
                    <a:pt x="0" y="308356"/>
                  </a:lnTo>
                  <a:lnTo>
                    <a:pt x="122681" y="411480"/>
                  </a:lnTo>
                  <a:lnTo>
                    <a:pt x="245363" y="308356"/>
                  </a:lnTo>
                  <a:lnTo>
                    <a:pt x="184022" y="308356"/>
                  </a:lnTo>
                  <a:lnTo>
                    <a:pt x="1840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30273" y="2766346"/>
            <a:ext cx="1307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Generat</a:t>
            </a:r>
            <a:r>
              <a:rPr sz="1400" spc="-1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1513332" y="1201294"/>
            <a:ext cx="1948180" cy="1468754"/>
            <a:chOff x="1513332" y="1601724"/>
            <a:chExt cx="1948180" cy="1958339"/>
          </a:xfrm>
        </p:grpSpPr>
        <p:sp>
          <p:nvSpPr>
            <p:cNvPr id="35" name="object 35"/>
            <p:cNvSpPr/>
            <p:nvPr/>
          </p:nvSpPr>
          <p:spPr>
            <a:xfrm>
              <a:off x="2543556" y="3244596"/>
              <a:ext cx="917575" cy="315595"/>
            </a:xfrm>
            <a:custGeom>
              <a:avLst/>
              <a:gdLst/>
              <a:ahLst/>
              <a:cxnLst/>
              <a:rect l="l" t="t" r="r" b="b"/>
              <a:pathLst>
                <a:path w="917575" h="315595">
                  <a:moveTo>
                    <a:pt x="688339" y="0"/>
                  </a:moveTo>
                  <a:lnTo>
                    <a:pt x="688339" y="78866"/>
                  </a:lnTo>
                  <a:lnTo>
                    <a:pt x="0" y="78866"/>
                  </a:lnTo>
                  <a:lnTo>
                    <a:pt x="0" y="236600"/>
                  </a:lnTo>
                  <a:lnTo>
                    <a:pt x="688339" y="236600"/>
                  </a:lnTo>
                  <a:lnTo>
                    <a:pt x="688339" y="315467"/>
                  </a:lnTo>
                  <a:lnTo>
                    <a:pt x="917447" y="157733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332" y="1601724"/>
              <a:ext cx="847344" cy="59131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76527" y="1651730"/>
            <a:ext cx="5181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 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dirty="0">
                <a:latin typeface="Arial MT"/>
                <a:cs typeface="Arial MT"/>
              </a:rPr>
              <a:t>ntro</a:t>
            </a:r>
            <a:r>
              <a:rPr sz="1200" spc="-5" dirty="0"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58558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8" y="1100829"/>
            <a:ext cx="8321040" cy="3539014"/>
          </a:xfrm>
          <a:custGeom>
            <a:avLst/>
            <a:gdLst/>
            <a:ahLst/>
            <a:cxnLst/>
            <a:rect l="l" t="t" r="r" b="b"/>
            <a:pathLst>
              <a:path w="8321040" h="4718685">
                <a:moveTo>
                  <a:pt x="8321040" y="0"/>
                </a:moveTo>
                <a:lnTo>
                  <a:pt x="0" y="0"/>
                </a:lnTo>
                <a:lnTo>
                  <a:pt x="0" y="4718304"/>
                </a:lnTo>
                <a:lnTo>
                  <a:pt x="8321040" y="4718304"/>
                </a:lnTo>
                <a:lnTo>
                  <a:pt x="8321040" y="0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090" y="837914"/>
            <a:ext cx="44538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Capture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metrics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3246" y="1038891"/>
            <a:ext cx="3883660" cy="3205163"/>
            <a:chOff x="5143246" y="1385188"/>
            <a:chExt cx="3883660" cy="4273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9089" y="3500285"/>
              <a:ext cx="707910" cy="5861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4460" y="2606039"/>
              <a:ext cx="169163" cy="699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2392" y="2810255"/>
              <a:ext cx="434339" cy="344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2392" y="4520184"/>
              <a:ext cx="434339" cy="344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4460" y="4314443"/>
              <a:ext cx="169163" cy="7010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49596" y="2468880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4460" y="3425952"/>
              <a:ext cx="169163" cy="701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2392" y="3631691"/>
              <a:ext cx="434339" cy="3444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34556" y="16764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34556" y="1388363"/>
              <a:ext cx="2286000" cy="4267200"/>
            </a:xfrm>
            <a:custGeom>
              <a:avLst/>
              <a:gdLst/>
              <a:ahLst/>
              <a:cxnLst/>
              <a:rect l="l" t="t" r="r" b="b"/>
              <a:pathLst>
                <a:path w="2286000" h="4267200">
                  <a:moveTo>
                    <a:pt x="0" y="4267200"/>
                  </a:moveTo>
                  <a:lnTo>
                    <a:pt x="2286000" y="4267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37605" y="1043558"/>
            <a:ext cx="2280285" cy="247504"/>
          </a:xfrm>
          <a:prstGeom prst="rect">
            <a:avLst/>
          </a:prstGeom>
          <a:solidFill>
            <a:srgbClr val="4F81BC">
              <a:alpha val="19999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Calibri"/>
                <a:cs typeface="Calibri"/>
              </a:rPr>
              <a:t>Application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Infrastructure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24116" y="1724787"/>
            <a:ext cx="1469390" cy="455295"/>
            <a:chOff x="7024116" y="2299716"/>
            <a:chExt cx="1469390" cy="6070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9020" y="2299716"/>
              <a:ext cx="345948" cy="6065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2400" y="2299716"/>
              <a:ext cx="347472" cy="6065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5780" y="2299716"/>
              <a:ext cx="347472" cy="6065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4116" y="2299716"/>
              <a:ext cx="347472" cy="60655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37605" y="1457897"/>
            <a:ext cx="22802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Calibri"/>
                <a:cs typeface="Calibri"/>
              </a:rPr>
              <a:t>Web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28206" y="2350961"/>
            <a:ext cx="2298700" cy="981075"/>
            <a:chOff x="6728206" y="3134614"/>
            <a:chExt cx="2298700" cy="1308100"/>
          </a:xfrm>
        </p:grpSpPr>
        <p:sp>
          <p:nvSpPr>
            <p:cNvPr id="23" name="object 23"/>
            <p:cNvSpPr/>
            <p:nvPr/>
          </p:nvSpPr>
          <p:spPr>
            <a:xfrm>
              <a:off x="6734556" y="3140964"/>
              <a:ext cx="2286000" cy="1295400"/>
            </a:xfrm>
            <a:custGeom>
              <a:avLst/>
              <a:gdLst/>
              <a:ahLst/>
              <a:cxnLst/>
              <a:rect l="l" t="t" r="r" b="b"/>
              <a:pathLst>
                <a:path w="2286000" h="1295400">
                  <a:moveTo>
                    <a:pt x="0" y="0"/>
                  </a:moveTo>
                  <a:lnTo>
                    <a:pt x="2286000" y="0"/>
                  </a:lnTo>
                </a:path>
                <a:path w="2286000" h="1295400">
                  <a:moveTo>
                    <a:pt x="0" y="1295400"/>
                  </a:moveTo>
                  <a:lnTo>
                    <a:pt x="2286000" y="1295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8936" y="3518916"/>
              <a:ext cx="347472" cy="6065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316" y="3518916"/>
              <a:ext cx="347472" cy="60655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7220" y="3518916"/>
              <a:ext cx="345948" cy="6065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5556" y="3518916"/>
              <a:ext cx="345948" cy="60655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737605" y="2372488"/>
            <a:ext cx="22802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88935" y="3667886"/>
            <a:ext cx="722630" cy="455295"/>
            <a:chOff x="7488935" y="4890515"/>
            <a:chExt cx="722630" cy="60706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8935" y="4890515"/>
              <a:ext cx="347472" cy="6065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315" y="4890515"/>
              <a:ext cx="348996" cy="60655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737605" y="3401378"/>
            <a:ext cx="2280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DB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28060" y="1094993"/>
            <a:ext cx="3836035" cy="2468403"/>
            <a:chOff x="3528059" y="1459991"/>
            <a:chExt cx="3836035" cy="3291204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9695" y="1459991"/>
              <a:ext cx="615696" cy="67360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03141" y="1841499"/>
              <a:ext cx="3060700" cy="2909570"/>
            </a:xfrm>
            <a:custGeom>
              <a:avLst/>
              <a:gdLst/>
              <a:ahLst/>
              <a:cxnLst/>
              <a:rect l="l" t="t" r="r" b="b"/>
              <a:pathLst>
                <a:path w="3060700" h="2909570">
                  <a:moveTo>
                    <a:pt x="1582674" y="94742"/>
                  </a:moveTo>
                  <a:lnTo>
                    <a:pt x="1562862" y="0"/>
                  </a:lnTo>
                  <a:lnTo>
                    <a:pt x="383286" y="245618"/>
                  </a:lnTo>
                  <a:lnTo>
                    <a:pt x="373380" y="198247"/>
                  </a:lnTo>
                  <a:lnTo>
                    <a:pt x="0" y="374904"/>
                  </a:lnTo>
                  <a:lnTo>
                    <a:pt x="412877" y="387858"/>
                  </a:lnTo>
                  <a:lnTo>
                    <a:pt x="403098" y="340360"/>
                  </a:lnTo>
                  <a:lnTo>
                    <a:pt x="1582674" y="94742"/>
                  </a:lnTo>
                  <a:close/>
                </a:path>
                <a:path w="3060700" h="2909570">
                  <a:moveTo>
                    <a:pt x="1934591" y="1365758"/>
                  </a:moveTo>
                  <a:lnTo>
                    <a:pt x="1901444" y="1365758"/>
                  </a:lnTo>
                  <a:lnTo>
                    <a:pt x="1901444" y="353060"/>
                  </a:lnTo>
                  <a:lnTo>
                    <a:pt x="1835150" y="353060"/>
                  </a:lnTo>
                  <a:lnTo>
                    <a:pt x="1835150" y="1365758"/>
                  </a:lnTo>
                  <a:lnTo>
                    <a:pt x="1802003" y="1365758"/>
                  </a:lnTo>
                  <a:lnTo>
                    <a:pt x="1868297" y="1706372"/>
                  </a:lnTo>
                  <a:lnTo>
                    <a:pt x="1934591" y="1365758"/>
                  </a:lnTo>
                  <a:close/>
                </a:path>
                <a:path w="3060700" h="2909570">
                  <a:moveTo>
                    <a:pt x="2878201" y="1595501"/>
                  </a:moveTo>
                  <a:lnTo>
                    <a:pt x="2743581" y="1253109"/>
                  </a:lnTo>
                  <a:lnTo>
                    <a:pt x="2718943" y="1267460"/>
                  </a:lnTo>
                  <a:lnTo>
                    <a:pt x="2167255" y="326771"/>
                  </a:lnTo>
                  <a:lnTo>
                    <a:pt x="2117979" y="355600"/>
                  </a:lnTo>
                  <a:lnTo>
                    <a:pt x="2669667" y="1296416"/>
                  </a:lnTo>
                  <a:lnTo>
                    <a:pt x="2645029" y="1310894"/>
                  </a:lnTo>
                  <a:lnTo>
                    <a:pt x="2878201" y="1595501"/>
                  </a:lnTo>
                  <a:close/>
                </a:path>
                <a:path w="3060700" h="2909570">
                  <a:moveTo>
                    <a:pt x="2927477" y="808101"/>
                  </a:moveTo>
                  <a:lnTo>
                    <a:pt x="2811526" y="617474"/>
                  </a:lnTo>
                  <a:lnTo>
                    <a:pt x="2789809" y="641731"/>
                  </a:lnTo>
                  <a:lnTo>
                    <a:pt x="2311781" y="215392"/>
                  </a:lnTo>
                  <a:lnTo>
                    <a:pt x="2268474" y="263906"/>
                  </a:lnTo>
                  <a:lnTo>
                    <a:pt x="2746502" y="690245"/>
                  </a:lnTo>
                  <a:lnTo>
                    <a:pt x="2724912" y="714629"/>
                  </a:lnTo>
                  <a:lnTo>
                    <a:pt x="2927477" y="808101"/>
                  </a:lnTo>
                  <a:close/>
                </a:path>
                <a:path w="3060700" h="2909570">
                  <a:moveTo>
                    <a:pt x="3060573" y="2909189"/>
                  </a:moveTo>
                  <a:lnTo>
                    <a:pt x="2854325" y="2247011"/>
                  </a:lnTo>
                  <a:lnTo>
                    <a:pt x="2826004" y="2258568"/>
                  </a:lnTo>
                  <a:lnTo>
                    <a:pt x="2037715" y="341503"/>
                  </a:lnTo>
                  <a:lnTo>
                    <a:pt x="1981200" y="364744"/>
                  </a:lnTo>
                  <a:lnTo>
                    <a:pt x="2769489" y="2281809"/>
                  </a:lnTo>
                  <a:lnTo>
                    <a:pt x="2741295" y="2293493"/>
                  </a:lnTo>
                  <a:lnTo>
                    <a:pt x="3060573" y="29091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888" y="3612934"/>
              <a:ext cx="707910" cy="58619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8059" y="3558540"/>
              <a:ext cx="589788" cy="62026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387345" y="3147631"/>
            <a:ext cx="1181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Generated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33501" y="1527048"/>
            <a:ext cx="2714625" cy="1666875"/>
            <a:chOff x="1333500" y="2036064"/>
            <a:chExt cx="2714625" cy="222250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500" y="3511296"/>
              <a:ext cx="495300" cy="7330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7004" y="3525012"/>
              <a:ext cx="495300" cy="7330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696" y="2036064"/>
              <a:ext cx="466343" cy="6294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0095" y="2188464"/>
              <a:ext cx="466343" cy="62941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2495" y="2340864"/>
              <a:ext cx="466344" cy="62941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6144" y="2141220"/>
              <a:ext cx="609600" cy="7528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8811" y="2141220"/>
              <a:ext cx="598932" cy="7528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757172" y="2957702"/>
              <a:ext cx="1661160" cy="1117600"/>
            </a:xfrm>
            <a:custGeom>
              <a:avLst/>
              <a:gdLst/>
              <a:ahLst/>
              <a:cxnLst/>
              <a:rect l="l" t="t" r="r" b="b"/>
              <a:pathLst>
                <a:path w="1661160" h="1117600">
                  <a:moveTo>
                    <a:pt x="243840" y="382524"/>
                  </a:moveTo>
                  <a:lnTo>
                    <a:pt x="182880" y="382524"/>
                  </a:lnTo>
                  <a:lnTo>
                    <a:pt x="182880" y="73533"/>
                  </a:lnTo>
                  <a:lnTo>
                    <a:pt x="60960" y="73533"/>
                  </a:lnTo>
                  <a:lnTo>
                    <a:pt x="60960" y="382524"/>
                  </a:lnTo>
                  <a:lnTo>
                    <a:pt x="0" y="382524"/>
                  </a:lnTo>
                  <a:lnTo>
                    <a:pt x="121920" y="485013"/>
                  </a:lnTo>
                  <a:lnTo>
                    <a:pt x="243840" y="382524"/>
                  </a:lnTo>
                  <a:close/>
                </a:path>
                <a:path w="1661160" h="1117600">
                  <a:moveTo>
                    <a:pt x="1081278" y="198374"/>
                  </a:moveTo>
                  <a:lnTo>
                    <a:pt x="1041146" y="0"/>
                  </a:lnTo>
                  <a:lnTo>
                    <a:pt x="838835" y="8382"/>
                  </a:lnTo>
                  <a:lnTo>
                    <a:pt x="899414" y="55880"/>
                  </a:lnTo>
                  <a:lnTo>
                    <a:pt x="656209" y="366268"/>
                  </a:lnTo>
                  <a:lnTo>
                    <a:pt x="595503" y="318770"/>
                  </a:lnTo>
                  <a:lnTo>
                    <a:pt x="635635" y="517144"/>
                  </a:lnTo>
                  <a:lnTo>
                    <a:pt x="837946" y="508762"/>
                  </a:lnTo>
                  <a:lnTo>
                    <a:pt x="777367" y="461264"/>
                  </a:lnTo>
                  <a:lnTo>
                    <a:pt x="1020572" y="150876"/>
                  </a:lnTo>
                  <a:lnTo>
                    <a:pt x="1081278" y="198374"/>
                  </a:lnTo>
                  <a:close/>
                </a:path>
                <a:path w="1661160" h="1117600">
                  <a:moveTo>
                    <a:pt x="1661160" y="959739"/>
                  </a:moveTo>
                  <a:lnTo>
                    <a:pt x="1432052" y="802005"/>
                  </a:lnTo>
                  <a:lnTo>
                    <a:pt x="1432052" y="880872"/>
                  </a:lnTo>
                  <a:lnTo>
                    <a:pt x="743712" y="880872"/>
                  </a:lnTo>
                  <a:lnTo>
                    <a:pt x="743712" y="1038606"/>
                  </a:lnTo>
                  <a:lnTo>
                    <a:pt x="1432052" y="1038606"/>
                  </a:lnTo>
                  <a:lnTo>
                    <a:pt x="1432052" y="1117473"/>
                  </a:lnTo>
                  <a:lnTo>
                    <a:pt x="1661160" y="95973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01090" y="303222"/>
            <a:ext cx="824291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Performance</a:t>
            </a:r>
            <a:r>
              <a:rPr spc="25" dirty="0"/>
              <a:t> </a:t>
            </a:r>
            <a:r>
              <a:rPr spc="-10" dirty="0"/>
              <a:t>Monitor(s)</a:t>
            </a:r>
          </a:p>
        </p:txBody>
      </p:sp>
    </p:spTree>
    <p:extLst>
      <p:ext uri="{BB962C8B-B14F-4D97-AF65-F5344CB8AC3E}">
        <p14:creationId xmlns:p14="http://schemas.microsoft.com/office/powerpoint/2010/main" val="225830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257502"/>
            <a:ext cx="816671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Performance</a:t>
            </a:r>
            <a:r>
              <a:rPr spc="25" dirty="0"/>
              <a:t> </a:t>
            </a:r>
            <a:r>
              <a:rPr spc="-10" dirty="0"/>
              <a:t>Monitor(s)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57250"/>
            <a:ext cx="7459980" cy="41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17" y="1216318"/>
            <a:ext cx="8341359" cy="3539014"/>
          </a:xfrm>
          <a:custGeom>
            <a:avLst/>
            <a:gdLst/>
            <a:ahLst/>
            <a:cxnLst/>
            <a:rect l="l" t="t" r="r" b="b"/>
            <a:pathLst>
              <a:path w="8341359" h="4718685">
                <a:moveTo>
                  <a:pt x="0" y="4718304"/>
                </a:moveTo>
                <a:lnTo>
                  <a:pt x="8340852" y="4718304"/>
                </a:lnTo>
                <a:lnTo>
                  <a:pt x="8340852" y="0"/>
                </a:lnTo>
                <a:lnTo>
                  <a:pt x="0" y="0"/>
                </a:lnTo>
                <a:lnTo>
                  <a:pt x="0" y="4718304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65639" y="1004602"/>
            <a:ext cx="4846955" cy="3205163"/>
            <a:chOff x="4265638" y="1339469"/>
            <a:chExt cx="4846955" cy="4273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389" y="3160560"/>
              <a:ext cx="707910" cy="5861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652" y="2199132"/>
              <a:ext cx="170687" cy="701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4584" y="2403347"/>
              <a:ext cx="435863" cy="345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4584" y="4113276"/>
              <a:ext cx="435863" cy="345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652" y="3909060"/>
              <a:ext cx="170687" cy="7010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63312" y="2061972"/>
              <a:ext cx="762000" cy="2667000"/>
            </a:xfrm>
            <a:custGeom>
              <a:avLst/>
              <a:gdLst/>
              <a:ahLst/>
              <a:cxnLst/>
              <a:rect l="l" t="t" r="r" b="b"/>
              <a:pathLst>
                <a:path w="762000" h="2667000">
                  <a:moveTo>
                    <a:pt x="0" y="2667000"/>
                  </a:moveTo>
                  <a:lnTo>
                    <a:pt x="762000" y="2667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652" y="3019044"/>
              <a:ext cx="170687" cy="701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4584" y="3224783"/>
              <a:ext cx="435863" cy="344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5638" y="3168434"/>
              <a:ext cx="707910" cy="5861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19900" y="1702308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9900" y="1342644"/>
              <a:ext cx="2286000" cy="4267200"/>
            </a:xfrm>
            <a:custGeom>
              <a:avLst/>
              <a:gdLst/>
              <a:ahLst/>
              <a:cxnLst/>
              <a:rect l="l" t="t" r="r" b="b"/>
              <a:pathLst>
                <a:path w="2286000" h="4267200">
                  <a:moveTo>
                    <a:pt x="0" y="4267200"/>
                  </a:moveTo>
                  <a:lnTo>
                    <a:pt x="2286000" y="4267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4364" y="2253996"/>
              <a:ext cx="347472" cy="606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744" y="2253996"/>
              <a:ext cx="347472" cy="6065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1124" y="2253996"/>
              <a:ext cx="347472" cy="6065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984" y="2253996"/>
              <a:ext cx="345948" cy="6065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985507" y="1023080"/>
            <a:ext cx="1929764" cy="7598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Application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Infrastructure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1400" b="1" spc="-20" dirty="0">
                <a:latin typeface="Calibri"/>
                <a:cs typeface="Calibri"/>
              </a:rPr>
              <a:t>Web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13550" y="2316671"/>
            <a:ext cx="2298700" cy="981075"/>
            <a:chOff x="6813550" y="3088894"/>
            <a:chExt cx="2298700" cy="1308100"/>
          </a:xfrm>
        </p:grpSpPr>
        <p:sp>
          <p:nvSpPr>
            <p:cNvPr id="22" name="object 22"/>
            <p:cNvSpPr/>
            <p:nvPr/>
          </p:nvSpPr>
          <p:spPr>
            <a:xfrm>
              <a:off x="6819900" y="3095244"/>
              <a:ext cx="2286000" cy="1295400"/>
            </a:xfrm>
            <a:custGeom>
              <a:avLst/>
              <a:gdLst/>
              <a:ahLst/>
              <a:cxnLst/>
              <a:rect l="l" t="t" r="r" b="b"/>
              <a:pathLst>
                <a:path w="2286000" h="1295400">
                  <a:moveTo>
                    <a:pt x="0" y="0"/>
                  </a:moveTo>
                  <a:lnTo>
                    <a:pt x="2286000" y="0"/>
                  </a:lnTo>
                </a:path>
                <a:path w="2286000" h="1295400">
                  <a:moveTo>
                    <a:pt x="0" y="1295399"/>
                  </a:moveTo>
                  <a:lnTo>
                    <a:pt x="2286000" y="12953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280" y="3473196"/>
              <a:ext cx="347472" cy="6065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183" y="3473196"/>
              <a:ext cx="345948" cy="6065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2563" y="3473196"/>
              <a:ext cx="347472" cy="6065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900" y="3473196"/>
              <a:ext cx="347472" cy="60655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495794" y="2338007"/>
            <a:ext cx="9093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0920" y="2336291"/>
            <a:ext cx="4745990" cy="1752600"/>
            <a:chOff x="3550920" y="3115055"/>
            <a:chExt cx="4745990" cy="233680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279" y="4844795"/>
              <a:ext cx="347472" cy="6065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184" y="4844795"/>
              <a:ext cx="347472" cy="6065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0920" y="3115055"/>
              <a:ext cx="591312" cy="61874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509509" y="3366478"/>
            <a:ext cx="82359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DB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Servers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1096" y="2818733"/>
            <a:ext cx="1310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Genera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7883" y="952119"/>
            <a:ext cx="6018530" cy="2921794"/>
            <a:chOff x="1357883" y="1269491"/>
            <a:chExt cx="6018530" cy="389572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883" y="3067812"/>
              <a:ext cx="495300" cy="7330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9863" y="3080003"/>
              <a:ext cx="495300" cy="7330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2079" y="1592579"/>
              <a:ext cx="466344" cy="6278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4479" y="1744979"/>
              <a:ext cx="466344" cy="6278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879" y="1897379"/>
              <a:ext cx="466344" cy="62788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0527" y="1697736"/>
              <a:ext cx="609600" cy="7513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1672" y="1697736"/>
              <a:ext cx="600455" cy="7513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1556" y="2513202"/>
              <a:ext cx="1080770" cy="517525"/>
            </a:xfrm>
            <a:custGeom>
              <a:avLst/>
              <a:gdLst/>
              <a:ahLst/>
              <a:cxnLst/>
              <a:rect l="l" t="t" r="r" b="b"/>
              <a:pathLst>
                <a:path w="1080770" h="517525">
                  <a:moveTo>
                    <a:pt x="243840" y="382016"/>
                  </a:moveTo>
                  <a:lnTo>
                    <a:pt x="182880" y="382016"/>
                  </a:lnTo>
                  <a:lnTo>
                    <a:pt x="182880" y="73025"/>
                  </a:lnTo>
                  <a:lnTo>
                    <a:pt x="60960" y="73025"/>
                  </a:lnTo>
                  <a:lnTo>
                    <a:pt x="60960" y="382016"/>
                  </a:lnTo>
                  <a:lnTo>
                    <a:pt x="0" y="382016"/>
                  </a:lnTo>
                  <a:lnTo>
                    <a:pt x="121920" y="484505"/>
                  </a:lnTo>
                  <a:lnTo>
                    <a:pt x="243840" y="382016"/>
                  </a:lnTo>
                  <a:close/>
                </a:path>
                <a:path w="1080770" h="517525">
                  <a:moveTo>
                    <a:pt x="1080643" y="198374"/>
                  </a:moveTo>
                  <a:lnTo>
                    <a:pt x="1040511" y="0"/>
                  </a:lnTo>
                  <a:lnTo>
                    <a:pt x="838327" y="8382"/>
                  </a:lnTo>
                  <a:lnTo>
                    <a:pt x="898906" y="55880"/>
                  </a:lnTo>
                  <a:lnTo>
                    <a:pt x="655574" y="366268"/>
                  </a:lnTo>
                  <a:lnTo>
                    <a:pt x="594995" y="318770"/>
                  </a:lnTo>
                  <a:lnTo>
                    <a:pt x="635127" y="517144"/>
                  </a:lnTo>
                  <a:lnTo>
                    <a:pt x="837311" y="508762"/>
                  </a:lnTo>
                  <a:lnTo>
                    <a:pt x="776732" y="461264"/>
                  </a:lnTo>
                  <a:lnTo>
                    <a:pt x="1020064" y="150876"/>
                  </a:lnTo>
                  <a:lnTo>
                    <a:pt x="1080643" y="19837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3412" y="1269491"/>
              <a:ext cx="615695" cy="6736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23744" y="1650999"/>
              <a:ext cx="4852670" cy="2909570"/>
            </a:xfrm>
            <a:custGeom>
              <a:avLst/>
              <a:gdLst/>
              <a:ahLst/>
              <a:cxnLst/>
              <a:rect l="l" t="t" r="r" b="b"/>
              <a:pathLst>
                <a:path w="4852670" h="2909570">
                  <a:moveTo>
                    <a:pt x="917448" y="1821434"/>
                  </a:moveTo>
                  <a:lnTo>
                    <a:pt x="688340" y="1663700"/>
                  </a:lnTo>
                  <a:lnTo>
                    <a:pt x="688340" y="1742567"/>
                  </a:lnTo>
                  <a:lnTo>
                    <a:pt x="0" y="1742567"/>
                  </a:lnTo>
                  <a:lnTo>
                    <a:pt x="0" y="1900301"/>
                  </a:lnTo>
                  <a:lnTo>
                    <a:pt x="688340" y="1900301"/>
                  </a:lnTo>
                  <a:lnTo>
                    <a:pt x="688340" y="1979168"/>
                  </a:lnTo>
                  <a:lnTo>
                    <a:pt x="917448" y="1821434"/>
                  </a:lnTo>
                  <a:close/>
                </a:path>
                <a:path w="4852670" h="2909570">
                  <a:moveTo>
                    <a:pt x="3374771" y="94742"/>
                  </a:moveTo>
                  <a:lnTo>
                    <a:pt x="3354959" y="0"/>
                  </a:lnTo>
                  <a:lnTo>
                    <a:pt x="2175383" y="245618"/>
                  </a:lnTo>
                  <a:lnTo>
                    <a:pt x="2165477" y="198247"/>
                  </a:lnTo>
                  <a:lnTo>
                    <a:pt x="1792097" y="374904"/>
                  </a:lnTo>
                  <a:lnTo>
                    <a:pt x="2204974" y="387858"/>
                  </a:lnTo>
                  <a:lnTo>
                    <a:pt x="2195195" y="340360"/>
                  </a:lnTo>
                  <a:lnTo>
                    <a:pt x="3374771" y="94742"/>
                  </a:lnTo>
                  <a:close/>
                </a:path>
                <a:path w="4852670" h="2909570">
                  <a:moveTo>
                    <a:pt x="3726180" y="1369695"/>
                  </a:moveTo>
                  <a:lnTo>
                    <a:pt x="3693414" y="1369695"/>
                  </a:lnTo>
                  <a:lnTo>
                    <a:pt x="3693414" y="353060"/>
                  </a:lnTo>
                  <a:lnTo>
                    <a:pt x="3627882" y="353060"/>
                  </a:lnTo>
                  <a:lnTo>
                    <a:pt x="3627882" y="1369695"/>
                  </a:lnTo>
                  <a:lnTo>
                    <a:pt x="3595116" y="1369695"/>
                  </a:lnTo>
                  <a:lnTo>
                    <a:pt x="3660648" y="1706372"/>
                  </a:lnTo>
                  <a:lnTo>
                    <a:pt x="3726180" y="1369695"/>
                  </a:lnTo>
                  <a:close/>
                </a:path>
                <a:path w="4852670" h="2909570">
                  <a:moveTo>
                    <a:pt x="4670298" y="1595501"/>
                  </a:moveTo>
                  <a:lnTo>
                    <a:pt x="4535678" y="1253109"/>
                  </a:lnTo>
                  <a:lnTo>
                    <a:pt x="4511040" y="1267460"/>
                  </a:lnTo>
                  <a:lnTo>
                    <a:pt x="3959352" y="326771"/>
                  </a:lnTo>
                  <a:lnTo>
                    <a:pt x="3910076" y="355600"/>
                  </a:lnTo>
                  <a:lnTo>
                    <a:pt x="4461764" y="1296416"/>
                  </a:lnTo>
                  <a:lnTo>
                    <a:pt x="4437126" y="1310894"/>
                  </a:lnTo>
                  <a:lnTo>
                    <a:pt x="4670298" y="1595501"/>
                  </a:lnTo>
                  <a:close/>
                </a:path>
                <a:path w="4852670" h="2909570">
                  <a:moveTo>
                    <a:pt x="4719574" y="808101"/>
                  </a:moveTo>
                  <a:lnTo>
                    <a:pt x="4603623" y="617474"/>
                  </a:lnTo>
                  <a:lnTo>
                    <a:pt x="4581906" y="641731"/>
                  </a:lnTo>
                  <a:lnTo>
                    <a:pt x="4103878" y="215392"/>
                  </a:lnTo>
                  <a:lnTo>
                    <a:pt x="4060571" y="263906"/>
                  </a:lnTo>
                  <a:lnTo>
                    <a:pt x="4538599" y="690245"/>
                  </a:lnTo>
                  <a:lnTo>
                    <a:pt x="4517009" y="714629"/>
                  </a:lnTo>
                  <a:lnTo>
                    <a:pt x="4719574" y="808101"/>
                  </a:lnTo>
                  <a:close/>
                </a:path>
                <a:path w="4852670" h="2909570">
                  <a:moveTo>
                    <a:pt x="4852670" y="2909189"/>
                  </a:moveTo>
                  <a:lnTo>
                    <a:pt x="4646422" y="2247011"/>
                  </a:lnTo>
                  <a:lnTo>
                    <a:pt x="4618101" y="2258568"/>
                  </a:lnTo>
                  <a:lnTo>
                    <a:pt x="3829812" y="341503"/>
                  </a:lnTo>
                  <a:lnTo>
                    <a:pt x="3773297" y="364744"/>
                  </a:lnTo>
                  <a:lnTo>
                    <a:pt x="4561586" y="2281809"/>
                  </a:lnTo>
                  <a:lnTo>
                    <a:pt x="4533392" y="2293493"/>
                  </a:lnTo>
                  <a:lnTo>
                    <a:pt x="4852670" y="29091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2267" y="4439412"/>
              <a:ext cx="848868" cy="5897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64791" y="3878580"/>
              <a:ext cx="245745" cy="411480"/>
            </a:xfrm>
            <a:custGeom>
              <a:avLst/>
              <a:gdLst/>
              <a:ahLst/>
              <a:cxnLst/>
              <a:rect l="l" t="t" r="r" b="b"/>
              <a:pathLst>
                <a:path w="245744" h="411479">
                  <a:moveTo>
                    <a:pt x="184022" y="0"/>
                  </a:moveTo>
                  <a:lnTo>
                    <a:pt x="61340" y="0"/>
                  </a:lnTo>
                  <a:lnTo>
                    <a:pt x="61340" y="308356"/>
                  </a:lnTo>
                  <a:lnTo>
                    <a:pt x="0" y="308356"/>
                  </a:lnTo>
                  <a:lnTo>
                    <a:pt x="122681" y="411480"/>
                  </a:lnTo>
                  <a:lnTo>
                    <a:pt x="245363" y="308356"/>
                  </a:lnTo>
                  <a:lnTo>
                    <a:pt x="184022" y="308356"/>
                  </a:lnTo>
                  <a:lnTo>
                    <a:pt x="1840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3827" y="4411980"/>
              <a:ext cx="609600" cy="7528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4972" y="4411980"/>
              <a:ext cx="600455" cy="752856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32446" y="364566"/>
            <a:ext cx="822370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Analysis</a:t>
            </a:r>
            <a:r>
              <a:rPr sz="3200" spc="-25" dirty="0"/>
              <a:t> </a:t>
            </a:r>
            <a:r>
              <a:rPr sz="3200" spc="-1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32133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192" y="166281"/>
            <a:ext cx="780460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Analysis</a:t>
            </a:r>
            <a:r>
              <a:rPr sz="3200" spc="-25" dirty="0"/>
              <a:t> </a:t>
            </a:r>
            <a:r>
              <a:rPr sz="3200" spc="-10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66750"/>
            <a:ext cx="7458456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3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192" y="197142"/>
            <a:ext cx="826180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Sample</a:t>
            </a:r>
            <a:r>
              <a:rPr sz="3200" spc="-65" dirty="0"/>
              <a:t> </a:t>
            </a:r>
            <a:r>
              <a:rPr sz="3200" spc="-10" dirty="0"/>
              <a:t>Report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3756" y="895350"/>
            <a:ext cx="7719059" cy="4069080"/>
            <a:chOff x="1106424" y="899160"/>
            <a:chExt cx="7719059" cy="542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568" y="908304"/>
              <a:ext cx="5241035" cy="46314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10996" y="903732"/>
              <a:ext cx="5250180" cy="4640580"/>
            </a:xfrm>
            <a:custGeom>
              <a:avLst/>
              <a:gdLst/>
              <a:ahLst/>
              <a:cxnLst/>
              <a:rect l="l" t="t" r="r" b="b"/>
              <a:pathLst>
                <a:path w="5250180" h="4640580">
                  <a:moveTo>
                    <a:pt x="0" y="4640580"/>
                  </a:moveTo>
                  <a:lnTo>
                    <a:pt x="5250180" y="4640580"/>
                  </a:lnTo>
                  <a:lnTo>
                    <a:pt x="5250180" y="0"/>
                  </a:lnTo>
                  <a:lnTo>
                    <a:pt x="0" y="0"/>
                  </a:lnTo>
                  <a:lnTo>
                    <a:pt x="0" y="4640580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7736" y="2852927"/>
              <a:ext cx="3308604" cy="34625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03164" y="2848355"/>
              <a:ext cx="3317875" cy="3472179"/>
            </a:xfrm>
            <a:custGeom>
              <a:avLst/>
              <a:gdLst/>
              <a:ahLst/>
              <a:cxnLst/>
              <a:rect l="l" t="t" r="r" b="b"/>
              <a:pathLst>
                <a:path w="3317875" h="3472179">
                  <a:moveTo>
                    <a:pt x="0" y="3471672"/>
                  </a:moveTo>
                  <a:lnTo>
                    <a:pt x="3317747" y="3471672"/>
                  </a:lnTo>
                  <a:lnTo>
                    <a:pt x="3317747" y="0"/>
                  </a:lnTo>
                  <a:lnTo>
                    <a:pt x="0" y="0"/>
                  </a:lnTo>
                  <a:lnTo>
                    <a:pt x="0" y="3471672"/>
                  </a:lnTo>
                  <a:close/>
                </a:path>
              </a:pathLst>
            </a:custGeom>
            <a:ln w="9144">
              <a:solidFill>
                <a:srgbClr val="207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3788" y="1484757"/>
              <a:ext cx="1070610" cy="1369060"/>
            </a:xfrm>
            <a:custGeom>
              <a:avLst/>
              <a:gdLst/>
              <a:ahLst/>
              <a:cxnLst/>
              <a:rect l="l" t="t" r="r" b="b"/>
              <a:pathLst>
                <a:path w="1070609" h="1369060">
                  <a:moveTo>
                    <a:pt x="999509" y="1265021"/>
                  </a:moveTo>
                  <a:lnTo>
                    <a:pt x="965327" y="1267587"/>
                  </a:lnTo>
                  <a:lnTo>
                    <a:pt x="1025652" y="1368552"/>
                  </a:lnTo>
                  <a:lnTo>
                    <a:pt x="1060606" y="1283207"/>
                  </a:lnTo>
                  <a:lnTo>
                    <a:pt x="1001648" y="1283207"/>
                  </a:lnTo>
                  <a:lnTo>
                    <a:pt x="999509" y="1265021"/>
                  </a:lnTo>
                  <a:close/>
                </a:path>
                <a:path w="1070609" h="1369060">
                  <a:moveTo>
                    <a:pt x="1034531" y="1262392"/>
                  </a:moveTo>
                  <a:lnTo>
                    <a:pt x="999509" y="1265021"/>
                  </a:lnTo>
                  <a:lnTo>
                    <a:pt x="1001648" y="1283207"/>
                  </a:lnTo>
                  <a:lnTo>
                    <a:pt x="1036573" y="1279143"/>
                  </a:lnTo>
                  <a:lnTo>
                    <a:pt x="1034531" y="1262392"/>
                  </a:lnTo>
                  <a:close/>
                </a:path>
                <a:path w="1070609" h="1369060">
                  <a:moveTo>
                    <a:pt x="1070229" y="1259713"/>
                  </a:moveTo>
                  <a:lnTo>
                    <a:pt x="1034531" y="1262392"/>
                  </a:lnTo>
                  <a:lnTo>
                    <a:pt x="1036573" y="1279143"/>
                  </a:lnTo>
                  <a:lnTo>
                    <a:pt x="1001648" y="1283207"/>
                  </a:lnTo>
                  <a:lnTo>
                    <a:pt x="1060606" y="1283207"/>
                  </a:lnTo>
                  <a:lnTo>
                    <a:pt x="1070229" y="1259713"/>
                  </a:lnTo>
                  <a:close/>
                </a:path>
                <a:path w="1070609" h="1369060">
                  <a:moveTo>
                    <a:pt x="35051" y="0"/>
                  </a:moveTo>
                  <a:lnTo>
                    <a:pt x="0" y="762"/>
                  </a:lnTo>
                  <a:lnTo>
                    <a:pt x="762" y="32892"/>
                  </a:lnTo>
                  <a:lnTo>
                    <a:pt x="2921" y="65531"/>
                  </a:lnTo>
                  <a:lnTo>
                    <a:pt x="11557" y="130682"/>
                  </a:lnTo>
                  <a:lnTo>
                    <a:pt x="25400" y="194563"/>
                  </a:lnTo>
                  <a:lnTo>
                    <a:pt x="44196" y="256920"/>
                  </a:lnTo>
                  <a:lnTo>
                    <a:pt x="67437" y="317245"/>
                  </a:lnTo>
                  <a:lnTo>
                    <a:pt x="94869" y="374903"/>
                  </a:lnTo>
                  <a:lnTo>
                    <a:pt x="126111" y="429640"/>
                  </a:lnTo>
                  <a:lnTo>
                    <a:pt x="160782" y="480821"/>
                  </a:lnTo>
                  <a:lnTo>
                    <a:pt x="198500" y="527938"/>
                  </a:lnTo>
                  <a:lnTo>
                    <a:pt x="238887" y="570483"/>
                  </a:lnTo>
                  <a:lnTo>
                    <a:pt x="281813" y="608076"/>
                  </a:lnTo>
                  <a:lnTo>
                    <a:pt x="326771" y="640206"/>
                  </a:lnTo>
                  <a:lnTo>
                    <a:pt x="373379" y="666241"/>
                  </a:lnTo>
                  <a:lnTo>
                    <a:pt x="421639" y="685545"/>
                  </a:lnTo>
                  <a:lnTo>
                    <a:pt x="470915" y="697738"/>
                  </a:lnTo>
                  <a:lnTo>
                    <a:pt x="544449" y="702944"/>
                  </a:lnTo>
                  <a:lnTo>
                    <a:pt x="566547" y="705738"/>
                  </a:lnTo>
                  <a:lnTo>
                    <a:pt x="610869" y="716660"/>
                  </a:lnTo>
                  <a:lnTo>
                    <a:pt x="654685" y="734313"/>
                  </a:lnTo>
                  <a:lnTo>
                    <a:pt x="697738" y="758316"/>
                  </a:lnTo>
                  <a:lnTo>
                    <a:pt x="739647" y="788162"/>
                  </a:lnTo>
                  <a:lnTo>
                    <a:pt x="779907" y="823594"/>
                  </a:lnTo>
                  <a:lnTo>
                    <a:pt x="818261" y="863980"/>
                  </a:lnTo>
                  <a:lnTo>
                    <a:pt x="854202" y="908938"/>
                  </a:lnTo>
                  <a:lnTo>
                    <a:pt x="887348" y="957833"/>
                  </a:lnTo>
                  <a:lnTo>
                    <a:pt x="917193" y="1010157"/>
                  </a:lnTo>
                  <a:lnTo>
                    <a:pt x="943610" y="1065656"/>
                  </a:lnTo>
                  <a:lnTo>
                    <a:pt x="965835" y="1123314"/>
                  </a:lnTo>
                  <a:lnTo>
                    <a:pt x="983868" y="1183131"/>
                  </a:lnTo>
                  <a:lnTo>
                    <a:pt x="997077" y="1244345"/>
                  </a:lnTo>
                  <a:lnTo>
                    <a:pt x="999509" y="1265021"/>
                  </a:lnTo>
                  <a:lnTo>
                    <a:pt x="1034531" y="1262392"/>
                  </a:lnTo>
                  <a:lnTo>
                    <a:pt x="1025143" y="1205356"/>
                  </a:lnTo>
                  <a:lnTo>
                    <a:pt x="1008761" y="1142238"/>
                  </a:lnTo>
                  <a:lnTo>
                    <a:pt x="987679" y="1080896"/>
                  </a:lnTo>
                  <a:lnTo>
                    <a:pt x="962152" y="1021968"/>
                  </a:lnTo>
                  <a:lnTo>
                    <a:pt x="932814" y="965580"/>
                  </a:lnTo>
                  <a:lnTo>
                    <a:pt x="899794" y="912621"/>
                  </a:lnTo>
                  <a:lnTo>
                    <a:pt x="863472" y="863472"/>
                  </a:lnTo>
                  <a:lnTo>
                    <a:pt x="824230" y="818514"/>
                  </a:lnTo>
                  <a:lnTo>
                    <a:pt x="782446" y="778382"/>
                  </a:lnTo>
                  <a:lnTo>
                    <a:pt x="738378" y="743457"/>
                  </a:lnTo>
                  <a:lnTo>
                    <a:pt x="692404" y="714375"/>
                  </a:lnTo>
                  <a:lnTo>
                    <a:pt x="644652" y="691641"/>
                  </a:lnTo>
                  <a:lnTo>
                    <a:pt x="595757" y="676020"/>
                  </a:lnTo>
                  <a:lnTo>
                    <a:pt x="545973" y="667892"/>
                  </a:lnTo>
                  <a:lnTo>
                    <a:pt x="500125" y="665988"/>
                  </a:lnTo>
                  <a:lnTo>
                    <a:pt x="478027" y="663447"/>
                  </a:lnTo>
                  <a:lnTo>
                    <a:pt x="433577" y="652526"/>
                  </a:lnTo>
                  <a:lnTo>
                    <a:pt x="389509" y="635126"/>
                  </a:lnTo>
                  <a:lnTo>
                    <a:pt x="346328" y="611123"/>
                  </a:lnTo>
                  <a:lnTo>
                    <a:pt x="304164" y="581151"/>
                  </a:lnTo>
                  <a:lnTo>
                    <a:pt x="263778" y="545845"/>
                  </a:lnTo>
                  <a:lnTo>
                    <a:pt x="225425" y="505459"/>
                  </a:lnTo>
                  <a:lnTo>
                    <a:pt x="189357" y="460628"/>
                  </a:lnTo>
                  <a:lnTo>
                    <a:pt x="156210" y="411606"/>
                  </a:lnTo>
                  <a:lnTo>
                    <a:pt x="126237" y="359282"/>
                  </a:lnTo>
                  <a:lnTo>
                    <a:pt x="99822" y="304038"/>
                  </a:lnTo>
                  <a:lnTo>
                    <a:pt x="77597" y="246125"/>
                  </a:lnTo>
                  <a:lnTo>
                    <a:pt x="59562" y="186435"/>
                  </a:lnTo>
                  <a:lnTo>
                    <a:pt x="46227" y="125348"/>
                  </a:lnTo>
                  <a:lnTo>
                    <a:pt x="37846" y="63245"/>
                  </a:lnTo>
                  <a:lnTo>
                    <a:pt x="35813" y="32003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4F6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1872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726" y="433778"/>
            <a:ext cx="2034539" cy="348492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Testing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Jargons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Introduction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History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Protocols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Features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works?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Installation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Thread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Group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Execution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Order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Demo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66750"/>
            <a:ext cx="8686800" cy="429540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25257B"/>
                </a:solidFill>
                <a:latin typeface="Calibri"/>
                <a:cs typeface="Calibri"/>
              </a:rPr>
              <a:t>Functional</a:t>
            </a:r>
            <a:r>
              <a:rPr sz="1400" b="1" spc="-7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960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Usually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done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first,</a:t>
            </a:r>
            <a:r>
              <a:rPr sz="14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test</a:t>
            </a:r>
            <a:r>
              <a:rPr sz="14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application functionality not</a:t>
            </a:r>
            <a:endParaRPr sz="1400" dirty="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performance.</a:t>
            </a:r>
            <a:endParaRPr sz="1400" dirty="0">
              <a:latin typeface="Calibri"/>
              <a:cs typeface="Calibri"/>
            </a:endParaRPr>
          </a:p>
          <a:p>
            <a:pPr marL="756285" marR="1541780" lvl="1" indent="-287020">
              <a:lnSpc>
                <a:spcPts val="2160"/>
              </a:lnSpc>
              <a:spcBef>
                <a:spcPts val="1230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spc="-25" dirty="0">
                <a:solidFill>
                  <a:srgbClr val="25257B"/>
                </a:solidFill>
                <a:latin typeface="Calibri"/>
                <a:cs typeface="Calibri"/>
              </a:rPr>
              <a:t>Very</a:t>
            </a:r>
            <a:r>
              <a:rPr sz="14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Comprehensive!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25257B"/>
                </a:solidFill>
                <a:latin typeface="Calibri"/>
                <a:cs typeface="Calibri"/>
              </a:rPr>
              <a:t>Tries</a:t>
            </a:r>
            <a:r>
              <a:rPr sz="14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cover</a:t>
            </a:r>
            <a:r>
              <a:rPr sz="14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all aspects</a:t>
            </a:r>
            <a:r>
              <a:rPr sz="14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 </a:t>
            </a:r>
            <a:r>
              <a:rPr sz="14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system/application.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30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spc="-45" dirty="0">
                <a:solidFill>
                  <a:srgbClr val="25257B"/>
                </a:solidFill>
                <a:latin typeface="Calibri"/>
                <a:cs typeface="Calibri"/>
              </a:rPr>
              <a:t>Tests</a:t>
            </a:r>
            <a:r>
              <a:rPr sz="14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at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Presentation</a:t>
            </a:r>
            <a:r>
              <a:rPr sz="14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Layer</a:t>
            </a:r>
            <a:r>
              <a:rPr sz="14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user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Interface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(UI)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level.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F9100"/>
              </a:buClr>
              <a:buFont typeface="Calibri"/>
              <a:buChar char="•"/>
            </a:pP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9100"/>
              </a:buClr>
              <a:buFont typeface="Calibri"/>
              <a:buChar char="•"/>
            </a:pPr>
            <a:endParaRPr sz="11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1400" b="1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960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Once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application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passes</a:t>
            </a:r>
            <a:r>
              <a:rPr sz="14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functional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testing,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it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generally</a:t>
            </a:r>
            <a:endParaRPr sz="1400" dirty="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submitted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for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testing</a:t>
            </a:r>
            <a:endParaRPr sz="1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1235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During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this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process,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the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system/application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stressed</a:t>
            </a:r>
            <a:r>
              <a:rPr sz="14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see</a:t>
            </a:r>
            <a:r>
              <a:rPr sz="14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how </a:t>
            </a:r>
            <a:r>
              <a:rPr sz="14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well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it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performs</a:t>
            </a:r>
            <a:r>
              <a:rPr sz="14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when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used by</a:t>
            </a:r>
            <a:r>
              <a:rPr sz="14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many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users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simultaneously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925"/>
              </a:spcBef>
              <a:buClr>
                <a:srgbClr val="FF9100"/>
              </a:buClr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Usually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tests</a:t>
            </a:r>
            <a:r>
              <a:rPr sz="1400" spc="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at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Protocol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Middleware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level</a:t>
            </a:r>
            <a:r>
              <a:rPr sz="14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although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25257B"/>
                </a:solidFill>
                <a:latin typeface="Calibri"/>
                <a:cs typeface="Calibri"/>
              </a:rPr>
              <a:t>more</a:t>
            </a:r>
            <a:r>
              <a:rPr lang="en-IN" sz="1400" spc="-10" dirty="0" smtClean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25257B"/>
                </a:solidFill>
                <a:latin typeface="Calibri"/>
                <a:cs typeface="Calibri"/>
              </a:rPr>
              <a:t>modern</a:t>
            </a:r>
            <a:r>
              <a:rPr sz="1400" spc="-20" dirty="0" smtClean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techniques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5257B"/>
                </a:solidFill>
                <a:latin typeface="Calibri"/>
                <a:cs typeface="Calibri"/>
              </a:rPr>
              <a:t>test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at</a:t>
            </a:r>
            <a:r>
              <a:rPr sz="14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5257B"/>
                </a:solidFill>
                <a:latin typeface="Calibri"/>
                <a:cs typeface="Calibri"/>
              </a:rPr>
              <a:t>UI.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249328"/>
            <a:ext cx="80807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33B78"/>
                </a:solidFill>
              </a:rPr>
              <a:t>Comparing</a:t>
            </a:r>
            <a:r>
              <a:rPr sz="2400" spc="-25" dirty="0">
                <a:solidFill>
                  <a:srgbClr val="133B78"/>
                </a:solidFill>
              </a:rPr>
              <a:t> </a:t>
            </a:r>
            <a:r>
              <a:rPr sz="2400" spc="-5" dirty="0">
                <a:solidFill>
                  <a:srgbClr val="133B78"/>
                </a:solidFill>
              </a:rPr>
              <a:t>Functional</a:t>
            </a:r>
            <a:r>
              <a:rPr sz="2400" spc="-20" dirty="0">
                <a:solidFill>
                  <a:srgbClr val="133B78"/>
                </a:solidFill>
              </a:rPr>
              <a:t> </a:t>
            </a:r>
            <a:r>
              <a:rPr sz="2400" dirty="0">
                <a:solidFill>
                  <a:srgbClr val="133B78"/>
                </a:solidFill>
              </a:rPr>
              <a:t>&amp;</a:t>
            </a:r>
            <a:r>
              <a:rPr sz="2400" spc="-5" dirty="0">
                <a:solidFill>
                  <a:srgbClr val="133B78"/>
                </a:solidFill>
              </a:rPr>
              <a:t> </a:t>
            </a:r>
            <a:r>
              <a:rPr sz="2400" spc="-15" dirty="0">
                <a:solidFill>
                  <a:srgbClr val="133B78"/>
                </a:solidFill>
              </a:rPr>
              <a:t>Performance</a:t>
            </a:r>
            <a:r>
              <a:rPr sz="2400" spc="-10" dirty="0">
                <a:solidFill>
                  <a:srgbClr val="133B78"/>
                </a:solidFill>
              </a:rPr>
              <a:t> </a:t>
            </a:r>
            <a:r>
              <a:rPr sz="2400" spc="-40" dirty="0">
                <a:solidFill>
                  <a:srgbClr val="133B78"/>
                </a:solidFill>
              </a:rPr>
              <a:t>Testing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88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10080" marR="5080" indent="-1898014">
              <a:lnSpc>
                <a:spcPts val="3829"/>
              </a:lnSpc>
              <a:spcBef>
                <a:spcPts val="204"/>
              </a:spcBef>
            </a:pPr>
            <a:r>
              <a:rPr spc="-55" dirty="0">
                <a:solidFill>
                  <a:srgbClr val="737373"/>
                </a:solidFill>
              </a:rPr>
              <a:t>“</a:t>
            </a:r>
            <a:r>
              <a:rPr spc="-55" dirty="0"/>
              <a:t>Quality</a:t>
            </a:r>
            <a:r>
              <a:rPr spc="-15" dirty="0"/>
              <a:t> </a:t>
            </a:r>
            <a:r>
              <a:rPr spc="-20" dirty="0"/>
              <a:t>means</a:t>
            </a:r>
            <a:r>
              <a:rPr spc="-15" dirty="0"/>
              <a:t> </a:t>
            </a:r>
            <a:r>
              <a:rPr spc="-35" dirty="0"/>
              <a:t>doing</a:t>
            </a:r>
            <a:r>
              <a:rPr spc="-20" dirty="0"/>
              <a:t> </a:t>
            </a:r>
            <a:r>
              <a:rPr spc="-35" dirty="0"/>
              <a:t>it</a:t>
            </a:r>
            <a:r>
              <a:rPr spc="-10" dirty="0"/>
              <a:t> </a:t>
            </a:r>
            <a:r>
              <a:rPr spc="-40" dirty="0"/>
              <a:t>right</a:t>
            </a:r>
            <a:r>
              <a:rPr spc="-15" dirty="0"/>
              <a:t> </a:t>
            </a:r>
            <a:r>
              <a:rPr spc="-25" dirty="0"/>
              <a:t>even</a:t>
            </a:r>
            <a:r>
              <a:rPr spc="-15" dirty="0"/>
              <a:t> </a:t>
            </a:r>
            <a:r>
              <a:rPr spc="-35" dirty="0"/>
              <a:t>when </a:t>
            </a:r>
            <a:r>
              <a:rPr spc="-780" dirty="0"/>
              <a:t> </a:t>
            </a:r>
            <a:r>
              <a:rPr spc="-30" dirty="0"/>
              <a:t>no</a:t>
            </a:r>
            <a:r>
              <a:rPr spc="-15" dirty="0"/>
              <a:t> one </a:t>
            </a:r>
            <a:r>
              <a:rPr spc="-30" dirty="0"/>
              <a:t>is</a:t>
            </a:r>
            <a:r>
              <a:rPr spc="-10" dirty="0"/>
              <a:t> </a:t>
            </a:r>
            <a:r>
              <a:rPr spc="-25" dirty="0"/>
              <a:t>looking.</a:t>
            </a:r>
            <a:r>
              <a:rPr spc="-25" dirty="0">
                <a:solidFill>
                  <a:srgbClr val="737373"/>
                </a:solidFill>
              </a:rPr>
              <a:t>”</a:t>
            </a:r>
          </a:p>
        </p:txBody>
      </p:sp>
      <p:sp>
        <p:nvSpPr>
          <p:cNvPr id="4" name="object 4"/>
          <p:cNvSpPr/>
          <p:nvPr/>
        </p:nvSpPr>
        <p:spPr>
          <a:xfrm>
            <a:off x="4295553" y="2693399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>
                <a:moveTo>
                  <a:pt x="0" y="0"/>
                </a:moveTo>
                <a:lnTo>
                  <a:pt x="552899" y="0"/>
                </a:lnTo>
              </a:path>
            </a:pathLst>
          </a:custGeom>
          <a:ln w="28574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41812" y="3025532"/>
            <a:ext cx="1257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5" dirty="0">
                <a:solidFill>
                  <a:srgbClr val="666666"/>
                </a:solidFill>
                <a:latin typeface="Roboto"/>
                <a:cs typeface="Roboto"/>
              </a:rPr>
              <a:t>-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Henr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y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Ford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294767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Testing</a:t>
            </a:r>
            <a:r>
              <a:rPr sz="3200" spc="-70" dirty="0"/>
              <a:t> </a:t>
            </a:r>
            <a:r>
              <a:rPr sz="3200" spc="-25" dirty="0"/>
              <a:t>Jargons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1597" y="1984988"/>
            <a:ext cx="7915275" cy="2062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b="1" spc="5" dirty="0">
                <a:solidFill>
                  <a:srgbClr val="666666"/>
                </a:solidFill>
                <a:latin typeface="Roboto"/>
                <a:cs typeface="Roboto"/>
              </a:rPr>
              <a:t>Performance</a:t>
            </a:r>
            <a:r>
              <a:rPr sz="1400" b="1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400" b="1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−</a:t>
            </a:r>
            <a:r>
              <a:rPr sz="1400" spc="20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This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400" spc="20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sets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best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possible</a:t>
            </a:r>
            <a:r>
              <a:rPr sz="1400" spc="2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performance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expectation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under</a:t>
            </a:r>
            <a:r>
              <a:rPr sz="1400" spc="20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400" spc="2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given</a:t>
            </a:r>
            <a:endParaRPr sz="1400">
              <a:latin typeface="Roboto"/>
              <a:cs typeface="Roboto"/>
            </a:endParaRPr>
          </a:p>
          <a:p>
            <a:pPr marL="348615" marR="8255">
              <a:lnSpc>
                <a:spcPct val="169600"/>
              </a:lnSpc>
            </a:pP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configuration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of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infrastructure.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also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Roboto"/>
                <a:cs typeface="Roboto"/>
              </a:rPr>
              <a:t>highlights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early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666666"/>
                </a:solidFill>
                <a:latin typeface="Roboto"/>
                <a:cs typeface="Roboto"/>
              </a:rPr>
              <a:t>in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testing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process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if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666666"/>
                </a:solidFill>
                <a:latin typeface="Roboto"/>
                <a:cs typeface="Roboto"/>
              </a:rPr>
              <a:t>any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changes</a:t>
            </a:r>
            <a:r>
              <a:rPr sz="1400" spc="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need </a:t>
            </a:r>
            <a:r>
              <a:rPr sz="1400" spc="-3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to 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be made before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application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goes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into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production.</a:t>
            </a:r>
            <a:endParaRPr sz="1400">
              <a:latin typeface="Roboto"/>
              <a:cs typeface="Roboto"/>
            </a:endParaRPr>
          </a:p>
          <a:p>
            <a:pPr marL="348615" marR="5080" indent="-336550">
              <a:lnSpc>
                <a:spcPct val="1696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solidFill>
                  <a:srgbClr val="666666"/>
                </a:solidFill>
                <a:latin typeface="Roboto"/>
                <a:cs typeface="Roboto"/>
              </a:rPr>
              <a:t>Load</a:t>
            </a:r>
            <a:r>
              <a:rPr sz="1400" b="1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400" b="1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−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This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400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basically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used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for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testing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system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under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top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load</a:t>
            </a:r>
            <a:r>
              <a:rPr sz="1400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was</a:t>
            </a:r>
            <a:r>
              <a:rPr sz="1400" spc="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designed </a:t>
            </a:r>
            <a:r>
              <a:rPr sz="1400" spc="-3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to operate</a:t>
            </a:r>
            <a:r>
              <a:rPr sz="14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under.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11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666666"/>
                </a:solidFill>
                <a:latin typeface="Roboto"/>
                <a:cs typeface="Roboto"/>
              </a:rPr>
              <a:t>Stress</a:t>
            </a:r>
            <a:r>
              <a:rPr sz="1400" b="1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b="1" spc="10" dirty="0">
                <a:solidFill>
                  <a:srgbClr val="666666"/>
                </a:solidFill>
                <a:latin typeface="Roboto"/>
                <a:cs typeface="Roboto"/>
              </a:rPr>
              <a:t>Test 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−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This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4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an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attempt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break</a:t>
            </a:r>
            <a:r>
              <a:rPr sz="14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system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overwhelming</a:t>
            </a:r>
            <a:r>
              <a:rPr sz="14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Roboto"/>
                <a:cs typeface="Roboto"/>
              </a:rPr>
              <a:t>its</a:t>
            </a:r>
            <a:r>
              <a:rPr sz="14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666666"/>
                </a:solidFill>
                <a:latin typeface="Roboto"/>
                <a:cs typeface="Roboto"/>
              </a:rPr>
              <a:t>resources.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221107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/>
              <a:t>Introduction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15" dirty="0"/>
              <a:t>jMeter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-5" dirty="0"/>
              <a:t> </a:t>
            </a:r>
            <a:r>
              <a:rPr spc="-25" dirty="0"/>
              <a:t>an</a:t>
            </a:r>
            <a:r>
              <a:rPr spc="-5" dirty="0"/>
              <a:t> </a:t>
            </a:r>
            <a:r>
              <a:rPr spc="-10" dirty="0"/>
              <a:t>Open</a:t>
            </a:r>
            <a:r>
              <a:rPr dirty="0"/>
              <a:t> </a:t>
            </a:r>
            <a:r>
              <a:rPr spc="-20" dirty="0"/>
              <a:t>Source</a:t>
            </a:r>
            <a:r>
              <a:rPr dirty="0"/>
              <a:t> </a:t>
            </a:r>
            <a:r>
              <a:rPr spc="-20" dirty="0"/>
              <a:t>testing</a:t>
            </a:r>
            <a:r>
              <a:rPr spc="-5" dirty="0"/>
              <a:t> </a:t>
            </a:r>
            <a:r>
              <a:rPr spc="-10" dirty="0"/>
              <a:t>software.</a:t>
            </a:r>
            <a:r>
              <a:rPr dirty="0"/>
              <a:t> </a:t>
            </a:r>
            <a:r>
              <a:rPr spc="-25" dirty="0"/>
              <a:t>It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-5" dirty="0"/>
              <a:t> </a:t>
            </a:r>
            <a:r>
              <a:rPr spc="-10" dirty="0"/>
              <a:t>100%</a:t>
            </a:r>
            <a:r>
              <a:rPr spc="5" dirty="0"/>
              <a:t> </a:t>
            </a:r>
            <a:r>
              <a:rPr spc="-20" dirty="0"/>
              <a:t>pure</a:t>
            </a:r>
            <a:r>
              <a:rPr dirty="0"/>
              <a:t> </a:t>
            </a:r>
            <a:r>
              <a:rPr spc="-20" dirty="0"/>
              <a:t>Java</a:t>
            </a:r>
            <a:r>
              <a:rPr spc="-5" dirty="0"/>
              <a:t> </a:t>
            </a:r>
            <a:r>
              <a:rPr spc="-20" dirty="0"/>
              <a:t>application</a:t>
            </a:r>
            <a:r>
              <a:rPr spc="-5" dirty="0"/>
              <a:t> </a:t>
            </a:r>
            <a:r>
              <a:rPr dirty="0"/>
              <a:t>for </a:t>
            </a:r>
            <a:r>
              <a:rPr spc="-434" dirty="0"/>
              <a:t> </a:t>
            </a:r>
            <a:r>
              <a:rPr spc="-15" dirty="0"/>
              <a:t>load </a:t>
            </a:r>
            <a:r>
              <a:rPr spc="-20" dirty="0"/>
              <a:t>and</a:t>
            </a:r>
            <a:r>
              <a:rPr spc="-10" dirty="0"/>
              <a:t> performance</a:t>
            </a:r>
            <a:r>
              <a:rPr spc="-5" dirty="0"/>
              <a:t> </a:t>
            </a:r>
            <a:r>
              <a:rPr spc="-20" dirty="0"/>
              <a:t>testing.</a:t>
            </a:r>
          </a:p>
          <a:p>
            <a:pPr marL="12700" marR="1105535" indent="50800">
              <a:lnSpc>
                <a:spcPct val="114599"/>
              </a:lnSpc>
              <a:spcBef>
                <a:spcPts val="1575"/>
              </a:spcBef>
            </a:pPr>
            <a:r>
              <a:rPr spc="-15" dirty="0"/>
              <a:t>jMeter</a:t>
            </a:r>
            <a:r>
              <a:rPr spc="-5" dirty="0"/>
              <a:t> </a:t>
            </a:r>
            <a:r>
              <a:rPr spc="-20" dirty="0"/>
              <a:t>is</a:t>
            </a:r>
            <a:r>
              <a:rPr dirty="0"/>
              <a:t> </a:t>
            </a:r>
            <a:r>
              <a:rPr spc="-15" dirty="0"/>
              <a:t>designed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5" dirty="0"/>
              <a:t>cover</a:t>
            </a:r>
            <a:r>
              <a:rPr dirty="0"/>
              <a:t> </a:t>
            </a:r>
            <a:r>
              <a:rPr spc="-15" dirty="0"/>
              <a:t>categories</a:t>
            </a:r>
            <a:r>
              <a:rPr spc="5" dirty="0"/>
              <a:t> </a:t>
            </a:r>
            <a:r>
              <a:rPr spc="15" dirty="0"/>
              <a:t>of</a:t>
            </a:r>
            <a:r>
              <a:rPr spc="5" dirty="0"/>
              <a:t> </a:t>
            </a:r>
            <a:r>
              <a:rPr spc="-15" dirty="0"/>
              <a:t>tests</a:t>
            </a:r>
            <a:r>
              <a:rPr spc="-5" dirty="0"/>
              <a:t> </a:t>
            </a:r>
            <a:r>
              <a:rPr spc="-15" dirty="0"/>
              <a:t>like</a:t>
            </a:r>
            <a:r>
              <a:rPr dirty="0"/>
              <a:t> </a:t>
            </a:r>
            <a:r>
              <a:rPr spc="-15" dirty="0"/>
              <a:t>load,</a:t>
            </a:r>
            <a:r>
              <a:rPr spc="-5" dirty="0"/>
              <a:t> </a:t>
            </a:r>
            <a:r>
              <a:rPr spc="-20" dirty="0"/>
              <a:t>functional, </a:t>
            </a:r>
            <a:r>
              <a:rPr spc="-430" dirty="0"/>
              <a:t> </a:t>
            </a:r>
            <a:r>
              <a:rPr spc="-10" dirty="0"/>
              <a:t>performance, </a:t>
            </a:r>
            <a:r>
              <a:rPr spc="-15" dirty="0"/>
              <a:t>regression,</a:t>
            </a:r>
            <a:r>
              <a:rPr spc="-5" dirty="0"/>
              <a:t> </a:t>
            </a:r>
            <a:r>
              <a:rPr spc="-10" dirty="0"/>
              <a:t>etc.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131572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/>
              <a:t>History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b="1" spc="-5" dirty="0">
                <a:latin typeface="Roboto"/>
                <a:cs typeface="Roboto"/>
              </a:rPr>
              <a:t>Stefano Mazzocchi</a:t>
            </a:r>
            <a:r>
              <a:rPr b="1" spc="25" dirty="0">
                <a:latin typeface="Roboto"/>
                <a:cs typeface="Roboto"/>
              </a:rPr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-20" dirty="0"/>
              <a:t>the</a:t>
            </a:r>
            <a:r>
              <a:rPr spc="-10" dirty="0"/>
              <a:t> Apache</a:t>
            </a:r>
            <a:r>
              <a:rPr dirty="0"/>
              <a:t> </a:t>
            </a:r>
            <a:r>
              <a:rPr spc="-10" dirty="0"/>
              <a:t>Software</a:t>
            </a:r>
            <a:r>
              <a:rPr spc="-5" dirty="0"/>
              <a:t> </a:t>
            </a:r>
            <a:r>
              <a:rPr spc="-20" dirty="0"/>
              <a:t>Foundation</a:t>
            </a:r>
            <a:r>
              <a:rPr spc="-5" dirty="0"/>
              <a:t> </a:t>
            </a:r>
            <a:r>
              <a:rPr spc="-15" dirty="0"/>
              <a:t>was</a:t>
            </a:r>
            <a:r>
              <a:rPr spc="-5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25" dirty="0"/>
              <a:t>original </a:t>
            </a:r>
            <a:r>
              <a:rPr spc="-20" dirty="0"/>
              <a:t> </a:t>
            </a:r>
            <a:r>
              <a:rPr spc="-15" dirty="0"/>
              <a:t>developer</a:t>
            </a:r>
            <a:r>
              <a:rPr spc="-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-10" dirty="0"/>
              <a:t>JMeter.</a:t>
            </a:r>
            <a:r>
              <a:rPr spc="-5" dirty="0"/>
              <a:t> </a:t>
            </a:r>
            <a:r>
              <a:rPr spc="10" dirty="0"/>
              <a:t>He</a:t>
            </a:r>
            <a:r>
              <a:rPr spc="-5" dirty="0"/>
              <a:t> </a:t>
            </a:r>
            <a:r>
              <a:rPr spc="-15" dirty="0"/>
              <a:t>wrote</a:t>
            </a:r>
            <a:r>
              <a:rPr dirty="0"/>
              <a:t> </a:t>
            </a:r>
            <a:r>
              <a:rPr spc="-25" dirty="0"/>
              <a:t>it</a:t>
            </a:r>
            <a:r>
              <a:rPr spc="-5" dirty="0"/>
              <a:t> </a:t>
            </a:r>
            <a:r>
              <a:rPr spc="-25" dirty="0"/>
              <a:t>primarily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5" dirty="0"/>
              <a:t>test</a:t>
            </a:r>
            <a:r>
              <a:rPr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10" dirty="0"/>
              <a:t>performance</a:t>
            </a:r>
            <a:r>
              <a:rPr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-10" dirty="0"/>
              <a:t>Apache </a:t>
            </a:r>
            <a:r>
              <a:rPr spc="-5" dirty="0"/>
              <a:t> </a:t>
            </a:r>
            <a:r>
              <a:rPr spc="-20" dirty="0"/>
              <a:t>JServ</a:t>
            </a:r>
            <a:r>
              <a:rPr dirty="0"/>
              <a:t> </a:t>
            </a:r>
            <a:r>
              <a:rPr spc="-10" dirty="0"/>
              <a:t>(now</a:t>
            </a:r>
            <a:r>
              <a:rPr dirty="0"/>
              <a:t> </a:t>
            </a:r>
            <a:r>
              <a:rPr spc="-15" dirty="0"/>
              <a:t>called</a:t>
            </a:r>
            <a:r>
              <a:rPr spc="10" dirty="0"/>
              <a:t> </a:t>
            </a:r>
            <a:r>
              <a:rPr spc="-15" dirty="0"/>
              <a:t>as</a:t>
            </a:r>
            <a:r>
              <a:rPr dirty="0"/>
              <a:t> </a:t>
            </a:r>
            <a:r>
              <a:rPr spc="-10" dirty="0"/>
              <a:t>Apache</a:t>
            </a:r>
            <a:r>
              <a:rPr spc="5" dirty="0"/>
              <a:t> </a:t>
            </a:r>
            <a:r>
              <a:rPr spc="-10" dirty="0"/>
              <a:t>Tomcat</a:t>
            </a:r>
            <a:r>
              <a:rPr spc="5" dirty="0"/>
              <a:t> </a:t>
            </a:r>
            <a:r>
              <a:rPr spc="-15" dirty="0"/>
              <a:t>project).</a:t>
            </a:r>
            <a:r>
              <a:rPr spc="5" dirty="0"/>
              <a:t> </a:t>
            </a:r>
            <a:r>
              <a:rPr spc="-10" dirty="0"/>
              <a:t>Apache</a:t>
            </a:r>
            <a:r>
              <a:rPr spc="10" dirty="0"/>
              <a:t> </a:t>
            </a:r>
            <a:r>
              <a:rPr spc="-20" dirty="0"/>
              <a:t>later</a:t>
            </a:r>
            <a:r>
              <a:rPr dirty="0"/>
              <a:t> </a:t>
            </a:r>
            <a:r>
              <a:rPr spc="-15" dirty="0"/>
              <a:t>redesigned</a:t>
            </a:r>
            <a:r>
              <a:rPr spc="5" dirty="0"/>
              <a:t> </a:t>
            </a:r>
            <a:r>
              <a:rPr spc="-10" dirty="0"/>
              <a:t>JMeter </a:t>
            </a:r>
            <a:r>
              <a:rPr spc="-430" dirty="0"/>
              <a:t> </a:t>
            </a:r>
            <a:r>
              <a:rPr spc="-10" dirty="0"/>
              <a:t>to </a:t>
            </a:r>
            <a:r>
              <a:rPr spc="-20" dirty="0"/>
              <a:t>enhance</a:t>
            </a:r>
            <a:r>
              <a:rPr spc="-10" dirty="0"/>
              <a:t> </a:t>
            </a:r>
            <a:r>
              <a:rPr spc="-20" dirty="0"/>
              <a:t>the</a:t>
            </a:r>
            <a:r>
              <a:rPr spc="-10" dirty="0"/>
              <a:t> </a:t>
            </a:r>
            <a:r>
              <a:rPr spc="-25" dirty="0"/>
              <a:t>GUI</a:t>
            </a:r>
            <a:r>
              <a:rPr dirty="0"/>
              <a:t> </a:t>
            </a:r>
            <a:r>
              <a:rPr spc="-20" dirty="0"/>
              <a:t>and</a:t>
            </a:r>
            <a:r>
              <a:rPr spc="-10" dirty="0"/>
              <a:t> to </a:t>
            </a:r>
            <a:r>
              <a:rPr spc="-15" dirty="0"/>
              <a:t>add</a:t>
            </a:r>
            <a:r>
              <a:rPr spc="-10" dirty="0"/>
              <a:t> </a:t>
            </a:r>
            <a:r>
              <a:rPr spc="-20" dirty="0"/>
              <a:t>functional</a:t>
            </a:r>
            <a:r>
              <a:rPr dirty="0"/>
              <a:t> </a:t>
            </a:r>
            <a:r>
              <a:rPr spc="-20" dirty="0"/>
              <a:t>testing</a:t>
            </a:r>
            <a:r>
              <a:rPr spc="-10" dirty="0"/>
              <a:t> </a:t>
            </a:r>
            <a:r>
              <a:rPr spc="-20" dirty="0"/>
              <a:t>capabilities.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30765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Protocol</a:t>
            </a:r>
            <a:r>
              <a:rPr sz="3200" spc="-55" dirty="0"/>
              <a:t> </a:t>
            </a:r>
            <a:r>
              <a:rPr sz="3200" spc="-40" dirty="0"/>
              <a:t>Support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9205" y="1942953"/>
            <a:ext cx="5038090" cy="28539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414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10" dirty="0">
                <a:solidFill>
                  <a:srgbClr val="666666"/>
                </a:solidFill>
                <a:latin typeface="Roboto"/>
                <a:cs typeface="Roboto"/>
              </a:rPr>
              <a:t>Web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15" dirty="0">
                <a:solidFill>
                  <a:srgbClr val="666666"/>
                </a:solidFill>
                <a:latin typeface="Roboto"/>
                <a:cs typeface="Roboto"/>
              </a:rPr>
              <a:t>-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,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HTTPS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SOAP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/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REST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FTP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Database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via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JDBC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LDAP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Message-oriented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middleware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Roboto"/>
                <a:cs typeface="Roboto"/>
              </a:rPr>
              <a:t>(MOM)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via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JMS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Mai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l </a:t>
            </a:r>
            <a:r>
              <a:rPr sz="1800" spc="-315" dirty="0">
                <a:solidFill>
                  <a:srgbClr val="666666"/>
                </a:solidFill>
                <a:latin typeface="Roboto"/>
                <a:cs typeface="Roboto"/>
              </a:rPr>
              <a:t>-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SMTP(S)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,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POP3(S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)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an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d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IMAP(S)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Native commands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shell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scripts</a:t>
            </a:r>
            <a:endParaRPr sz="1800" dirty="0">
              <a:latin typeface="Roboto"/>
              <a:cs typeface="Roboto"/>
            </a:endParaRPr>
          </a:p>
          <a:p>
            <a:pPr marL="32512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325120" algn="l"/>
                <a:tab pos="325755" algn="l"/>
              </a:tabLst>
            </a:pP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TCP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16033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Features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5449" y="1982957"/>
            <a:ext cx="7967980" cy="2171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 algn="just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Being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an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open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source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software,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freely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available.</a:t>
            </a:r>
            <a:endParaRPr sz="1800" dirty="0">
              <a:latin typeface="Roboto"/>
              <a:cs typeface="Roboto"/>
            </a:endParaRPr>
          </a:p>
          <a:p>
            <a:pPr marL="379095" indent="-367030" algn="just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has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a simple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and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intuitive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GUI.</a:t>
            </a:r>
            <a:endParaRPr sz="1800" dirty="0">
              <a:latin typeface="Roboto"/>
              <a:cs typeface="Roboto"/>
            </a:endParaRPr>
          </a:p>
          <a:p>
            <a:pPr marL="379095" marR="5080" indent="-367030" algn="just">
              <a:lnSpc>
                <a:spcPct val="170100"/>
              </a:lnSpc>
              <a:buFont typeface="Microsoft Sans Serif"/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JMeter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can conduct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load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and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performance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test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for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many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different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server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types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− </a:t>
            </a:r>
            <a:r>
              <a:rPr sz="1800" spc="10" dirty="0">
                <a:solidFill>
                  <a:srgbClr val="666666"/>
                </a:solidFill>
                <a:latin typeface="Roboto"/>
                <a:cs typeface="Roboto"/>
              </a:rPr>
              <a:t>Web </a:t>
            </a:r>
            <a:r>
              <a:rPr sz="1800" spc="-315" dirty="0">
                <a:solidFill>
                  <a:srgbClr val="666666"/>
                </a:solidFill>
                <a:latin typeface="Roboto"/>
                <a:cs typeface="Roboto"/>
              </a:rPr>
              <a:t>-</a:t>
            </a:r>
            <a:r>
              <a:rPr sz="1800" spc="-3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HTTP,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HTTPS,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SOAP,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Database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via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JDBC,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LDAP,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JMS,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Mail </a:t>
            </a:r>
            <a:r>
              <a:rPr sz="1800" spc="-315" dirty="0">
                <a:solidFill>
                  <a:srgbClr val="666666"/>
                </a:solidFill>
                <a:latin typeface="Roboto"/>
                <a:cs typeface="Roboto"/>
              </a:rPr>
              <a:t>- </a:t>
            </a:r>
            <a:r>
              <a:rPr sz="1800" spc="-3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POP3,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etc.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119761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Cont...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5453" y="1982957"/>
            <a:ext cx="7973059" cy="217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platform-independent</a:t>
            </a:r>
            <a:r>
              <a:rPr sz="1800" spc="8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tool.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On</a:t>
            </a:r>
            <a:r>
              <a:rPr sz="1800" spc="9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Linux/Unix,</a:t>
            </a:r>
            <a:r>
              <a:rPr sz="1800" spc="8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can</a:t>
            </a:r>
            <a:r>
              <a:rPr sz="1800" spc="8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be</a:t>
            </a:r>
            <a:r>
              <a:rPr sz="1800" spc="8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invoked</a:t>
            </a:r>
            <a:r>
              <a:rPr sz="1800" spc="8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endParaRPr sz="1800">
              <a:latin typeface="Roboto"/>
              <a:cs typeface="Roboto"/>
            </a:endParaRPr>
          </a:p>
          <a:p>
            <a:pPr marL="379095" marR="9525">
              <a:lnSpc>
                <a:spcPct val="170100"/>
              </a:lnSpc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clicking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on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r>
              <a:rPr sz="1800" spc="1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shell</a:t>
            </a:r>
            <a:r>
              <a:rPr sz="1800" spc="1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script.</a:t>
            </a:r>
            <a:r>
              <a:rPr sz="1800" spc="1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On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Windows,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1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can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be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invoked</a:t>
            </a:r>
            <a:r>
              <a:rPr sz="1800" spc="1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r>
              <a:rPr sz="1800" spc="1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starting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jmeter.bat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file.</a:t>
            </a:r>
            <a:endParaRPr sz="1800">
              <a:latin typeface="Roboto"/>
              <a:cs typeface="Roboto"/>
            </a:endParaRPr>
          </a:p>
          <a:p>
            <a:pPr marL="379095" marR="10160" indent="-367030">
              <a:lnSpc>
                <a:spcPct val="1701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has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full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Swing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and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lightweight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component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support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(precompiled</a:t>
            </a:r>
            <a:r>
              <a:rPr sz="1800" spc="4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JAR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uses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packages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javax.swing.*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).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1726350"/>
              <a:ext cx="5559249" cy="30956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348107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How</a:t>
            </a:r>
            <a:r>
              <a:rPr sz="3200" spc="-40" dirty="0"/>
              <a:t> </a:t>
            </a:r>
            <a:r>
              <a:rPr sz="3200" spc="-20" dirty="0"/>
              <a:t>jMeter</a:t>
            </a:r>
            <a:r>
              <a:rPr sz="3200" spc="-35" dirty="0"/>
              <a:t> </a:t>
            </a:r>
            <a:r>
              <a:rPr sz="3200" spc="-25" dirty="0"/>
              <a:t>works?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20250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5449" y="1982958"/>
            <a:ext cx="701802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Roboto"/>
                <a:cs typeface="Roboto"/>
              </a:rPr>
              <a:t>JAVA_HOME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Download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  <a:hlinkClick r:id="rId2"/>
              </a:rPr>
              <a:t>(http://jmeter.apache.org/download_jmeter.cgi)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JMETER_HOME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(export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PATH=$PATH:$JMETER_HOME/bin)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Run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jMeter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via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Command</a:t>
            </a:r>
            <a:r>
              <a:rPr sz="1800" spc="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248983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Thread</a:t>
            </a:r>
            <a:r>
              <a:rPr sz="3200" spc="-85" dirty="0"/>
              <a:t> </a:t>
            </a:r>
            <a:r>
              <a:rPr sz="3200" spc="-25" dirty="0"/>
              <a:t>Group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4925" y="1982957"/>
            <a:ext cx="665734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Thread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Group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elements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are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beginning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points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your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plan.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Roboto"/>
              <a:cs typeface="Roboto"/>
            </a:endParaRPr>
          </a:p>
          <a:p>
            <a:pPr marL="469900" indent="-31305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 number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threads</a:t>
            </a:r>
            <a:endParaRPr sz="1800">
              <a:latin typeface="Roboto"/>
              <a:cs typeface="Roboto"/>
            </a:endParaRPr>
          </a:p>
          <a:p>
            <a:pPr marL="46990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 </a:t>
            </a:r>
            <a:r>
              <a:rPr sz="1800" spc="-65" dirty="0">
                <a:solidFill>
                  <a:srgbClr val="666666"/>
                </a:solidFill>
                <a:latin typeface="Roboto"/>
                <a:cs typeface="Roboto"/>
              </a:rPr>
              <a:t>ramp-up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period</a:t>
            </a:r>
            <a:endParaRPr sz="1800">
              <a:latin typeface="Roboto"/>
              <a:cs typeface="Roboto"/>
            </a:endParaRPr>
          </a:p>
          <a:p>
            <a:pPr marL="469900" indent="-31305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61111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number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times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to execute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645" y="361136"/>
            <a:ext cx="8027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7B"/>
                </a:solidFill>
              </a:rPr>
              <a:t>Comparing</a:t>
            </a:r>
            <a:r>
              <a:rPr sz="2400" spc="-25" dirty="0">
                <a:solidFill>
                  <a:srgbClr val="25257B"/>
                </a:solidFill>
              </a:rPr>
              <a:t> </a:t>
            </a:r>
            <a:r>
              <a:rPr sz="2400" spc="-5" dirty="0">
                <a:solidFill>
                  <a:srgbClr val="25257B"/>
                </a:solidFill>
              </a:rPr>
              <a:t>Functional</a:t>
            </a:r>
            <a:r>
              <a:rPr sz="2400" spc="-20" dirty="0">
                <a:solidFill>
                  <a:srgbClr val="25257B"/>
                </a:solidFill>
              </a:rPr>
              <a:t> </a:t>
            </a:r>
            <a:r>
              <a:rPr sz="2400" dirty="0">
                <a:solidFill>
                  <a:srgbClr val="25257B"/>
                </a:solidFill>
              </a:rPr>
              <a:t>&amp;</a:t>
            </a:r>
            <a:r>
              <a:rPr sz="2400" spc="-5" dirty="0">
                <a:solidFill>
                  <a:srgbClr val="25257B"/>
                </a:solidFill>
              </a:rPr>
              <a:t> </a:t>
            </a:r>
            <a:r>
              <a:rPr sz="2400" spc="-15" dirty="0">
                <a:solidFill>
                  <a:srgbClr val="25257B"/>
                </a:solidFill>
              </a:rPr>
              <a:t>Performance</a:t>
            </a:r>
            <a:r>
              <a:rPr sz="2400" spc="-10" dirty="0">
                <a:solidFill>
                  <a:srgbClr val="25257B"/>
                </a:solidFill>
              </a:rPr>
              <a:t> </a:t>
            </a:r>
            <a:r>
              <a:rPr sz="2400" spc="-40" dirty="0">
                <a:solidFill>
                  <a:srgbClr val="25257B"/>
                </a:solidFill>
              </a:rPr>
              <a:t>Testing</a:t>
            </a:r>
            <a:endParaRPr sz="240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7155"/>
              </p:ext>
            </p:extLst>
          </p:nvPr>
        </p:nvGraphicFramePr>
        <p:xfrm>
          <a:off x="609600" y="971551"/>
          <a:ext cx="8001634" cy="3327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/>
                <a:gridCol w="3754754"/>
                <a:gridCol w="3822700"/>
              </a:tblGrid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2877"/>
                    </a:solidFill>
                  </a:tcPr>
                </a:tc>
                <a:tc>
                  <a:txBody>
                    <a:bodyPr/>
                    <a:lstStyle/>
                    <a:p>
                      <a:pPr marL="1210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1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057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2877"/>
                    </a:solidFill>
                  </a:tcPr>
                </a:tc>
                <a:tc>
                  <a:txBody>
                    <a:bodyPr/>
                    <a:lstStyle/>
                    <a:p>
                      <a:pPr marL="11595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manc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57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2877"/>
                    </a:solidFill>
                  </a:tcPr>
                </a:tc>
              </a:tr>
              <a:tr h="753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3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Tests</a:t>
                      </a:r>
                      <a:r>
                        <a:rPr sz="1100" spc="-2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application’s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interface,</a:t>
                      </a:r>
                      <a:r>
                        <a:rPr sz="1100" spc="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usability,</a:t>
                      </a:r>
                      <a:r>
                        <a:rPr sz="1100" spc="2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and front-end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u="sng" spc="-5" dirty="0">
                          <a:solidFill>
                            <a:srgbClr val="003768"/>
                          </a:solidFill>
                          <a:uFill>
                            <a:solidFill>
                              <a:srgbClr val="003768"/>
                            </a:solidFill>
                          </a:u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i="1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application’s</a:t>
                      </a:r>
                      <a:r>
                        <a:rPr sz="1100" spc="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front-end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7594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3768"/>
                          </a:solidFill>
                          <a:uFill>
                            <a:solidFill>
                              <a:srgbClr val="003768"/>
                            </a:solidFill>
                          </a:u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test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an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application’s</a:t>
                      </a:r>
                      <a:r>
                        <a:rPr sz="1100" spc="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r>
                        <a:rPr sz="1100" spc="2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spc="-30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42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35609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-2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Tests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application’s</a:t>
                      </a:r>
                      <a:r>
                        <a:rPr sz="1100" spc="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r>
                        <a:rPr sz="1100" spc="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monitors </a:t>
                      </a:r>
                      <a:r>
                        <a:rPr sz="1100" spc="-30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42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3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3768"/>
                          </a:solidFill>
                          <a:uFill>
                            <a:solidFill>
                              <a:srgbClr val="003768"/>
                            </a:solidFill>
                          </a:u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100" spc="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application/system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perform</a:t>
                      </a:r>
                      <a:r>
                        <a:rPr sz="1100" spc="-4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over</a:t>
                      </a:r>
                      <a:r>
                        <a:rPr sz="1100" spc="-3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Designed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100" spc="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spc="-2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application/system</a:t>
                      </a:r>
                      <a:r>
                        <a:rPr sz="1100" spc="-2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perform</a:t>
                      </a:r>
                      <a:r>
                        <a:rPr sz="1100" spc="-4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over</a:t>
                      </a:r>
                      <a:r>
                        <a:rPr sz="1100" spc="-2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3768"/>
                          </a:solidFill>
                          <a:uFill>
                            <a:solidFill>
                              <a:srgbClr val="003768"/>
                            </a:solidFill>
                          </a:u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100" spc="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fully-functional</a:t>
                      </a:r>
                      <a:r>
                        <a:rPr sz="1100" spc="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7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181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a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fully-functional</a:t>
                      </a:r>
                      <a:r>
                        <a:rPr sz="1100" spc="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100" spc="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given </a:t>
                      </a:r>
                      <a:r>
                        <a:rPr sz="1100" spc="-3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scenarios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42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-4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100" spc="-15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768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179451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Controller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4929" y="1982957"/>
            <a:ext cx="3695065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has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two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types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Controllers: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</a:t>
            </a:r>
            <a:endParaRPr sz="1800">
              <a:latin typeface="Roboto"/>
              <a:cs typeface="Roboto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Logic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1732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Samplers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5" y="1942951"/>
            <a:ext cx="7552690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allow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JMeter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to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send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specific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types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requests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server.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They </a:t>
            </a:r>
            <a:r>
              <a:rPr sz="1800" spc="-4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simulate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user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for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page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from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target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server.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675" y="2893524"/>
            <a:ext cx="3619500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FTP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JDBC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5175" y="2893524"/>
            <a:ext cx="3619500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Java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SOAP/XML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RPC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288480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Logic</a:t>
            </a:r>
            <a:r>
              <a:rPr sz="3200" spc="-65" dirty="0"/>
              <a:t> </a:t>
            </a:r>
            <a:r>
              <a:rPr sz="3200" spc="-20" dirty="0"/>
              <a:t>Controller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5" y="1942951"/>
            <a:ext cx="8054340" cy="9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Logic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let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you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control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order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processing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in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Thread.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Logic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controllers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change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order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coming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from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any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Roboto"/>
                <a:cs typeface="Roboto"/>
              </a:rPr>
              <a:t>of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their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child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elements.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50" y="2946302"/>
            <a:ext cx="7076440" cy="2116455"/>
          </a:xfrm>
          <a:custGeom>
            <a:avLst/>
            <a:gdLst/>
            <a:ahLst/>
            <a:cxnLst/>
            <a:rect l="l" t="t" r="r" b="b"/>
            <a:pathLst>
              <a:path w="7076440" h="2116454">
                <a:moveTo>
                  <a:pt x="4749" y="0"/>
                </a:moveTo>
                <a:lnTo>
                  <a:pt x="4749" y="2116399"/>
                </a:lnTo>
              </a:path>
              <a:path w="7076440" h="2116454">
                <a:moveTo>
                  <a:pt x="3538024" y="0"/>
                </a:moveTo>
                <a:lnTo>
                  <a:pt x="3538024" y="2116399"/>
                </a:lnTo>
              </a:path>
              <a:path w="7076440" h="2116454">
                <a:moveTo>
                  <a:pt x="7071299" y="0"/>
                </a:moveTo>
                <a:lnTo>
                  <a:pt x="7071299" y="2116399"/>
                </a:lnTo>
              </a:path>
              <a:path w="7076440" h="2116454">
                <a:moveTo>
                  <a:pt x="0" y="4749"/>
                </a:moveTo>
                <a:lnTo>
                  <a:pt x="7076049" y="4749"/>
                </a:lnTo>
              </a:path>
              <a:path w="7076440" h="2116454">
                <a:moveTo>
                  <a:pt x="0" y="2111649"/>
                </a:moveTo>
                <a:lnTo>
                  <a:pt x="7076049" y="21116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0753" y="3014933"/>
            <a:ext cx="246951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Simple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Loop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Once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Only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Switch</a:t>
            </a:r>
            <a:r>
              <a:rPr sz="1800" spc="-6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024" y="3014933"/>
            <a:ext cx="246888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If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While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ForEach</a:t>
            </a:r>
            <a:r>
              <a:rPr sz="1800" spc="-7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Recording</a:t>
            </a:r>
            <a:r>
              <a:rPr sz="1800" spc="-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Controller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168719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Listeners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5" y="1942951"/>
            <a:ext cx="7555230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Listeners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let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you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view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form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tables,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graphs,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trees,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simple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text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in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some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log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files.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450" y="2946302"/>
            <a:ext cx="7076440" cy="2116455"/>
          </a:xfrm>
          <a:custGeom>
            <a:avLst/>
            <a:gdLst/>
            <a:ahLst/>
            <a:cxnLst/>
            <a:rect l="l" t="t" r="r" b="b"/>
            <a:pathLst>
              <a:path w="7076440" h="2116454">
                <a:moveTo>
                  <a:pt x="4749" y="0"/>
                </a:moveTo>
                <a:lnTo>
                  <a:pt x="4749" y="2116399"/>
                </a:lnTo>
              </a:path>
              <a:path w="7076440" h="2116454">
                <a:moveTo>
                  <a:pt x="3538024" y="0"/>
                </a:moveTo>
                <a:lnTo>
                  <a:pt x="3538024" y="2116399"/>
                </a:lnTo>
              </a:path>
              <a:path w="7076440" h="2116454">
                <a:moveTo>
                  <a:pt x="7071299" y="0"/>
                </a:moveTo>
                <a:lnTo>
                  <a:pt x="7071299" y="2116399"/>
                </a:lnTo>
              </a:path>
              <a:path w="7076440" h="2116454">
                <a:moveTo>
                  <a:pt x="0" y="4749"/>
                </a:moveTo>
                <a:lnTo>
                  <a:pt x="7076049" y="4749"/>
                </a:lnTo>
              </a:path>
              <a:path w="7076440" h="2116454">
                <a:moveTo>
                  <a:pt x="0" y="2111649"/>
                </a:moveTo>
                <a:lnTo>
                  <a:pt x="7076049" y="21116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0753" y="3014933"/>
            <a:ext cx="220535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Graph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Spline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Visualizer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View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 Results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Tree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024" y="3014933"/>
            <a:ext cx="255270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View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in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Table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Simple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Data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Writer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Monitor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Aggregate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Graph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9" y="663657"/>
            <a:ext cx="195833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Assertions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9" y="1942951"/>
            <a:ext cx="7731125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allow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you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include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some</a:t>
            </a:r>
            <a:r>
              <a:rPr sz="18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validation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test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on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response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your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made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using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099" y="2841749"/>
            <a:ext cx="7076440" cy="2116455"/>
          </a:xfrm>
          <a:custGeom>
            <a:avLst/>
            <a:gdLst/>
            <a:ahLst/>
            <a:cxnLst/>
            <a:rect l="l" t="t" r="r" b="b"/>
            <a:pathLst>
              <a:path w="7076440" h="2116454">
                <a:moveTo>
                  <a:pt x="4749" y="0"/>
                </a:moveTo>
                <a:lnTo>
                  <a:pt x="4749" y="2116399"/>
                </a:lnTo>
              </a:path>
              <a:path w="7076440" h="2116454">
                <a:moveTo>
                  <a:pt x="3538024" y="0"/>
                </a:moveTo>
                <a:lnTo>
                  <a:pt x="3538024" y="2116399"/>
                </a:lnTo>
              </a:path>
              <a:path w="7076440" h="2116454">
                <a:moveTo>
                  <a:pt x="7071299" y="0"/>
                </a:moveTo>
                <a:lnTo>
                  <a:pt x="7071299" y="2116399"/>
                </a:lnTo>
              </a:path>
              <a:path w="7076440" h="2116454">
                <a:moveTo>
                  <a:pt x="0" y="4749"/>
                </a:moveTo>
                <a:lnTo>
                  <a:pt x="7076049" y="4749"/>
                </a:lnTo>
              </a:path>
              <a:path w="7076440" h="2116454">
                <a:moveTo>
                  <a:pt x="0" y="2111649"/>
                </a:moveTo>
                <a:lnTo>
                  <a:pt x="7076049" y="21116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403" y="2910383"/>
            <a:ext cx="241871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Response</a:t>
            </a:r>
            <a:r>
              <a:rPr sz="1800" spc="-6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HTML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Compare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XPath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2674" y="2910383"/>
            <a:ext cx="242316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Duration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Size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XML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BeanShell</a:t>
            </a:r>
            <a:r>
              <a:rPr sz="1800" spc="-6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Assertion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42570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Configuration</a:t>
            </a:r>
            <a:r>
              <a:rPr sz="3200" spc="-45" dirty="0"/>
              <a:t> </a:t>
            </a:r>
            <a:r>
              <a:rPr sz="3200" spc="-10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5" y="1942951"/>
            <a:ext cx="7773670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Configuration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Elements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allow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you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create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defaults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variables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be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used </a:t>
            </a:r>
            <a:r>
              <a:rPr sz="1800" spc="-43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Samplers.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They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are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used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add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modify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requests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made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by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Samplers.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099" y="2841749"/>
            <a:ext cx="7076440" cy="2116455"/>
          </a:xfrm>
          <a:custGeom>
            <a:avLst/>
            <a:gdLst/>
            <a:ahLst/>
            <a:cxnLst/>
            <a:rect l="l" t="t" r="r" b="b"/>
            <a:pathLst>
              <a:path w="7076440" h="2116454">
                <a:moveTo>
                  <a:pt x="4749" y="0"/>
                </a:moveTo>
                <a:lnTo>
                  <a:pt x="4749" y="2116399"/>
                </a:lnTo>
              </a:path>
              <a:path w="7076440" h="2116454">
                <a:moveTo>
                  <a:pt x="3538024" y="0"/>
                </a:moveTo>
                <a:lnTo>
                  <a:pt x="3538024" y="2116399"/>
                </a:lnTo>
              </a:path>
              <a:path w="7076440" h="2116454">
                <a:moveTo>
                  <a:pt x="7071299" y="0"/>
                </a:moveTo>
                <a:lnTo>
                  <a:pt x="7071299" y="2116399"/>
                </a:lnTo>
              </a:path>
              <a:path w="7076440" h="2116454">
                <a:moveTo>
                  <a:pt x="0" y="4749"/>
                </a:moveTo>
                <a:lnTo>
                  <a:pt x="7076049" y="4749"/>
                </a:lnTo>
              </a:path>
              <a:path w="7076440" h="2116454">
                <a:moveTo>
                  <a:pt x="0" y="2111649"/>
                </a:moveTo>
                <a:lnTo>
                  <a:pt x="7076049" y="21116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403" y="2910383"/>
            <a:ext cx="268414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Authorization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5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Cache</a:t>
            </a:r>
            <a:r>
              <a:rPr sz="1800" spc="-5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Manager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Cookie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Manager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Proxy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Server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2678" y="2910383"/>
            <a:ext cx="276034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JDBC</a:t>
            </a:r>
            <a:r>
              <a:rPr sz="18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Connection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Login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Config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Element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LDAP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 Defaults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 Defaults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43624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Pre-Processor</a:t>
            </a:r>
            <a:r>
              <a:rPr sz="3200" spc="-75" dirty="0"/>
              <a:t> </a:t>
            </a:r>
            <a:r>
              <a:rPr sz="3200" spc="-10" dirty="0"/>
              <a:t>Elements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9" y="1942951"/>
            <a:ext cx="7936865" cy="9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pre-processor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element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something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that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runs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just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before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sampler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executes.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They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are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often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used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modify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settings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Sample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Request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just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before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it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runs,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or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update</a:t>
            </a:r>
            <a:r>
              <a:rPr sz="18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variables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that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are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not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extracted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from</a:t>
            </a:r>
            <a:r>
              <a:rPr sz="1800" spc="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response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text.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04" y="3104551"/>
            <a:ext cx="3533775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HTML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Link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Parser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JDBC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PreProcessor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User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Parameter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8678" y="3104551"/>
            <a:ext cx="3533775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User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Parameters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HTTP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URL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55" dirty="0">
                <a:solidFill>
                  <a:srgbClr val="666666"/>
                </a:solidFill>
                <a:latin typeface="Roboto"/>
                <a:cs typeface="Roboto"/>
              </a:rPr>
              <a:t>Re-writing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RegEx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User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Parameters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280543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/>
              <a:t>Post-Processor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975" y="1942951"/>
            <a:ext cx="7948930" cy="9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666666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post-processor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executes after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 sampler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finishes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its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execution.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This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element </a:t>
            </a:r>
            <a:r>
              <a:rPr sz="1800" spc="-4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most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often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used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to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process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response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data,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for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example, to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retrieve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a 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particular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value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666666"/>
                </a:solidFill>
                <a:latin typeface="Roboto"/>
                <a:cs typeface="Roboto"/>
              </a:rPr>
              <a:t>for</a:t>
            </a:r>
            <a:r>
              <a:rPr sz="1800" spc="-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later</a:t>
            </a: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use.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04" y="3104551"/>
            <a:ext cx="3533775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Regular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Expression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XPath</a:t>
            </a:r>
            <a:r>
              <a:rPr sz="1800" spc="-4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Extractor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CSS/JQuery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Extractor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8678" y="3104551"/>
            <a:ext cx="3533775" cy="1292662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10" dirty="0">
                <a:solidFill>
                  <a:srgbClr val="666666"/>
                </a:solidFill>
                <a:latin typeface="Roboto"/>
                <a:cs typeface="Roboto"/>
              </a:rPr>
              <a:t>JDBC</a:t>
            </a:r>
            <a:r>
              <a:rPr sz="1800" spc="-4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PostProcessor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0" dirty="0">
                <a:solidFill>
                  <a:srgbClr val="666666"/>
                </a:solidFill>
                <a:latin typeface="Roboto"/>
                <a:cs typeface="Roboto"/>
              </a:rPr>
              <a:t>BeanShell</a:t>
            </a:r>
            <a:r>
              <a:rPr sz="1800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PostProcessor</a:t>
            </a:r>
            <a:endParaRPr sz="1800">
              <a:latin typeface="Roboto"/>
              <a:cs typeface="Roboto"/>
            </a:endParaRPr>
          </a:p>
          <a:p>
            <a:pPr marL="542925" indent="-367030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542290" algn="l"/>
                <a:tab pos="542925" algn="l"/>
              </a:tabLst>
            </a:pPr>
            <a:r>
              <a:rPr sz="1800" spc="-25" dirty="0">
                <a:solidFill>
                  <a:srgbClr val="666666"/>
                </a:solidFill>
                <a:latin typeface="Roboto"/>
                <a:cs typeface="Roboto"/>
              </a:rPr>
              <a:t>Debug</a:t>
            </a:r>
            <a:r>
              <a:rPr sz="1800" spc="-3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666666"/>
                </a:solidFill>
                <a:latin typeface="Roboto"/>
                <a:cs typeface="Roboto"/>
              </a:rPr>
              <a:t>PostProcessor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663657"/>
            <a:ext cx="28930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Execution</a:t>
            </a:r>
            <a:r>
              <a:rPr sz="3200" spc="-75" dirty="0"/>
              <a:t> </a:t>
            </a:r>
            <a:r>
              <a:rPr sz="3200" spc="-15" dirty="0"/>
              <a:t>Order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2234" y="1983466"/>
            <a:ext cx="2623185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15" dirty="0">
                <a:solidFill>
                  <a:srgbClr val="666666"/>
                </a:solidFill>
                <a:latin typeface="Roboto"/>
                <a:cs typeface="Roboto"/>
              </a:rPr>
              <a:t>Configuration</a:t>
            </a:r>
            <a:r>
              <a:rPr sz="1700" spc="-6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Roboto"/>
                <a:cs typeface="Roboto"/>
              </a:rPr>
              <a:t>elements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35" dirty="0">
                <a:solidFill>
                  <a:srgbClr val="666666"/>
                </a:solidFill>
                <a:latin typeface="Roboto"/>
                <a:cs typeface="Roboto"/>
              </a:rPr>
              <a:t>Pre-Processors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15" dirty="0">
                <a:solidFill>
                  <a:srgbClr val="666666"/>
                </a:solidFill>
                <a:latin typeface="Roboto"/>
                <a:cs typeface="Roboto"/>
              </a:rPr>
              <a:t>Timers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666666"/>
                </a:solidFill>
                <a:latin typeface="Roboto"/>
                <a:cs typeface="Roboto"/>
              </a:rPr>
              <a:t>Sampler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35" dirty="0">
                <a:solidFill>
                  <a:srgbClr val="666666"/>
                </a:solidFill>
                <a:latin typeface="Roboto"/>
                <a:cs typeface="Roboto"/>
              </a:rPr>
              <a:t>Post-Processors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15" dirty="0">
                <a:solidFill>
                  <a:srgbClr val="666666"/>
                </a:solidFill>
                <a:latin typeface="Roboto"/>
                <a:cs typeface="Roboto"/>
              </a:rPr>
              <a:t>Assertions</a:t>
            </a:r>
            <a:endParaRPr sz="1700">
              <a:latin typeface="Roboto"/>
              <a:cs typeface="Roboto"/>
            </a:endParaRPr>
          </a:p>
          <a:p>
            <a:pPr marL="371475" indent="-359410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666666"/>
                </a:solidFill>
                <a:latin typeface="Roboto"/>
                <a:cs typeface="Roboto"/>
              </a:rPr>
              <a:t>Listeners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9" y="1990957"/>
            <a:ext cx="46348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Simple</a:t>
            </a:r>
            <a:r>
              <a:rPr spc="-45" dirty="0"/>
              <a:t> </a:t>
            </a:r>
            <a:r>
              <a:rPr spc="-25" dirty="0"/>
              <a:t>JDBC</a:t>
            </a:r>
            <a:r>
              <a:rPr spc="-45" dirty="0"/>
              <a:t> </a:t>
            </a:r>
            <a:r>
              <a:rPr spc="-20" dirty="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01815"/>
            <a:ext cx="8435594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5257B"/>
                </a:solidFill>
                <a:latin typeface="Calibri"/>
                <a:cs typeface="Calibri"/>
              </a:rPr>
              <a:t>Quantification</a:t>
            </a:r>
            <a:r>
              <a:rPr sz="2000" b="1" spc="-6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7B"/>
                </a:solidFill>
                <a:latin typeface="Calibri"/>
                <a:cs typeface="Calibri"/>
              </a:rPr>
              <a:t>risk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100"/>
              </a:buClr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1155700" marR="86995" lvl="1" indent="-2286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likelihood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application performance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meet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the </a:t>
            </a:r>
            <a:r>
              <a:rPr sz="20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business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5257B"/>
                </a:solidFill>
                <a:latin typeface="Calibri"/>
                <a:cs typeface="Calibri"/>
              </a:rPr>
              <a:t>SLA’s</a:t>
            </a:r>
            <a:endParaRPr sz="2000" dirty="0">
              <a:latin typeface="Calibri"/>
              <a:cs typeface="Calibri"/>
            </a:endParaRPr>
          </a:p>
          <a:p>
            <a:pPr marL="1155700" marR="455295" lvl="1" indent="-228600">
              <a:lnSpc>
                <a:spcPct val="100000"/>
              </a:lnSpc>
              <a:spcBef>
                <a:spcPts val="480"/>
              </a:spcBef>
              <a:buClr>
                <a:srgbClr val="FF9100"/>
              </a:buClr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Does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not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mitigate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risk</a:t>
            </a:r>
            <a:r>
              <a:rPr sz="2000" spc="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directly,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but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through</a:t>
            </a:r>
            <a:r>
              <a:rPr sz="2000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identification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quantification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 risk,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presents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tuning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opportunities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9100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solidFill>
                  <a:srgbClr val="25257B"/>
                </a:solidFill>
                <a:latin typeface="Calibri"/>
                <a:cs typeface="Calibri"/>
              </a:rPr>
              <a:t>Validation</a:t>
            </a:r>
            <a:r>
              <a:rPr sz="2000" b="1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5257B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25257B"/>
                </a:solidFill>
                <a:latin typeface="Calibri"/>
                <a:cs typeface="Calibri"/>
              </a:rPr>
              <a:t>application</a:t>
            </a:r>
            <a:r>
              <a:rPr sz="2000" b="1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5257B"/>
                </a:solidFill>
                <a:latin typeface="Calibri"/>
                <a:cs typeface="Calibri"/>
              </a:rPr>
              <a:t>infrastructure</a:t>
            </a:r>
            <a:endParaRPr sz="20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9100"/>
              </a:buClr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 smtClean="0">
                <a:solidFill>
                  <a:srgbClr val="25257B"/>
                </a:solidFill>
                <a:latin typeface="Calibri"/>
                <a:cs typeface="Calibri"/>
              </a:rPr>
              <a:t>Determine</a:t>
            </a:r>
            <a:r>
              <a:rPr sz="2000" spc="5" dirty="0" smtClean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if the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deployment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environment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adequately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sized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5257B"/>
                </a:solidFill>
                <a:latin typeface="Calibri"/>
                <a:cs typeface="Calibri"/>
              </a:rPr>
              <a:t>for</a:t>
            </a:r>
            <a:endParaRPr sz="2000" dirty="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application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meet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business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5257B"/>
                </a:solidFill>
                <a:latin typeface="Calibri"/>
                <a:cs typeface="Calibri"/>
              </a:rPr>
              <a:t>SLA’s.</a:t>
            </a:r>
            <a:endParaRPr sz="2000" dirty="0">
              <a:latin typeface="Calibri"/>
              <a:cs typeface="Calibri"/>
            </a:endParaRPr>
          </a:p>
          <a:p>
            <a:pPr marL="1155700" marR="35560" lvl="1" indent="-228600">
              <a:lnSpc>
                <a:spcPct val="100000"/>
              </a:lnSpc>
              <a:spcBef>
                <a:spcPts val="484"/>
              </a:spcBef>
              <a:buClr>
                <a:srgbClr val="FF9100"/>
              </a:buClr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Minimize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extraneous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hardware,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software</a:t>
            </a:r>
            <a:r>
              <a:rPr sz="2000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and the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associated</a:t>
            </a:r>
            <a:r>
              <a:rPr sz="2000" spc="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cost </a:t>
            </a:r>
            <a:r>
              <a:rPr sz="2000" spc="-434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ownership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298" y="342900"/>
            <a:ext cx="83093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33B78"/>
                </a:solidFill>
              </a:rPr>
              <a:t>What </a:t>
            </a:r>
            <a:r>
              <a:rPr sz="2400" dirty="0">
                <a:solidFill>
                  <a:srgbClr val="133B78"/>
                </a:solidFill>
              </a:rPr>
              <a:t>is</a:t>
            </a:r>
            <a:r>
              <a:rPr sz="2400" spc="-25" dirty="0">
                <a:solidFill>
                  <a:srgbClr val="133B78"/>
                </a:solidFill>
              </a:rPr>
              <a:t> </a:t>
            </a:r>
            <a:r>
              <a:rPr sz="2400" dirty="0">
                <a:solidFill>
                  <a:srgbClr val="133B78"/>
                </a:solidFill>
              </a:rPr>
              <a:t>the</a:t>
            </a:r>
            <a:r>
              <a:rPr sz="2400" spc="-5" dirty="0">
                <a:solidFill>
                  <a:srgbClr val="133B78"/>
                </a:solidFill>
              </a:rPr>
              <a:t> </a:t>
            </a:r>
            <a:r>
              <a:rPr sz="2400" dirty="0">
                <a:solidFill>
                  <a:srgbClr val="133B78"/>
                </a:solidFill>
              </a:rPr>
              <a:t>Purpose </a:t>
            </a:r>
            <a:r>
              <a:rPr sz="2400" spc="-5" dirty="0">
                <a:solidFill>
                  <a:srgbClr val="133B78"/>
                </a:solidFill>
              </a:rPr>
              <a:t>of</a:t>
            </a:r>
            <a:r>
              <a:rPr sz="2400" spc="-20" dirty="0">
                <a:solidFill>
                  <a:srgbClr val="133B78"/>
                </a:solidFill>
              </a:rPr>
              <a:t> </a:t>
            </a:r>
            <a:r>
              <a:rPr sz="2400" dirty="0">
                <a:solidFill>
                  <a:srgbClr val="133B78"/>
                </a:solidFill>
              </a:rPr>
              <a:t>a</a:t>
            </a:r>
            <a:r>
              <a:rPr sz="2400" spc="-10" dirty="0">
                <a:solidFill>
                  <a:srgbClr val="133B78"/>
                </a:solidFill>
              </a:rPr>
              <a:t> </a:t>
            </a:r>
            <a:r>
              <a:rPr sz="2400" spc="-15" dirty="0">
                <a:solidFill>
                  <a:srgbClr val="133B78"/>
                </a:solidFill>
              </a:rPr>
              <a:t>Performance</a:t>
            </a:r>
            <a:r>
              <a:rPr sz="2400" spc="-25" dirty="0">
                <a:solidFill>
                  <a:srgbClr val="133B78"/>
                </a:solidFill>
              </a:rPr>
              <a:t> </a:t>
            </a:r>
            <a:r>
              <a:rPr sz="2400" spc="-50" dirty="0">
                <a:solidFill>
                  <a:srgbClr val="133B78"/>
                </a:solidFill>
              </a:rPr>
              <a:t>Test?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734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pc="-30" dirty="0"/>
              <a:t>Http </a:t>
            </a:r>
            <a:r>
              <a:rPr spc="-35" dirty="0"/>
              <a:t>Request </a:t>
            </a:r>
            <a:r>
              <a:rPr spc="-20" dirty="0"/>
              <a:t>Demo </a:t>
            </a:r>
            <a:r>
              <a:rPr spc="-50" dirty="0"/>
              <a:t>with </a:t>
            </a:r>
            <a:r>
              <a:rPr spc="-1030" dirty="0"/>
              <a:t> </a:t>
            </a:r>
            <a:r>
              <a:rPr spc="-35" dirty="0"/>
              <a:t>Recording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47750"/>
            <a:ext cx="7771994" cy="37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10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5257B"/>
                </a:solidFill>
                <a:latin typeface="Calibri"/>
                <a:cs typeface="Calibri"/>
              </a:rPr>
              <a:t>application's</a:t>
            </a:r>
            <a:r>
              <a:rPr sz="2400" b="1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7B"/>
                </a:solidFill>
                <a:latin typeface="Calibri"/>
                <a:cs typeface="Calibri"/>
              </a:rPr>
              <a:t>response</a:t>
            </a:r>
            <a:r>
              <a:rPr sz="2400"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5257B"/>
                </a:solidFill>
                <a:latin typeface="Calibri"/>
                <a:cs typeface="Calibri"/>
              </a:rPr>
              <a:t>time</a:t>
            </a:r>
            <a:r>
              <a:rPr sz="2400" b="1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changes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you</a:t>
            </a:r>
            <a:r>
              <a:rPr sz="2000" spc="-3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increase</a:t>
            </a:r>
            <a:endParaRPr sz="2000" dirty="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decrease</a:t>
            </a:r>
            <a:r>
              <a:rPr sz="2000" spc="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 number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users/transactions.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Calibri"/>
              <a:cs typeface="Calibri"/>
            </a:endParaRPr>
          </a:p>
          <a:p>
            <a:pPr marL="393065" marR="5080" indent="-381000">
              <a:lnSpc>
                <a:spcPct val="101000"/>
              </a:lnSpc>
              <a:buClr>
                <a:srgbClr val="4F81BC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dirty="0">
                <a:solidFill>
                  <a:srgbClr val="25257B"/>
                </a:solidFill>
                <a:latin typeface="Calibri"/>
                <a:cs typeface="Calibri"/>
              </a:rPr>
              <a:t>How</a:t>
            </a:r>
            <a:r>
              <a:rPr sz="2400" b="1" spc="-15" dirty="0">
                <a:solidFill>
                  <a:srgbClr val="25257B"/>
                </a:solidFill>
                <a:latin typeface="Calibri"/>
                <a:cs typeface="Calibri"/>
              </a:rPr>
              <a:t> many</a:t>
            </a:r>
            <a:r>
              <a:rPr sz="2400" b="1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5257B"/>
                </a:solidFill>
                <a:latin typeface="Calibri"/>
                <a:cs typeface="Calibri"/>
              </a:rPr>
              <a:t>users/transactions</a:t>
            </a:r>
            <a:r>
              <a:rPr sz="2400" b="1" spc="-3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simultaneously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work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with </a:t>
            </a:r>
            <a:r>
              <a:rPr sz="2000" spc="-44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application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without a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perceptible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slowdown.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800" dirty="0">
              <a:latin typeface="Calibri"/>
              <a:cs typeface="Calibri"/>
            </a:endParaRPr>
          </a:p>
          <a:p>
            <a:pPr marL="393065" indent="-381000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10" dirty="0">
                <a:solidFill>
                  <a:srgbClr val="25257B"/>
                </a:solidFill>
                <a:latin typeface="Calibri"/>
                <a:cs typeface="Calibri"/>
              </a:rPr>
              <a:t>What</a:t>
            </a:r>
            <a:r>
              <a:rPr sz="2400" b="1" dirty="0">
                <a:solidFill>
                  <a:srgbClr val="25257B"/>
                </a:solidFill>
                <a:latin typeface="Calibri"/>
                <a:cs typeface="Calibri"/>
              </a:rPr>
              <a:t> load</a:t>
            </a:r>
            <a:r>
              <a:rPr sz="2400" b="1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can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crash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00" dirty="0">
              <a:latin typeface="Calibri"/>
              <a:cs typeface="Calibri"/>
            </a:endParaRPr>
          </a:p>
          <a:p>
            <a:pPr marL="393065" indent="-381000">
              <a:lnSpc>
                <a:spcPct val="100000"/>
              </a:lnSpc>
              <a:buClr>
                <a:srgbClr val="4F81BC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 hardware</a:t>
            </a:r>
            <a:r>
              <a:rPr sz="2000" dirty="0">
                <a:solidFill>
                  <a:srgbClr val="25257B"/>
                </a:solidFill>
                <a:latin typeface="Calibri"/>
                <a:cs typeface="Calibri"/>
              </a:rPr>
              <a:t> and</a:t>
            </a:r>
            <a:r>
              <a:rPr sz="2000" spc="-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7B"/>
                </a:solidFill>
                <a:latin typeface="Calibri"/>
                <a:cs typeface="Calibri"/>
              </a:rPr>
              <a:t>software</a:t>
            </a:r>
            <a:r>
              <a:rPr sz="2000" spc="-2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7B"/>
                </a:solidFill>
                <a:latin typeface="Calibri"/>
                <a:cs typeface="Calibri"/>
              </a:rPr>
              <a:t>changes affect</a:t>
            </a:r>
            <a:r>
              <a:rPr sz="2400" b="1" spc="15" dirty="0">
                <a:solidFill>
                  <a:srgbClr val="25257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application</a:t>
            </a:r>
            <a:endParaRPr sz="2000" dirty="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2400" b="1" spc="-5" dirty="0">
                <a:solidFill>
                  <a:srgbClr val="25257B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25257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84472"/>
            <a:ext cx="8534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133B78"/>
                </a:solidFill>
              </a:rPr>
              <a:t>Performance</a:t>
            </a:r>
            <a:r>
              <a:rPr sz="3200" spc="15" dirty="0">
                <a:solidFill>
                  <a:srgbClr val="133B78"/>
                </a:solidFill>
              </a:rPr>
              <a:t> </a:t>
            </a:r>
            <a:r>
              <a:rPr sz="3200" spc="-50" dirty="0">
                <a:solidFill>
                  <a:srgbClr val="133B78"/>
                </a:solidFill>
              </a:rPr>
              <a:t>Testing</a:t>
            </a:r>
            <a:r>
              <a:rPr sz="3200" spc="10" dirty="0">
                <a:solidFill>
                  <a:srgbClr val="133B78"/>
                </a:solidFill>
              </a:rPr>
              <a:t> </a:t>
            </a:r>
            <a:r>
              <a:rPr sz="3200" spc="-10" dirty="0">
                <a:solidFill>
                  <a:srgbClr val="133B78"/>
                </a:solidFill>
              </a:rPr>
              <a:t>Helps</a:t>
            </a:r>
            <a:r>
              <a:rPr sz="3200" spc="15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to</a:t>
            </a:r>
            <a:r>
              <a:rPr sz="3200" spc="-10" dirty="0">
                <a:solidFill>
                  <a:srgbClr val="133B78"/>
                </a:solidFill>
              </a:rPr>
              <a:t> Determine</a:t>
            </a:r>
          </a:p>
        </p:txBody>
      </p:sp>
    </p:spTree>
    <p:extLst>
      <p:ext uri="{BB962C8B-B14F-4D97-AF65-F5344CB8AC3E}">
        <p14:creationId xmlns:p14="http://schemas.microsoft.com/office/powerpoint/2010/main" val="14415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13903"/>
            <a:ext cx="8763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133B78"/>
                </a:solidFill>
              </a:rPr>
              <a:t>When</a:t>
            </a:r>
            <a:r>
              <a:rPr sz="3200" spc="15" dirty="0">
                <a:solidFill>
                  <a:srgbClr val="133B78"/>
                </a:solidFill>
              </a:rPr>
              <a:t> </a:t>
            </a:r>
            <a:r>
              <a:rPr sz="3200" spc="-10" dirty="0">
                <a:solidFill>
                  <a:srgbClr val="133B78"/>
                </a:solidFill>
              </a:rPr>
              <a:t>Should</a:t>
            </a:r>
            <a:r>
              <a:rPr sz="3200" spc="30" dirty="0">
                <a:solidFill>
                  <a:srgbClr val="133B78"/>
                </a:solidFill>
              </a:rPr>
              <a:t> </a:t>
            </a:r>
            <a:r>
              <a:rPr sz="3200" spc="-75" dirty="0">
                <a:solidFill>
                  <a:srgbClr val="133B78"/>
                </a:solidFill>
              </a:rPr>
              <a:t>You</a:t>
            </a:r>
            <a:r>
              <a:rPr sz="3200" spc="-5" dirty="0">
                <a:solidFill>
                  <a:srgbClr val="133B78"/>
                </a:solidFill>
              </a:rPr>
              <a:t> </a:t>
            </a:r>
            <a:r>
              <a:rPr sz="3200" spc="-10" dirty="0">
                <a:solidFill>
                  <a:srgbClr val="133B78"/>
                </a:solidFill>
              </a:rPr>
              <a:t>Consider</a:t>
            </a:r>
            <a:r>
              <a:rPr sz="3200" spc="20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Performance?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414" y="3793656"/>
            <a:ext cx="2743200" cy="14087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Arial"/>
                <a:cs typeface="Arial"/>
              </a:rPr>
              <a:t>Production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phase</a:t>
            </a:r>
            <a:endParaRPr lang="en-IN" sz="1600" b="1" spc="-5" dirty="0" smtClean="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484"/>
              </a:spcBef>
            </a:pPr>
            <a:r>
              <a:rPr lang="en-US" sz="1600" dirty="0"/>
              <a:t>What are the reasons for degradations in system performance?</a:t>
            </a:r>
            <a:endParaRPr sz="1600" dirty="0">
              <a:latin typeface="Arial"/>
              <a:cs typeface="Arial"/>
            </a:endParaRPr>
          </a:p>
          <a:p>
            <a:pPr marL="12700" marR="5080" indent="7620" algn="r">
              <a:lnSpc>
                <a:spcPct val="100000"/>
              </a:lnSpc>
              <a:spcBef>
                <a:spcPts val="380"/>
              </a:spcBef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646016"/>
            <a:ext cx="3352673" cy="2632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62600" y="3657773"/>
            <a:ext cx="2667635" cy="86497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Arial"/>
                <a:cs typeface="Arial"/>
              </a:rPr>
              <a:t>Deployment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phase</a:t>
            </a:r>
            <a:endParaRPr lang="en-IN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sz="1600" dirty="0"/>
              <a:t>Is the system reliable enough to go into production?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073" y="2509637"/>
            <a:ext cx="275844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Development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phase</a:t>
            </a:r>
            <a:endParaRPr lang="en-IN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/>
              <a:t>Does the system response time meet SLA requirements?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200" y="1704574"/>
            <a:ext cx="366331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Planning 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Design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phase</a:t>
            </a:r>
            <a:endParaRPr lang="en-IN" sz="16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/>
              <a:t>What is the best configuration to support 1000 users?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1885950"/>
            <a:ext cx="2456814" cy="160300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480"/>
              </a:spcBef>
            </a:pPr>
            <a:r>
              <a:rPr sz="1600" b="1" spc="-5" dirty="0" smtClean="0">
                <a:latin typeface="Arial"/>
                <a:cs typeface="Arial"/>
              </a:rPr>
              <a:t>F</a:t>
            </a:r>
            <a:r>
              <a:rPr sz="1600" b="1" spc="-15" dirty="0" smtClean="0">
                <a:latin typeface="Arial"/>
                <a:cs typeface="Arial"/>
              </a:rPr>
              <a:t>o</a:t>
            </a:r>
            <a:r>
              <a:rPr sz="1600" b="1" spc="-5" dirty="0" smtClean="0">
                <a:latin typeface="Arial"/>
                <a:cs typeface="Arial"/>
              </a:rPr>
              <a:t>recasti</a:t>
            </a:r>
            <a:r>
              <a:rPr sz="1600" b="1" spc="-15" dirty="0" smtClean="0">
                <a:latin typeface="Arial"/>
                <a:cs typeface="Arial"/>
              </a:rPr>
              <a:t>n</a:t>
            </a:r>
            <a:r>
              <a:rPr sz="1600" b="1" spc="-5" dirty="0" smtClean="0">
                <a:latin typeface="Arial"/>
                <a:cs typeface="Arial"/>
              </a:rPr>
              <a:t>g</a:t>
            </a:r>
            <a:endParaRPr lang="en-IN" sz="1600" b="1" spc="-5" dirty="0" smtClean="0">
              <a:latin typeface="Arial"/>
              <a:cs typeface="Arial"/>
            </a:endParaRPr>
          </a:p>
          <a:p>
            <a:pPr marL="762635">
              <a:lnSpc>
                <a:spcPct val="100000"/>
              </a:lnSpc>
              <a:spcBef>
                <a:spcPts val="480"/>
              </a:spcBef>
            </a:pPr>
            <a:r>
              <a:rPr lang="en-US" sz="1600" dirty="0"/>
              <a:t>How many users can be added without affecting system performance? 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0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4472"/>
            <a:ext cx="8534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133B78"/>
                </a:solidFill>
              </a:rPr>
              <a:t>Why</a:t>
            </a:r>
            <a:r>
              <a:rPr sz="3200" dirty="0">
                <a:solidFill>
                  <a:srgbClr val="133B78"/>
                </a:solidFill>
              </a:rPr>
              <a:t> </a:t>
            </a:r>
            <a:r>
              <a:rPr sz="3200" spc="-10" dirty="0">
                <a:solidFill>
                  <a:srgbClr val="133B78"/>
                </a:solidFill>
              </a:rPr>
              <a:t>Consider</a:t>
            </a:r>
            <a:r>
              <a:rPr sz="3200" spc="20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Performance</a:t>
            </a:r>
            <a:r>
              <a:rPr sz="3200" spc="10" dirty="0">
                <a:solidFill>
                  <a:srgbClr val="133B78"/>
                </a:solidFill>
              </a:rPr>
              <a:t> </a:t>
            </a:r>
            <a:r>
              <a:rPr sz="3200" spc="-15" dirty="0">
                <a:solidFill>
                  <a:srgbClr val="133B78"/>
                </a:solidFill>
              </a:rPr>
              <a:t>at</a:t>
            </a:r>
            <a:r>
              <a:rPr sz="3200" spc="-5" dirty="0">
                <a:solidFill>
                  <a:srgbClr val="133B78"/>
                </a:solidFill>
              </a:rPr>
              <a:t> </a:t>
            </a:r>
            <a:r>
              <a:rPr sz="3200" spc="-20" dirty="0">
                <a:solidFill>
                  <a:srgbClr val="133B78"/>
                </a:solidFill>
              </a:rPr>
              <a:t>Every</a:t>
            </a:r>
            <a:r>
              <a:rPr sz="3200" spc="-5" dirty="0">
                <a:solidFill>
                  <a:srgbClr val="133B78"/>
                </a:solidFill>
              </a:rPr>
              <a:t> </a:t>
            </a:r>
            <a:r>
              <a:rPr sz="3200" spc="-10" dirty="0">
                <a:solidFill>
                  <a:srgbClr val="133B78"/>
                </a:solidFill>
              </a:rPr>
              <a:t>Phase?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15262" y="2300976"/>
            <a:ext cx="5861050" cy="2407920"/>
            <a:chOff x="1804161" y="2080005"/>
            <a:chExt cx="5861050" cy="3210560"/>
          </a:xfrm>
        </p:grpSpPr>
        <p:sp>
          <p:nvSpPr>
            <p:cNvPr id="5" name="object 5"/>
            <p:cNvSpPr/>
            <p:nvPr/>
          </p:nvSpPr>
          <p:spPr>
            <a:xfrm>
              <a:off x="2290571" y="5215127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39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9373" y="5177027"/>
              <a:ext cx="5815965" cy="78105"/>
            </a:xfrm>
            <a:custGeom>
              <a:avLst/>
              <a:gdLst/>
              <a:ahLst/>
              <a:cxnLst/>
              <a:rect l="l" t="t" r="r" b="b"/>
              <a:pathLst>
                <a:path w="5815965" h="78104">
                  <a:moveTo>
                    <a:pt x="5737859" y="38862"/>
                  </a:moveTo>
                  <a:lnTo>
                    <a:pt x="5686044" y="77724"/>
                  </a:lnTo>
                  <a:lnTo>
                    <a:pt x="5772404" y="51816"/>
                  </a:lnTo>
                  <a:lnTo>
                    <a:pt x="5737859" y="51816"/>
                  </a:lnTo>
                  <a:lnTo>
                    <a:pt x="5737859" y="38862"/>
                  </a:lnTo>
                  <a:close/>
                </a:path>
                <a:path w="5815965" h="78104">
                  <a:moveTo>
                    <a:pt x="5720588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20587" y="51816"/>
                  </a:lnTo>
                  <a:lnTo>
                    <a:pt x="5737859" y="38862"/>
                  </a:lnTo>
                  <a:lnTo>
                    <a:pt x="5720588" y="25908"/>
                  </a:lnTo>
                  <a:close/>
                </a:path>
                <a:path w="5815965" h="78104">
                  <a:moveTo>
                    <a:pt x="5772404" y="25908"/>
                  </a:moveTo>
                  <a:lnTo>
                    <a:pt x="5737859" y="25908"/>
                  </a:lnTo>
                  <a:lnTo>
                    <a:pt x="5737859" y="51816"/>
                  </a:lnTo>
                  <a:lnTo>
                    <a:pt x="5772404" y="51816"/>
                  </a:lnTo>
                  <a:lnTo>
                    <a:pt x="5815583" y="38862"/>
                  </a:lnTo>
                  <a:lnTo>
                    <a:pt x="5772404" y="25908"/>
                  </a:lnTo>
                  <a:close/>
                </a:path>
                <a:path w="5815965" h="78104">
                  <a:moveTo>
                    <a:pt x="5686044" y="0"/>
                  </a:moveTo>
                  <a:lnTo>
                    <a:pt x="5737859" y="38862"/>
                  </a:lnTo>
                  <a:lnTo>
                    <a:pt x="5737859" y="25908"/>
                  </a:lnTo>
                  <a:lnTo>
                    <a:pt x="5772404" y="25908"/>
                  </a:lnTo>
                  <a:lnTo>
                    <a:pt x="568604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7053" y="5165598"/>
              <a:ext cx="2788920" cy="99060"/>
            </a:xfrm>
            <a:custGeom>
              <a:avLst/>
              <a:gdLst/>
              <a:ahLst/>
              <a:cxnLst/>
              <a:rect l="l" t="t" r="r" b="b"/>
              <a:pathLst>
                <a:path w="2788920" h="99060">
                  <a:moveTo>
                    <a:pt x="0" y="99059"/>
                  </a:moveTo>
                  <a:lnTo>
                    <a:pt x="0" y="0"/>
                  </a:lnTo>
                </a:path>
                <a:path w="2788920" h="99060">
                  <a:moveTo>
                    <a:pt x="661415" y="99059"/>
                  </a:moveTo>
                  <a:lnTo>
                    <a:pt x="661415" y="0"/>
                  </a:lnTo>
                </a:path>
                <a:path w="2788920" h="99060">
                  <a:moveTo>
                    <a:pt x="1322832" y="99059"/>
                  </a:moveTo>
                  <a:lnTo>
                    <a:pt x="1322832" y="0"/>
                  </a:lnTo>
                </a:path>
                <a:path w="2788920" h="99060">
                  <a:moveTo>
                    <a:pt x="2124456" y="99059"/>
                  </a:moveTo>
                  <a:lnTo>
                    <a:pt x="2124456" y="0"/>
                  </a:lnTo>
                </a:path>
                <a:path w="2788920" h="99060">
                  <a:moveTo>
                    <a:pt x="2788920" y="99059"/>
                  </a:moveTo>
                  <a:lnTo>
                    <a:pt x="2788920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2995" y="2179319"/>
              <a:ext cx="4440935" cy="30403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61565" y="2167889"/>
              <a:ext cx="4387850" cy="2987040"/>
            </a:xfrm>
            <a:custGeom>
              <a:avLst/>
              <a:gdLst/>
              <a:ahLst/>
              <a:cxnLst/>
              <a:rect l="l" t="t" r="r" b="b"/>
              <a:pathLst>
                <a:path w="4387850" h="2987040">
                  <a:moveTo>
                    <a:pt x="0" y="2986913"/>
                  </a:moveTo>
                  <a:lnTo>
                    <a:pt x="541273" y="2926715"/>
                  </a:lnTo>
                  <a:lnTo>
                    <a:pt x="1161922" y="2901315"/>
                  </a:lnTo>
                  <a:lnTo>
                    <a:pt x="1839721" y="2742565"/>
                  </a:lnTo>
                  <a:lnTo>
                    <a:pt x="2490597" y="2560066"/>
                  </a:lnTo>
                  <a:lnTo>
                    <a:pt x="3147822" y="2226691"/>
                  </a:lnTo>
                  <a:lnTo>
                    <a:pt x="3790696" y="1401445"/>
                  </a:lnTo>
                  <a:lnTo>
                    <a:pt x="4387469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4821" y="5165598"/>
              <a:ext cx="661670" cy="99060"/>
            </a:xfrm>
            <a:custGeom>
              <a:avLst/>
              <a:gdLst/>
              <a:ahLst/>
              <a:cxnLst/>
              <a:rect l="l" t="t" r="r" b="b"/>
              <a:pathLst>
                <a:path w="661670" h="99060">
                  <a:moveTo>
                    <a:pt x="0" y="99059"/>
                  </a:moveTo>
                  <a:lnTo>
                    <a:pt x="0" y="0"/>
                  </a:lnTo>
                </a:path>
                <a:path w="661670" h="99060">
                  <a:moveTo>
                    <a:pt x="661415" y="99059"/>
                  </a:moveTo>
                  <a:lnTo>
                    <a:pt x="661415" y="0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1011" y="2086355"/>
              <a:ext cx="0" cy="3060700"/>
            </a:xfrm>
            <a:custGeom>
              <a:avLst/>
              <a:gdLst/>
              <a:ahLst/>
              <a:cxnLst/>
              <a:rect l="l" t="t" r="r" b="b"/>
              <a:pathLst>
                <a:path h="3060700">
                  <a:moveTo>
                    <a:pt x="0" y="306019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9561" y="3080766"/>
              <a:ext cx="104139" cy="1594485"/>
            </a:xfrm>
            <a:custGeom>
              <a:avLst/>
              <a:gdLst/>
              <a:ahLst/>
              <a:cxnLst/>
              <a:rect l="l" t="t" r="r" b="b"/>
              <a:pathLst>
                <a:path w="104139" h="1594485">
                  <a:moveTo>
                    <a:pt x="0" y="0"/>
                  </a:moveTo>
                  <a:lnTo>
                    <a:pt x="100583" y="0"/>
                  </a:lnTo>
                </a:path>
                <a:path w="104139" h="1594485">
                  <a:moveTo>
                    <a:pt x="0" y="1066800"/>
                  </a:moveTo>
                  <a:lnTo>
                    <a:pt x="100583" y="1066800"/>
                  </a:lnTo>
                </a:path>
                <a:path w="104139" h="1594485">
                  <a:moveTo>
                    <a:pt x="3048" y="1594104"/>
                  </a:moveTo>
                  <a:lnTo>
                    <a:pt x="103631" y="1594104"/>
                  </a:lnTo>
                </a:path>
                <a:path w="104139" h="1594485">
                  <a:moveTo>
                    <a:pt x="3048" y="527304"/>
                  </a:moveTo>
                  <a:lnTo>
                    <a:pt x="103631" y="527304"/>
                  </a:lnTo>
                </a:path>
              </a:pathLst>
            </a:custGeom>
            <a:ln w="5029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49957" y="4017073"/>
            <a:ext cx="534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De</a:t>
            </a:r>
            <a:r>
              <a:rPr sz="1200" b="1" dirty="0">
                <a:latin typeface="Arial"/>
                <a:cs typeface="Arial"/>
              </a:rPr>
              <a:t>sign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8910" y="4017073"/>
            <a:ext cx="955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Coding</a:t>
            </a:r>
            <a:r>
              <a:rPr sz="1200" b="1" spc="4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0010" y="4017073"/>
            <a:ext cx="8140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Integr</a:t>
            </a:r>
            <a:r>
              <a:rPr sz="1200" b="1" dirty="0"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661" y="4015930"/>
            <a:ext cx="5645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40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4415" y="4034885"/>
            <a:ext cx="1826260" cy="3468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 marR="30480">
              <a:lnSpc>
                <a:spcPts val="1240"/>
              </a:lnSpc>
              <a:spcBef>
                <a:spcPts val="305"/>
              </a:spcBef>
            </a:pPr>
            <a:r>
              <a:rPr sz="1800" b="1" spc="-7" baseline="9259" dirty="0">
                <a:latin typeface="Arial"/>
                <a:cs typeface="Arial"/>
              </a:rPr>
              <a:t>Release</a:t>
            </a:r>
            <a:r>
              <a:rPr sz="1800" b="1" spc="-82" baseline="9259" dirty="0">
                <a:latin typeface="Arial"/>
                <a:cs typeface="Arial"/>
              </a:rPr>
              <a:t> </a:t>
            </a:r>
            <a:r>
              <a:rPr sz="1800" b="1" baseline="9259" dirty="0">
                <a:latin typeface="Arial"/>
                <a:cs typeface="Arial"/>
              </a:rPr>
              <a:t>to</a:t>
            </a:r>
            <a:r>
              <a:rPr sz="1800" b="1" spc="270" baseline="9259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Maintenance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075" y="2303866"/>
            <a:ext cx="880744" cy="240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2075" algn="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£125,000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R="118110" algn="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£25,000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R="109220" algn="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£5,000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R="67945" algn="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£1,000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£0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2114550"/>
            <a:ext cx="78105" cy="2514600"/>
          </a:xfrm>
          <a:custGeom>
            <a:avLst/>
            <a:gdLst/>
            <a:ahLst/>
            <a:cxnLst/>
            <a:rect l="l" t="t" r="r" b="b"/>
            <a:pathLst>
              <a:path w="78105" h="3352800">
                <a:moveTo>
                  <a:pt x="38862" y="77724"/>
                </a:moveTo>
                <a:lnTo>
                  <a:pt x="25907" y="94996"/>
                </a:lnTo>
                <a:lnTo>
                  <a:pt x="25907" y="3352800"/>
                </a:lnTo>
                <a:lnTo>
                  <a:pt x="51815" y="3352800"/>
                </a:lnTo>
                <a:lnTo>
                  <a:pt x="51815" y="94996"/>
                </a:lnTo>
                <a:lnTo>
                  <a:pt x="38862" y="77724"/>
                </a:lnTo>
                <a:close/>
              </a:path>
              <a:path w="78105" h="3352800">
                <a:moveTo>
                  <a:pt x="38862" y="0"/>
                </a:moveTo>
                <a:lnTo>
                  <a:pt x="0" y="129539"/>
                </a:lnTo>
                <a:lnTo>
                  <a:pt x="25907" y="94996"/>
                </a:lnTo>
                <a:lnTo>
                  <a:pt x="25907" y="77724"/>
                </a:lnTo>
                <a:lnTo>
                  <a:pt x="62179" y="77724"/>
                </a:lnTo>
                <a:lnTo>
                  <a:pt x="38862" y="0"/>
                </a:lnTo>
                <a:close/>
              </a:path>
              <a:path w="78105" h="3352800">
                <a:moveTo>
                  <a:pt x="62179" y="77724"/>
                </a:moveTo>
                <a:lnTo>
                  <a:pt x="51815" y="77724"/>
                </a:lnTo>
                <a:lnTo>
                  <a:pt x="51816" y="94996"/>
                </a:lnTo>
                <a:lnTo>
                  <a:pt x="77724" y="129539"/>
                </a:lnTo>
                <a:lnTo>
                  <a:pt x="62179" y="77724"/>
                </a:lnTo>
                <a:close/>
              </a:path>
              <a:path w="78105" h="3352800">
                <a:moveTo>
                  <a:pt x="38862" y="77724"/>
                </a:moveTo>
                <a:lnTo>
                  <a:pt x="25907" y="77724"/>
                </a:lnTo>
                <a:lnTo>
                  <a:pt x="25907" y="94996"/>
                </a:lnTo>
                <a:lnTo>
                  <a:pt x="38862" y="77724"/>
                </a:lnTo>
                <a:close/>
              </a:path>
              <a:path w="78105" h="3352800">
                <a:moveTo>
                  <a:pt x="51815" y="77724"/>
                </a:moveTo>
                <a:lnTo>
                  <a:pt x="38862" y="77724"/>
                </a:lnTo>
                <a:lnTo>
                  <a:pt x="51816" y="94996"/>
                </a:lnTo>
                <a:lnTo>
                  <a:pt x="51815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34518" y="1352550"/>
            <a:ext cx="7323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Because the cost of fixing software defects is much higher the later </a:t>
            </a:r>
          </a:p>
          <a:p>
            <a:r>
              <a:rPr lang="en-US" dirty="0"/>
              <a:t>they occur in the software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3831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Brainstorming design template</Template>
  <TotalTime>4732</TotalTime>
  <Words>2445</Words>
  <Application>Microsoft Office PowerPoint</Application>
  <PresentationFormat>On-screen Show (16:9)</PresentationFormat>
  <Paragraphs>553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What is Software Testing?</vt:lpstr>
      <vt:lpstr>Some Testing definitions</vt:lpstr>
      <vt:lpstr>Comparing Functional &amp; Performance Testing</vt:lpstr>
      <vt:lpstr>Comparing Functional &amp; Performance Testing</vt:lpstr>
      <vt:lpstr>What is the Purpose of a Performance Test?</vt:lpstr>
      <vt:lpstr>Performance Testing Helps to Determine</vt:lpstr>
      <vt:lpstr>When Should You Consider Performance?</vt:lpstr>
      <vt:lpstr>Why Consider Performance at Every Phase?</vt:lpstr>
      <vt:lpstr>Why Performance Matters</vt:lpstr>
      <vt:lpstr>Performance Testing Objectives</vt:lpstr>
      <vt:lpstr>Performance Testing helps Identify</vt:lpstr>
      <vt:lpstr>Basic types of Performance Test</vt:lpstr>
      <vt:lpstr>Types of performance test</vt:lpstr>
      <vt:lpstr>Types of performance test</vt:lpstr>
      <vt:lpstr>Baseline Test</vt:lpstr>
      <vt:lpstr>Load Test</vt:lpstr>
      <vt:lpstr>Load Test</vt:lpstr>
      <vt:lpstr>Stress/Break Test</vt:lpstr>
      <vt:lpstr>Soak Test</vt:lpstr>
      <vt:lpstr>Isolation Test</vt:lpstr>
      <vt:lpstr>Configuration Test</vt:lpstr>
      <vt:lpstr>Performance Testing Process</vt:lpstr>
      <vt:lpstr>Automated Testing Tools</vt:lpstr>
      <vt:lpstr>Benefits of an Automated Performance Testing Tool</vt:lpstr>
      <vt:lpstr>How do Automated Performance Testing Tools Work?</vt:lpstr>
      <vt:lpstr>Test Configuration</vt:lpstr>
      <vt:lpstr>Script Recorder</vt:lpstr>
      <vt:lpstr>Script Recorder - VuGen</vt:lpstr>
      <vt:lpstr>Load Generator aka. Injector</vt:lpstr>
      <vt:lpstr>Load Generator</vt:lpstr>
      <vt:lpstr>How does a Load Injector work?</vt:lpstr>
      <vt:lpstr>Test Configuration and Management</vt:lpstr>
      <vt:lpstr>Performance Monitor(s)</vt:lpstr>
      <vt:lpstr>Performance Monitor(s)</vt:lpstr>
      <vt:lpstr>Analysis Module</vt:lpstr>
      <vt:lpstr>Analysis Module</vt:lpstr>
      <vt:lpstr>Sample Report</vt:lpstr>
      <vt:lpstr>PowerPoint Presentation</vt:lpstr>
      <vt:lpstr>“Quality means doing it right even when  no one is looking.”</vt:lpstr>
      <vt:lpstr>Testing Jargons</vt:lpstr>
      <vt:lpstr>Introduction</vt:lpstr>
      <vt:lpstr>History</vt:lpstr>
      <vt:lpstr>Protocol Support</vt:lpstr>
      <vt:lpstr>Features</vt:lpstr>
      <vt:lpstr>Cont...</vt:lpstr>
      <vt:lpstr>How jMeter works?</vt:lpstr>
      <vt:lpstr>Installation</vt:lpstr>
      <vt:lpstr>Thread Group</vt:lpstr>
      <vt:lpstr>Controller</vt:lpstr>
      <vt:lpstr>Samplers</vt:lpstr>
      <vt:lpstr>Logic Controller</vt:lpstr>
      <vt:lpstr>Listeners</vt:lpstr>
      <vt:lpstr>Assertions</vt:lpstr>
      <vt:lpstr>Configuration Elements</vt:lpstr>
      <vt:lpstr>Pre-Processor Elements</vt:lpstr>
      <vt:lpstr>Post-Processor</vt:lpstr>
      <vt:lpstr>Execution Order</vt:lpstr>
      <vt:lpstr>Simple JDBC Demo</vt:lpstr>
      <vt:lpstr>Http Request Demo with  Recording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34</cp:revision>
  <dcterms:created xsi:type="dcterms:W3CDTF">2021-07-27T10:12:58Z</dcterms:created>
  <dcterms:modified xsi:type="dcterms:W3CDTF">2023-08-21T14:28:27Z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