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8288000" cy="10287000"/>
  <p:notesSz cx="6858000" cy="9144000"/>
  <p:embeddedFontLst>
    <p:embeddedFont>
      <p:font typeface="Arimo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M Sans" panose="020B0604020202020204" charset="0"/>
      <p:regular r:id="rId21"/>
    </p:embeddedFont>
    <p:embeddedFont>
      <p:font typeface="DM Sans Bold" panose="020B0604020202020204" charset="0"/>
      <p:regular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Bold" panose="020B0806030504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28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98300" y="4873494"/>
            <a:ext cx="4036108" cy="40361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019781" y="2396994"/>
            <a:ext cx="8239519" cy="549301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746310" y="3451978"/>
            <a:ext cx="5940087" cy="2430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37"/>
              </a:lnSpc>
            </a:pPr>
            <a:r>
              <a:rPr lang="en-US" sz="9337" spc="-93">
                <a:solidFill>
                  <a:srgbClr val="000000"/>
                </a:solidFill>
                <a:latin typeface="DM Sans Bold"/>
              </a:rPr>
              <a:t>Database</a:t>
            </a:r>
          </a:p>
          <a:p>
            <a:pPr marL="2016014" lvl="0" indent="-2016014">
              <a:lnSpc>
                <a:spcPts val="9337"/>
              </a:lnSpc>
            </a:pPr>
            <a:endParaRPr lang="en-US" sz="9337" spc="-93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326257" y="981075"/>
            <a:ext cx="39330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May 27,</a:t>
            </a:r>
            <a:r>
              <a:rPr lang="en-US" sz="2400" u="none">
                <a:solidFill>
                  <a:srgbClr val="000000"/>
                </a:solidFill>
                <a:latin typeface="DM Sans"/>
              </a:rPr>
              <a:t> 2021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81075"/>
            <a:ext cx="39330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Taxi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163505"/>
            <a:ext cx="8115300" cy="762922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28430"/>
            <a:ext cx="7002283" cy="93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699"/>
              </a:lnSpc>
              <a:spcBef>
                <a:spcPct val="0"/>
              </a:spcBef>
            </a:pPr>
            <a:r>
              <a:rPr lang="en-US" sz="5499" spc="-54">
                <a:solidFill>
                  <a:srgbClr val="000000"/>
                </a:solidFill>
                <a:latin typeface="DM Sans Bold"/>
              </a:rPr>
              <a:t>Driver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28430"/>
            <a:ext cx="7002283" cy="942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699"/>
              </a:lnSpc>
              <a:spcBef>
                <a:spcPct val="0"/>
              </a:spcBef>
            </a:pPr>
            <a:r>
              <a:rPr lang="en-US" sz="5499" spc="-54" dirty="0">
                <a:solidFill>
                  <a:srgbClr val="000000"/>
                </a:solidFill>
                <a:latin typeface="DM Sans Bold"/>
              </a:rPr>
              <a:t>Histories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76099-07BB-4745-BD00-F6C56011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247900"/>
            <a:ext cx="9639300" cy="62371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67545" y="2392464"/>
            <a:ext cx="12152910" cy="624971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28430"/>
            <a:ext cx="7002283" cy="93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699"/>
              </a:lnSpc>
              <a:spcBef>
                <a:spcPct val="0"/>
              </a:spcBef>
            </a:pPr>
            <a:r>
              <a:rPr lang="en-US" sz="5499" spc="-54">
                <a:solidFill>
                  <a:srgbClr val="000000"/>
                </a:solidFill>
                <a:latin typeface="DM Sans Bold"/>
              </a:rPr>
              <a:t>Aggregations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62281" y="8823398"/>
            <a:ext cx="496343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"/>
              </a:rPr>
              <a:t>User pipeline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28430"/>
            <a:ext cx="7002283" cy="93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699"/>
              </a:lnSpc>
              <a:spcBef>
                <a:spcPct val="0"/>
              </a:spcBef>
            </a:pPr>
            <a:r>
              <a:rPr lang="en-US" sz="5499" spc="-54">
                <a:solidFill>
                  <a:srgbClr val="000000"/>
                </a:solidFill>
                <a:latin typeface="DM Sans Bold"/>
              </a:rPr>
              <a:t>Aggregations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E1F10-C816-4B8D-B4BE-82DC3FE6B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91" y="2198280"/>
            <a:ext cx="15580016" cy="6536726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874A4D6E-1D84-45FB-A5D6-22EFEC1398DA}"/>
              </a:ext>
            </a:extLst>
          </p:cNvPr>
          <p:cNvSpPr txBox="1"/>
          <p:nvPr/>
        </p:nvSpPr>
        <p:spPr>
          <a:xfrm>
            <a:off x="5921940" y="9172676"/>
            <a:ext cx="6444119" cy="5032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"/>
              </a:rPr>
              <a:t>Pipeline implementation in python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70345" y="4460583"/>
            <a:ext cx="9147311" cy="1413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40"/>
              </a:lnSpc>
            </a:pPr>
            <a:r>
              <a:rPr lang="en-US" sz="9600" spc="-96">
                <a:solidFill>
                  <a:srgbClr val="000000"/>
                </a:solidFill>
                <a:latin typeface="DM Sans Bold"/>
              </a:rPr>
              <a:t>We're done!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326257" y="981075"/>
            <a:ext cx="39330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May 27,</a:t>
            </a:r>
            <a:r>
              <a:rPr lang="en-US" sz="2400" u="none">
                <a:solidFill>
                  <a:srgbClr val="000000"/>
                </a:solidFill>
                <a:latin typeface="DM Sans"/>
              </a:rPr>
              <a:t> 2021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81075"/>
            <a:ext cx="39330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Taxi Management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791700" y="6080912"/>
            <a:ext cx="4894263" cy="2820875"/>
            <a:chOff x="0" y="0"/>
            <a:chExt cx="6525684" cy="3761167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525684" cy="3761167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892469" y="534384"/>
              <a:ext cx="4740746" cy="1676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DM Sans"/>
                </a:rPr>
                <a:t>Thank you for participating. Have a great day ahead.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26257" y="981075"/>
            <a:ext cx="39330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May 27, 2021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81075"/>
            <a:ext cx="39330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Taxi Management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715770" y="3342579"/>
            <a:ext cx="6563309" cy="875703"/>
            <a:chOff x="0" y="0"/>
            <a:chExt cx="8751079" cy="11676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8751079" cy="1167604"/>
              <a:chOff x="0" y="0"/>
              <a:chExt cx="1434442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434442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890">
                    <a:moveTo>
                      <a:pt x="1421996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430"/>
                    </a:lnTo>
                    <a:cubicBezTo>
                      <a:pt x="14344421" y="1858010"/>
                      <a:pt x="14288540" y="1913890"/>
                      <a:pt x="14219960" y="1913890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4976" y="158843"/>
              <a:ext cx="6968337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u="none">
                  <a:solidFill>
                    <a:srgbClr val="000000"/>
                  </a:solidFill>
                  <a:latin typeface="DM Sans"/>
                </a:rPr>
                <a:t>Introduction to MongoDB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812797" y="5630066"/>
            <a:ext cx="6466282" cy="825249"/>
            <a:chOff x="0" y="0"/>
            <a:chExt cx="8621709" cy="110033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8621709" cy="1100332"/>
              <a:chOff x="0" y="0"/>
              <a:chExt cx="14996386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4996387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4996387" h="1913890">
                    <a:moveTo>
                      <a:pt x="14871926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871926" y="0"/>
                    </a:lnTo>
                    <a:cubicBezTo>
                      <a:pt x="14940507" y="0"/>
                      <a:pt x="14996387" y="55880"/>
                      <a:pt x="14996387" y="124460"/>
                    </a:cubicBezTo>
                    <a:lnTo>
                      <a:pt x="14996387" y="1789430"/>
                    </a:lnTo>
                    <a:cubicBezTo>
                      <a:pt x="14996387" y="1858010"/>
                      <a:pt x="14940507" y="1913890"/>
                      <a:pt x="14871926" y="1913890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672189" y="191869"/>
              <a:ext cx="6865323" cy="6706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21"/>
                </a:lnSpc>
                <a:spcBef>
                  <a:spcPct val="0"/>
                </a:spcBef>
              </a:pPr>
              <a:r>
                <a:rPr lang="en-US" sz="3015">
                  <a:solidFill>
                    <a:srgbClr val="000000"/>
                  </a:solidFill>
                  <a:latin typeface="DM Sans"/>
                </a:rPr>
                <a:t>Database Implimentation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715770" y="4487997"/>
            <a:ext cx="6563309" cy="875703"/>
            <a:chOff x="0" y="0"/>
            <a:chExt cx="8751079" cy="116760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8751079" cy="1167604"/>
              <a:chOff x="0" y="0"/>
              <a:chExt cx="14344420" cy="19138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434442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890">
                    <a:moveTo>
                      <a:pt x="1421996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430"/>
                    </a:lnTo>
                    <a:cubicBezTo>
                      <a:pt x="14344421" y="1858010"/>
                      <a:pt x="14288540" y="1913890"/>
                      <a:pt x="14219960" y="1913890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82276" y="203719"/>
              <a:ext cx="8068803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DM Sans"/>
                </a:rPr>
                <a:t>SQL vs NoSQL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715770" y="6735969"/>
            <a:ext cx="6563309" cy="875703"/>
            <a:chOff x="0" y="0"/>
            <a:chExt cx="8751079" cy="1167604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8751079" cy="1167604"/>
              <a:chOff x="0" y="0"/>
              <a:chExt cx="14344420" cy="191389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434442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890">
                    <a:moveTo>
                      <a:pt x="1421996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430"/>
                    </a:lnTo>
                    <a:cubicBezTo>
                      <a:pt x="14344421" y="1858010"/>
                      <a:pt x="14288540" y="1913890"/>
                      <a:pt x="14219960" y="1913890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669576" y="196664"/>
              <a:ext cx="7189053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u="none">
                  <a:solidFill>
                    <a:srgbClr val="000000"/>
                  </a:solidFill>
                  <a:latin typeface="DM Sans"/>
                </a:rPr>
                <a:t>Summary 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144000" y="3342579"/>
            <a:ext cx="875703" cy="875703"/>
            <a:chOff x="0" y="0"/>
            <a:chExt cx="1913890" cy="19138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9379481" y="3549818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9144000" y="5604839"/>
            <a:ext cx="875703" cy="875703"/>
            <a:chOff x="0" y="0"/>
            <a:chExt cx="1913890" cy="191389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9369956" y="5848702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9144000" y="4473709"/>
            <a:ext cx="875703" cy="875703"/>
            <a:chOff x="0" y="0"/>
            <a:chExt cx="1913890" cy="191389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9369956" y="4695235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9144000" y="6735969"/>
            <a:ext cx="875703" cy="875703"/>
            <a:chOff x="0" y="0"/>
            <a:chExt cx="1913890" cy="191389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9360431" y="6971573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DM Sans Bold"/>
              </a:rPr>
              <a:t>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347978" y="4850444"/>
            <a:ext cx="3221089" cy="733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63"/>
              </a:lnSpc>
            </a:pPr>
            <a:r>
              <a:rPr lang="en-US" sz="5563">
                <a:solidFill>
                  <a:srgbClr val="FFFFFF"/>
                </a:solidFill>
                <a:latin typeface="DM Sans"/>
              </a:rPr>
              <a:t>Main part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970510" y="4657135"/>
            <a:ext cx="5684951" cy="2046582"/>
            <a:chOff x="0" y="0"/>
            <a:chExt cx="7579935" cy="2728777"/>
          </a:xfrm>
        </p:grpSpPr>
        <p:pic>
          <p:nvPicPr>
            <p:cNvPr id="34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7579935" cy="2728777"/>
            </a:xfrm>
            <a:prstGeom prst="rect">
              <a:avLst/>
            </a:prstGeom>
          </p:spPr>
        </p:pic>
        <p:sp>
          <p:nvSpPr>
            <p:cNvPr id="35" name="TextBox 35"/>
            <p:cNvSpPr txBox="1"/>
            <p:nvPr/>
          </p:nvSpPr>
          <p:spPr>
            <a:xfrm>
              <a:off x="1084768" y="317273"/>
              <a:ext cx="5410398" cy="1047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sz="5600">
                  <a:solidFill>
                    <a:srgbClr val="FFFFFF"/>
                  </a:solidFill>
                  <a:latin typeface="DM Sans"/>
                </a:rPr>
                <a:t>Main part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0677" y="2220150"/>
            <a:ext cx="5684951" cy="2046582"/>
            <a:chOff x="0" y="0"/>
            <a:chExt cx="7579935" cy="272877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7579935" cy="2728777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1084768" y="317273"/>
              <a:ext cx="5410398" cy="1047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80"/>
                </a:lnSpc>
              </a:pPr>
              <a:r>
                <a:rPr lang="en-US" sz="5600">
                  <a:solidFill>
                    <a:srgbClr val="FFFFFF"/>
                  </a:solidFill>
                  <a:latin typeface="DM Sans"/>
                </a:rPr>
                <a:t>Mongo DB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892235" y="1386840"/>
            <a:ext cx="5400543" cy="864086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326257" y="981075"/>
            <a:ext cx="39330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May 27, 2021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81075"/>
            <a:ext cx="39330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Taxi Management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10677" y="4628105"/>
            <a:ext cx="6951346" cy="148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DM Sans"/>
              </a:rPr>
              <a:t>MongoDB i</a:t>
            </a:r>
            <a:r>
              <a:rPr lang="en-US" sz="3000" u="none">
                <a:solidFill>
                  <a:srgbClr val="000000"/>
                </a:solidFill>
                <a:latin typeface="DM Sans"/>
              </a:rPr>
              <a:t>s a document database, which means it stores data in JSON-like documents with dynamic-schema.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10677" y="6480387"/>
            <a:ext cx="6951346" cy="247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DM Sans"/>
              </a:rPr>
              <a:t>The data objects are stored a</a:t>
            </a:r>
            <a:r>
              <a:rPr lang="en-US" sz="3000" u="none">
                <a:solidFill>
                  <a:srgbClr val="000000"/>
                </a:solidFill>
                <a:latin typeface="DM Sans"/>
              </a:rPr>
              <a:t>s separate documents inside a collection — instead of storing the data into the columns and rows of a traditional relational 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1633" y="541314"/>
            <a:ext cx="7002283" cy="1420545"/>
            <a:chOff x="0" y="0"/>
            <a:chExt cx="9336377" cy="1894060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0"/>
              <a:ext cx="9336377" cy="12111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699"/>
                </a:lnSpc>
                <a:spcBef>
                  <a:spcPct val="0"/>
                </a:spcBef>
              </a:pPr>
              <a:r>
                <a:rPr lang="en-US" sz="5499" spc="-54">
                  <a:solidFill>
                    <a:srgbClr val="000000"/>
                  </a:solidFill>
                  <a:latin typeface="DM Sans Bold"/>
                </a:rPr>
                <a:t>Pros and Cons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186459"/>
              <a:ext cx="9336377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48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2351643"/>
            <a:ext cx="10956578" cy="2920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Document oriented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High performance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High availability — Replication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High scalability – </a:t>
            </a:r>
            <a:r>
              <a:rPr lang="en-US" sz="2400" dirty="0" err="1">
                <a:solidFill>
                  <a:srgbClr val="000000"/>
                </a:solidFill>
                <a:latin typeface="DM Sans"/>
              </a:rPr>
              <a:t>Sharding</a:t>
            </a:r>
            <a:endParaRPr lang="en-US" sz="2400" dirty="0">
              <a:solidFill>
                <a:srgbClr val="000000"/>
              </a:solidFill>
              <a:latin typeface="DM Sans"/>
            </a:endParaRP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Dynamic — No rigid schema.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Flexible – field addition/deletion have less or no impact on the application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1594829"/>
            <a:ext cx="184484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Pros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490977"/>
            <a:ext cx="184484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Open Sans"/>
              </a:rPr>
              <a:t>Cons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245406"/>
            <a:ext cx="17259300" cy="210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A downside of NoSQL is that most solutions are not as strongly ACID-compliant (Atomic, Consistency, Isolation, Durability) as the more well-established RDBMS systems.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M Sans" panose="020B0604020202020204" charset="0"/>
              </a:rPr>
              <a:t>Complex transaction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M Sans" panose="020B0604020202020204" charset="0"/>
              </a:rPr>
              <a:t>No function or stored procedure exists where you can bind the logic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endParaRPr lang="en-US" sz="1200" dirty="0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9136" y="2455122"/>
            <a:ext cx="17728864" cy="3789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M Sans"/>
              </a:rPr>
              <a:t>SQL databases are </a:t>
            </a:r>
            <a:r>
              <a:rPr lang="en-US" sz="2700">
                <a:solidFill>
                  <a:srgbClr val="000000"/>
                </a:solidFill>
                <a:latin typeface="DM Sans Bold"/>
              </a:rPr>
              <a:t>relational</a:t>
            </a:r>
            <a:r>
              <a:rPr lang="en-US" sz="2700">
                <a:solidFill>
                  <a:srgbClr val="000000"/>
                </a:solidFill>
                <a:latin typeface="DM Sans"/>
              </a:rPr>
              <a:t>, NoSQL are </a:t>
            </a:r>
            <a:r>
              <a:rPr lang="en-US" sz="2700">
                <a:solidFill>
                  <a:srgbClr val="000000"/>
                </a:solidFill>
                <a:latin typeface="DM Sans Bold"/>
              </a:rPr>
              <a:t>non-relational.</a:t>
            </a:r>
          </a:p>
          <a:p>
            <a:pPr marL="582930" lvl="1" indent="-291465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M Sans"/>
              </a:rPr>
              <a:t>SQL databases use </a:t>
            </a:r>
            <a:r>
              <a:rPr lang="en-US" sz="2700">
                <a:solidFill>
                  <a:srgbClr val="000000"/>
                </a:solidFill>
                <a:latin typeface="DM Sans Bold"/>
              </a:rPr>
              <a:t>structured query language</a:t>
            </a:r>
            <a:r>
              <a:rPr lang="en-US" sz="2700">
                <a:solidFill>
                  <a:srgbClr val="000000"/>
                </a:solidFill>
                <a:latin typeface="DM Sans"/>
              </a:rPr>
              <a:t> and have a </a:t>
            </a:r>
            <a:r>
              <a:rPr lang="en-US" sz="2700">
                <a:solidFill>
                  <a:srgbClr val="000000"/>
                </a:solidFill>
                <a:latin typeface="DM Sans Bold"/>
              </a:rPr>
              <a:t>predefined schema</a:t>
            </a:r>
            <a:r>
              <a:rPr lang="en-US" sz="2700">
                <a:solidFill>
                  <a:srgbClr val="000000"/>
                </a:solidFill>
                <a:latin typeface="DM Sans"/>
              </a:rPr>
              <a:t>. NoSQL databases have </a:t>
            </a:r>
            <a:r>
              <a:rPr lang="en-US" sz="2700">
                <a:solidFill>
                  <a:srgbClr val="000000"/>
                </a:solidFill>
                <a:latin typeface="DM Sans Bold"/>
              </a:rPr>
              <a:t>dynamic schemas</a:t>
            </a:r>
            <a:r>
              <a:rPr lang="en-US" sz="2700">
                <a:solidFill>
                  <a:srgbClr val="000000"/>
                </a:solidFill>
                <a:latin typeface="DM Sans"/>
              </a:rPr>
              <a:t> for </a:t>
            </a:r>
            <a:r>
              <a:rPr lang="en-US" sz="2700">
                <a:solidFill>
                  <a:srgbClr val="000000"/>
                </a:solidFill>
                <a:latin typeface="DM Sans Bold"/>
              </a:rPr>
              <a:t>unstructured data.</a:t>
            </a:r>
          </a:p>
          <a:p>
            <a:pPr marL="582930" lvl="1" indent="-291465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M Sans"/>
              </a:rPr>
              <a:t>SQL databases are </a:t>
            </a:r>
            <a:r>
              <a:rPr lang="en-US" sz="2700">
                <a:solidFill>
                  <a:srgbClr val="000000"/>
                </a:solidFill>
                <a:latin typeface="DM Sans Bold"/>
              </a:rPr>
              <a:t>vertically scalable</a:t>
            </a:r>
            <a:r>
              <a:rPr lang="en-US" sz="2700">
                <a:solidFill>
                  <a:srgbClr val="000000"/>
                </a:solidFill>
                <a:latin typeface="DM Sans"/>
              </a:rPr>
              <a:t>, NoSQL databases are </a:t>
            </a:r>
            <a:r>
              <a:rPr lang="en-US" sz="2700">
                <a:solidFill>
                  <a:srgbClr val="000000"/>
                </a:solidFill>
                <a:latin typeface="DM Sans Bold"/>
              </a:rPr>
              <a:t>horizontally scalable.</a:t>
            </a:r>
          </a:p>
          <a:p>
            <a:pPr marL="582930" lvl="1" indent="-291465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M Sans"/>
              </a:rPr>
              <a:t>SQL databases are </a:t>
            </a:r>
            <a:r>
              <a:rPr lang="en-US" sz="2700">
                <a:solidFill>
                  <a:srgbClr val="000000"/>
                </a:solidFill>
                <a:latin typeface="DM Sans Bold"/>
              </a:rPr>
              <a:t>table based</a:t>
            </a:r>
            <a:r>
              <a:rPr lang="en-US" sz="2700">
                <a:solidFill>
                  <a:srgbClr val="000000"/>
                </a:solidFill>
                <a:latin typeface="DM Sans"/>
              </a:rPr>
              <a:t>, while NoSQL databases are </a:t>
            </a:r>
            <a:r>
              <a:rPr lang="en-US" sz="2700">
                <a:solidFill>
                  <a:srgbClr val="000000"/>
                </a:solidFill>
                <a:latin typeface="DM Sans Bold"/>
              </a:rPr>
              <a:t>document, key-value, graph or wide-column stores.</a:t>
            </a:r>
          </a:p>
          <a:p>
            <a:pPr marL="582930" lvl="1" indent="-291465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M Sans"/>
              </a:rPr>
              <a:t>SQL databases are better for </a:t>
            </a:r>
            <a:r>
              <a:rPr lang="en-US" sz="2700">
                <a:solidFill>
                  <a:srgbClr val="000000"/>
                </a:solidFill>
                <a:latin typeface="DM Sans Bold"/>
              </a:rPr>
              <a:t>multi-row transactions</a:t>
            </a:r>
            <a:r>
              <a:rPr lang="en-US" sz="2700">
                <a:solidFill>
                  <a:srgbClr val="000000"/>
                </a:solidFill>
                <a:latin typeface="DM Sans"/>
              </a:rPr>
              <a:t>, NoSQL are better for </a:t>
            </a:r>
            <a:r>
              <a:rPr lang="en-US" sz="2700">
                <a:solidFill>
                  <a:srgbClr val="000000"/>
                </a:solidFill>
                <a:latin typeface="DM Sans Bold"/>
              </a:rPr>
              <a:t>unstructured data</a:t>
            </a:r>
            <a:r>
              <a:rPr lang="en-US" sz="2700">
                <a:solidFill>
                  <a:srgbClr val="000000"/>
                </a:solidFill>
                <a:latin typeface="DM Sans"/>
              </a:rPr>
              <a:t> like </a:t>
            </a:r>
            <a:r>
              <a:rPr lang="en-US" sz="2700">
                <a:solidFill>
                  <a:srgbClr val="000000"/>
                </a:solidFill>
                <a:latin typeface="DM Sans Bold"/>
              </a:rPr>
              <a:t>documents</a:t>
            </a:r>
            <a:r>
              <a:rPr lang="en-US" sz="2700">
                <a:solidFill>
                  <a:srgbClr val="000000"/>
                </a:solidFill>
                <a:latin typeface="DM Sans"/>
              </a:rPr>
              <a:t> or </a:t>
            </a:r>
            <a:r>
              <a:rPr lang="en-US" sz="2700">
                <a:solidFill>
                  <a:srgbClr val="000000"/>
                </a:solidFill>
                <a:latin typeface="DM Sans Bold"/>
              </a:rPr>
              <a:t>JSON</a:t>
            </a:r>
            <a:r>
              <a:rPr lang="en-US" sz="2700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6469503"/>
            <a:ext cx="5580670" cy="341533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674436" y="6469503"/>
            <a:ext cx="5976828" cy="341533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59136" y="354505"/>
            <a:ext cx="7002283" cy="93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699"/>
              </a:lnSpc>
              <a:spcBef>
                <a:spcPct val="0"/>
              </a:spcBef>
            </a:pPr>
            <a:r>
              <a:rPr lang="en-US" sz="5499" spc="-54">
                <a:solidFill>
                  <a:srgbClr val="000000"/>
                </a:solidFill>
                <a:latin typeface="DM Sans Bold"/>
              </a:rPr>
              <a:t>SQL &amp; NoSQL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9136" y="1609937"/>
            <a:ext cx="162306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There are five main critical differences of SQL vs NoSQL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88871" y="2753373"/>
            <a:ext cx="3644143" cy="1311892"/>
            <a:chOff x="0" y="0"/>
            <a:chExt cx="4858858" cy="174918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flipH="1">
              <a:off x="0" y="0"/>
              <a:ext cx="4858858" cy="1749189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633542" y="201128"/>
              <a:ext cx="3591773" cy="528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24">
                  <a:solidFill>
                    <a:srgbClr val="FFFFFF"/>
                  </a:solidFill>
                  <a:latin typeface="DM Sans Bold"/>
                </a:rPr>
                <a:t>Are you ready?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413332" y="4065265"/>
            <a:ext cx="2663014" cy="671861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45325" y="2188256"/>
            <a:ext cx="9011862" cy="143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1000"/>
              </a:lnSpc>
            </a:pPr>
            <a:r>
              <a:rPr lang="en-US" sz="10000" spc="-100" dirty="0">
                <a:solidFill>
                  <a:srgbClr val="000000"/>
                </a:solidFill>
                <a:latin typeface="DM Sans Bold"/>
              </a:rPr>
              <a:t>Our Database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326257" y="981075"/>
            <a:ext cx="39330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May 27, 2021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81075"/>
            <a:ext cx="39330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Taxi Management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E31942-90DD-4446-AA96-76B3D48EC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202" y="3755665"/>
            <a:ext cx="9510928" cy="6255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09294" y="3142393"/>
            <a:ext cx="885228" cy="885228"/>
            <a:chOff x="0" y="0"/>
            <a:chExt cx="1180304" cy="118030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80304" cy="118030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313975" y="282668"/>
              <a:ext cx="577755" cy="678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600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609294" y="4833566"/>
            <a:ext cx="885228" cy="885228"/>
            <a:chOff x="0" y="0"/>
            <a:chExt cx="1180304" cy="118030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180304" cy="1180304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313975" y="290531"/>
              <a:ext cx="577755" cy="678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600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609294" y="6385811"/>
            <a:ext cx="885228" cy="885228"/>
            <a:chOff x="0" y="0"/>
            <a:chExt cx="1180304" cy="1180304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180304" cy="118030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313975" y="290531"/>
              <a:ext cx="577755" cy="678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600" dirty="0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015749" y="2351990"/>
            <a:ext cx="7128251" cy="1069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00"/>
              </a:lnSpc>
            </a:pPr>
            <a:r>
              <a:rPr lang="en-US" sz="8000" spc="-80">
                <a:solidFill>
                  <a:srgbClr val="000000"/>
                </a:solidFill>
                <a:latin typeface="DM Sans Bold"/>
              </a:rPr>
              <a:t>Our Database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851182" y="3374340"/>
            <a:ext cx="414835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Admin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851182" y="5095875"/>
            <a:ext cx="468348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User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851182" y="6601730"/>
            <a:ext cx="468348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Driver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326257" y="981075"/>
            <a:ext cx="39330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May 27, 2021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981075"/>
            <a:ext cx="393304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</a:rPr>
              <a:t>Taxi Management</a:t>
            </a:r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A9C2F417-F40B-4DDE-8C35-EAE9C7296C71}"/>
              </a:ext>
            </a:extLst>
          </p:cNvPr>
          <p:cNvGrpSpPr/>
          <p:nvPr/>
        </p:nvGrpSpPr>
        <p:grpSpPr>
          <a:xfrm>
            <a:off x="10607319" y="7938056"/>
            <a:ext cx="885228" cy="885228"/>
            <a:chOff x="0" y="0"/>
            <a:chExt cx="1180304" cy="1180304"/>
          </a:xfrm>
        </p:grpSpPr>
        <p:grpSp>
          <p:nvGrpSpPr>
            <p:cNvPr id="23" name="Group 11">
              <a:extLst>
                <a:ext uri="{FF2B5EF4-FFF2-40B4-BE49-F238E27FC236}">
                  <a16:creationId xmlns:a16="http://schemas.microsoft.com/office/drawing/2014/main" id="{4D0E03F9-EBDA-4FAB-BA0D-71F6644577A7}"/>
                </a:ext>
              </a:extLst>
            </p:cNvPr>
            <p:cNvGrpSpPr/>
            <p:nvPr/>
          </p:nvGrpSpPr>
          <p:grpSpPr>
            <a:xfrm>
              <a:off x="0" y="0"/>
              <a:ext cx="1180304" cy="1180304"/>
              <a:chOff x="0" y="0"/>
              <a:chExt cx="6350000" cy="6350000"/>
            </a:xfrm>
          </p:grpSpPr>
          <p:sp>
            <p:nvSpPr>
              <p:cNvPr id="25" name="Freeform 12">
                <a:extLst>
                  <a:ext uri="{FF2B5EF4-FFF2-40B4-BE49-F238E27FC236}">
                    <a16:creationId xmlns:a16="http://schemas.microsoft.com/office/drawing/2014/main" id="{B3A820F3-D52C-4C8E-BE5A-1D345C5B993E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725B7B76-1CA6-4779-A116-B065A61A55F1}"/>
                </a:ext>
              </a:extLst>
            </p:cNvPr>
            <p:cNvSpPr txBox="1"/>
            <p:nvPr/>
          </p:nvSpPr>
          <p:spPr>
            <a:xfrm>
              <a:off x="313975" y="290531"/>
              <a:ext cx="577755" cy="6888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600" dirty="0">
                  <a:solidFill>
                    <a:srgbClr val="FFFFFF"/>
                  </a:solidFill>
                  <a:latin typeface="DM Sans Bold"/>
                </a:rPr>
                <a:t>4</a:t>
              </a:r>
            </a:p>
          </p:txBody>
        </p:sp>
      </p:grpSp>
      <p:sp>
        <p:nvSpPr>
          <p:cNvPr id="26" name="TextBox 19">
            <a:extLst>
              <a:ext uri="{FF2B5EF4-FFF2-40B4-BE49-F238E27FC236}">
                <a16:creationId xmlns:a16="http://schemas.microsoft.com/office/drawing/2014/main" id="{D0E95ADC-F163-4C98-999C-8658FF7B2256}"/>
              </a:ext>
            </a:extLst>
          </p:cNvPr>
          <p:cNvSpPr txBox="1"/>
          <p:nvPr/>
        </p:nvSpPr>
        <p:spPr>
          <a:xfrm>
            <a:off x="11849207" y="8153975"/>
            <a:ext cx="4683485" cy="414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Histories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47527E-6FAB-4B07-835D-A4A45D379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778" y="4260563"/>
            <a:ext cx="5139496" cy="29164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18333" y="643773"/>
            <a:ext cx="7002283" cy="942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699"/>
              </a:lnSpc>
              <a:spcBef>
                <a:spcPct val="0"/>
              </a:spcBef>
            </a:pPr>
            <a:r>
              <a:rPr lang="en-US" sz="5499" spc="-54" dirty="0">
                <a:solidFill>
                  <a:srgbClr val="000000"/>
                </a:solidFill>
                <a:latin typeface="DM Sans Bold"/>
              </a:rPr>
              <a:t>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1C151-9D5B-4F08-9004-31B491E0A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13" y="2019300"/>
            <a:ext cx="8380238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18333" y="643773"/>
            <a:ext cx="7002283" cy="942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699"/>
              </a:lnSpc>
              <a:spcBef>
                <a:spcPct val="0"/>
              </a:spcBef>
            </a:pPr>
            <a:r>
              <a:rPr lang="en-US" sz="5499" spc="-54" dirty="0">
                <a:solidFill>
                  <a:srgbClr val="000000"/>
                </a:solidFill>
                <a:latin typeface="DM Sans Bold"/>
              </a:rPr>
              <a:t>User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B6C1564-BD6D-484C-BEA5-A87C894235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8333" y="1575953"/>
            <a:ext cx="9560324" cy="82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5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315</Words>
  <Application>Microsoft Office PowerPoint</Application>
  <PresentationFormat>Custom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DM Sans Bold</vt:lpstr>
      <vt:lpstr>Arimo</vt:lpstr>
      <vt:lpstr>Calibri</vt:lpstr>
      <vt:lpstr>DM Sans</vt:lpstr>
      <vt:lpstr>Open Sans</vt:lpstr>
      <vt:lpstr>Arial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</dc:title>
  <dc:creator>letha</dc:creator>
  <cp:lastModifiedBy>letha</cp:lastModifiedBy>
  <cp:revision>5</cp:revision>
  <dcterms:created xsi:type="dcterms:W3CDTF">2006-08-16T00:00:00Z</dcterms:created>
  <dcterms:modified xsi:type="dcterms:W3CDTF">2021-05-26T17:30:01Z</dcterms:modified>
  <dc:identifier>DAEfj5giTTg</dc:identifier>
</cp:coreProperties>
</file>