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2"/>
  </p:notesMasterIdLst>
  <p:sldIdLst>
    <p:sldId id="256" r:id="rId2"/>
    <p:sldId id="257" r:id="rId3"/>
    <p:sldId id="260" r:id="rId4"/>
    <p:sldId id="271" r:id="rId5"/>
    <p:sldId id="262" r:id="rId6"/>
    <p:sldId id="263" r:id="rId7"/>
    <p:sldId id="268" r:id="rId8"/>
    <p:sldId id="275" r:id="rId9"/>
    <p:sldId id="261" r:id="rId10"/>
    <p:sldId id="274" r:id="rId11"/>
  </p:sldIdLst>
  <p:sldSz cx="9144000" cy="5143500" type="screen16x9"/>
  <p:notesSz cx="6858000" cy="9144000"/>
  <p:embeddedFontLst>
    <p:embeddedFont>
      <p:font typeface="Bree Serif" panose="02000503040000020004" pitchFamily="2" charset="77"/>
      <p:regular r:id="rId13"/>
    </p:embeddedFont>
    <p:embeddedFont>
      <p:font typeface="Didact Gothic" pitchFamily="2" charset="0"/>
      <p:regular r:id="rId14"/>
    </p:embeddedFont>
    <p:embeddedFont>
      <p:font typeface="Roboto Black" panose="02000000000000000000" pitchFamily="2" charset="0"/>
      <p:bold r:id="rId15"/>
      <p:italic r:id="rId16"/>
      <p:boldItalic r:id="rId17"/>
    </p:embeddedFont>
    <p:embeddedFont>
      <p:font typeface="Roboto Light" panose="02000000000000000000" pitchFamily="2" charset="0"/>
      <p:regular r:id="rId18"/>
      <p:bold r:id="rId19"/>
      <p:italic r:id="rId20"/>
      <p:boldItalic r:id="rId21"/>
    </p:embeddedFont>
    <p:embeddedFont>
      <p:font typeface="Roboto Mono Regular" pitchFamily="2" charset="0"/>
      <p:regular r:id="rId22"/>
      <p:bold r:id="rId23"/>
      <p:italic r:id="rId24"/>
      <p:boldItalic r:id="rId25"/>
    </p:embeddedFont>
    <p:embeddedFont>
      <p:font typeface="Roboto Thin"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231" autoAdjust="0"/>
  </p:normalViewPr>
  <p:slideViewPr>
    <p:cSldViewPr snapToGrid="0">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5bb3dc62fd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5bb3dc62fd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100" b="0" i="0" u="none" strike="noStrike" cap="none" dirty="0">
                <a:solidFill>
                  <a:srgbClr val="000000"/>
                </a:solidFill>
                <a:effectLst/>
                <a:latin typeface="Arial"/>
                <a:ea typeface="Arial"/>
                <a:cs typeface="Arial"/>
                <a:sym typeface="Arial"/>
              </a:rPr>
              <a:t>Pros:</a:t>
            </a:r>
          </a:p>
          <a:p>
            <a:pPr rtl="0"/>
            <a:r>
              <a:rPr lang="en-US" sz="1100" b="0" i="0" u="none" strike="noStrike" cap="none" dirty="0">
                <a:solidFill>
                  <a:srgbClr val="000000"/>
                </a:solidFill>
                <a:effectLst/>
                <a:latin typeface="Arial"/>
                <a:ea typeface="Arial"/>
                <a:cs typeface="Arial"/>
                <a:sym typeface="Arial"/>
              </a:rPr>
              <a:t>1. Best suitable for applications in which good chances are getting more business entities/ screens with new requirements, in future. New frames just fit into the existing pattern without hassle.</a:t>
            </a:r>
          </a:p>
          <a:p>
            <a:pPr rtl="0"/>
            <a:r>
              <a:rPr lang="en-US" sz="1100" b="0" i="0" u="none" strike="noStrike" cap="none" dirty="0">
                <a:solidFill>
                  <a:srgbClr val="000000"/>
                </a:solidFill>
                <a:effectLst/>
                <a:latin typeface="Arial"/>
                <a:ea typeface="Arial"/>
                <a:cs typeface="Arial"/>
                <a:sym typeface="Arial"/>
              </a:rPr>
              <a:t>2. Good module design. Separate classes are kept for UI, Business Logic so code is clean and easy to maintain.</a:t>
            </a:r>
          </a:p>
          <a:p>
            <a:pPr rtl="0"/>
            <a:r>
              <a:rPr lang="en-US" sz="1100" b="0" i="0" u="none" strike="noStrike" cap="none" dirty="0">
                <a:solidFill>
                  <a:srgbClr val="000000"/>
                </a:solidFill>
                <a:effectLst/>
                <a:latin typeface="Arial"/>
                <a:ea typeface="Arial"/>
                <a:cs typeface="Arial"/>
                <a:sym typeface="Arial"/>
              </a:rPr>
              <a:t>3. With different views provided, you can reuse same business entities into another software. As Business entities and views are not tightly coupled.</a:t>
            </a:r>
          </a:p>
          <a:p>
            <a:pPr rtl="0"/>
            <a:r>
              <a:rPr lang="en-US" sz="1100" b="0" i="0" u="none" strike="noStrike" cap="none" dirty="0">
                <a:solidFill>
                  <a:srgbClr val="000000"/>
                </a:solidFill>
                <a:effectLst/>
                <a:latin typeface="Arial"/>
                <a:ea typeface="Arial"/>
                <a:cs typeface="Arial"/>
                <a:sym typeface="Arial"/>
              </a:rPr>
              <a:t>Cons:</a:t>
            </a:r>
          </a:p>
          <a:p>
            <a:pPr rtl="0"/>
            <a:r>
              <a:rPr lang="en-US" sz="1100" b="0" i="0" u="none" strike="noStrike" cap="none" dirty="0">
                <a:solidFill>
                  <a:srgbClr val="000000"/>
                </a:solidFill>
                <a:effectLst/>
                <a:latin typeface="Arial"/>
                <a:ea typeface="Arial"/>
                <a:cs typeface="Arial"/>
                <a:sym typeface="Arial"/>
              </a:rPr>
              <a:t>1. Complex design pattern. It needs good understanding of the control flow among view, business entity and controller. Otherwise it will be difficult to debug the </a:t>
            </a:r>
            <a:r>
              <a:rPr lang="en-US" sz="1100" b="0" i="0" u="none" strike="noStrike" cap="none" dirty="0" err="1">
                <a:solidFill>
                  <a:srgbClr val="000000"/>
                </a:solidFill>
                <a:effectLst/>
                <a:latin typeface="Arial"/>
                <a:ea typeface="Arial"/>
                <a:cs typeface="Arial"/>
                <a:sym typeface="Arial"/>
              </a:rPr>
              <a:t>deffects</a:t>
            </a:r>
            <a:r>
              <a:rPr lang="en-US" sz="1100" b="0" i="0" u="none" strike="noStrike" cap="none" dirty="0">
                <a:solidFill>
                  <a:srgbClr val="000000"/>
                </a:solidFill>
                <a:effectLst/>
                <a:latin typeface="Arial"/>
                <a:ea typeface="Arial"/>
                <a:cs typeface="Arial"/>
                <a:sym typeface="Arial"/>
              </a:rPr>
              <a:t>.</a:t>
            </a:r>
          </a:p>
          <a:p>
            <a:pPr rtl="0"/>
            <a:r>
              <a:rPr lang="en-US" sz="1100" b="0" i="0" u="none" strike="noStrike" cap="none" dirty="0">
                <a:solidFill>
                  <a:srgbClr val="000000"/>
                </a:solidFill>
                <a:effectLst/>
                <a:latin typeface="Arial"/>
                <a:ea typeface="Arial"/>
                <a:cs typeface="Arial"/>
                <a:sym typeface="Arial"/>
              </a:rPr>
              <a:t>2. If different teams are working on UI and Model classes, then they need to be in same pace of development.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2pPr>
            <a:lvl3pPr lvl="2"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3pPr>
            <a:lvl4pPr lvl="3"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4pPr>
            <a:lvl5pPr lvl="4"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5pPr>
            <a:lvl6pPr lvl="5"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6pPr>
            <a:lvl7pPr lvl="6"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7pPr>
            <a:lvl8pPr lvl="7"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8pPr>
            <a:lvl9pPr lvl="8" rtl="0">
              <a:lnSpc>
                <a:spcPct val="100000"/>
              </a:lnSpc>
              <a:spcBef>
                <a:spcPts val="0"/>
              </a:spcBef>
              <a:spcAft>
                <a:spcPts val="0"/>
              </a:spcAft>
              <a:buClr>
                <a:srgbClr val="FFFFFF"/>
              </a:buClr>
              <a:buSzPts val="1200"/>
              <a:buFont typeface="Roboto Mono Regular"/>
              <a:buNone/>
              <a:defRPr sz="1200">
                <a:solidFill>
                  <a:srgbClr val="FFFFFF"/>
                </a:solidFill>
                <a:latin typeface="Roboto Mono Regular"/>
                <a:ea typeface="Roboto Mono Regular"/>
                <a:cs typeface="Roboto Mono Regular"/>
                <a:sym typeface="Roboto Mono Regul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60"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4967111" y="1828801"/>
            <a:ext cx="3433731" cy="8786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Taxi Management</a:t>
            </a:r>
            <a:endParaRPr dirty="0">
              <a:solidFill>
                <a:schemeClr val="accent1"/>
              </a:solidFill>
            </a:endParaRPr>
          </a:p>
        </p:txBody>
      </p:sp>
      <p:sp>
        <p:nvSpPr>
          <p:cNvPr id="106" name="Google Shape;106;p20"/>
          <p:cNvSpPr txBox="1">
            <a:spLocks noGrp="1"/>
          </p:cNvSpPr>
          <p:nvPr>
            <p:ph type="subTitle" idx="1"/>
          </p:nvPr>
        </p:nvSpPr>
        <p:spPr>
          <a:xfrm>
            <a:off x="5091289" y="2724884"/>
            <a:ext cx="3399864"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MVC  model</a:t>
            </a:r>
            <a:endParaRPr sz="1600" dirty="0"/>
          </a:p>
        </p:txBody>
      </p:sp>
      <p:sp>
        <p:nvSpPr>
          <p:cNvPr id="107" name="Google Shape;107;p20"/>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0"/>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662265" y="255490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0"/>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0"/>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0"/>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0"/>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3981608"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0"/>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1"/>
        <p:cNvGrpSpPr/>
        <p:nvPr/>
      </p:nvGrpSpPr>
      <p:grpSpPr>
        <a:xfrm>
          <a:off x="0" y="0"/>
          <a:ext cx="0" cy="0"/>
          <a:chOff x="0" y="0"/>
          <a:chExt cx="0" cy="0"/>
        </a:xfrm>
      </p:grpSpPr>
      <p:sp>
        <p:nvSpPr>
          <p:cNvPr id="1122" name="Google Shape;1122;p38"/>
          <p:cNvSpPr txBox="1">
            <a:spLocks noGrp="1"/>
          </p:cNvSpPr>
          <p:nvPr>
            <p:ph type="ctrTitle"/>
          </p:nvPr>
        </p:nvSpPr>
        <p:spPr>
          <a:xfrm>
            <a:off x="6070556" y="1946676"/>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THANKS!</a:t>
            </a:r>
            <a:endParaRPr dirty="0"/>
          </a:p>
        </p:txBody>
      </p:sp>
      <p:sp>
        <p:nvSpPr>
          <p:cNvPr id="1123" name="Google Shape;1123;p38"/>
          <p:cNvSpPr txBox="1">
            <a:spLocks noGrp="1"/>
          </p:cNvSpPr>
          <p:nvPr>
            <p:ph type="subTitle" idx="1"/>
          </p:nvPr>
        </p:nvSpPr>
        <p:spPr>
          <a:xfrm>
            <a:off x="6155617" y="2478407"/>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a:t>+91 620 421 838</a:t>
            </a:r>
            <a:endParaRPr sz="1000" dirty="0"/>
          </a:p>
          <a:p>
            <a:pPr marL="0" lvl="0" indent="0" algn="l" rtl="0">
              <a:spcBef>
                <a:spcPts val="0"/>
              </a:spcBef>
              <a:spcAft>
                <a:spcPts val="0"/>
              </a:spcAft>
              <a:buNone/>
            </a:pPr>
            <a:r>
              <a:rPr lang="es" sz="1000" dirty="0"/>
              <a:t>yourcompany.com</a:t>
            </a:r>
            <a:endParaRPr sz="1000" dirty="0"/>
          </a:p>
        </p:txBody>
      </p:sp>
      <p:grpSp>
        <p:nvGrpSpPr>
          <p:cNvPr id="1124" name="Google Shape;1124;p38"/>
          <p:cNvGrpSpPr/>
          <p:nvPr/>
        </p:nvGrpSpPr>
        <p:grpSpPr>
          <a:xfrm flipH="1">
            <a:off x="183859" y="808074"/>
            <a:ext cx="5926317" cy="3508744"/>
            <a:chOff x="238125" y="262775"/>
            <a:chExt cx="7092825" cy="5151425"/>
          </a:xfrm>
        </p:grpSpPr>
        <p:sp>
          <p:nvSpPr>
            <p:cNvPr id="1125" name="Google Shape;1125;p38"/>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8"/>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8"/>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8"/>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8"/>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8"/>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8"/>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8"/>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8"/>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8"/>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8"/>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8"/>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8"/>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8"/>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8"/>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8"/>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8"/>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8"/>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8"/>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8"/>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8"/>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8"/>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8"/>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8"/>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8"/>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8"/>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8"/>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8"/>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8"/>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8"/>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8"/>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8"/>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8"/>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8"/>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8"/>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8"/>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8"/>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8"/>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8"/>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8"/>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8"/>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8"/>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8"/>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8"/>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8"/>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8"/>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6" name="Google Shape;216;p21"/>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18" name="Google Shape;218;p21"/>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0" name="Google Shape;220;p21"/>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2" name="Google Shape;222;p21"/>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4" name="Google Shape;224;p21"/>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6" name="Google Shape;226;p21"/>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27" name="Google Shape;227;p21"/>
          <p:cNvSpPr txBox="1">
            <a:spLocks noGrp="1"/>
          </p:cNvSpPr>
          <p:nvPr>
            <p:ph type="ctrTitle" idx="16"/>
          </p:nvPr>
        </p:nvSpPr>
        <p:spPr>
          <a:xfrm>
            <a:off x="672347" y="2263414"/>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About the MVC Model</a:t>
            </a:r>
            <a:endParaRPr dirty="0"/>
          </a:p>
        </p:txBody>
      </p:sp>
      <p:sp>
        <p:nvSpPr>
          <p:cNvPr id="228" name="Google Shape;228;p21"/>
          <p:cNvSpPr txBox="1">
            <a:spLocks noGrp="1"/>
          </p:cNvSpPr>
          <p:nvPr>
            <p:ph type="ctrTitle" idx="17"/>
          </p:nvPr>
        </p:nvSpPr>
        <p:spPr>
          <a:xfrm>
            <a:off x="693106" y="317343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Model</a:t>
            </a:r>
            <a:endParaRPr dirty="0"/>
          </a:p>
        </p:txBody>
      </p:sp>
      <p:sp>
        <p:nvSpPr>
          <p:cNvPr id="229" name="Google Shape;229;p21"/>
          <p:cNvSpPr txBox="1">
            <a:spLocks noGrp="1"/>
          </p:cNvSpPr>
          <p:nvPr>
            <p:ph type="ctrTitle" idx="18"/>
          </p:nvPr>
        </p:nvSpPr>
        <p:spPr>
          <a:xfrm>
            <a:off x="643488" y="4069462"/>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US" dirty="0"/>
              <a:t>Viewer</a:t>
            </a:r>
            <a:endParaRPr dirty="0"/>
          </a:p>
        </p:txBody>
      </p:sp>
      <p:sp>
        <p:nvSpPr>
          <p:cNvPr id="230" name="Google Shape;230;p21"/>
          <p:cNvSpPr txBox="1">
            <a:spLocks noGrp="1"/>
          </p:cNvSpPr>
          <p:nvPr>
            <p:ph type="ctrTitle" idx="19"/>
          </p:nvPr>
        </p:nvSpPr>
        <p:spPr>
          <a:xfrm>
            <a:off x="6410337" y="225632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Controller</a:t>
            </a:r>
            <a:endParaRPr dirty="0"/>
          </a:p>
        </p:txBody>
      </p:sp>
      <p:sp>
        <p:nvSpPr>
          <p:cNvPr id="231" name="Google Shape;231;p21"/>
          <p:cNvSpPr txBox="1">
            <a:spLocks noGrp="1"/>
          </p:cNvSpPr>
          <p:nvPr>
            <p:ph type="ctrTitle" idx="20"/>
          </p:nvPr>
        </p:nvSpPr>
        <p:spPr>
          <a:xfrm>
            <a:off x="6431602" y="318761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Pros &amp; Cons</a:t>
            </a:r>
            <a:endParaRPr dirty="0"/>
          </a:p>
        </p:txBody>
      </p:sp>
      <p:sp>
        <p:nvSpPr>
          <p:cNvPr id="232" name="Google Shape;232;p21"/>
          <p:cNvSpPr txBox="1">
            <a:spLocks noGrp="1"/>
          </p:cNvSpPr>
          <p:nvPr>
            <p:ph type="ctrTitle" idx="21"/>
          </p:nvPr>
        </p:nvSpPr>
        <p:spPr>
          <a:xfrm>
            <a:off x="6417424" y="408364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Summary</a:t>
            </a:r>
            <a:endParaRPr dirty="0"/>
          </a:p>
        </p:txBody>
      </p:sp>
      <p:sp>
        <p:nvSpPr>
          <p:cNvPr id="233" name="Google Shape;233;p21"/>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1"/>
          <p:cNvGrpSpPr/>
          <p:nvPr/>
        </p:nvGrpSpPr>
        <p:grpSpPr>
          <a:xfrm>
            <a:off x="3597856" y="2015863"/>
            <a:ext cx="428915" cy="426116"/>
            <a:chOff x="6226275" y="3911538"/>
            <a:chExt cx="900325" cy="894450"/>
          </a:xfrm>
        </p:grpSpPr>
        <p:sp>
          <p:nvSpPr>
            <p:cNvPr id="235" name="Google Shape;235;p21"/>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1"/>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1"/>
          <p:cNvGrpSpPr/>
          <p:nvPr/>
        </p:nvGrpSpPr>
        <p:grpSpPr>
          <a:xfrm>
            <a:off x="5109482" y="2921464"/>
            <a:ext cx="432964" cy="431586"/>
            <a:chOff x="5812000" y="2553488"/>
            <a:chExt cx="769850" cy="767400"/>
          </a:xfrm>
        </p:grpSpPr>
        <p:sp>
          <p:nvSpPr>
            <p:cNvPr id="245" name="Google Shape;245;p21"/>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3" name="Google Shape;253;p21"/>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ABOUT </a:t>
            </a:r>
            <a:r>
              <a:rPr lang="en-US" dirty="0">
                <a:solidFill>
                  <a:srgbClr val="FFFFFF"/>
                </a:solidFill>
              </a:rPr>
              <a:t>THE MCV MODEL</a:t>
            </a:r>
            <a:endParaRPr dirty="0">
              <a:solidFill>
                <a:srgbClr val="FFFFFF"/>
              </a:solidFill>
            </a:endParaRPr>
          </a:p>
        </p:txBody>
      </p:sp>
      <p:sp>
        <p:nvSpPr>
          <p:cNvPr id="293" name="Google Shape;29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r>
              <a:rPr lang="en-US" dirty="0"/>
              <a:t>A software design pattern[1] commonly used for developing user interfaces that divides the related program logic into three interconnected elements. This is done to separate internal representations of information from the ways information is presented to and accepted from the user.</a:t>
            </a:r>
            <a:endParaRPr dirty="0">
              <a:solidFill>
                <a:srgbClr val="FFFFFF"/>
              </a:solidFill>
            </a:endParaRPr>
          </a:p>
        </p:txBody>
      </p:sp>
      <p:cxnSp>
        <p:nvCxnSpPr>
          <p:cNvPr id="294" name="Google Shape;294;p24"/>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5" name="Google Shape;295;p24"/>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24"/>
          <p:cNvGrpSpPr/>
          <p:nvPr/>
        </p:nvGrpSpPr>
        <p:grpSpPr>
          <a:xfrm>
            <a:off x="2624430" y="1068391"/>
            <a:ext cx="373819" cy="412843"/>
            <a:chOff x="3040350" y="1113200"/>
            <a:chExt cx="1704600" cy="1882550"/>
          </a:xfrm>
        </p:grpSpPr>
        <p:sp>
          <p:nvSpPr>
            <p:cNvPr id="343" name="Google Shape;343;p24"/>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4" name="Google Shape;344;p24"/>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5" name="Google Shape;345;p24"/>
          <p:cNvGrpSpPr/>
          <p:nvPr/>
        </p:nvGrpSpPr>
        <p:grpSpPr>
          <a:xfrm>
            <a:off x="3390291" y="1782576"/>
            <a:ext cx="406573" cy="402537"/>
            <a:chOff x="462200" y="569000"/>
            <a:chExt cx="1901650" cy="1882775"/>
          </a:xfrm>
        </p:grpSpPr>
        <p:sp>
          <p:nvSpPr>
            <p:cNvPr id="346" name="Google Shape;346;p24"/>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4"/>
          <p:cNvGrpSpPr/>
          <p:nvPr/>
        </p:nvGrpSpPr>
        <p:grpSpPr>
          <a:xfrm>
            <a:off x="3208667" y="3620568"/>
            <a:ext cx="372185" cy="370679"/>
            <a:chOff x="4991125" y="2436850"/>
            <a:chExt cx="1890225" cy="1882575"/>
          </a:xfrm>
        </p:grpSpPr>
        <p:sp>
          <p:nvSpPr>
            <p:cNvPr id="351" name="Google Shape;351;p24"/>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4"/>
          <p:cNvGrpSpPr/>
          <p:nvPr/>
        </p:nvGrpSpPr>
        <p:grpSpPr>
          <a:xfrm>
            <a:off x="1112845" y="3454559"/>
            <a:ext cx="372245" cy="369356"/>
            <a:chOff x="5249675" y="238125"/>
            <a:chExt cx="1897275" cy="1882550"/>
          </a:xfrm>
        </p:grpSpPr>
        <p:sp>
          <p:nvSpPr>
            <p:cNvPr id="356" name="Google Shape;356;p24"/>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4"/>
          <p:cNvGrpSpPr/>
          <p:nvPr/>
        </p:nvGrpSpPr>
        <p:grpSpPr>
          <a:xfrm>
            <a:off x="1126337" y="1869842"/>
            <a:ext cx="357689" cy="347177"/>
            <a:chOff x="2652075" y="3639925"/>
            <a:chExt cx="1882575" cy="1827250"/>
          </a:xfrm>
        </p:grpSpPr>
        <p:sp>
          <p:nvSpPr>
            <p:cNvPr id="362" name="Google Shape;362;p24"/>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35"/>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OUR TIMELINE</a:t>
            </a:r>
            <a:endParaRPr/>
          </a:p>
        </p:txBody>
      </p:sp>
      <p:cxnSp>
        <p:nvCxnSpPr>
          <p:cNvPr id="1057"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4" descr="Mô hình MVC trong JAVA web JSP/Servlet là gì? - itphutran.com">
            <a:extLst>
              <a:ext uri="{FF2B5EF4-FFF2-40B4-BE49-F238E27FC236}">
                <a16:creationId xmlns:a16="http://schemas.microsoft.com/office/drawing/2014/main" id="{C23C91E4-F359-4B3A-AEE5-399FF14BC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24" y="1467804"/>
            <a:ext cx="7059168" cy="3256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9" name="Google Shape;399;p26"/>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M</a:t>
            </a:r>
            <a:r>
              <a:rPr lang="en-US" dirty="0"/>
              <a:t>ODEL</a:t>
            </a:r>
            <a:endParaRPr dirty="0">
              <a:solidFill>
                <a:srgbClr val="FFFFFF"/>
              </a:solidFill>
            </a:endParaRPr>
          </a:p>
        </p:txBody>
      </p:sp>
      <p:cxnSp>
        <p:nvCxnSpPr>
          <p:cNvPr id="403" name="Google Shape;403;p26"/>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5" name="Google Shape;415;p2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17" name="Google Shape;417;p2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8" name="Google Shape;418;p2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3" name="Google Shape;423;p2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4" name="Google Shape;424;p2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1" name="Google Shape;431;p2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2" name="Google Shape;432;p2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D73E53C4-45A4-4E85-B8C9-7C4140BDBD31}"/>
              </a:ext>
            </a:extLst>
          </p:cNvPr>
          <p:cNvSpPr>
            <a:spLocks noGrp="1"/>
          </p:cNvSpPr>
          <p:nvPr>
            <p:ph type="ctrTitle"/>
          </p:nvPr>
        </p:nvSpPr>
        <p:spPr>
          <a:xfrm>
            <a:off x="1162819" y="1919111"/>
            <a:ext cx="3014069" cy="1379679"/>
          </a:xfrm>
        </p:spPr>
        <p:txBody>
          <a:bodyPr/>
          <a:lstStyle/>
          <a:p>
            <a:r>
              <a:rPr lang="en-US" dirty="0"/>
              <a:t>The central component of the pattern. It is the application's dynamic data structure, independent of the user interface. It directly manages the data, logic and rules of the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VIEWER</a:t>
            </a:r>
            <a:endParaRPr dirty="0">
              <a:solidFill>
                <a:srgbClr val="FFFFFF"/>
              </a:solidFill>
            </a:endParaRPr>
          </a:p>
        </p:txBody>
      </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5" name="Google Shape;455;p27"/>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75FBDD6F-54C8-4F66-A8A8-DCEE0CF2FA2D}"/>
              </a:ext>
            </a:extLst>
          </p:cNvPr>
          <p:cNvSpPr>
            <a:spLocks noGrp="1"/>
          </p:cNvSpPr>
          <p:nvPr>
            <p:ph type="ctrTitle"/>
          </p:nvPr>
        </p:nvSpPr>
        <p:spPr>
          <a:xfrm>
            <a:off x="5475111" y="2178756"/>
            <a:ext cx="2762414" cy="1195644"/>
          </a:xfrm>
        </p:spPr>
        <p:txBody>
          <a:bodyPr/>
          <a:lstStyle/>
          <a:p>
            <a:r>
              <a:rPr lang="en-US" dirty="0"/>
              <a:t>Any representation of information such as a chart, diagram or table. Multiple views of the same information are possible, such as a bar chart for management and a tabular view for accountants.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32"/>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CONTROLLER</a:t>
            </a:r>
            <a:endParaRPr dirty="0"/>
          </a:p>
        </p:txBody>
      </p:sp>
      <p:sp>
        <p:nvSpPr>
          <p:cNvPr id="663" name="Google Shape;663;p32"/>
          <p:cNvSpPr/>
          <p:nvPr/>
        </p:nvSpPr>
        <p:spPr>
          <a:xfrm>
            <a:off x="4752465" y="1503184"/>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txBox="1">
            <a:spLocks noGrp="1"/>
          </p:cNvSpPr>
          <p:nvPr>
            <p:ph type="ctrTitle" idx="4294967295"/>
          </p:nvPr>
        </p:nvSpPr>
        <p:spPr>
          <a:xfrm>
            <a:off x="643802" y="2574925"/>
            <a:ext cx="2607397" cy="506942"/>
          </a:xfrm>
          <a:prstGeom prst="rect">
            <a:avLst/>
          </a:prstGeom>
        </p:spPr>
        <p:txBody>
          <a:bodyPr spcFirstLastPara="1" wrap="square" lIns="91425" tIns="91425" rIns="91425" bIns="91425" anchor="t" anchorCtr="0">
            <a:noAutofit/>
          </a:bodyPr>
          <a:lstStyle/>
          <a:p>
            <a:pPr lvl="0" algn="r"/>
            <a:r>
              <a:rPr lang="en-US" sz="1200" dirty="0">
                <a:solidFill>
                  <a:schemeClr val="accent1"/>
                </a:solidFill>
              </a:rPr>
              <a:t>Accepts input and converts it to commands for the model or view.</a:t>
            </a:r>
            <a:endParaRPr sz="1200" dirty="0">
              <a:solidFill>
                <a:schemeClr val="accent1"/>
              </a:solidFill>
            </a:endParaRPr>
          </a:p>
        </p:txBody>
      </p:sp>
      <p:cxnSp>
        <p:nvCxnSpPr>
          <p:cNvPr id="694" name="Google Shape;694;p32"/>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35" name="Google Shape;664;p32">
            <a:extLst>
              <a:ext uri="{FF2B5EF4-FFF2-40B4-BE49-F238E27FC236}">
                <a16:creationId xmlns:a16="http://schemas.microsoft.com/office/drawing/2014/main" id="{B6BEB331-6925-4172-8B54-759E2A1264E2}"/>
              </a:ext>
            </a:extLst>
          </p:cNvPr>
          <p:cNvSpPr/>
          <p:nvPr/>
        </p:nvSpPr>
        <p:spPr>
          <a:xfrm>
            <a:off x="5039628" y="1788936"/>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5;p32">
            <a:extLst>
              <a:ext uri="{FF2B5EF4-FFF2-40B4-BE49-F238E27FC236}">
                <a16:creationId xmlns:a16="http://schemas.microsoft.com/office/drawing/2014/main" id="{7FA69FAD-BD79-4AAA-97D1-0E92D0352CC9}"/>
              </a:ext>
            </a:extLst>
          </p:cNvPr>
          <p:cNvSpPr/>
          <p:nvPr/>
        </p:nvSpPr>
        <p:spPr>
          <a:xfrm>
            <a:off x="5021300" y="2704892"/>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6;p32">
            <a:extLst>
              <a:ext uri="{FF2B5EF4-FFF2-40B4-BE49-F238E27FC236}">
                <a16:creationId xmlns:a16="http://schemas.microsoft.com/office/drawing/2014/main" id="{51907A67-5B18-4ACC-B26B-3361CC1ADC59}"/>
              </a:ext>
            </a:extLst>
          </p:cNvPr>
          <p:cNvSpPr/>
          <p:nvPr/>
        </p:nvSpPr>
        <p:spPr>
          <a:xfrm>
            <a:off x="6031075" y="2704891"/>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667;p32">
            <a:extLst>
              <a:ext uri="{FF2B5EF4-FFF2-40B4-BE49-F238E27FC236}">
                <a16:creationId xmlns:a16="http://schemas.microsoft.com/office/drawing/2014/main" id="{5E23BA94-5FD6-44E3-A28F-4F5861BFB475}"/>
              </a:ext>
            </a:extLst>
          </p:cNvPr>
          <p:cNvGrpSpPr/>
          <p:nvPr/>
        </p:nvGrpSpPr>
        <p:grpSpPr>
          <a:xfrm>
            <a:off x="5021320" y="3666003"/>
            <a:ext cx="3567611" cy="379200"/>
            <a:chOff x="1071175" y="3688175"/>
            <a:chExt cx="3257200" cy="379200"/>
          </a:xfrm>
        </p:grpSpPr>
        <p:sp>
          <p:nvSpPr>
            <p:cNvPr id="39" name="Google Shape;668;p32">
              <a:extLst>
                <a:ext uri="{FF2B5EF4-FFF2-40B4-BE49-F238E27FC236}">
                  <a16:creationId xmlns:a16="http://schemas.microsoft.com/office/drawing/2014/main" id="{453751BB-19BB-4FCF-A6A4-61F323D2131D}"/>
                </a:ext>
              </a:extLst>
            </p:cNvPr>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9;p32">
              <a:extLst>
                <a:ext uri="{FF2B5EF4-FFF2-40B4-BE49-F238E27FC236}">
                  <a16:creationId xmlns:a16="http://schemas.microsoft.com/office/drawing/2014/main" id="{C372F2E4-004F-4388-9BAD-3E0E373816B8}"/>
                </a:ext>
              </a:extLst>
            </p:cNvPr>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70;p32">
              <a:extLst>
                <a:ext uri="{FF2B5EF4-FFF2-40B4-BE49-F238E27FC236}">
                  <a16:creationId xmlns:a16="http://schemas.microsoft.com/office/drawing/2014/main" id="{B55CC812-1FD1-4C82-8B2D-5D8E074175F6}"/>
                </a:ext>
              </a:extLst>
            </p:cNvPr>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1;p32">
              <a:extLst>
                <a:ext uri="{FF2B5EF4-FFF2-40B4-BE49-F238E27FC236}">
                  <a16:creationId xmlns:a16="http://schemas.microsoft.com/office/drawing/2014/main" id="{21986C71-1E47-4820-A4EB-2D7398587C6F}"/>
                </a:ext>
              </a:extLst>
            </p:cNvPr>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2;p32">
              <a:extLst>
                <a:ext uri="{FF2B5EF4-FFF2-40B4-BE49-F238E27FC236}">
                  <a16:creationId xmlns:a16="http://schemas.microsoft.com/office/drawing/2014/main" id="{BA948364-61F6-460E-9CCE-856223B72BA9}"/>
                </a:ext>
              </a:extLst>
            </p:cNvPr>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3;p32">
              <a:extLst>
                <a:ext uri="{FF2B5EF4-FFF2-40B4-BE49-F238E27FC236}">
                  <a16:creationId xmlns:a16="http://schemas.microsoft.com/office/drawing/2014/main" id="{673BE227-ED22-4919-8340-B5457C5D0A43}"/>
                </a:ext>
              </a:extLst>
            </p:cNvPr>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4;p32">
              <a:extLst>
                <a:ext uri="{FF2B5EF4-FFF2-40B4-BE49-F238E27FC236}">
                  <a16:creationId xmlns:a16="http://schemas.microsoft.com/office/drawing/2014/main" id="{AA4B10AA-F22E-4A85-B9DD-C7EB08696980}"/>
                </a:ext>
              </a:extLst>
            </p:cNvPr>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 name="Google Shape;675;p32">
            <a:extLst>
              <a:ext uri="{FF2B5EF4-FFF2-40B4-BE49-F238E27FC236}">
                <a16:creationId xmlns:a16="http://schemas.microsoft.com/office/drawing/2014/main" id="{E2E489F2-AB82-44FC-963B-63E2D6F041C0}"/>
              </a:ext>
            </a:extLst>
          </p:cNvPr>
          <p:cNvCxnSpPr/>
          <p:nvPr/>
        </p:nvCxnSpPr>
        <p:spPr>
          <a:xfrm>
            <a:off x="5058678" y="180798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676;p32">
            <a:extLst>
              <a:ext uri="{FF2B5EF4-FFF2-40B4-BE49-F238E27FC236}">
                <a16:creationId xmlns:a16="http://schemas.microsoft.com/office/drawing/2014/main" id="{D372F119-EAF6-4B95-A747-BA821F843A0F}"/>
              </a:ext>
            </a:extLst>
          </p:cNvPr>
          <p:cNvCxnSpPr/>
          <p:nvPr/>
        </p:nvCxnSpPr>
        <p:spPr>
          <a:xfrm rot="10800000" flipH="1">
            <a:off x="5034336" y="1794036"/>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48" name="Google Shape;677;p32">
            <a:extLst>
              <a:ext uri="{FF2B5EF4-FFF2-40B4-BE49-F238E27FC236}">
                <a16:creationId xmlns:a16="http://schemas.microsoft.com/office/drawing/2014/main" id="{395DCA41-117F-4017-88BD-C0AD063E904A}"/>
              </a:ext>
            </a:extLst>
          </p:cNvPr>
          <p:cNvCxnSpPr/>
          <p:nvPr/>
        </p:nvCxnSpPr>
        <p:spPr>
          <a:xfrm>
            <a:off x="5024000" y="2856442"/>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49" name="Google Shape;678;p32">
            <a:extLst>
              <a:ext uri="{FF2B5EF4-FFF2-40B4-BE49-F238E27FC236}">
                <a16:creationId xmlns:a16="http://schemas.microsoft.com/office/drawing/2014/main" id="{DEB55551-0C8C-4164-B984-10CDB23C5003}"/>
              </a:ext>
            </a:extLst>
          </p:cNvPr>
          <p:cNvCxnSpPr/>
          <p:nvPr/>
        </p:nvCxnSpPr>
        <p:spPr>
          <a:xfrm>
            <a:off x="5024000" y="2961217"/>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679;p32">
            <a:extLst>
              <a:ext uri="{FF2B5EF4-FFF2-40B4-BE49-F238E27FC236}">
                <a16:creationId xmlns:a16="http://schemas.microsoft.com/office/drawing/2014/main" id="{588FF98D-D82D-470C-8328-DD0C5D9B110F}"/>
              </a:ext>
            </a:extLst>
          </p:cNvPr>
          <p:cNvCxnSpPr/>
          <p:nvPr/>
        </p:nvCxnSpPr>
        <p:spPr>
          <a:xfrm>
            <a:off x="5035289" y="303866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680;p32">
            <a:extLst>
              <a:ext uri="{FF2B5EF4-FFF2-40B4-BE49-F238E27FC236}">
                <a16:creationId xmlns:a16="http://schemas.microsoft.com/office/drawing/2014/main" id="{20E4C813-88A6-4155-93BB-A19D640966EB}"/>
              </a:ext>
            </a:extLst>
          </p:cNvPr>
          <p:cNvCxnSpPr/>
          <p:nvPr/>
        </p:nvCxnSpPr>
        <p:spPr>
          <a:xfrm>
            <a:off x="5024000" y="3143042"/>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681;p32">
            <a:extLst>
              <a:ext uri="{FF2B5EF4-FFF2-40B4-BE49-F238E27FC236}">
                <a16:creationId xmlns:a16="http://schemas.microsoft.com/office/drawing/2014/main" id="{69B92569-538F-40AA-8A48-1E9D74E03C05}"/>
              </a:ext>
            </a:extLst>
          </p:cNvPr>
          <p:cNvCxnSpPr/>
          <p:nvPr/>
        </p:nvCxnSpPr>
        <p:spPr>
          <a:xfrm>
            <a:off x="5024000" y="3228767"/>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682;p32">
            <a:extLst>
              <a:ext uri="{FF2B5EF4-FFF2-40B4-BE49-F238E27FC236}">
                <a16:creationId xmlns:a16="http://schemas.microsoft.com/office/drawing/2014/main" id="{E3FA87A0-A644-4A62-86E6-95F220C18648}"/>
              </a:ext>
            </a:extLst>
          </p:cNvPr>
          <p:cNvCxnSpPr/>
          <p:nvPr/>
        </p:nvCxnSpPr>
        <p:spPr>
          <a:xfrm>
            <a:off x="5024000" y="3309717"/>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683;p32">
            <a:extLst>
              <a:ext uri="{FF2B5EF4-FFF2-40B4-BE49-F238E27FC236}">
                <a16:creationId xmlns:a16="http://schemas.microsoft.com/office/drawing/2014/main" id="{8BF1BB4F-04B8-4C29-9179-0DC6CFCECB6C}"/>
              </a:ext>
            </a:extLst>
          </p:cNvPr>
          <p:cNvCxnSpPr/>
          <p:nvPr/>
        </p:nvCxnSpPr>
        <p:spPr>
          <a:xfrm>
            <a:off x="5024000" y="3381167"/>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684;p32">
            <a:extLst>
              <a:ext uri="{FF2B5EF4-FFF2-40B4-BE49-F238E27FC236}">
                <a16:creationId xmlns:a16="http://schemas.microsoft.com/office/drawing/2014/main" id="{26753E89-A8A4-4AFA-8345-3900EF601F0D}"/>
              </a:ext>
            </a:extLst>
          </p:cNvPr>
          <p:cNvCxnSpPr/>
          <p:nvPr/>
        </p:nvCxnSpPr>
        <p:spPr>
          <a:xfrm>
            <a:off x="5024000" y="3461992"/>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685;p32">
            <a:extLst>
              <a:ext uri="{FF2B5EF4-FFF2-40B4-BE49-F238E27FC236}">
                <a16:creationId xmlns:a16="http://schemas.microsoft.com/office/drawing/2014/main" id="{48D1E2A5-959D-4CA9-B6FE-79E127F3C9C6}"/>
              </a:ext>
            </a:extLst>
          </p:cNvPr>
          <p:cNvCxnSpPr/>
          <p:nvPr/>
        </p:nvCxnSpPr>
        <p:spPr>
          <a:xfrm>
            <a:off x="5017050" y="2779392"/>
            <a:ext cx="9144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7"/>
          <p:cNvSpPr/>
          <p:nvPr/>
        </p:nvSpPr>
        <p:spPr>
          <a:xfrm rot="10800000" flipH="1">
            <a:off x="544284" y="1687283"/>
            <a:ext cx="2166259" cy="44631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27"/>
          <p:cNvSpPr/>
          <p:nvPr/>
        </p:nvSpPr>
        <p:spPr>
          <a:xfrm rot="10800000" flipH="1">
            <a:off x="511627" y="2351313"/>
            <a:ext cx="2198915" cy="41365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7"/>
          <p:cNvSpPr/>
          <p:nvPr/>
        </p:nvSpPr>
        <p:spPr>
          <a:xfrm rot="10800000" flipH="1">
            <a:off x="500743" y="2982686"/>
            <a:ext cx="2242457" cy="413657"/>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P</a:t>
            </a:r>
            <a:r>
              <a:rPr lang="en-US" dirty="0">
                <a:solidFill>
                  <a:srgbClr val="FFFFFF"/>
                </a:solidFill>
              </a:rPr>
              <a:t>R</a:t>
            </a:r>
            <a:r>
              <a:rPr lang="es" dirty="0"/>
              <a:t>OS &amp; </a:t>
            </a:r>
            <a:r>
              <a:rPr lang="en-US" dirty="0"/>
              <a:t>CONS</a:t>
            </a:r>
            <a:endParaRPr dirty="0">
              <a:solidFill>
                <a:srgbClr val="FFFFFF"/>
              </a:solidFill>
            </a:endParaRPr>
          </a:p>
        </p:txBody>
      </p:sp>
      <p:sp>
        <p:nvSpPr>
          <p:cNvPr id="446" name="Google Shape;446;p27"/>
          <p:cNvSpPr/>
          <p:nvPr/>
        </p:nvSpPr>
        <p:spPr>
          <a:xfrm>
            <a:off x="3092464" y="166441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3092463" y="236576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1" name="Google Shape;451;p27"/>
          <p:cNvGrpSpPr/>
          <p:nvPr/>
        </p:nvGrpSpPr>
        <p:grpSpPr>
          <a:xfrm>
            <a:off x="7983117" y="3343406"/>
            <a:ext cx="265543" cy="269920"/>
            <a:chOff x="4151375" y="238125"/>
            <a:chExt cx="2141475" cy="2176775"/>
          </a:xfrm>
        </p:grpSpPr>
        <p:sp>
          <p:nvSpPr>
            <p:cNvPr id="452" name="Google Shape;452;p27"/>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4" name="Google Shape;454;p27"/>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552" name="Google Shape;552;p27"/>
          <p:cNvSpPr txBox="1">
            <a:spLocks noGrp="1"/>
          </p:cNvSpPr>
          <p:nvPr>
            <p:ph type="ctrTitle"/>
          </p:nvPr>
        </p:nvSpPr>
        <p:spPr>
          <a:xfrm>
            <a:off x="560623" y="1926772"/>
            <a:ext cx="1964864" cy="119742"/>
          </a:xfrm>
          <a:prstGeom prst="rect">
            <a:avLst/>
          </a:prstGeom>
        </p:spPr>
        <p:txBody>
          <a:bodyPr spcFirstLastPara="1" wrap="square" lIns="91425" tIns="91425" rIns="91425" bIns="91425" anchor="b" anchorCtr="0">
            <a:noAutofit/>
          </a:bodyPr>
          <a:lstStyle/>
          <a:p>
            <a:pPr lvl="0" algn="l"/>
            <a:r>
              <a:rPr lang="en-US" dirty="0">
                <a:solidFill>
                  <a:srgbClr val="0E2A47"/>
                </a:solidFill>
              </a:rPr>
              <a:t>Simultaneous development</a:t>
            </a:r>
            <a:endParaRPr dirty="0">
              <a:solidFill>
                <a:srgbClr val="0E2A47"/>
              </a:solidFill>
            </a:endParaRPr>
          </a:p>
        </p:txBody>
      </p:sp>
      <p:sp>
        <p:nvSpPr>
          <p:cNvPr id="553" name="Google Shape;553;p27"/>
          <p:cNvSpPr txBox="1">
            <a:spLocks noGrp="1"/>
          </p:cNvSpPr>
          <p:nvPr>
            <p:ph type="ctrTitle" idx="2"/>
          </p:nvPr>
        </p:nvSpPr>
        <p:spPr>
          <a:xfrm>
            <a:off x="538853" y="2906486"/>
            <a:ext cx="6863434" cy="511628"/>
          </a:xfrm>
          <a:prstGeom prst="rect">
            <a:avLst/>
          </a:prstGeom>
        </p:spPr>
        <p:txBody>
          <a:bodyPr spcFirstLastPara="1" wrap="square" lIns="91425" tIns="91425" rIns="91425" bIns="91425" anchor="b" anchorCtr="0">
            <a:noAutofit/>
          </a:bodyPr>
          <a:lstStyle/>
          <a:p>
            <a:pPr algn="l"/>
            <a:r>
              <a:rPr lang="en-US" b="1" dirty="0">
                <a:solidFill>
                  <a:schemeClr val="tx1"/>
                </a:solidFill>
              </a:rPr>
              <a:t>Low coupling</a:t>
            </a:r>
            <a:endParaRPr dirty="0">
              <a:solidFill>
                <a:schemeClr val="tx1"/>
              </a:solidFill>
            </a:endParaRPr>
          </a:p>
        </p:txBody>
      </p:sp>
      <p:sp>
        <p:nvSpPr>
          <p:cNvPr id="554" name="Google Shape;554;p27"/>
          <p:cNvSpPr txBox="1">
            <a:spLocks noGrp="1"/>
          </p:cNvSpPr>
          <p:nvPr>
            <p:ph type="ctrTitle" idx="3"/>
          </p:nvPr>
        </p:nvSpPr>
        <p:spPr>
          <a:xfrm>
            <a:off x="549737" y="2392232"/>
            <a:ext cx="6721920" cy="350970"/>
          </a:xfrm>
          <a:prstGeom prst="rect">
            <a:avLst/>
          </a:prstGeom>
        </p:spPr>
        <p:txBody>
          <a:bodyPr spcFirstLastPara="1" wrap="square" lIns="91425" tIns="91425" rIns="91425" bIns="91425" anchor="b" anchorCtr="0">
            <a:noAutofit/>
          </a:bodyPr>
          <a:lstStyle/>
          <a:p>
            <a:pPr lvl="0" algn="l"/>
            <a:r>
              <a:rPr lang="en-US" dirty="0">
                <a:solidFill>
                  <a:srgbClr val="0E2A47"/>
                </a:solidFill>
              </a:rPr>
              <a:t>High cohesion</a:t>
            </a:r>
            <a:endParaRPr dirty="0">
              <a:solidFill>
                <a:srgbClr val="0E2A47"/>
              </a:solidFill>
            </a:endParaRPr>
          </a:p>
        </p:txBody>
      </p:sp>
      <p:sp>
        <p:nvSpPr>
          <p:cNvPr id="115" name="Google Shape;443;p27">
            <a:extLst>
              <a:ext uri="{FF2B5EF4-FFF2-40B4-BE49-F238E27FC236}">
                <a16:creationId xmlns:a16="http://schemas.microsoft.com/office/drawing/2014/main" id="{69DA6485-3049-4F55-B04A-DE48669883BD}"/>
              </a:ext>
            </a:extLst>
          </p:cNvPr>
          <p:cNvSpPr/>
          <p:nvPr/>
        </p:nvSpPr>
        <p:spPr>
          <a:xfrm rot="10800000" flipH="1">
            <a:off x="555171" y="3603171"/>
            <a:ext cx="2188029" cy="42454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47;p27">
            <a:extLst>
              <a:ext uri="{FF2B5EF4-FFF2-40B4-BE49-F238E27FC236}">
                <a16:creationId xmlns:a16="http://schemas.microsoft.com/office/drawing/2014/main" id="{30FE02D4-7BB5-4584-9A78-18A953DA4794}"/>
              </a:ext>
            </a:extLst>
          </p:cNvPr>
          <p:cNvSpPr/>
          <p:nvPr/>
        </p:nvSpPr>
        <p:spPr>
          <a:xfrm>
            <a:off x="3103351" y="3018911"/>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7;p27">
            <a:extLst>
              <a:ext uri="{FF2B5EF4-FFF2-40B4-BE49-F238E27FC236}">
                <a16:creationId xmlns:a16="http://schemas.microsoft.com/office/drawing/2014/main" id="{7711F81D-057E-4AE5-86F0-7B566B0EBD26}"/>
              </a:ext>
            </a:extLst>
          </p:cNvPr>
          <p:cNvSpPr/>
          <p:nvPr/>
        </p:nvSpPr>
        <p:spPr>
          <a:xfrm>
            <a:off x="3081579" y="3650282"/>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43;p27">
            <a:extLst>
              <a:ext uri="{FF2B5EF4-FFF2-40B4-BE49-F238E27FC236}">
                <a16:creationId xmlns:a16="http://schemas.microsoft.com/office/drawing/2014/main" id="{0C52BD46-03F2-43CC-84B4-C5E6B59626FD}"/>
              </a:ext>
            </a:extLst>
          </p:cNvPr>
          <p:cNvSpPr/>
          <p:nvPr/>
        </p:nvSpPr>
        <p:spPr>
          <a:xfrm rot="10800000" flipH="1">
            <a:off x="566056" y="4201884"/>
            <a:ext cx="2198915" cy="35923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47;p27">
            <a:extLst>
              <a:ext uri="{FF2B5EF4-FFF2-40B4-BE49-F238E27FC236}">
                <a16:creationId xmlns:a16="http://schemas.microsoft.com/office/drawing/2014/main" id="{3535CB1E-24E7-48D4-8D1C-D67E0FB887A4}"/>
              </a:ext>
            </a:extLst>
          </p:cNvPr>
          <p:cNvSpPr/>
          <p:nvPr/>
        </p:nvSpPr>
        <p:spPr>
          <a:xfrm>
            <a:off x="3081578" y="427076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B6991DDA-5D76-4092-A2E4-D42B1220D2EA}"/>
              </a:ext>
            </a:extLst>
          </p:cNvPr>
          <p:cNvSpPr txBox="1"/>
          <p:nvPr/>
        </p:nvSpPr>
        <p:spPr>
          <a:xfrm>
            <a:off x="533400" y="3722915"/>
            <a:ext cx="1719942" cy="261610"/>
          </a:xfrm>
          <a:prstGeom prst="rect">
            <a:avLst/>
          </a:prstGeom>
          <a:noFill/>
        </p:spPr>
        <p:txBody>
          <a:bodyPr wrap="square" rtlCol="0">
            <a:spAutoFit/>
          </a:bodyPr>
          <a:lstStyle/>
          <a:p>
            <a:r>
              <a:rPr lang="en-US" sz="1100" b="1" dirty="0">
                <a:solidFill>
                  <a:schemeClr val="tx1"/>
                </a:solidFill>
              </a:rPr>
              <a:t>Ease of modification</a:t>
            </a:r>
            <a:endParaRPr lang="en-US" sz="1100" b="1" dirty="0"/>
          </a:p>
        </p:txBody>
      </p:sp>
      <p:sp>
        <p:nvSpPr>
          <p:cNvPr id="121" name="Google Shape;443;p27">
            <a:extLst>
              <a:ext uri="{FF2B5EF4-FFF2-40B4-BE49-F238E27FC236}">
                <a16:creationId xmlns:a16="http://schemas.microsoft.com/office/drawing/2014/main" id="{6D3C8788-C62F-49A4-8E73-206DF1895F30}"/>
              </a:ext>
            </a:extLst>
          </p:cNvPr>
          <p:cNvSpPr/>
          <p:nvPr/>
        </p:nvSpPr>
        <p:spPr>
          <a:xfrm rot="10800000">
            <a:off x="3940629" y="2645227"/>
            <a:ext cx="2285998" cy="41365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43;p27">
            <a:extLst>
              <a:ext uri="{FF2B5EF4-FFF2-40B4-BE49-F238E27FC236}">
                <a16:creationId xmlns:a16="http://schemas.microsoft.com/office/drawing/2014/main" id="{C8B42F12-0060-4EA0-A262-CACF2C8D2E68}"/>
              </a:ext>
            </a:extLst>
          </p:cNvPr>
          <p:cNvSpPr/>
          <p:nvPr/>
        </p:nvSpPr>
        <p:spPr>
          <a:xfrm rot="10800000">
            <a:off x="3929743" y="3287484"/>
            <a:ext cx="2318656" cy="41365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extBox 2">
            <a:extLst>
              <a:ext uri="{FF2B5EF4-FFF2-40B4-BE49-F238E27FC236}">
                <a16:creationId xmlns:a16="http://schemas.microsoft.com/office/drawing/2014/main" id="{86C4C3DD-4414-4A6F-AF6B-049C059CAC90}"/>
              </a:ext>
            </a:extLst>
          </p:cNvPr>
          <p:cNvSpPr txBox="1"/>
          <p:nvPr/>
        </p:nvSpPr>
        <p:spPr>
          <a:xfrm>
            <a:off x="576942" y="4245428"/>
            <a:ext cx="2079172" cy="261610"/>
          </a:xfrm>
          <a:prstGeom prst="rect">
            <a:avLst/>
          </a:prstGeom>
          <a:noFill/>
        </p:spPr>
        <p:txBody>
          <a:bodyPr wrap="square" rtlCol="0">
            <a:spAutoFit/>
          </a:bodyPr>
          <a:lstStyle/>
          <a:p>
            <a:r>
              <a:rPr lang="en-US" sz="1100" b="1" dirty="0"/>
              <a:t>Multiple views for a model</a:t>
            </a:r>
          </a:p>
        </p:txBody>
      </p:sp>
      <p:sp>
        <p:nvSpPr>
          <p:cNvPr id="4" name="TextBox 3">
            <a:extLst>
              <a:ext uri="{FF2B5EF4-FFF2-40B4-BE49-F238E27FC236}">
                <a16:creationId xmlns:a16="http://schemas.microsoft.com/office/drawing/2014/main" id="{E0BE2091-2690-43A1-8AE4-1DAE08CC8476}"/>
              </a:ext>
            </a:extLst>
          </p:cNvPr>
          <p:cNvSpPr txBox="1"/>
          <p:nvPr/>
        </p:nvSpPr>
        <p:spPr>
          <a:xfrm>
            <a:off x="4267199" y="2743200"/>
            <a:ext cx="1872343" cy="261610"/>
          </a:xfrm>
          <a:prstGeom prst="rect">
            <a:avLst/>
          </a:prstGeom>
          <a:noFill/>
        </p:spPr>
        <p:txBody>
          <a:bodyPr wrap="square" rtlCol="0">
            <a:spAutoFit/>
          </a:bodyPr>
          <a:lstStyle/>
          <a:p>
            <a:pPr algn="r"/>
            <a:r>
              <a:rPr lang="en-US" sz="1100" b="1" dirty="0"/>
              <a:t>Code navigation</a:t>
            </a:r>
            <a:endParaRPr lang="en-US" sz="1100" dirty="0"/>
          </a:p>
        </p:txBody>
      </p:sp>
      <p:sp>
        <p:nvSpPr>
          <p:cNvPr id="5" name="TextBox 4">
            <a:extLst>
              <a:ext uri="{FF2B5EF4-FFF2-40B4-BE49-F238E27FC236}">
                <a16:creationId xmlns:a16="http://schemas.microsoft.com/office/drawing/2014/main" id="{A5BB1F13-BE01-423F-BD92-FDF9AC09DC42}"/>
              </a:ext>
            </a:extLst>
          </p:cNvPr>
          <p:cNvSpPr txBox="1"/>
          <p:nvPr/>
        </p:nvSpPr>
        <p:spPr>
          <a:xfrm>
            <a:off x="4278085" y="3363686"/>
            <a:ext cx="1883229" cy="261610"/>
          </a:xfrm>
          <a:prstGeom prst="rect">
            <a:avLst/>
          </a:prstGeom>
          <a:noFill/>
        </p:spPr>
        <p:txBody>
          <a:bodyPr wrap="square" rtlCol="0">
            <a:spAutoFit/>
          </a:bodyPr>
          <a:lstStyle/>
          <a:p>
            <a:r>
              <a:rPr lang="en-US" sz="1100" b="1" dirty="0"/>
              <a:t>Multiple Representations</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txBox="1">
            <a:spLocks noGrp="1"/>
          </p:cNvSpPr>
          <p:nvPr>
            <p:ph type="ctrTitle"/>
          </p:nvPr>
        </p:nvSpPr>
        <p:spPr>
          <a:xfrm>
            <a:off x="2749775" y="1507439"/>
            <a:ext cx="3530400" cy="2669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SUMMARY</a:t>
            </a:r>
            <a:endParaRPr sz="1800" dirty="0"/>
          </a:p>
        </p:txBody>
      </p:sp>
      <p:sp>
        <p:nvSpPr>
          <p:cNvPr id="391" name="Google Shape;391;p25"/>
          <p:cNvSpPr txBox="1">
            <a:spLocks noGrp="1"/>
          </p:cNvSpPr>
          <p:nvPr>
            <p:ph type="subTitle" idx="1"/>
          </p:nvPr>
        </p:nvSpPr>
        <p:spPr>
          <a:xfrm>
            <a:off x="2764453" y="1905000"/>
            <a:ext cx="3457500" cy="1799132"/>
          </a:xfrm>
          <a:prstGeom prst="rect">
            <a:avLst/>
          </a:prstGeom>
        </p:spPr>
        <p:txBody>
          <a:bodyPr spcFirstLastPara="1" wrap="square" lIns="91425" tIns="91425" rIns="91425" bIns="91425" anchor="t" anchorCtr="0">
            <a:noAutofit/>
          </a:bodyPr>
          <a:lstStyle/>
          <a:p>
            <a:pPr marL="0" lvl="0" indent="0"/>
            <a:r>
              <a:rPr lang="en-US" sz="1400" dirty="0"/>
              <a:t>MVC is a model that is used a lot in programming. A well-developed MVC system will allow front-end, back-end development together on the system without interference, sharing, editing files while one or two parties are still working.</a:t>
            </a:r>
            <a:endParaRPr sz="1400"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TotalTime>
  <Words>396</Words>
  <Application>Microsoft Macintosh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Roboto Black</vt:lpstr>
      <vt:lpstr>Roboto Mono Regular</vt:lpstr>
      <vt:lpstr>Arial</vt:lpstr>
      <vt:lpstr>Bree Serif</vt:lpstr>
      <vt:lpstr>Roboto Thin</vt:lpstr>
      <vt:lpstr>Didact Gothic</vt:lpstr>
      <vt:lpstr>Roboto Light</vt:lpstr>
      <vt:lpstr>WEB PROPOSAL</vt:lpstr>
      <vt:lpstr>Taxi Management</vt:lpstr>
      <vt:lpstr>TABLE OF CONTENTS</vt:lpstr>
      <vt:lpstr>ABOUT THE MCV MODEL</vt:lpstr>
      <vt:lpstr>OUR TIMELINE</vt:lpstr>
      <vt:lpstr>MODEL</vt:lpstr>
      <vt:lpstr>VIEWER</vt:lpstr>
      <vt:lpstr>CONTROLLER</vt:lpstr>
      <vt:lpstr>PROS &amp; CONS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cp:lastModifiedBy>6494</cp:lastModifiedBy>
  <cp:revision>12</cp:revision>
  <dcterms:modified xsi:type="dcterms:W3CDTF">2021-05-27T06:35:40Z</dcterms:modified>
</cp:coreProperties>
</file>