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4FC4-C381-41CD-BE9C-B322E7D7D075}" v="401" dt="2021-06-23T16:33:03.108"/>
    <p1510:client id="{6811D9F7-DF36-4310-8080-1C764BEB3933}" v="1186" dt="2021-06-23T18:45:41.044"/>
    <p1510:client id="{B736A57B-439C-41A8-99EF-1BB77F7FF497}" v="36" dt="2021-03-24T22:10:39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2560" autoAdjust="0"/>
  </p:normalViewPr>
  <p:slideViewPr>
    <p:cSldViewPr snapToGrid="0">
      <p:cViewPr varScale="1">
        <p:scale>
          <a:sx n="59" d="100"/>
          <a:sy n="59" d="100"/>
        </p:scale>
        <p:origin x="223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95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customschemas.google.com/relationships/presentationmetadata" Target="metadata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8" y="1240353"/>
            <a:ext cx="4344156" cy="501672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240352"/>
            <a:ext cx="4344156" cy="50167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84140" y="1273630"/>
            <a:ext cx="4014509" cy="1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4615723" y="1290468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160326" y="3745334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4642413" y="3729017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228654" y="4895598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4620096" y="4963885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b="1" dirty="0">
                <a:solidFill>
                  <a:schemeClr val="dk1"/>
                </a:solidFill>
              </a:rPr>
              <a:t>Key</a:t>
            </a:r>
            <a:r>
              <a:rPr lang="en-AU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09844" y="1446419"/>
            <a:ext cx="4501966" cy="188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/>
              <a:t>Superstore sells business supplies and equipment and ships its products all over the Continental United States.  the products Superstore carries span the range of three categories: Furniture, Technology, and  Office Supplies.  The stores business is arranged into 3 segments,  Consumer, Corporate, and Home Office.  It ships items in four methods : same day, first class, second class, standard.  Superstore has four years </a:t>
            </a:r>
            <a:r>
              <a:rPr lang="en-US" sz="1200"/>
              <a:t>of sales data 2015-2018 that includes prorducts, categories, sub categories, customer names, locations, shipping methods and sales prices. </a:t>
            </a:r>
            <a:endParaRPr lang="en-US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04632" y="3920908"/>
            <a:ext cx="436048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200" dirty="0"/>
              <a:t>Increased revenues by at least 10% in the next year by adjusting shipping, product offerings, sales and marketing </a:t>
            </a:r>
            <a:r>
              <a:rPr lang="en-AU" sz="1200"/>
              <a:t>efforts, and regional emphasis on sales performance. </a:t>
            </a:r>
            <a:endParaRPr lang="en-AU"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66345" y="5108641"/>
            <a:ext cx="4310219" cy="1120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2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 and using</a:t>
            </a:r>
            <a:r>
              <a:rPr lang="en-AU" sz="1200"/>
              <a:t> sales data to determine  a single or combination of  methods by </a:t>
            </a:r>
            <a:r>
              <a:rPr lang="en-AU" sz="1200" dirty="0"/>
              <a:t>which revenue increases can be made. </a:t>
            </a:r>
            <a:endParaRPr lang="en-AU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523046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200" dirty="0"/>
              <a:t>We do not have product costs which would allow for a </a:t>
            </a:r>
            <a:r>
              <a:rPr lang="en-AU" sz="1200"/>
              <a:t>more thorough profitability analysis.  </a:t>
            </a:r>
            <a:endParaRPr lang="en-AU" sz="1200" dirty="0"/>
          </a:p>
        </p:txBody>
      </p:sp>
      <p:sp>
        <p:nvSpPr>
          <p:cNvPr id="38" name="Google Shape;38;p1"/>
          <p:cNvSpPr txBox="1"/>
          <p:nvPr/>
        </p:nvSpPr>
        <p:spPr>
          <a:xfrm>
            <a:off x="4587388" y="5138622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b="1"/>
              <a:t>FY 2015-2018 Sales Data</a:t>
            </a:r>
            <a:endParaRPr lang="en-US"/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Superstore Problem Statement 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574468" y="3937820"/>
            <a:ext cx="4338616" cy="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/>
              <a:t>Superstore Sales and Marketing Team</a:t>
            </a:r>
            <a:endParaRPr lang="en-US"/>
          </a:p>
          <a:p>
            <a:r>
              <a:rPr lang="en-US" sz="1200"/>
              <a:t>Superstore Shipping Department</a:t>
            </a:r>
          </a:p>
        </p:txBody>
      </p:sp>
      <p:sp>
        <p:nvSpPr>
          <p:cNvPr id="48" name="Google Shape;48;p1"/>
          <p:cNvSpPr txBox="1"/>
          <p:nvPr/>
        </p:nvSpPr>
        <p:spPr>
          <a:xfrm>
            <a:off x="393088" y="622638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b="1" dirty="0"/>
              <a:t>How can the Superstore increase revenues in 2019 by 10% by making adjustments to shipping, </a:t>
            </a:r>
            <a:r>
              <a:rPr lang="en-US" b="1"/>
              <a:t>product offerings, sales and marketing efforts, regional emphasis on sales performance. 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237305" y="1303914"/>
            <a:ext cx="1720888" cy="5097801"/>
          </a:xfrm>
          <a:prstGeom prst="round1Rect">
            <a:avLst>
              <a:gd name="adj" fmla="val 3212"/>
            </a:avLst>
          </a:prstGeom>
          <a:solidFill>
            <a:srgbClr val="00C09D"/>
          </a:solidFill>
          <a:ln>
            <a:solidFill>
              <a:schemeClr val="tx1"/>
            </a:solidFill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How can the Superstore increase revenues in 2019 by 10% by making adjustments to shipping, product offerings, sales and marketing efforts, regional emphasis on sales performance. </a:t>
            </a:r>
            <a:endParaRPr lang="en-US">
              <a:solidFill>
                <a:schemeClr val="bg1"/>
              </a:solidFill>
            </a:endParaRPr>
          </a:p>
          <a:p>
            <a:pPr marR="0"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>
                <a:solidFill>
                  <a:schemeClr val="bg1"/>
                </a:solidFill>
                <a:effectLst/>
              </a:rPr>
              <a:t>​</a:t>
            </a:r>
            <a:endParaRPr sz="1200" b="1">
              <a:solidFill>
                <a:schemeClr val="bg1"/>
              </a:solidFill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556830" y="5745652"/>
            <a:ext cx="1706689" cy="65606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solidFill>
              <a:schemeClr val="tx1"/>
            </a:solidFill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</a:rPr>
              <a:t>Shipping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2559654" y="3184484"/>
            <a:ext cx="1718064" cy="65606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solidFill>
              <a:schemeClr val="tx1"/>
            </a:solidFill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</a:rPr>
              <a:t>Category</a:t>
            </a:r>
            <a:endParaRPr lang="en-US"/>
          </a:p>
        </p:txBody>
      </p:sp>
      <p:sp>
        <p:nvSpPr>
          <p:cNvPr id="33" name="Google Shape;33;p1"/>
          <p:cNvSpPr/>
          <p:nvPr/>
        </p:nvSpPr>
        <p:spPr>
          <a:xfrm>
            <a:off x="4747970" y="2931680"/>
            <a:ext cx="2130260" cy="37573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solidFill>
              <a:schemeClr val="tx1"/>
            </a:solidFill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r>
              <a:rPr lang="en-AU" sz="1200" b="1">
                <a:solidFill>
                  <a:schemeClr val="lt1"/>
                </a:solidFill>
              </a:rPr>
              <a:t>Technology</a:t>
            </a:r>
            <a:endParaRPr lang="en-AU" sz="1200" b="1" dirty="0">
              <a:solidFill>
                <a:schemeClr val="lt1"/>
              </a:solidFill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182" y="212725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AU" sz="1900"/>
              <a:t>Superstore Issue Tree </a:t>
            </a:r>
            <a:endParaRPr lang="en-US" dirty="0"/>
          </a:p>
        </p:txBody>
      </p:sp>
      <p:sp>
        <p:nvSpPr>
          <p:cNvPr id="186" name="Google Shape;33;p1">
            <a:extLst>
              <a:ext uri="{FF2B5EF4-FFF2-40B4-BE49-F238E27FC236}">
                <a16:creationId xmlns:a16="http://schemas.microsoft.com/office/drawing/2014/main" id="{7E8FAB5B-9F74-4B81-9CD4-622108272AEE}"/>
              </a:ext>
            </a:extLst>
          </p:cNvPr>
          <p:cNvSpPr/>
          <p:nvPr/>
        </p:nvSpPr>
        <p:spPr>
          <a:xfrm>
            <a:off x="4747970" y="3399421"/>
            <a:ext cx="2130260" cy="43043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solidFill>
              <a:schemeClr val="tx1"/>
            </a:solidFill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>
                <a:solidFill>
                  <a:schemeClr val="lt1"/>
                </a:solidFill>
              </a:rPr>
              <a:t>Furniture</a:t>
            </a:r>
            <a:endParaRPr lang="en-AU" sz="1200" b="1" dirty="0">
              <a:solidFill>
                <a:schemeClr val="lt1"/>
              </a:solidFill>
            </a:endParaRPr>
          </a:p>
        </p:txBody>
      </p:sp>
      <p:sp>
        <p:nvSpPr>
          <p:cNvPr id="218" name="Google Shape;33;p1">
            <a:extLst>
              <a:ext uri="{FF2B5EF4-FFF2-40B4-BE49-F238E27FC236}">
                <a16:creationId xmlns:a16="http://schemas.microsoft.com/office/drawing/2014/main" id="{F20FA7B8-F6AF-434F-913A-968DC30C8513}"/>
              </a:ext>
            </a:extLst>
          </p:cNvPr>
          <p:cNvSpPr/>
          <p:nvPr/>
        </p:nvSpPr>
        <p:spPr>
          <a:xfrm>
            <a:off x="4760670" y="3907421"/>
            <a:ext cx="2130260" cy="43043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solidFill>
              <a:schemeClr val="tx1"/>
            </a:solidFill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r>
              <a:rPr lang="en-AU" sz="1200" b="1">
                <a:solidFill>
                  <a:schemeClr val="lt1"/>
                </a:solidFill>
              </a:rPr>
              <a:t>Office Supplies</a:t>
            </a:r>
            <a:endParaRPr lang="en-AU" sz="1200" b="1" dirty="0">
              <a:solidFill>
                <a:schemeClr val="lt1"/>
              </a:solidFill>
            </a:endParaRP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1202F3E-9A91-4856-A1B3-04A992501F1E}"/>
              </a:ext>
            </a:extLst>
          </p:cNvPr>
          <p:cNvCxnSpPr/>
          <p:nvPr/>
        </p:nvCxnSpPr>
        <p:spPr>
          <a:xfrm>
            <a:off x="2542112" y="1581981"/>
            <a:ext cx="1" cy="4482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57F4CCC9-9F3D-4921-9DEA-106373F6ED31}"/>
              </a:ext>
            </a:extLst>
          </p:cNvPr>
          <p:cNvCxnSpPr/>
          <p:nvPr/>
        </p:nvCxnSpPr>
        <p:spPr>
          <a:xfrm flipH="1">
            <a:off x="2199571" y="3463584"/>
            <a:ext cx="3572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19D56EE6-4B1E-4CA3-A6E5-BC24B30B6521}"/>
              </a:ext>
            </a:extLst>
          </p:cNvPr>
          <p:cNvCxnSpPr/>
          <p:nvPr/>
        </p:nvCxnSpPr>
        <p:spPr>
          <a:xfrm>
            <a:off x="4551444" y="3119547"/>
            <a:ext cx="0" cy="932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F833187E-D313-4B2E-ADA1-3721BF585BB5}"/>
              </a:ext>
            </a:extLst>
          </p:cNvPr>
          <p:cNvCxnSpPr>
            <a:cxnSpLocks/>
          </p:cNvCxnSpPr>
          <p:nvPr/>
        </p:nvCxnSpPr>
        <p:spPr>
          <a:xfrm>
            <a:off x="4334513" y="3614639"/>
            <a:ext cx="413457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F52A3161-1A69-4201-B25E-72C4497BF88F}"/>
              </a:ext>
            </a:extLst>
          </p:cNvPr>
          <p:cNvCxnSpPr>
            <a:cxnSpLocks/>
          </p:cNvCxnSpPr>
          <p:nvPr/>
        </p:nvCxnSpPr>
        <p:spPr>
          <a:xfrm>
            <a:off x="4551444" y="3119547"/>
            <a:ext cx="1965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7E99150A-F7B7-462B-94D2-D2A7E130A489}"/>
              </a:ext>
            </a:extLst>
          </p:cNvPr>
          <p:cNvCxnSpPr/>
          <p:nvPr/>
        </p:nvCxnSpPr>
        <p:spPr>
          <a:xfrm>
            <a:off x="4551444" y="4051757"/>
            <a:ext cx="1965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23;p1">
            <a:extLst>
              <a:ext uri="{FF2B5EF4-FFF2-40B4-BE49-F238E27FC236}">
                <a16:creationId xmlns:a16="http://schemas.microsoft.com/office/drawing/2014/main" id="{290AB858-1B2B-4ED8-B9E9-0640B83B3619}"/>
              </a:ext>
            </a:extLst>
          </p:cNvPr>
          <p:cNvSpPr/>
          <p:nvPr/>
        </p:nvSpPr>
        <p:spPr>
          <a:xfrm>
            <a:off x="2545455" y="1210856"/>
            <a:ext cx="1718064" cy="65606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solidFill>
              <a:schemeClr val="tx1"/>
            </a:solidFill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</a:rPr>
              <a:t>Segment</a:t>
            </a:r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648F04-6F01-4DB3-87D8-FE1468464878}"/>
              </a:ext>
            </a:extLst>
          </p:cNvPr>
          <p:cNvCxnSpPr/>
          <p:nvPr/>
        </p:nvCxnSpPr>
        <p:spPr>
          <a:xfrm flipH="1">
            <a:off x="1958364" y="3470530"/>
            <a:ext cx="582149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oogle Shape;33;p1">
            <a:extLst>
              <a:ext uri="{FF2B5EF4-FFF2-40B4-BE49-F238E27FC236}">
                <a16:creationId xmlns:a16="http://schemas.microsoft.com/office/drawing/2014/main" id="{139E5C3F-63B4-479B-B25B-4D49B8636AB8}"/>
              </a:ext>
            </a:extLst>
          </p:cNvPr>
          <p:cNvSpPr/>
          <p:nvPr/>
        </p:nvSpPr>
        <p:spPr>
          <a:xfrm>
            <a:off x="4719572" y="5668907"/>
            <a:ext cx="2130260" cy="24913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solidFill>
              <a:schemeClr val="tx1"/>
            </a:solidFill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r>
              <a:rPr lang="en-AU" sz="1200" b="1">
                <a:solidFill>
                  <a:schemeClr val="lt1"/>
                </a:solidFill>
              </a:rPr>
              <a:t>First Class</a:t>
            </a:r>
            <a:endParaRPr lang="en-AU" sz="1200" b="1" dirty="0">
              <a:solidFill>
                <a:schemeClr val="lt1"/>
              </a:solidFill>
            </a:endParaRPr>
          </a:p>
        </p:txBody>
      </p:sp>
      <p:sp>
        <p:nvSpPr>
          <p:cNvPr id="47" name="Google Shape;33;p1">
            <a:extLst>
              <a:ext uri="{FF2B5EF4-FFF2-40B4-BE49-F238E27FC236}">
                <a16:creationId xmlns:a16="http://schemas.microsoft.com/office/drawing/2014/main" id="{446DAAFA-BE13-4AB9-8421-56D573CD5C58}"/>
              </a:ext>
            </a:extLst>
          </p:cNvPr>
          <p:cNvSpPr/>
          <p:nvPr/>
        </p:nvSpPr>
        <p:spPr>
          <a:xfrm>
            <a:off x="4719572" y="6011771"/>
            <a:ext cx="2130260" cy="24913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solidFill>
              <a:schemeClr val="tx1"/>
            </a:solidFill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r>
              <a:rPr lang="en-AU" sz="1200" b="1">
                <a:solidFill>
                  <a:schemeClr val="lt1"/>
                </a:solidFill>
              </a:rPr>
              <a:t>Second Class</a:t>
            </a:r>
            <a:endParaRPr lang="en-US"/>
          </a:p>
        </p:txBody>
      </p:sp>
      <p:sp>
        <p:nvSpPr>
          <p:cNvPr id="53" name="Google Shape;33;p1">
            <a:extLst>
              <a:ext uri="{FF2B5EF4-FFF2-40B4-BE49-F238E27FC236}">
                <a16:creationId xmlns:a16="http://schemas.microsoft.com/office/drawing/2014/main" id="{CED0C5C7-43C0-4FC0-82EF-04A9E12A5C06}"/>
              </a:ext>
            </a:extLst>
          </p:cNvPr>
          <p:cNvSpPr/>
          <p:nvPr/>
        </p:nvSpPr>
        <p:spPr>
          <a:xfrm>
            <a:off x="4719572" y="6343997"/>
            <a:ext cx="2130260" cy="43043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solidFill>
              <a:schemeClr val="tx1"/>
            </a:solidFill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>
                <a:solidFill>
                  <a:schemeClr val="lt1"/>
                </a:solidFill>
              </a:rPr>
              <a:t>Standard</a:t>
            </a:r>
            <a:endParaRPr lang="en-AU" sz="1200" b="1" dirty="0">
              <a:solidFill>
                <a:schemeClr val="lt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B70FFD-53E9-4F4C-BEF7-61A210220A8B}"/>
              </a:ext>
            </a:extLst>
          </p:cNvPr>
          <p:cNvCxnSpPr>
            <a:cxnSpLocks/>
          </p:cNvCxnSpPr>
          <p:nvPr/>
        </p:nvCxnSpPr>
        <p:spPr>
          <a:xfrm>
            <a:off x="4284490" y="6053640"/>
            <a:ext cx="26147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3DFD56E-D4E8-402A-AA07-9DF95F46863D}"/>
              </a:ext>
            </a:extLst>
          </p:cNvPr>
          <p:cNvCxnSpPr>
            <a:cxnSpLocks/>
          </p:cNvCxnSpPr>
          <p:nvPr/>
        </p:nvCxnSpPr>
        <p:spPr>
          <a:xfrm flipH="1">
            <a:off x="4512843" y="5423602"/>
            <a:ext cx="25175" cy="1135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689ED04-A4DF-4B55-B454-F2ECA81F3A93}"/>
              </a:ext>
            </a:extLst>
          </p:cNvPr>
          <p:cNvCxnSpPr>
            <a:cxnSpLocks/>
          </p:cNvCxnSpPr>
          <p:nvPr/>
        </p:nvCxnSpPr>
        <p:spPr>
          <a:xfrm>
            <a:off x="4509621" y="5721775"/>
            <a:ext cx="1965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408D7ED-9596-4DD2-B448-B9E64E950557}"/>
              </a:ext>
            </a:extLst>
          </p:cNvPr>
          <p:cNvCxnSpPr>
            <a:cxnSpLocks/>
          </p:cNvCxnSpPr>
          <p:nvPr/>
        </p:nvCxnSpPr>
        <p:spPr>
          <a:xfrm>
            <a:off x="4509621" y="6559215"/>
            <a:ext cx="2067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oogle Shape;33;p1">
            <a:extLst>
              <a:ext uri="{FF2B5EF4-FFF2-40B4-BE49-F238E27FC236}">
                <a16:creationId xmlns:a16="http://schemas.microsoft.com/office/drawing/2014/main" id="{5641D3BC-D967-4CE5-86D6-6A8ACB2335AA}"/>
              </a:ext>
            </a:extLst>
          </p:cNvPr>
          <p:cNvSpPr/>
          <p:nvPr/>
        </p:nvSpPr>
        <p:spPr>
          <a:xfrm>
            <a:off x="4691175" y="954920"/>
            <a:ext cx="2130260" cy="24913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solidFill>
              <a:schemeClr val="tx1"/>
            </a:solidFill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>
                <a:solidFill>
                  <a:schemeClr val="lt1"/>
                </a:solidFill>
              </a:rPr>
              <a:t>Consumer</a:t>
            </a:r>
            <a:endParaRPr sz="1200" b="1" dirty="0"/>
          </a:p>
        </p:txBody>
      </p:sp>
      <p:sp>
        <p:nvSpPr>
          <p:cNvPr id="65" name="Google Shape;33;p1">
            <a:extLst>
              <a:ext uri="{FF2B5EF4-FFF2-40B4-BE49-F238E27FC236}">
                <a16:creationId xmlns:a16="http://schemas.microsoft.com/office/drawing/2014/main" id="{BE2071E2-1B8C-48D5-967E-5AE095954B83}"/>
              </a:ext>
            </a:extLst>
          </p:cNvPr>
          <p:cNvSpPr/>
          <p:nvPr/>
        </p:nvSpPr>
        <p:spPr>
          <a:xfrm>
            <a:off x="4691175" y="1297784"/>
            <a:ext cx="2130260" cy="24913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solidFill>
              <a:schemeClr val="tx1"/>
            </a:solidFill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>
                <a:solidFill>
                  <a:schemeClr val="lt1"/>
                </a:solidFill>
              </a:rPr>
              <a:t>Corporate</a:t>
            </a:r>
            <a:endParaRPr lang="en-US"/>
          </a:p>
        </p:txBody>
      </p:sp>
      <p:sp>
        <p:nvSpPr>
          <p:cNvPr id="66" name="Google Shape;33;p1">
            <a:extLst>
              <a:ext uri="{FF2B5EF4-FFF2-40B4-BE49-F238E27FC236}">
                <a16:creationId xmlns:a16="http://schemas.microsoft.com/office/drawing/2014/main" id="{A47E0E59-EECC-4BA4-AA2B-AE8429A73B88}"/>
              </a:ext>
            </a:extLst>
          </p:cNvPr>
          <p:cNvSpPr/>
          <p:nvPr/>
        </p:nvSpPr>
        <p:spPr>
          <a:xfrm>
            <a:off x="4691175" y="1630010"/>
            <a:ext cx="2158657" cy="30264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solidFill>
              <a:schemeClr val="tx1"/>
            </a:solidFill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r>
              <a:rPr lang="en-AU" sz="1200" b="1">
                <a:solidFill>
                  <a:schemeClr val="lt1"/>
                </a:solidFill>
              </a:rPr>
              <a:t>Home Office</a:t>
            </a:r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CAFD0AA-5355-44BE-9D56-1B4723825584}"/>
              </a:ext>
            </a:extLst>
          </p:cNvPr>
          <p:cNvCxnSpPr>
            <a:cxnSpLocks/>
          </p:cNvCxnSpPr>
          <p:nvPr/>
        </p:nvCxnSpPr>
        <p:spPr>
          <a:xfrm>
            <a:off x="4256093" y="1424847"/>
            <a:ext cx="4318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068457-E541-4ECC-A62A-39287129B22F}"/>
              </a:ext>
            </a:extLst>
          </p:cNvPr>
          <p:cNvCxnSpPr>
            <a:cxnSpLocks/>
          </p:cNvCxnSpPr>
          <p:nvPr/>
        </p:nvCxnSpPr>
        <p:spPr>
          <a:xfrm>
            <a:off x="4481224" y="1007788"/>
            <a:ext cx="3222" cy="837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B5B7B4B-7A63-4220-8C48-69D86A76FC79}"/>
              </a:ext>
            </a:extLst>
          </p:cNvPr>
          <p:cNvCxnSpPr>
            <a:cxnSpLocks/>
          </p:cNvCxnSpPr>
          <p:nvPr/>
        </p:nvCxnSpPr>
        <p:spPr>
          <a:xfrm>
            <a:off x="4481224" y="1007788"/>
            <a:ext cx="1965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AF8CED4-DC36-4E16-A9BA-B654D35A0D2D}"/>
              </a:ext>
            </a:extLst>
          </p:cNvPr>
          <p:cNvCxnSpPr>
            <a:cxnSpLocks/>
          </p:cNvCxnSpPr>
          <p:nvPr/>
        </p:nvCxnSpPr>
        <p:spPr>
          <a:xfrm>
            <a:off x="4481224" y="1845228"/>
            <a:ext cx="2067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Google Shape;33;p1">
            <a:extLst>
              <a:ext uri="{FF2B5EF4-FFF2-40B4-BE49-F238E27FC236}">
                <a16:creationId xmlns:a16="http://schemas.microsoft.com/office/drawing/2014/main" id="{4A0236AD-53E5-49AF-A25C-F8FAF111BA08}"/>
              </a:ext>
            </a:extLst>
          </p:cNvPr>
          <p:cNvSpPr/>
          <p:nvPr/>
        </p:nvSpPr>
        <p:spPr>
          <a:xfrm>
            <a:off x="4733771" y="5299739"/>
            <a:ext cx="2130260" cy="24913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solidFill>
              <a:schemeClr val="tx1"/>
            </a:solidFill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r>
              <a:rPr lang="en-AU" sz="1200" b="1">
                <a:solidFill>
                  <a:schemeClr val="lt1"/>
                </a:solidFill>
              </a:rPr>
              <a:t>Same Day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287215-BA1A-437C-A7F2-B77C8AE7DD51}"/>
              </a:ext>
            </a:extLst>
          </p:cNvPr>
          <p:cNvCxnSpPr>
            <a:cxnSpLocks/>
          </p:cNvCxnSpPr>
          <p:nvPr/>
        </p:nvCxnSpPr>
        <p:spPr>
          <a:xfrm>
            <a:off x="4523819" y="5395203"/>
            <a:ext cx="1965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32BF56D-5C63-4D52-BF9A-B15D359AA074}"/>
              </a:ext>
            </a:extLst>
          </p:cNvPr>
          <p:cNvCxnSpPr>
            <a:cxnSpLocks/>
          </p:cNvCxnSpPr>
          <p:nvPr/>
        </p:nvCxnSpPr>
        <p:spPr>
          <a:xfrm>
            <a:off x="4538017" y="6147737"/>
            <a:ext cx="1965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90074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539</Words>
  <Application>Microsoft Office PowerPoint</Application>
  <PresentationFormat>On-screen Show (4:3)</PresentationFormat>
  <Paragraphs>30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Synergy_CF_YNR002</vt:lpstr>
      <vt:lpstr>Synergy_CF_YNR002</vt:lpstr>
      <vt:lpstr>Superstore Problem Statement </vt:lpstr>
      <vt:lpstr>Superstore Issue Tree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</dc:title>
  <dc:creator>Christopher H</dc:creator>
  <cp:lastModifiedBy>brandon fisher</cp:lastModifiedBy>
  <cp:revision>260</cp:revision>
  <dcterms:modified xsi:type="dcterms:W3CDTF">2021-06-23T19:53:48Z</dcterms:modified>
</cp:coreProperties>
</file>