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24000" y="1121663"/>
            <a:ext cx="9144000" cy="2388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03806" y="3591255"/>
            <a:ext cx="8184387" cy="7448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Black"/>
                <a:cs typeface="Arial Black"/>
              </a:defRPr>
            </a:lvl1pPr>
          </a:lstStyle>
          <a:p>
            <a:pPr marL="38100">
              <a:lnSpc>
                <a:spcPct val="100000"/>
              </a:lnSpc>
              <a:spcBef>
                <a:spcPts val="210"/>
              </a:spcBef>
            </a:pPr>
            <a:fld id="{81D60167-4931-47E6-BA6A-407CBD079E47}" type="slidenum">
              <a:rPr dirty="0" spc="-18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Black"/>
                <a:cs typeface="Arial Black"/>
              </a:defRPr>
            </a:lvl1pPr>
          </a:lstStyle>
          <a:p>
            <a:pPr marL="38100">
              <a:lnSpc>
                <a:spcPct val="100000"/>
              </a:lnSpc>
              <a:spcBef>
                <a:spcPts val="210"/>
              </a:spcBef>
            </a:pPr>
            <a:fld id="{81D60167-4931-47E6-BA6A-407CBD079E47}" type="slidenum">
              <a:rPr dirty="0" spc="-18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Black"/>
                <a:cs typeface="Arial Black"/>
              </a:defRPr>
            </a:lvl1pPr>
          </a:lstStyle>
          <a:p>
            <a:pPr marL="38100">
              <a:lnSpc>
                <a:spcPct val="100000"/>
              </a:lnSpc>
              <a:spcBef>
                <a:spcPts val="210"/>
              </a:spcBef>
            </a:pPr>
            <a:fld id="{81D60167-4931-47E6-BA6A-407CBD079E47}" type="slidenum">
              <a:rPr dirty="0" spc="-18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Black"/>
                <a:cs typeface="Arial Black"/>
              </a:defRPr>
            </a:lvl1pPr>
          </a:lstStyle>
          <a:p>
            <a:pPr marL="38100">
              <a:lnSpc>
                <a:spcPct val="100000"/>
              </a:lnSpc>
              <a:spcBef>
                <a:spcPts val="210"/>
              </a:spcBef>
            </a:pPr>
            <a:fld id="{81D60167-4931-47E6-BA6A-407CBD079E47}" type="slidenum">
              <a:rPr dirty="0" spc="-18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 Black"/>
                <a:cs typeface="Arial Black"/>
              </a:defRPr>
            </a:lvl1pPr>
          </a:lstStyle>
          <a:p>
            <a:pPr marL="38100">
              <a:lnSpc>
                <a:spcPct val="100000"/>
              </a:lnSpc>
              <a:spcBef>
                <a:spcPts val="210"/>
              </a:spcBef>
            </a:pPr>
            <a:fld id="{81D60167-4931-47E6-BA6A-407CBD079E47}" type="slidenum">
              <a:rPr dirty="0" spc="-18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2964" y="6236208"/>
            <a:ext cx="2595372" cy="5943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38200" y="365759"/>
            <a:ext cx="10515600" cy="1324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2532404"/>
            <a:ext cx="9867900" cy="1677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065129" y="6419189"/>
            <a:ext cx="237490" cy="240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Arial Black"/>
                <a:cs typeface="Arial Black"/>
              </a:defRPr>
            </a:lvl1pPr>
          </a:lstStyle>
          <a:p>
            <a:pPr marL="38100">
              <a:lnSpc>
                <a:spcPct val="100000"/>
              </a:lnSpc>
              <a:spcBef>
                <a:spcPts val="210"/>
              </a:spcBef>
            </a:pPr>
            <a:fld id="{81D60167-4931-47E6-BA6A-407CBD079E47}" type="slidenum">
              <a:rPr dirty="0" spc="-18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Relationship Id="rId3" Type="http://schemas.openxmlformats.org/officeDocument/2006/relationships/image" Target="../media/image20.jpg"/><Relationship Id="rId4" Type="http://schemas.openxmlformats.org/officeDocument/2006/relationships/image" Target="../media/image21.jpg"/><Relationship Id="rId5" Type="http://schemas.openxmlformats.org/officeDocument/2006/relationships/image" Target="../media/image22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Relationship Id="rId3" Type="http://schemas.openxmlformats.org/officeDocument/2006/relationships/image" Target="../media/image24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Relationship Id="rId3" Type="http://schemas.openxmlformats.org/officeDocument/2006/relationships/image" Target="../media/image26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ermalink.obvsg.at/wbr/AC15842649" TargetMode="External"/><Relationship Id="rId3" Type="http://schemas.openxmlformats.org/officeDocument/2006/relationships/hyperlink" Target="http://media.obvsg.at/AC15842649-1001" TargetMode="External"/><Relationship Id="rId4" Type="http://schemas.openxmlformats.org/officeDocument/2006/relationships/hyperlink" Target="https://www.geschichtewiki.wien.gv.at/Ellen_M&#195;&#188;ller-Preis" TargetMode="External"/><Relationship Id="rId5" Type="http://schemas.openxmlformats.org/officeDocument/2006/relationships/image" Target="../media/image27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Relationship Id="rId3" Type="http://schemas.openxmlformats.org/officeDocument/2006/relationships/image" Target="../media/image29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jpg"/><Relationship Id="rId3" Type="http://schemas.openxmlformats.org/officeDocument/2006/relationships/image" Target="../media/image31.jpg"/><Relationship Id="rId4" Type="http://schemas.openxmlformats.org/officeDocument/2006/relationships/image" Target="../media/image32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Relationship Id="rId3" Type="http://schemas.openxmlformats.org/officeDocument/2006/relationships/image" Target="../media/image7.jpg"/><Relationship Id="rId4" Type="http://schemas.openxmlformats.org/officeDocument/2006/relationships/image" Target="../media/image8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1.jp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2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jpg"/><Relationship Id="rId4" Type="http://schemas.openxmlformats.org/officeDocument/2006/relationships/image" Target="../media/image11.jp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3.jp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4.jp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5.jp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Katharina.Prager@wienbibliothek.at" TargetMode="External"/><Relationship Id="rId3" Type="http://schemas.openxmlformats.org/officeDocument/2006/relationships/hyperlink" Target="mailto:Evelyne.Prager@wienbibliothek.at" TargetMode="External"/><Relationship Id="rId4" Type="http://schemas.openxmlformats.org/officeDocument/2006/relationships/hyperlink" Target="mailto:Chrsitiane.Fritze@wienbibliothel.at" TargetMode="External"/><Relationship Id="rId5" Type="http://schemas.openxmlformats.org/officeDocument/2006/relationships/hyperlink" Target="https://www.wienbibliothek.at/bestaende-sammlungen/nachlassverzeichnisse" TargetMode="Externa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jpg"/><Relationship Id="rId4" Type="http://schemas.openxmlformats.org/officeDocument/2006/relationships/image" Target="../media/image11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-nb.info/1250862868/34" TargetMode="Externa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Relationship Id="rId4" Type="http://schemas.openxmlformats.org/officeDocument/2006/relationships/image" Target="../media/image15.jpg"/><Relationship Id="rId5" Type="http://schemas.openxmlformats.org/officeDocument/2006/relationships/image" Target="../media/image16.jpg"/><Relationship Id="rId6" Type="http://schemas.openxmlformats.org/officeDocument/2006/relationships/image" Target="../media/image17.png"/><Relationship Id="rId7" Type="http://schemas.openxmlformats.org/officeDocument/2006/relationships/image" Target="../media/image18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0" y="1121663"/>
            <a:ext cx="9144000" cy="2388235"/>
          </a:xfrm>
          <a:prstGeom prst="rect">
            <a:avLst/>
          </a:prstGeom>
          <a:solidFill>
            <a:srgbClr val="8DAFC1"/>
          </a:solidFill>
        </p:spPr>
        <p:txBody>
          <a:bodyPr wrap="square" lIns="0" tIns="84455" rIns="0" bIns="0" rtlCol="0" vert="horz">
            <a:spAutoFit/>
          </a:bodyPr>
          <a:lstStyle/>
          <a:p>
            <a:pPr algn="ctr" marL="148590" marR="141605" indent="5080">
              <a:lnSpc>
                <a:spcPts val="5830"/>
              </a:lnSpc>
              <a:spcBef>
                <a:spcPts val="665"/>
              </a:spcBef>
              <a:tabLst>
                <a:tab pos="4394835" algn="l"/>
                <a:tab pos="8155940" algn="l"/>
              </a:tabLst>
            </a:pPr>
            <a:r>
              <a:rPr dirty="0" sz="5400" spc="-160">
                <a:latin typeface="Times New Roman"/>
                <a:cs typeface="Times New Roman"/>
              </a:rPr>
              <a:t>VisPer </a:t>
            </a:r>
            <a:r>
              <a:rPr dirty="0" sz="5400" spc="-305">
                <a:latin typeface="Arial"/>
                <a:cs typeface="Arial"/>
              </a:rPr>
              <a:t>– </a:t>
            </a:r>
            <a:r>
              <a:rPr dirty="0" sz="5400" spc="-204">
                <a:latin typeface="Times New Roman"/>
                <a:cs typeface="Times New Roman"/>
              </a:rPr>
              <a:t>a </a:t>
            </a:r>
            <a:r>
              <a:rPr dirty="0" sz="5400" spc="-15">
                <a:latin typeface="Times New Roman"/>
                <a:cs typeface="Times New Roman"/>
              </a:rPr>
              <a:t>person </a:t>
            </a:r>
            <a:r>
              <a:rPr dirty="0" sz="5400" spc="-60">
                <a:latin typeface="Times New Roman"/>
                <a:cs typeface="Times New Roman"/>
              </a:rPr>
              <a:t>centered  </a:t>
            </a:r>
            <a:r>
              <a:rPr dirty="0" sz="5400" spc="-185">
                <a:latin typeface="Times New Roman"/>
                <a:cs typeface="Times New Roman"/>
              </a:rPr>
              <a:t>visuali</a:t>
            </a:r>
            <a:r>
              <a:rPr dirty="0" sz="5400" spc="-204">
                <a:latin typeface="Times New Roman"/>
                <a:cs typeface="Times New Roman"/>
              </a:rPr>
              <a:t>s</a:t>
            </a:r>
            <a:r>
              <a:rPr dirty="0" sz="5400" spc="-60">
                <a:latin typeface="Times New Roman"/>
                <a:cs typeface="Times New Roman"/>
              </a:rPr>
              <a:t>atio</a:t>
            </a:r>
            <a:r>
              <a:rPr dirty="0" sz="5400" spc="-70">
                <a:latin typeface="Times New Roman"/>
                <a:cs typeface="Times New Roman"/>
              </a:rPr>
              <a:t>n</a:t>
            </a:r>
            <a:r>
              <a:rPr dirty="0" sz="5400" spc="20">
                <a:latin typeface="Times New Roman"/>
                <a:cs typeface="Times New Roman"/>
              </a:rPr>
              <a:t> </a:t>
            </a:r>
            <a:r>
              <a:rPr dirty="0" sz="5400" spc="-5">
                <a:latin typeface="Times New Roman"/>
                <a:cs typeface="Times New Roman"/>
              </a:rPr>
              <a:t>o</a:t>
            </a:r>
            <a:r>
              <a:rPr dirty="0" sz="5400">
                <a:latin typeface="Times New Roman"/>
                <a:cs typeface="Times New Roman"/>
              </a:rPr>
              <a:t>f</a:t>
            </a:r>
            <a:r>
              <a:rPr dirty="0" sz="5400">
                <a:latin typeface="Times New Roman"/>
                <a:cs typeface="Times New Roman"/>
              </a:rPr>
              <a:t>	</a:t>
            </a:r>
            <a:r>
              <a:rPr dirty="0" sz="5400">
                <a:latin typeface="Times New Roman"/>
                <a:cs typeface="Times New Roman"/>
              </a:rPr>
              <a:t>th</a:t>
            </a:r>
            <a:r>
              <a:rPr dirty="0" sz="5400" spc="-10">
                <a:latin typeface="Times New Roman"/>
                <a:cs typeface="Times New Roman"/>
              </a:rPr>
              <a:t>e</a:t>
            </a:r>
            <a:r>
              <a:rPr dirty="0" sz="5400" spc="5">
                <a:latin typeface="Times New Roman"/>
                <a:cs typeface="Times New Roman"/>
              </a:rPr>
              <a:t> </a:t>
            </a:r>
            <a:r>
              <a:rPr dirty="0" sz="5400" spc="-175">
                <a:latin typeface="Times New Roman"/>
                <a:cs typeface="Times New Roman"/>
              </a:rPr>
              <a:t>e</a:t>
            </a:r>
            <a:r>
              <a:rPr dirty="0" sz="5400" spc="-65">
                <a:latin typeface="Times New Roman"/>
                <a:cs typeface="Times New Roman"/>
              </a:rPr>
              <a:t>stat</a:t>
            </a:r>
            <a:r>
              <a:rPr dirty="0" sz="5400" spc="-110">
                <a:latin typeface="Times New Roman"/>
                <a:cs typeface="Times New Roman"/>
              </a:rPr>
              <a:t>e</a:t>
            </a:r>
            <a:r>
              <a:rPr dirty="0" sz="5400" spc="-135">
                <a:latin typeface="Times New Roman"/>
                <a:cs typeface="Times New Roman"/>
              </a:rPr>
              <a:t>s</a:t>
            </a:r>
            <a:r>
              <a:rPr dirty="0" sz="5400" spc="35">
                <a:latin typeface="Times New Roman"/>
                <a:cs typeface="Times New Roman"/>
              </a:rPr>
              <a:t> </a:t>
            </a:r>
            <a:r>
              <a:rPr dirty="0" sz="5400" spc="-5">
                <a:latin typeface="Times New Roman"/>
                <a:cs typeface="Times New Roman"/>
              </a:rPr>
              <a:t>o</a:t>
            </a:r>
            <a:r>
              <a:rPr dirty="0" sz="5400">
                <a:latin typeface="Times New Roman"/>
                <a:cs typeface="Times New Roman"/>
              </a:rPr>
              <a:t>f</a:t>
            </a:r>
            <a:r>
              <a:rPr dirty="0" sz="5400">
                <a:latin typeface="Times New Roman"/>
                <a:cs typeface="Times New Roman"/>
              </a:rPr>
              <a:t>	</a:t>
            </a:r>
            <a:r>
              <a:rPr dirty="0" sz="5400">
                <a:latin typeface="Times New Roman"/>
                <a:cs typeface="Times New Roman"/>
              </a:rPr>
              <a:t>the  </a:t>
            </a:r>
            <a:r>
              <a:rPr dirty="0" sz="5400" spc="-130">
                <a:latin typeface="Times New Roman"/>
                <a:cs typeface="Times New Roman"/>
              </a:rPr>
              <a:t>Vienna </a:t>
            </a:r>
            <a:r>
              <a:rPr dirty="0" sz="5400" spc="-210">
                <a:latin typeface="Times New Roman"/>
                <a:cs typeface="Times New Roman"/>
              </a:rPr>
              <a:t>City</a:t>
            </a:r>
            <a:r>
              <a:rPr dirty="0" sz="5400" spc="105">
                <a:latin typeface="Times New Roman"/>
                <a:cs typeface="Times New Roman"/>
              </a:rPr>
              <a:t> </a:t>
            </a:r>
            <a:r>
              <a:rPr dirty="0" sz="5400" spc="-130">
                <a:latin typeface="Times New Roman"/>
                <a:cs typeface="Times New Roman"/>
              </a:rPr>
              <a:t>Library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57555">
              <a:lnSpc>
                <a:spcPct val="100000"/>
              </a:lnSpc>
              <a:spcBef>
                <a:spcPts val="100"/>
              </a:spcBef>
            </a:pPr>
            <a:r>
              <a:rPr dirty="0" spc="-240"/>
              <a:t>Katharina </a:t>
            </a:r>
            <a:r>
              <a:rPr dirty="0" spc="-235"/>
              <a:t>Prager, </a:t>
            </a:r>
            <a:r>
              <a:rPr dirty="0" spc="-245"/>
              <a:t>Evelyne </a:t>
            </a:r>
            <a:r>
              <a:rPr dirty="0" spc="-225"/>
              <a:t>Luef, </a:t>
            </a:r>
            <a:r>
              <a:rPr dirty="0" spc="-235"/>
              <a:t>Christiane</a:t>
            </a:r>
            <a:r>
              <a:rPr dirty="0" spc="-345"/>
              <a:t> </a:t>
            </a:r>
            <a:r>
              <a:rPr dirty="0" spc="-240"/>
              <a:t>Fritze</a:t>
            </a:r>
          </a:p>
          <a:p>
            <a:pPr marL="306070">
              <a:lnSpc>
                <a:spcPct val="100000"/>
              </a:lnSpc>
              <a:spcBef>
                <a:spcPts val="1340"/>
              </a:spcBef>
            </a:pPr>
            <a:r>
              <a:rPr dirty="0" sz="1200" spc="-95"/>
              <a:t>Workshop</a:t>
            </a:r>
            <a:r>
              <a:rPr dirty="0" sz="1200" spc="-145"/>
              <a:t> </a:t>
            </a:r>
            <a:r>
              <a:rPr dirty="0" sz="1200" spc="-85"/>
              <a:t>on</a:t>
            </a:r>
            <a:r>
              <a:rPr dirty="0" sz="1200" spc="-130"/>
              <a:t> </a:t>
            </a:r>
            <a:r>
              <a:rPr dirty="0" sz="1200" spc="-105"/>
              <a:t>Information</a:t>
            </a:r>
            <a:r>
              <a:rPr dirty="0" sz="1200" spc="-135"/>
              <a:t> </a:t>
            </a:r>
            <a:r>
              <a:rPr dirty="0" sz="1200" spc="-110"/>
              <a:t>Vizualization</a:t>
            </a:r>
            <a:r>
              <a:rPr dirty="0" sz="1200" spc="-120"/>
              <a:t> </a:t>
            </a:r>
            <a:r>
              <a:rPr dirty="0" sz="1200" spc="-100"/>
              <a:t>in</a:t>
            </a:r>
            <a:r>
              <a:rPr dirty="0" sz="1200" spc="-130"/>
              <a:t> </a:t>
            </a:r>
            <a:r>
              <a:rPr dirty="0" sz="1200" spc="-105"/>
              <a:t>the</a:t>
            </a:r>
            <a:r>
              <a:rPr dirty="0" sz="1200" spc="-114"/>
              <a:t> </a:t>
            </a:r>
            <a:r>
              <a:rPr dirty="0" sz="1200" spc="-90"/>
              <a:t>(Digital)</a:t>
            </a:r>
            <a:r>
              <a:rPr dirty="0" sz="1200" spc="-120"/>
              <a:t> Humanities,</a:t>
            </a:r>
            <a:r>
              <a:rPr dirty="0" sz="1200" spc="-135"/>
              <a:t> </a:t>
            </a:r>
            <a:r>
              <a:rPr dirty="0" sz="1200" spc="-85"/>
              <a:t>27th-28th</a:t>
            </a:r>
            <a:r>
              <a:rPr dirty="0" sz="1200" spc="-120"/>
              <a:t> </a:t>
            </a:r>
            <a:r>
              <a:rPr dirty="0" sz="1200" spc="-60"/>
              <a:t>of</a:t>
            </a:r>
            <a:r>
              <a:rPr dirty="0" sz="1200" spc="-120"/>
              <a:t> </a:t>
            </a:r>
            <a:r>
              <a:rPr dirty="0" sz="1200" spc="-95"/>
              <a:t>October</a:t>
            </a:r>
            <a:r>
              <a:rPr dirty="0" sz="1200" spc="-114"/>
              <a:t> </a:t>
            </a:r>
            <a:r>
              <a:rPr dirty="0" sz="1200" spc="-105"/>
              <a:t>2022,</a:t>
            </a:r>
            <a:r>
              <a:rPr dirty="0" sz="1200" spc="-125"/>
              <a:t> </a:t>
            </a:r>
            <a:r>
              <a:rPr dirty="0" sz="1200" spc="-114"/>
              <a:t>University </a:t>
            </a:r>
            <a:r>
              <a:rPr dirty="0" sz="1200" spc="-60"/>
              <a:t>of</a:t>
            </a:r>
            <a:r>
              <a:rPr dirty="0" sz="1200" spc="-135"/>
              <a:t> </a:t>
            </a:r>
            <a:r>
              <a:rPr dirty="0" sz="1200" spc="-120"/>
              <a:t>Graz</a:t>
            </a:r>
            <a:endParaRPr sz="1200"/>
          </a:p>
        </p:txBody>
      </p:sp>
      <p:sp>
        <p:nvSpPr>
          <p:cNvPr id="4" name="object 4"/>
          <p:cNvSpPr/>
          <p:nvPr/>
        </p:nvSpPr>
        <p:spPr>
          <a:xfrm>
            <a:off x="9435766" y="4703064"/>
            <a:ext cx="2564209" cy="1937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354323" y="4619244"/>
            <a:ext cx="5439156" cy="5821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358896" y="5329428"/>
            <a:ext cx="5434584" cy="5821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54323" y="6092952"/>
            <a:ext cx="5439156" cy="5836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8440420" cy="1324610"/>
          </a:xfrm>
          <a:prstGeom prst="rect"/>
          <a:solidFill>
            <a:srgbClr val="8DAFC1"/>
          </a:solidFill>
        </p:spPr>
        <p:txBody>
          <a:bodyPr wrap="square" lIns="0" tIns="25400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000"/>
              </a:spcBef>
            </a:pPr>
            <a:r>
              <a:rPr dirty="0" spc="-70"/>
              <a:t>What </a:t>
            </a:r>
            <a:r>
              <a:rPr dirty="0" spc="-210"/>
              <a:t>we</a:t>
            </a:r>
            <a:r>
              <a:rPr dirty="0" spc="65"/>
              <a:t> </a:t>
            </a:r>
            <a:r>
              <a:rPr dirty="0" spc="-130"/>
              <a:t>have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74555"/>
            <a:ext cx="8248650" cy="3976370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9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600" spc="-185">
                <a:latin typeface="Arial Black"/>
                <a:cs typeface="Arial Black"/>
              </a:rPr>
              <a:t>A </a:t>
            </a:r>
            <a:r>
              <a:rPr dirty="0" sz="2600" spc="-210">
                <a:latin typeface="Arial Black"/>
                <a:cs typeface="Arial Black"/>
              </a:rPr>
              <a:t>library</a:t>
            </a:r>
            <a:r>
              <a:rPr dirty="0" sz="2600" spc="-425">
                <a:latin typeface="Arial Black"/>
                <a:cs typeface="Arial Black"/>
              </a:rPr>
              <a:t> </a:t>
            </a:r>
            <a:r>
              <a:rPr dirty="0" sz="2600" spc="-270">
                <a:latin typeface="Arial Black"/>
                <a:cs typeface="Arial Black"/>
              </a:rPr>
              <a:t>catalogue</a:t>
            </a:r>
            <a:endParaRPr sz="2600">
              <a:latin typeface="Arial Black"/>
              <a:cs typeface="Arial Black"/>
            </a:endParaRPr>
          </a:p>
          <a:p>
            <a:pPr lvl="1" marL="698500" indent="-229235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dirty="0" sz="2200" spc="-210">
                <a:latin typeface="Arial Black"/>
                <a:cs typeface="Arial Black"/>
              </a:rPr>
              <a:t>Lookup </a:t>
            </a:r>
            <a:r>
              <a:rPr dirty="0" sz="2200" spc="-190">
                <a:latin typeface="Arial Black"/>
                <a:cs typeface="Arial Black"/>
              </a:rPr>
              <a:t>and </a:t>
            </a:r>
            <a:r>
              <a:rPr dirty="0" sz="2200" spc="-300">
                <a:latin typeface="Arial Black"/>
                <a:cs typeface="Arial Black"/>
              </a:rPr>
              <a:t>click </a:t>
            </a:r>
            <a:r>
              <a:rPr dirty="0" sz="2200" spc="-175">
                <a:latin typeface="Arial Black"/>
                <a:cs typeface="Arial Black"/>
              </a:rPr>
              <a:t>through </a:t>
            </a:r>
            <a:r>
              <a:rPr dirty="0" sz="2200" spc="-195">
                <a:latin typeface="Arial Black"/>
                <a:cs typeface="Arial Black"/>
              </a:rPr>
              <a:t>the </a:t>
            </a:r>
            <a:r>
              <a:rPr dirty="0" sz="2200" spc="-225">
                <a:latin typeface="Arial Black"/>
                <a:cs typeface="Arial Black"/>
              </a:rPr>
              <a:t>record</a:t>
            </a:r>
            <a:r>
              <a:rPr dirty="0" sz="2200" spc="-395">
                <a:latin typeface="Arial Black"/>
                <a:cs typeface="Arial Black"/>
              </a:rPr>
              <a:t> </a:t>
            </a:r>
            <a:r>
              <a:rPr dirty="0" sz="2200" spc="-225">
                <a:latin typeface="Arial Black"/>
                <a:cs typeface="Arial Black"/>
              </a:rPr>
              <a:t>metadata</a:t>
            </a:r>
            <a:endParaRPr sz="2200">
              <a:latin typeface="Arial Black"/>
              <a:cs typeface="Arial Black"/>
            </a:endParaRPr>
          </a:p>
          <a:p>
            <a:pPr marL="241300" indent="-229235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600" spc="-185">
                <a:latin typeface="Arial Black"/>
                <a:cs typeface="Arial Black"/>
              </a:rPr>
              <a:t>A </a:t>
            </a:r>
            <a:r>
              <a:rPr dirty="0" sz="2600" spc="-215">
                <a:latin typeface="Arial Black"/>
                <a:cs typeface="Arial Black"/>
              </a:rPr>
              <a:t>digital</a:t>
            </a:r>
            <a:r>
              <a:rPr dirty="0" sz="2600" spc="-405">
                <a:latin typeface="Arial Black"/>
                <a:cs typeface="Arial Black"/>
              </a:rPr>
              <a:t> </a:t>
            </a:r>
            <a:r>
              <a:rPr dirty="0" sz="2600" spc="-210">
                <a:latin typeface="Arial Black"/>
                <a:cs typeface="Arial Black"/>
              </a:rPr>
              <a:t>library</a:t>
            </a:r>
            <a:endParaRPr sz="2600">
              <a:latin typeface="Arial Black"/>
              <a:cs typeface="Arial Black"/>
            </a:endParaRPr>
          </a:p>
          <a:p>
            <a:pPr lvl="1" marL="698500" indent="-229235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dirty="0" sz="2200" spc="-210">
                <a:latin typeface="Arial Black"/>
                <a:cs typeface="Arial Black"/>
              </a:rPr>
              <a:t>Lookup </a:t>
            </a:r>
            <a:r>
              <a:rPr dirty="0" sz="2200" spc="-190">
                <a:latin typeface="Arial Black"/>
                <a:cs typeface="Arial Black"/>
              </a:rPr>
              <a:t>and </a:t>
            </a:r>
            <a:r>
              <a:rPr dirty="0" sz="2200" spc="-280">
                <a:latin typeface="Arial Black"/>
                <a:cs typeface="Arial Black"/>
              </a:rPr>
              <a:t>click, </a:t>
            </a:r>
            <a:r>
              <a:rPr dirty="0" sz="2200" spc="-165">
                <a:latin typeface="Arial Black"/>
                <a:cs typeface="Arial Black"/>
              </a:rPr>
              <a:t>turn </a:t>
            </a:r>
            <a:r>
              <a:rPr dirty="0" sz="2200" spc="-195">
                <a:latin typeface="Arial Black"/>
                <a:cs typeface="Arial Black"/>
              </a:rPr>
              <a:t>the </a:t>
            </a:r>
            <a:r>
              <a:rPr dirty="0" sz="2200" spc="-185">
                <a:latin typeface="Arial Black"/>
                <a:cs typeface="Arial Black"/>
              </a:rPr>
              <a:t>digital </a:t>
            </a:r>
            <a:r>
              <a:rPr dirty="0" sz="2200" spc="-260">
                <a:latin typeface="Arial Black"/>
                <a:cs typeface="Arial Black"/>
              </a:rPr>
              <a:t>facsimile </a:t>
            </a:r>
            <a:r>
              <a:rPr dirty="0" sz="2200" spc="-229">
                <a:latin typeface="Arial Black"/>
                <a:cs typeface="Arial Black"/>
              </a:rPr>
              <a:t>pages </a:t>
            </a:r>
            <a:r>
              <a:rPr dirty="0" sz="2200" spc="-190">
                <a:latin typeface="Arial Black"/>
                <a:cs typeface="Arial Black"/>
              </a:rPr>
              <a:t>and</a:t>
            </a:r>
            <a:r>
              <a:rPr dirty="0" sz="2200" spc="-395">
                <a:latin typeface="Arial Black"/>
                <a:cs typeface="Arial Black"/>
              </a:rPr>
              <a:t> </a:t>
            </a:r>
            <a:r>
              <a:rPr dirty="0" sz="2200" spc="-210">
                <a:latin typeface="Arial Black"/>
                <a:cs typeface="Arial Black"/>
              </a:rPr>
              <a:t>read</a:t>
            </a:r>
            <a:endParaRPr sz="2200">
              <a:latin typeface="Arial Black"/>
              <a:cs typeface="Arial Black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600" spc="-185">
                <a:latin typeface="Arial Black"/>
                <a:cs typeface="Arial Black"/>
              </a:rPr>
              <a:t>A </a:t>
            </a:r>
            <a:r>
              <a:rPr dirty="0" sz="2600" spc="-275">
                <a:latin typeface="Arial Black"/>
                <a:cs typeface="Arial Black"/>
              </a:rPr>
              <a:t>list </a:t>
            </a:r>
            <a:r>
              <a:rPr dirty="0" sz="2600" spc="-130">
                <a:latin typeface="Arial Black"/>
                <a:cs typeface="Arial Black"/>
              </a:rPr>
              <a:t>of</a:t>
            </a:r>
            <a:r>
              <a:rPr dirty="0" sz="2600" spc="-385">
                <a:latin typeface="Arial Black"/>
                <a:cs typeface="Arial Black"/>
              </a:rPr>
              <a:t> </a:t>
            </a:r>
            <a:r>
              <a:rPr dirty="0" sz="2600" spc="-310">
                <a:latin typeface="Arial Black"/>
                <a:cs typeface="Arial Black"/>
              </a:rPr>
              <a:t>estates</a:t>
            </a:r>
            <a:endParaRPr sz="2600">
              <a:latin typeface="Arial Black"/>
              <a:cs typeface="Arial Black"/>
            </a:endParaRPr>
          </a:p>
          <a:p>
            <a:pPr lvl="1" marL="698500" indent="-229235">
              <a:lnSpc>
                <a:spcPts val="2510"/>
              </a:lnSpc>
              <a:spcBef>
                <a:spcPts val="24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dirty="0" sz="2200" spc="-254">
                <a:latin typeface="Arial Black"/>
                <a:cs typeface="Arial Black"/>
              </a:rPr>
              <a:t>Scroll</a:t>
            </a:r>
            <a:r>
              <a:rPr dirty="0" sz="2200" spc="-240">
                <a:latin typeface="Arial Black"/>
                <a:cs typeface="Arial Black"/>
              </a:rPr>
              <a:t> </a:t>
            </a:r>
            <a:r>
              <a:rPr dirty="0" sz="2200" spc="-200">
                <a:latin typeface="Arial Black"/>
                <a:cs typeface="Arial Black"/>
              </a:rPr>
              <a:t>down</a:t>
            </a:r>
            <a:r>
              <a:rPr dirty="0" sz="2200" spc="-245">
                <a:latin typeface="Arial Black"/>
                <a:cs typeface="Arial Black"/>
              </a:rPr>
              <a:t> </a:t>
            </a:r>
            <a:r>
              <a:rPr dirty="0" sz="2200" spc="-195">
                <a:latin typeface="Arial Black"/>
                <a:cs typeface="Arial Black"/>
              </a:rPr>
              <a:t>the</a:t>
            </a:r>
            <a:r>
              <a:rPr dirty="0" sz="2200" spc="-245">
                <a:latin typeface="Arial Black"/>
                <a:cs typeface="Arial Black"/>
              </a:rPr>
              <a:t> </a:t>
            </a:r>
            <a:r>
              <a:rPr dirty="0" sz="2200" spc="-235">
                <a:latin typeface="Arial Black"/>
                <a:cs typeface="Arial Black"/>
              </a:rPr>
              <a:t>list</a:t>
            </a:r>
            <a:r>
              <a:rPr dirty="0" sz="2200" spc="-250">
                <a:latin typeface="Arial Black"/>
                <a:cs typeface="Arial Black"/>
              </a:rPr>
              <a:t> </a:t>
            </a:r>
            <a:r>
              <a:rPr dirty="0" sz="2200" spc="-160">
                <a:latin typeface="Arial Black"/>
                <a:cs typeface="Arial Black"/>
              </a:rPr>
              <a:t>on</a:t>
            </a:r>
            <a:r>
              <a:rPr dirty="0" sz="2200" spc="-240">
                <a:latin typeface="Arial Black"/>
                <a:cs typeface="Arial Black"/>
              </a:rPr>
              <a:t> </a:t>
            </a:r>
            <a:r>
              <a:rPr dirty="0" sz="2200" spc="-195">
                <a:latin typeface="Arial Black"/>
                <a:cs typeface="Arial Black"/>
              </a:rPr>
              <a:t>the</a:t>
            </a:r>
            <a:r>
              <a:rPr dirty="0" sz="2200" spc="-254">
                <a:latin typeface="Arial Black"/>
                <a:cs typeface="Arial Black"/>
              </a:rPr>
              <a:t> website</a:t>
            </a:r>
            <a:r>
              <a:rPr dirty="0" sz="2200" spc="-215">
                <a:latin typeface="Arial Black"/>
                <a:cs typeface="Arial Black"/>
              </a:rPr>
              <a:t> </a:t>
            </a:r>
            <a:r>
              <a:rPr dirty="0" sz="2200" spc="-200">
                <a:latin typeface="Arial Black"/>
                <a:cs typeface="Arial Black"/>
              </a:rPr>
              <a:t>letter</a:t>
            </a:r>
            <a:r>
              <a:rPr dirty="0" sz="2200" spc="-250">
                <a:latin typeface="Arial Black"/>
                <a:cs typeface="Arial Black"/>
              </a:rPr>
              <a:t> </a:t>
            </a:r>
            <a:r>
              <a:rPr dirty="0" sz="2200" spc="-160">
                <a:latin typeface="Arial Black"/>
                <a:cs typeface="Arial Black"/>
              </a:rPr>
              <a:t>by</a:t>
            </a:r>
            <a:r>
              <a:rPr dirty="0" sz="2200" spc="-245">
                <a:latin typeface="Arial Black"/>
                <a:cs typeface="Arial Black"/>
              </a:rPr>
              <a:t> </a:t>
            </a:r>
            <a:r>
              <a:rPr dirty="0" sz="2200" spc="-200">
                <a:latin typeface="Arial Black"/>
                <a:cs typeface="Arial Black"/>
              </a:rPr>
              <a:t>letter</a:t>
            </a:r>
            <a:r>
              <a:rPr dirty="0" sz="2200" spc="-245">
                <a:latin typeface="Arial Black"/>
                <a:cs typeface="Arial Black"/>
              </a:rPr>
              <a:t> </a:t>
            </a:r>
            <a:r>
              <a:rPr dirty="0" sz="2200" spc="-185">
                <a:latin typeface="Arial Black"/>
                <a:cs typeface="Arial Black"/>
              </a:rPr>
              <a:t>and</a:t>
            </a:r>
            <a:r>
              <a:rPr dirty="0" sz="2200" spc="-245">
                <a:latin typeface="Arial Black"/>
                <a:cs typeface="Arial Black"/>
              </a:rPr>
              <a:t> </a:t>
            </a:r>
            <a:r>
              <a:rPr dirty="0" sz="2200" spc="-180">
                <a:latin typeface="Arial Black"/>
                <a:cs typeface="Arial Black"/>
              </a:rPr>
              <a:t>get</a:t>
            </a:r>
            <a:r>
              <a:rPr dirty="0" sz="2200" spc="-250">
                <a:latin typeface="Arial Black"/>
                <a:cs typeface="Arial Black"/>
              </a:rPr>
              <a:t> </a:t>
            </a:r>
            <a:r>
              <a:rPr dirty="0" sz="2200" spc="-285">
                <a:latin typeface="Arial Black"/>
                <a:cs typeface="Arial Black"/>
              </a:rPr>
              <a:t>a</a:t>
            </a:r>
            <a:endParaRPr sz="2200">
              <a:latin typeface="Arial Black"/>
              <a:cs typeface="Arial Black"/>
            </a:endParaRPr>
          </a:p>
          <a:p>
            <a:pPr marL="698500">
              <a:lnSpc>
                <a:spcPts val="2510"/>
              </a:lnSpc>
            </a:pPr>
            <a:r>
              <a:rPr dirty="0" sz="2200" spc="-215">
                <a:latin typeface="Arial Black"/>
                <a:cs typeface="Arial Black"/>
              </a:rPr>
              <a:t>link </a:t>
            </a:r>
            <a:r>
              <a:rPr dirty="0" sz="2200" spc="-185">
                <a:latin typeface="Arial Black"/>
                <a:cs typeface="Arial Black"/>
              </a:rPr>
              <a:t>to </a:t>
            </a:r>
            <a:r>
              <a:rPr dirty="0" sz="2200" spc="-195">
                <a:latin typeface="Arial Black"/>
                <a:cs typeface="Arial Black"/>
              </a:rPr>
              <a:t>the </a:t>
            </a:r>
            <a:r>
              <a:rPr dirty="0" sz="2200" spc="-235">
                <a:latin typeface="Arial Black"/>
                <a:cs typeface="Arial Black"/>
              </a:rPr>
              <a:t>catalogue </a:t>
            </a:r>
            <a:r>
              <a:rPr dirty="0" sz="2200" spc="-190">
                <a:latin typeface="Arial Black"/>
                <a:cs typeface="Arial Black"/>
              </a:rPr>
              <a:t>and </a:t>
            </a:r>
            <a:r>
              <a:rPr dirty="0" sz="2200" spc="-180">
                <a:latin typeface="Arial Black"/>
                <a:cs typeface="Arial Black"/>
              </a:rPr>
              <a:t>to </a:t>
            </a:r>
            <a:r>
              <a:rPr dirty="0" sz="2200" spc="-195">
                <a:latin typeface="Arial Black"/>
                <a:cs typeface="Arial Black"/>
              </a:rPr>
              <a:t>the </a:t>
            </a:r>
            <a:r>
              <a:rPr dirty="0" sz="2200" spc="-210">
                <a:latin typeface="Arial Black"/>
                <a:cs typeface="Arial Black"/>
              </a:rPr>
              <a:t>Vienna </a:t>
            </a:r>
            <a:r>
              <a:rPr dirty="0" sz="2200" spc="-195">
                <a:latin typeface="Arial Black"/>
                <a:cs typeface="Arial Black"/>
              </a:rPr>
              <a:t>History</a:t>
            </a:r>
            <a:r>
              <a:rPr dirty="0" sz="2200" spc="-575">
                <a:latin typeface="Arial Black"/>
                <a:cs typeface="Arial Black"/>
              </a:rPr>
              <a:t> </a:t>
            </a:r>
            <a:r>
              <a:rPr dirty="0" sz="2200" spc="-170">
                <a:latin typeface="Arial Black"/>
                <a:cs typeface="Arial Black"/>
              </a:rPr>
              <a:t>Wiki</a:t>
            </a:r>
            <a:endParaRPr sz="2200">
              <a:latin typeface="Arial Black"/>
              <a:cs typeface="Arial Black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600" spc="-185">
                <a:latin typeface="Arial Black"/>
                <a:cs typeface="Arial Black"/>
              </a:rPr>
              <a:t>A</a:t>
            </a:r>
            <a:r>
              <a:rPr dirty="0" sz="2600" spc="-290">
                <a:latin typeface="Arial Black"/>
                <a:cs typeface="Arial Black"/>
              </a:rPr>
              <a:t> </a:t>
            </a:r>
            <a:r>
              <a:rPr dirty="0" sz="2600" spc="-200">
                <a:latin typeface="Arial Black"/>
                <a:cs typeface="Arial Black"/>
              </a:rPr>
              <a:t>Wiki</a:t>
            </a:r>
            <a:r>
              <a:rPr dirty="0" sz="2600" spc="-280">
                <a:latin typeface="Arial Black"/>
                <a:cs typeface="Arial Black"/>
              </a:rPr>
              <a:t> </a:t>
            </a:r>
            <a:r>
              <a:rPr dirty="0" sz="2600" spc="-220">
                <a:latin typeface="Arial Black"/>
                <a:cs typeface="Arial Black"/>
              </a:rPr>
              <a:t>about</a:t>
            </a:r>
            <a:r>
              <a:rPr dirty="0" sz="2600" spc="-300">
                <a:latin typeface="Arial Black"/>
                <a:cs typeface="Arial Black"/>
              </a:rPr>
              <a:t> </a:t>
            </a:r>
            <a:r>
              <a:rPr dirty="0" sz="2600" spc="-225">
                <a:latin typeface="Arial Black"/>
                <a:cs typeface="Arial Black"/>
              </a:rPr>
              <a:t>the</a:t>
            </a:r>
            <a:r>
              <a:rPr dirty="0" sz="2600" spc="-310">
                <a:latin typeface="Arial Black"/>
                <a:cs typeface="Arial Black"/>
              </a:rPr>
              <a:t> </a:t>
            </a:r>
            <a:r>
              <a:rPr dirty="0" sz="2600" spc="-225">
                <a:latin typeface="Arial Black"/>
                <a:cs typeface="Arial Black"/>
              </a:rPr>
              <a:t>history</a:t>
            </a:r>
            <a:r>
              <a:rPr dirty="0" sz="2600" spc="-320">
                <a:latin typeface="Arial Black"/>
                <a:cs typeface="Arial Black"/>
              </a:rPr>
              <a:t> </a:t>
            </a:r>
            <a:r>
              <a:rPr dirty="0" sz="2600" spc="-125">
                <a:latin typeface="Arial Black"/>
                <a:cs typeface="Arial Black"/>
              </a:rPr>
              <a:t>of</a:t>
            </a:r>
            <a:r>
              <a:rPr dirty="0" sz="2600" spc="-275">
                <a:latin typeface="Arial Black"/>
                <a:cs typeface="Arial Black"/>
              </a:rPr>
              <a:t> </a:t>
            </a:r>
            <a:r>
              <a:rPr dirty="0" sz="2600" spc="-245">
                <a:latin typeface="Arial Black"/>
                <a:cs typeface="Arial Black"/>
              </a:rPr>
              <a:t>Vienna</a:t>
            </a:r>
            <a:endParaRPr sz="2600">
              <a:latin typeface="Arial Black"/>
              <a:cs typeface="Arial Black"/>
            </a:endParaRPr>
          </a:p>
          <a:p>
            <a:pPr lvl="1" marL="698500" indent="-229235">
              <a:lnSpc>
                <a:spcPts val="2510"/>
              </a:lnSpc>
              <a:spcBef>
                <a:spcPts val="24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dirty="0" sz="2200" spc="-275">
                <a:latin typeface="Arial Black"/>
                <a:cs typeface="Arial Black"/>
              </a:rPr>
              <a:t>Search </a:t>
            </a:r>
            <a:r>
              <a:rPr dirty="0" sz="2200" spc="-180">
                <a:latin typeface="Arial Black"/>
                <a:cs typeface="Arial Black"/>
              </a:rPr>
              <a:t>for, </a:t>
            </a:r>
            <a:r>
              <a:rPr dirty="0" sz="2200" spc="-190">
                <a:latin typeface="Arial Black"/>
                <a:cs typeface="Arial Black"/>
              </a:rPr>
              <a:t>inter </a:t>
            </a:r>
            <a:r>
              <a:rPr dirty="0" sz="2200" spc="-245">
                <a:latin typeface="Arial Black"/>
                <a:cs typeface="Arial Black"/>
              </a:rPr>
              <a:t>alea, encyclopaedic articles </a:t>
            </a:r>
            <a:r>
              <a:rPr dirty="0" sz="2200" spc="-195">
                <a:latin typeface="Arial Black"/>
                <a:cs typeface="Arial Black"/>
              </a:rPr>
              <a:t>about the</a:t>
            </a:r>
            <a:r>
              <a:rPr dirty="0" sz="2200" spc="-265">
                <a:latin typeface="Arial Black"/>
                <a:cs typeface="Arial Black"/>
              </a:rPr>
              <a:t> </a:t>
            </a:r>
            <a:r>
              <a:rPr dirty="0" sz="2200" spc="-235">
                <a:latin typeface="Arial Black"/>
                <a:cs typeface="Arial Black"/>
              </a:rPr>
              <a:t>most</a:t>
            </a:r>
            <a:endParaRPr sz="2200">
              <a:latin typeface="Arial Black"/>
              <a:cs typeface="Arial Black"/>
            </a:endParaRPr>
          </a:p>
          <a:p>
            <a:pPr marL="698500">
              <a:lnSpc>
                <a:spcPts val="2510"/>
              </a:lnSpc>
            </a:pPr>
            <a:r>
              <a:rPr dirty="0" sz="2200" spc="-175">
                <a:latin typeface="Arial Black"/>
                <a:cs typeface="Arial Black"/>
              </a:rPr>
              <a:t>important </a:t>
            </a:r>
            <a:r>
              <a:rPr dirty="0" sz="2200" spc="-210">
                <a:latin typeface="Arial Black"/>
                <a:cs typeface="Arial Black"/>
              </a:rPr>
              <a:t>peoples </a:t>
            </a:r>
            <a:r>
              <a:rPr dirty="0" sz="2200" spc="-110">
                <a:latin typeface="Arial Black"/>
                <a:cs typeface="Arial Black"/>
              </a:rPr>
              <a:t>of </a:t>
            </a:r>
            <a:r>
              <a:rPr dirty="0" sz="2200" spc="-210">
                <a:latin typeface="Arial Black"/>
                <a:cs typeface="Arial Black"/>
              </a:rPr>
              <a:t>Vienna </a:t>
            </a:r>
            <a:r>
              <a:rPr dirty="0" sz="2200" spc="-185">
                <a:latin typeface="Arial Black"/>
                <a:cs typeface="Arial Black"/>
              </a:rPr>
              <a:t>in</a:t>
            </a:r>
            <a:r>
              <a:rPr dirty="0" sz="2200" spc="-515">
                <a:latin typeface="Arial Black"/>
                <a:cs typeface="Arial Black"/>
              </a:rPr>
              <a:t> </a:t>
            </a:r>
            <a:r>
              <a:rPr dirty="0" sz="2200" spc="-195">
                <a:latin typeface="Arial Black"/>
                <a:cs typeface="Arial Black"/>
              </a:rPr>
              <a:t>history</a:t>
            </a:r>
            <a:endParaRPr sz="2200">
              <a:latin typeface="Arial Black"/>
              <a:cs typeface="Arial Black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563100" y="2042160"/>
            <a:ext cx="1971039" cy="1316990"/>
            <a:chOff x="9563100" y="2042160"/>
            <a:chExt cx="1971039" cy="1316990"/>
          </a:xfrm>
        </p:grpSpPr>
        <p:sp>
          <p:nvSpPr>
            <p:cNvPr id="5" name="object 5"/>
            <p:cNvSpPr/>
            <p:nvPr/>
          </p:nvSpPr>
          <p:spPr>
            <a:xfrm>
              <a:off x="9572244" y="2051304"/>
              <a:ext cx="1952244" cy="12984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567672" y="2046732"/>
              <a:ext cx="1961514" cy="1308100"/>
            </a:xfrm>
            <a:custGeom>
              <a:avLst/>
              <a:gdLst/>
              <a:ahLst/>
              <a:cxnLst/>
              <a:rect l="l" t="t" r="r" b="b"/>
              <a:pathLst>
                <a:path w="1961515" h="1308100">
                  <a:moveTo>
                    <a:pt x="0" y="1307591"/>
                  </a:moveTo>
                  <a:lnTo>
                    <a:pt x="1961387" y="1307591"/>
                  </a:lnTo>
                  <a:lnTo>
                    <a:pt x="1961387" y="0"/>
                  </a:lnTo>
                  <a:lnTo>
                    <a:pt x="0" y="0"/>
                  </a:lnTo>
                  <a:lnTo>
                    <a:pt x="0" y="1307591"/>
                  </a:lnTo>
                  <a:close/>
                </a:path>
              </a:pathLst>
            </a:custGeom>
            <a:ln w="9144">
              <a:solidFill>
                <a:srgbClr val="8DAFC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9563100" y="3457955"/>
            <a:ext cx="1971039" cy="1202690"/>
            <a:chOff x="9563100" y="3457955"/>
            <a:chExt cx="1971039" cy="1202690"/>
          </a:xfrm>
        </p:grpSpPr>
        <p:sp>
          <p:nvSpPr>
            <p:cNvPr id="8" name="object 8"/>
            <p:cNvSpPr/>
            <p:nvPr/>
          </p:nvSpPr>
          <p:spPr>
            <a:xfrm>
              <a:off x="9572244" y="3467099"/>
              <a:ext cx="1952244" cy="11841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567672" y="3462527"/>
              <a:ext cx="1961514" cy="1193800"/>
            </a:xfrm>
            <a:custGeom>
              <a:avLst/>
              <a:gdLst/>
              <a:ahLst/>
              <a:cxnLst/>
              <a:rect l="l" t="t" r="r" b="b"/>
              <a:pathLst>
                <a:path w="1961515" h="1193800">
                  <a:moveTo>
                    <a:pt x="0" y="1193292"/>
                  </a:moveTo>
                  <a:lnTo>
                    <a:pt x="1961387" y="1193292"/>
                  </a:lnTo>
                  <a:lnTo>
                    <a:pt x="1961387" y="0"/>
                  </a:lnTo>
                  <a:lnTo>
                    <a:pt x="0" y="0"/>
                  </a:lnTo>
                  <a:lnTo>
                    <a:pt x="0" y="1193292"/>
                  </a:lnTo>
                  <a:close/>
                </a:path>
              </a:pathLst>
            </a:custGeom>
            <a:ln w="9144">
              <a:solidFill>
                <a:srgbClr val="8DAFC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9563100" y="4739640"/>
            <a:ext cx="1971039" cy="1629410"/>
            <a:chOff x="9563100" y="4739640"/>
            <a:chExt cx="1971039" cy="1629410"/>
          </a:xfrm>
        </p:grpSpPr>
        <p:sp>
          <p:nvSpPr>
            <p:cNvPr id="11" name="object 11"/>
            <p:cNvSpPr/>
            <p:nvPr/>
          </p:nvSpPr>
          <p:spPr>
            <a:xfrm>
              <a:off x="9572244" y="4748784"/>
              <a:ext cx="1952244" cy="161086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567672" y="4744212"/>
              <a:ext cx="1961514" cy="1620520"/>
            </a:xfrm>
            <a:custGeom>
              <a:avLst/>
              <a:gdLst/>
              <a:ahLst/>
              <a:cxnLst/>
              <a:rect l="l" t="t" r="r" b="b"/>
              <a:pathLst>
                <a:path w="1961515" h="1620520">
                  <a:moveTo>
                    <a:pt x="0" y="1620012"/>
                  </a:moveTo>
                  <a:lnTo>
                    <a:pt x="1961387" y="1620012"/>
                  </a:lnTo>
                  <a:lnTo>
                    <a:pt x="1961387" y="0"/>
                  </a:lnTo>
                  <a:lnTo>
                    <a:pt x="0" y="0"/>
                  </a:lnTo>
                  <a:lnTo>
                    <a:pt x="0" y="1620012"/>
                  </a:lnTo>
                  <a:close/>
                </a:path>
              </a:pathLst>
            </a:custGeom>
            <a:ln w="9144">
              <a:solidFill>
                <a:srgbClr val="8DAFC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9563100" y="541019"/>
            <a:ext cx="1971039" cy="1384300"/>
            <a:chOff x="9563100" y="541019"/>
            <a:chExt cx="1971039" cy="1384300"/>
          </a:xfrm>
        </p:grpSpPr>
        <p:sp>
          <p:nvSpPr>
            <p:cNvPr id="14" name="object 14"/>
            <p:cNvSpPr/>
            <p:nvPr/>
          </p:nvSpPr>
          <p:spPr>
            <a:xfrm>
              <a:off x="9572244" y="586821"/>
              <a:ext cx="1952244" cy="132884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9567672" y="545591"/>
              <a:ext cx="1961514" cy="1374775"/>
            </a:xfrm>
            <a:custGeom>
              <a:avLst/>
              <a:gdLst/>
              <a:ahLst/>
              <a:cxnLst/>
              <a:rect l="l" t="t" r="r" b="b"/>
              <a:pathLst>
                <a:path w="1961515" h="1374775">
                  <a:moveTo>
                    <a:pt x="0" y="1374648"/>
                  </a:moveTo>
                  <a:lnTo>
                    <a:pt x="1961387" y="1374648"/>
                  </a:lnTo>
                  <a:lnTo>
                    <a:pt x="1961387" y="0"/>
                  </a:lnTo>
                  <a:lnTo>
                    <a:pt x="0" y="0"/>
                  </a:lnTo>
                  <a:lnTo>
                    <a:pt x="0" y="1374648"/>
                  </a:lnTo>
                  <a:close/>
                </a:path>
              </a:pathLst>
            </a:custGeom>
            <a:ln w="9143">
              <a:solidFill>
                <a:srgbClr val="8DAFC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2774695" y="6419189"/>
            <a:ext cx="7887970" cy="240029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200" spc="-95">
                <a:solidFill>
                  <a:srgbClr val="888888"/>
                </a:solidFill>
                <a:latin typeface="Arial Black"/>
                <a:cs typeface="Arial Black"/>
              </a:rPr>
              <a:t>Workshop</a:t>
            </a:r>
            <a:r>
              <a:rPr dirty="0" sz="1200" spc="-15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85">
                <a:solidFill>
                  <a:srgbClr val="888888"/>
                </a:solidFill>
                <a:latin typeface="Arial Black"/>
                <a:cs typeface="Arial Black"/>
              </a:rPr>
              <a:t>on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Information</a:t>
            </a:r>
            <a:r>
              <a:rPr dirty="0" sz="1200" spc="-14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Vizualization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0">
                <a:solidFill>
                  <a:srgbClr val="888888"/>
                </a:solidFill>
                <a:latin typeface="Arial Black"/>
                <a:cs typeface="Arial Black"/>
              </a:rPr>
              <a:t>in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the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(Digital)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Humanities,</a:t>
            </a:r>
            <a:r>
              <a:rPr dirty="0" sz="1200" spc="-14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80">
                <a:solidFill>
                  <a:srgbClr val="888888"/>
                </a:solidFill>
                <a:latin typeface="Arial Black"/>
                <a:cs typeface="Arial Black"/>
              </a:rPr>
              <a:t>27th-28th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60">
                <a:solidFill>
                  <a:srgbClr val="888888"/>
                </a:solidFill>
                <a:latin typeface="Arial Black"/>
                <a:cs typeface="Arial Black"/>
              </a:rPr>
              <a:t>of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95">
                <a:solidFill>
                  <a:srgbClr val="888888"/>
                </a:solidFill>
                <a:latin typeface="Arial Black"/>
                <a:cs typeface="Arial Black"/>
              </a:rPr>
              <a:t>October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2022,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14">
                <a:solidFill>
                  <a:srgbClr val="888888"/>
                </a:solidFill>
                <a:latin typeface="Arial Black"/>
                <a:cs typeface="Arial Black"/>
              </a:rPr>
              <a:t>University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60">
                <a:solidFill>
                  <a:srgbClr val="888888"/>
                </a:solidFill>
                <a:latin typeface="Arial Black"/>
                <a:cs typeface="Arial Black"/>
              </a:rPr>
              <a:t>of</a:t>
            </a:r>
            <a:r>
              <a:rPr dirty="0" sz="1200" spc="-13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Graz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6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10"/>
              </a:spcBef>
            </a:pPr>
            <a:fld id="{81D60167-4931-47E6-BA6A-407CBD079E47}" type="slidenum">
              <a:rPr dirty="0" spc="-180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10515600" cy="1324610"/>
          </a:xfrm>
          <a:prstGeom prst="rect"/>
          <a:solidFill>
            <a:srgbClr val="8DAFC1"/>
          </a:solidFill>
        </p:spPr>
        <p:txBody>
          <a:bodyPr wrap="square" lIns="0" tIns="25400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000"/>
              </a:spcBef>
            </a:pPr>
            <a:r>
              <a:rPr dirty="0" spc="-70"/>
              <a:t>What </a:t>
            </a:r>
            <a:r>
              <a:rPr dirty="0" spc="-160"/>
              <a:t>is </a:t>
            </a:r>
            <a:r>
              <a:rPr dirty="0" spc="-5"/>
              <a:t>the</a:t>
            </a:r>
            <a:r>
              <a:rPr dirty="0" spc="225"/>
              <a:t> </a:t>
            </a:r>
            <a:r>
              <a:rPr dirty="0" spc="-120"/>
              <a:t>catch?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74695" y="6419189"/>
            <a:ext cx="7887970" cy="240029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200" spc="-95">
                <a:solidFill>
                  <a:srgbClr val="888888"/>
                </a:solidFill>
                <a:latin typeface="Arial Black"/>
                <a:cs typeface="Arial Black"/>
              </a:rPr>
              <a:t>Workshop</a:t>
            </a:r>
            <a:r>
              <a:rPr dirty="0" sz="1200" spc="-15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85">
                <a:solidFill>
                  <a:srgbClr val="888888"/>
                </a:solidFill>
                <a:latin typeface="Arial Black"/>
                <a:cs typeface="Arial Black"/>
              </a:rPr>
              <a:t>on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Information</a:t>
            </a:r>
            <a:r>
              <a:rPr dirty="0" sz="1200" spc="-14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Vizualization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0">
                <a:solidFill>
                  <a:srgbClr val="888888"/>
                </a:solidFill>
                <a:latin typeface="Arial Black"/>
                <a:cs typeface="Arial Black"/>
              </a:rPr>
              <a:t>in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the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(Digital)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Humanities,</a:t>
            </a:r>
            <a:r>
              <a:rPr dirty="0" sz="1200" spc="-14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80">
                <a:solidFill>
                  <a:srgbClr val="888888"/>
                </a:solidFill>
                <a:latin typeface="Arial Black"/>
                <a:cs typeface="Arial Black"/>
              </a:rPr>
              <a:t>27th-28th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60">
                <a:solidFill>
                  <a:srgbClr val="888888"/>
                </a:solidFill>
                <a:latin typeface="Arial Black"/>
                <a:cs typeface="Arial Black"/>
              </a:rPr>
              <a:t>of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95">
                <a:solidFill>
                  <a:srgbClr val="888888"/>
                </a:solidFill>
                <a:latin typeface="Arial Black"/>
                <a:cs typeface="Arial Black"/>
              </a:rPr>
              <a:t>October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2022,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14">
                <a:solidFill>
                  <a:srgbClr val="888888"/>
                </a:solidFill>
                <a:latin typeface="Arial Black"/>
                <a:cs typeface="Arial Black"/>
              </a:rPr>
              <a:t>University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60">
                <a:solidFill>
                  <a:srgbClr val="888888"/>
                </a:solidFill>
                <a:latin typeface="Arial Black"/>
                <a:cs typeface="Arial Black"/>
              </a:rPr>
              <a:t>of</a:t>
            </a:r>
            <a:r>
              <a:rPr dirty="0" sz="1200" spc="-13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Graz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6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10"/>
              </a:spcBef>
            </a:pPr>
            <a:fld id="{81D60167-4931-47E6-BA6A-407CBD079E47}" type="slidenum">
              <a:rPr dirty="0" spc="-18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16939" y="1766061"/>
            <a:ext cx="10066655" cy="42252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9235">
              <a:lnSpc>
                <a:spcPts val="3325"/>
              </a:lnSpc>
              <a:spcBef>
                <a:spcPts val="9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 spc="-300">
                <a:latin typeface="Arial Black"/>
                <a:cs typeface="Arial Black"/>
              </a:rPr>
              <a:t>The </a:t>
            </a:r>
            <a:r>
              <a:rPr dirty="0" sz="2800" spc="-240">
                <a:latin typeface="Arial Black"/>
                <a:cs typeface="Arial Black"/>
              </a:rPr>
              <a:t>library</a:t>
            </a:r>
            <a:r>
              <a:rPr dirty="0" sz="2800" spc="-265">
                <a:latin typeface="Arial Black"/>
                <a:cs typeface="Arial Black"/>
              </a:rPr>
              <a:t> </a:t>
            </a:r>
            <a:r>
              <a:rPr dirty="0" sz="2800" spc="-300">
                <a:latin typeface="Arial Black"/>
                <a:cs typeface="Arial Black"/>
              </a:rPr>
              <a:t>catalogue</a:t>
            </a:r>
            <a:endParaRPr sz="2800">
              <a:latin typeface="Arial Black"/>
              <a:cs typeface="Arial Black"/>
            </a:endParaRPr>
          </a:p>
          <a:p>
            <a:pPr lvl="1" marL="698500" indent="-229235">
              <a:lnSpc>
                <a:spcPts val="2845"/>
              </a:lnSpc>
              <a:buFont typeface="Arial"/>
              <a:buChar char="•"/>
              <a:tabLst>
                <a:tab pos="699135" algn="l"/>
              </a:tabLst>
            </a:pPr>
            <a:r>
              <a:rPr dirty="0" sz="2400" spc="-215">
                <a:latin typeface="Arial Black"/>
                <a:cs typeface="Arial Black"/>
              </a:rPr>
              <a:t>you </a:t>
            </a:r>
            <a:r>
              <a:rPr dirty="0" sz="2400" spc="-305">
                <a:latin typeface="Arial Black"/>
                <a:cs typeface="Arial Black"/>
              </a:rPr>
              <a:t>can </a:t>
            </a:r>
            <a:r>
              <a:rPr dirty="0" sz="2400" spc="-195">
                <a:latin typeface="Arial Black"/>
                <a:cs typeface="Arial Black"/>
              </a:rPr>
              <a:t>only </a:t>
            </a:r>
            <a:r>
              <a:rPr dirty="0" sz="2400" spc="-300">
                <a:latin typeface="Arial Black"/>
                <a:cs typeface="Arial Black"/>
              </a:rPr>
              <a:t>search </a:t>
            </a:r>
            <a:r>
              <a:rPr dirty="0" sz="2400" spc="-260">
                <a:latin typeface="Arial Black"/>
                <a:cs typeface="Arial Black"/>
              </a:rPr>
              <a:t>what </a:t>
            </a:r>
            <a:r>
              <a:rPr dirty="0" sz="2400" spc="-215">
                <a:latin typeface="Arial Black"/>
                <a:cs typeface="Arial Black"/>
              </a:rPr>
              <a:t>you </a:t>
            </a:r>
            <a:r>
              <a:rPr dirty="0" sz="2400" spc="-280">
                <a:latin typeface="Arial Black"/>
                <a:cs typeface="Arial Black"/>
              </a:rPr>
              <a:t>expect </a:t>
            </a:r>
            <a:r>
              <a:rPr dirty="0" sz="2400" spc="-195">
                <a:latin typeface="Arial Black"/>
                <a:cs typeface="Arial Black"/>
              </a:rPr>
              <a:t>to</a:t>
            </a:r>
            <a:r>
              <a:rPr dirty="0" sz="2400" spc="-350">
                <a:latin typeface="Arial Black"/>
                <a:cs typeface="Arial Black"/>
              </a:rPr>
              <a:t> </a:t>
            </a:r>
            <a:r>
              <a:rPr dirty="0" sz="2400" spc="-145">
                <a:latin typeface="Arial Black"/>
                <a:cs typeface="Arial Black"/>
              </a:rPr>
              <a:t>find</a:t>
            </a:r>
            <a:endParaRPr sz="2400">
              <a:latin typeface="Arial Black"/>
              <a:cs typeface="Arial Black"/>
            </a:endParaRPr>
          </a:p>
          <a:p>
            <a:pPr marL="241300" indent="-229235">
              <a:lnSpc>
                <a:spcPts val="3325"/>
              </a:lnSpc>
              <a:spcBef>
                <a:spcPts val="32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 spc="-300">
                <a:latin typeface="Arial Black"/>
                <a:cs typeface="Arial Black"/>
              </a:rPr>
              <a:t>The list </a:t>
            </a:r>
            <a:r>
              <a:rPr dirty="0" sz="2800" spc="-140">
                <a:latin typeface="Arial Black"/>
                <a:cs typeface="Arial Black"/>
              </a:rPr>
              <a:t>of</a:t>
            </a:r>
            <a:r>
              <a:rPr dirty="0" sz="2800" spc="-325">
                <a:latin typeface="Arial Black"/>
                <a:cs typeface="Arial Black"/>
              </a:rPr>
              <a:t> </a:t>
            </a:r>
            <a:r>
              <a:rPr dirty="0" sz="2800" spc="-340">
                <a:latin typeface="Arial Black"/>
                <a:cs typeface="Arial Black"/>
              </a:rPr>
              <a:t>estates</a:t>
            </a:r>
            <a:endParaRPr sz="2800">
              <a:latin typeface="Arial Black"/>
              <a:cs typeface="Arial Black"/>
            </a:endParaRPr>
          </a:p>
          <a:p>
            <a:pPr lvl="1" marL="698500" indent="-229235">
              <a:lnSpc>
                <a:spcPts val="2845"/>
              </a:lnSpc>
              <a:buFont typeface="Arial"/>
              <a:buChar char="•"/>
              <a:tabLst>
                <a:tab pos="699135" algn="l"/>
              </a:tabLst>
            </a:pPr>
            <a:r>
              <a:rPr dirty="0" sz="2400" spc="-305">
                <a:latin typeface="Arial Black"/>
                <a:cs typeface="Arial Black"/>
              </a:rPr>
              <a:t>is</a:t>
            </a:r>
            <a:r>
              <a:rPr dirty="0" sz="2400" spc="-275">
                <a:latin typeface="Arial Black"/>
                <a:cs typeface="Arial Black"/>
              </a:rPr>
              <a:t> </a:t>
            </a:r>
            <a:r>
              <a:rPr dirty="0" sz="2400" spc="-245">
                <a:latin typeface="Arial Black"/>
                <a:cs typeface="Arial Black"/>
              </a:rPr>
              <a:t>incomplete</a:t>
            </a:r>
            <a:endParaRPr sz="2400">
              <a:latin typeface="Arial Black"/>
              <a:cs typeface="Arial Black"/>
            </a:endParaRPr>
          </a:p>
          <a:p>
            <a:pPr marL="241300" indent="-229235">
              <a:lnSpc>
                <a:spcPts val="3325"/>
              </a:lnSpc>
              <a:spcBef>
                <a:spcPts val="32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 spc="-300">
                <a:latin typeface="Arial Black"/>
                <a:cs typeface="Arial Black"/>
              </a:rPr>
              <a:t>The </a:t>
            </a:r>
            <a:r>
              <a:rPr dirty="0" sz="2800" spc="-235">
                <a:latin typeface="Arial Black"/>
                <a:cs typeface="Arial Black"/>
              </a:rPr>
              <a:t>digital</a:t>
            </a:r>
            <a:r>
              <a:rPr dirty="0" sz="2800" spc="-305">
                <a:latin typeface="Arial Black"/>
                <a:cs typeface="Arial Black"/>
              </a:rPr>
              <a:t> </a:t>
            </a:r>
            <a:r>
              <a:rPr dirty="0" sz="2800" spc="-240">
                <a:latin typeface="Arial Black"/>
                <a:cs typeface="Arial Black"/>
              </a:rPr>
              <a:t>library</a:t>
            </a:r>
            <a:endParaRPr sz="2800">
              <a:latin typeface="Arial Black"/>
              <a:cs typeface="Arial Black"/>
            </a:endParaRPr>
          </a:p>
          <a:p>
            <a:pPr lvl="1" marL="698500" indent="-229235">
              <a:lnSpc>
                <a:spcPts val="2560"/>
              </a:lnSpc>
              <a:buFont typeface="Arial"/>
              <a:buChar char="•"/>
              <a:tabLst>
                <a:tab pos="699135" algn="l"/>
              </a:tabLst>
            </a:pPr>
            <a:r>
              <a:rPr dirty="0" sz="2400" spc="-165">
                <a:latin typeface="Arial Black"/>
                <a:cs typeface="Arial Black"/>
              </a:rPr>
              <a:t>We</a:t>
            </a:r>
            <a:r>
              <a:rPr dirty="0" sz="2400" spc="-265">
                <a:latin typeface="Arial Black"/>
                <a:cs typeface="Arial Black"/>
              </a:rPr>
              <a:t> </a:t>
            </a:r>
            <a:r>
              <a:rPr dirty="0" sz="2400" spc="-270">
                <a:latin typeface="Arial Black"/>
                <a:cs typeface="Arial Black"/>
              </a:rPr>
              <a:t>are</a:t>
            </a:r>
            <a:r>
              <a:rPr dirty="0" sz="2400" spc="-260">
                <a:latin typeface="Arial Black"/>
                <a:cs typeface="Arial Black"/>
              </a:rPr>
              <a:t> </a:t>
            </a:r>
            <a:r>
              <a:rPr dirty="0" sz="2400" spc="-185">
                <a:latin typeface="Arial Black"/>
                <a:cs typeface="Arial Black"/>
              </a:rPr>
              <a:t>far</a:t>
            </a:r>
            <a:r>
              <a:rPr dirty="0" sz="2400" spc="-270">
                <a:latin typeface="Arial Black"/>
                <a:cs typeface="Arial Black"/>
              </a:rPr>
              <a:t> </a:t>
            </a:r>
            <a:r>
              <a:rPr dirty="0" sz="2400" spc="-320">
                <a:latin typeface="Arial Black"/>
                <a:cs typeface="Arial Black"/>
              </a:rPr>
              <a:t>away</a:t>
            </a:r>
            <a:r>
              <a:rPr dirty="0" sz="2400" spc="-290">
                <a:latin typeface="Arial Black"/>
                <a:cs typeface="Arial Black"/>
              </a:rPr>
              <a:t> </a:t>
            </a:r>
            <a:r>
              <a:rPr dirty="0" sz="2400" spc="-185">
                <a:latin typeface="Arial Black"/>
                <a:cs typeface="Arial Black"/>
              </a:rPr>
              <a:t>from</a:t>
            </a:r>
            <a:r>
              <a:rPr dirty="0" sz="2400" spc="-275">
                <a:latin typeface="Arial Black"/>
                <a:cs typeface="Arial Black"/>
              </a:rPr>
              <a:t> </a:t>
            </a:r>
            <a:r>
              <a:rPr dirty="0" sz="2400" spc="-210">
                <a:latin typeface="Arial Black"/>
                <a:cs typeface="Arial Black"/>
              </a:rPr>
              <a:t>having</a:t>
            </a:r>
            <a:r>
              <a:rPr dirty="0" sz="2400" spc="-250">
                <a:latin typeface="Arial Black"/>
                <a:cs typeface="Arial Black"/>
              </a:rPr>
              <a:t> </a:t>
            </a:r>
            <a:r>
              <a:rPr dirty="0" sz="2400" spc="-210">
                <a:latin typeface="Arial Black"/>
                <a:cs typeface="Arial Black"/>
              </a:rPr>
              <a:t>digitised</a:t>
            </a:r>
            <a:r>
              <a:rPr dirty="0" sz="2400" spc="-270">
                <a:latin typeface="Arial Black"/>
                <a:cs typeface="Arial Black"/>
              </a:rPr>
              <a:t> </a:t>
            </a:r>
            <a:r>
              <a:rPr dirty="0" sz="2400" spc="-225">
                <a:latin typeface="Arial Black"/>
                <a:cs typeface="Arial Black"/>
              </a:rPr>
              <a:t>every</a:t>
            </a:r>
            <a:r>
              <a:rPr dirty="0" sz="2400" spc="-240">
                <a:latin typeface="Arial Black"/>
                <a:cs typeface="Arial Black"/>
              </a:rPr>
              <a:t> </a:t>
            </a:r>
            <a:r>
              <a:rPr dirty="0" sz="2400" spc="-235">
                <a:latin typeface="Arial Black"/>
                <a:cs typeface="Arial Black"/>
              </a:rPr>
              <a:t>single</a:t>
            </a:r>
            <a:r>
              <a:rPr dirty="0" sz="2400" spc="-265">
                <a:latin typeface="Arial Black"/>
                <a:cs typeface="Arial Black"/>
              </a:rPr>
              <a:t> </a:t>
            </a:r>
            <a:r>
              <a:rPr dirty="0" sz="2400" spc="-235">
                <a:latin typeface="Arial Black"/>
                <a:cs typeface="Arial Black"/>
              </a:rPr>
              <a:t>document</a:t>
            </a:r>
            <a:r>
              <a:rPr dirty="0" sz="2400" spc="-250">
                <a:latin typeface="Arial Black"/>
                <a:cs typeface="Arial Black"/>
              </a:rPr>
              <a:t> </a:t>
            </a:r>
            <a:r>
              <a:rPr dirty="0" sz="2400" spc="-120">
                <a:latin typeface="Arial Black"/>
                <a:cs typeface="Arial Black"/>
              </a:rPr>
              <a:t>of</a:t>
            </a:r>
            <a:r>
              <a:rPr dirty="0" sz="2400" spc="-260">
                <a:latin typeface="Arial Black"/>
                <a:cs typeface="Arial Black"/>
              </a:rPr>
              <a:t> </a:t>
            </a:r>
            <a:r>
              <a:rPr dirty="0" sz="2400" spc="-254">
                <a:latin typeface="Arial Black"/>
                <a:cs typeface="Arial Black"/>
              </a:rPr>
              <a:t>all</a:t>
            </a:r>
            <a:endParaRPr sz="2400">
              <a:latin typeface="Arial Black"/>
              <a:cs typeface="Arial Black"/>
            </a:endParaRPr>
          </a:p>
          <a:p>
            <a:pPr marL="698500">
              <a:lnSpc>
                <a:spcPts val="2595"/>
              </a:lnSpc>
            </a:pPr>
            <a:r>
              <a:rPr dirty="0" sz="2400" spc="-285">
                <a:latin typeface="Arial Black"/>
                <a:cs typeface="Arial Black"/>
              </a:rPr>
              <a:t>estates</a:t>
            </a:r>
            <a:endParaRPr sz="2400">
              <a:latin typeface="Arial Black"/>
              <a:cs typeface="Arial Black"/>
            </a:endParaRPr>
          </a:p>
          <a:p>
            <a:pPr marL="241300" indent="-229235">
              <a:lnSpc>
                <a:spcPts val="3325"/>
              </a:lnSpc>
              <a:spcBef>
                <a:spcPts val="32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 spc="-300">
                <a:latin typeface="Arial Black"/>
                <a:cs typeface="Arial Black"/>
              </a:rPr>
              <a:t>The </a:t>
            </a:r>
            <a:r>
              <a:rPr dirty="0" sz="2800" spc="-270">
                <a:latin typeface="Arial Black"/>
                <a:cs typeface="Arial Black"/>
              </a:rPr>
              <a:t>Vienna </a:t>
            </a:r>
            <a:r>
              <a:rPr dirty="0" sz="2800" spc="-245">
                <a:latin typeface="Arial Black"/>
                <a:cs typeface="Arial Black"/>
              </a:rPr>
              <a:t>History</a:t>
            </a:r>
            <a:r>
              <a:rPr dirty="0" sz="2800" spc="-325">
                <a:latin typeface="Arial Black"/>
                <a:cs typeface="Arial Black"/>
              </a:rPr>
              <a:t> </a:t>
            </a:r>
            <a:r>
              <a:rPr dirty="0" sz="2800" spc="-220">
                <a:latin typeface="Arial Black"/>
                <a:cs typeface="Arial Black"/>
              </a:rPr>
              <a:t>Wiki</a:t>
            </a:r>
            <a:endParaRPr sz="2800">
              <a:latin typeface="Arial Black"/>
              <a:cs typeface="Arial Black"/>
            </a:endParaRPr>
          </a:p>
          <a:p>
            <a:pPr lvl="1" marL="698500" marR="5080" indent="-228600">
              <a:lnSpc>
                <a:spcPts val="2300"/>
              </a:lnSpc>
              <a:spcBef>
                <a:spcPts val="530"/>
              </a:spcBef>
              <a:buFont typeface="Arial"/>
              <a:buChar char="•"/>
              <a:tabLst>
                <a:tab pos="699135" algn="l"/>
              </a:tabLst>
            </a:pPr>
            <a:r>
              <a:rPr dirty="0" sz="2400" spc="-150">
                <a:latin typeface="Arial Black"/>
                <a:cs typeface="Arial Black"/>
              </a:rPr>
              <a:t>Not </a:t>
            </a:r>
            <a:r>
              <a:rPr dirty="0" sz="2400" spc="-225">
                <a:latin typeface="Arial Black"/>
                <a:cs typeface="Arial Black"/>
              </a:rPr>
              <a:t>every </a:t>
            </a:r>
            <a:r>
              <a:rPr dirty="0" sz="2400" spc="-210">
                <a:latin typeface="Arial Black"/>
                <a:cs typeface="Arial Black"/>
              </a:rPr>
              <a:t>person </a:t>
            </a:r>
            <a:r>
              <a:rPr dirty="0" sz="2400" spc="-200">
                <a:latin typeface="Arial Black"/>
                <a:cs typeface="Arial Black"/>
              </a:rPr>
              <a:t>in </a:t>
            </a:r>
            <a:r>
              <a:rPr dirty="0" sz="2400" spc="-210">
                <a:latin typeface="Arial Black"/>
                <a:cs typeface="Arial Black"/>
              </a:rPr>
              <a:t>the </a:t>
            </a:r>
            <a:r>
              <a:rPr dirty="0" sz="2400" spc="-285">
                <a:latin typeface="Arial Black"/>
                <a:cs typeface="Arial Black"/>
              </a:rPr>
              <a:t>wiki </a:t>
            </a:r>
            <a:r>
              <a:rPr dirty="0" sz="2400" spc="-340">
                <a:latin typeface="Arial Black"/>
                <a:cs typeface="Arial Black"/>
              </a:rPr>
              <a:t>we </a:t>
            </a:r>
            <a:r>
              <a:rPr dirty="0" sz="2400" spc="-260">
                <a:latin typeface="Arial Black"/>
                <a:cs typeface="Arial Black"/>
              </a:rPr>
              <a:t>have </a:t>
            </a:r>
            <a:r>
              <a:rPr dirty="0" sz="2400" spc="-240">
                <a:latin typeface="Arial Black"/>
                <a:cs typeface="Arial Black"/>
              </a:rPr>
              <a:t>an </a:t>
            </a:r>
            <a:r>
              <a:rPr dirty="0" sz="2400" spc="-270">
                <a:latin typeface="Arial Black"/>
                <a:cs typeface="Arial Black"/>
              </a:rPr>
              <a:t>estate </a:t>
            </a:r>
            <a:r>
              <a:rPr dirty="0" sz="2400" spc="-185">
                <a:latin typeface="Arial Black"/>
                <a:cs typeface="Arial Black"/>
              </a:rPr>
              <a:t>from </a:t>
            </a:r>
            <a:r>
              <a:rPr dirty="0" sz="2400" spc="-290">
                <a:latin typeface="Arial Black"/>
                <a:cs typeface="Arial Black"/>
              </a:rPr>
              <a:t>has </a:t>
            </a:r>
            <a:r>
              <a:rPr dirty="0" sz="2400" spc="-310">
                <a:latin typeface="Arial Black"/>
                <a:cs typeface="Arial Black"/>
              </a:rPr>
              <a:t>a</a:t>
            </a:r>
            <a:r>
              <a:rPr dirty="0" sz="2400" spc="-560">
                <a:latin typeface="Arial Black"/>
                <a:cs typeface="Arial Black"/>
              </a:rPr>
              <a:t> </a:t>
            </a:r>
            <a:r>
              <a:rPr dirty="0" sz="2400" spc="-260">
                <a:latin typeface="Arial Black"/>
                <a:cs typeface="Arial Black"/>
              </a:rPr>
              <a:t>reference  </a:t>
            </a:r>
            <a:r>
              <a:rPr dirty="0" sz="2400" spc="-195">
                <a:latin typeface="Arial Black"/>
                <a:cs typeface="Arial Black"/>
              </a:rPr>
              <a:t>to </a:t>
            </a:r>
            <a:r>
              <a:rPr dirty="0" sz="2400" spc="-210">
                <a:latin typeface="Arial Black"/>
                <a:cs typeface="Arial Black"/>
              </a:rPr>
              <a:t>the </a:t>
            </a:r>
            <a:r>
              <a:rPr dirty="0" sz="2400" spc="-250">
                <a:latin typeface="Arial Black"/>
                <a:cs typeface="Arial Black"/>
              </a:rPr>
              <a:t>catalogue</a:t>
            </a:r>
            <a:r>
              <a:rPr dirty="0" sz="2400" spc="-409">
                <a:latin typeface="Arial Black"/>
                <a:cs typeface="Arial Black"/>
              </a:rPr>
              <a:t> </a:t>
            </a:r>
            <a:r>
              <a:rPr dirty="0" sz="2400" spc="-190">
                <a:latin typeface="Arial Black"/>
                <a:cs typeface="Arial Black"/>
              </a:rPr>
              <a:t>entry</a:t>
            </a:r>
            <a:endParaRPr sz="2400">
              <a:latin typeface="Arial Black"/>
              <a:cs typeface="Arial Black"/>
            </a:endParaRPr>
          </a:p>
          <a:p>
            <a:pPr lvl="1" marL="698500" indent="-229235">
              <a:lnSpc>
                <a:spcPts val="2835"/>
              </a:lnSpc>
              <a:buFont typeface="Arial"/>
              <a:buChar char="•"/>
              <a:tabLst>
                <a:tab pos="699135" algn="l"/>
              </a:tabLst>
            </a:pPr>
            <a:r>
              <a:rPr dirty="0" sz="2400" spc="-150">
                <a:latin typeface="Arial Black"/>
                <a:cs typeface="Arial Black"/>
              </a:rPr>
              <a:t>Not </a:t>
            </a:r>
            <a:r>
              <a:rPr dirty="0" sz="2400" spc="-254">
                <a:latin typeface="Arial Black"/>
                <a:cs typeface="Arial Black"/>
              </a:rPr>
              <a:t>all </a:t>
            </a:r>
            <a:r>
              <a:rPr dirty="0" sz="2400" spc="-235">
                <a:latin typeface="Arial Black"/>
                <a:cs typeface="Arial Black"/>
              </a:rPr>
              <a:t>persons </a:t>
            </a:r>
            <a:r>
              <a:rPr dirty="0" sz="2400" spc="-340">
                <a:latin typeface="Arial Black"/>
                <a:cs typeface="Arial Black"/>
              </a:rPr>
              <a:t>we </a:t>
            </a:r>
            <a:r>
              <a:rPr dirty="0" sz="2400" spc="-240">
                <a:latin typeface="Arial Black"/>
                <a:cs typeface="Arial Black"/>
              </a:rPr>
              <a:t>preserve an </a:t>
            </a:r>
            <a:r>
              <a:rPr dirty="0" sz="2400" spc="-270">
                <a:latin typeface="Arial Black"/>
                <a:cs typeface="Arial Black"/>
              </a:rPr>
              <a:t>estate </a:t>
            </a:r>
            <a:r>
              <a:rPr dirty="0" sz="2400" spc="-185">
                <a:latin typeface="Arial Black"/>
                <a:cs typeface="Arial Black"/>
              </a:rPr>
              <a:t>from </a:t>
            </a:r>
            <a:r>
              <a:rPr dirty="0" sz="2400" spc="-260">
                <a:latin typeface="Arial Black"/>
                <a:cs typeface="Arial Black"/>
              </a:rPr>
              <a:t>have </a:t>
            </a:r>
            <a:r>
              <a:rPr dirty="0" sz="2400" spc="-245">
                <a:latin typeface="Arial Black"/>
                <a:cs typeface="Arial Black"/>
              </a:rPr>
              <a:t>even </a:t>
            </a:r>
            <a:r>
              <a:rPr dirty="0" sz="2400" spc="-310">
                <a:latin typeface="Arial Black"/>
                <a:cs typeface="Arial Black"/>
              </a:rPr>
              <a:t>a </a:t>
            </a:r>
            <a:r>
              <a:rPr dirty="0" sz="2400" spc="-285">
                <a:latin typeface="Arial Black"/>
                <a:cs typeface="Arial Black"/>
              </a:rPr>
              <a:t>wiki</a:t>
            </a:r>
            <a:r>
              <a:rPr dirty="0" sz="2400" spc="-465">
                <a:latin typeface="Arial Black"/>
                <a:cs typeface="Arial Black"/>
              </a:rPr>
              <a:t> </a:t>
            </a:r>
            <a:r>
              <a:rPr dirty="0" sz="2400" spc="-190">
                <a:latin typeface="Arial Black"/>
                <a:cs typeface="Arial Black"/>
              </a:rPr>
              <a:t>entry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8010525" cy="1324610"/>
          </a:xfrm>
          <a:prstGeom prst="rect"/>
          <a:solidFill>
            <a:srgbClr val="8DAFC1"/>
          </a:solidFill>
        </p:spPr>
        <p:txBody>
          <a:bodyPr wrap="square" lIns="0" tIns="25400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000"/>
              </a:spcBef>
              <a:tabLst>
                <a:tab pos="2543810" algn="l"/>
              </a:tabLst>
            </a:pPr>
            <a:r>
              <a:rPr dirty="0" spc="5"/>
              <a:t>The</a:t>
            </a:r>
            <a:r>
              <a:rPr dirty="0" spc="-5"/>
              <a:t> </a:t>
            </a:r>
            <a:r>
              <a:rPr dirty="0" spc="-120"/>
              <a:t>list</a:t>
            </a:r>
            <a:r>
              <a:rPr dirty="0" spc="5"/>
              <a:t> </a:t>
            </a:r>
            <a:r>
              <a:rPr dirty="0"/>
              <a:t>of	</a:t>
            </a:r>
            <a:r>
              <a:rPr dirty="0" spc="-70"/>
              <a:t>estates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76453"/>
            <a:ext cx="9539605" cy="1663064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 spc="-325">
                <a:latin typeface="Arial Black"/>
                <a:cs typeface="Arial Black"/>
              </a:rPr>
              <a:t>This </a:t>
            </a:r>
            <a:r>
              <a:rPr dirty="0" sz="2800" spc="-360">
                <a:latin typeface="Arial Black"/>
                <a:cs typeface="Arial Black"/>
              </a:rPr>
              <a:t>is </a:t>
            </a:r>
            <a:r>
              <a:rPr dirty="0" sz="2800" spc="-270">
                <a:latin typeface="Arial Black"/>
                <a:cs typeface="Arial Black"/>
              </a:rPr>
              <a:t>currently </a:t>
            </a:r>
            <a:r>
              <a:rPr dirty="0" sz="2800" spc="-310">
                <a:latin typeface="Arial Black"/>
                <a:cs typeface="Arial Black"/>
              </a:rPr>
              <a:t>THE </a:t>
            </a:r>
            <a:r>
              <a:rPr dirty="0" sz="2800" spc="-229">
                <a:latin typeface="Arial Black"/>
                <a:cs typeface="Arial Black"/>
              </a:rPr>
              <a:t>tool </a:t>
            </a:r>
            <a:r>
              <a:rPr dirty="0" sz="2800" spc="-225">
                <a:latin typeface="Arial Black"/>
                <a:cs typeface="Arial Black"/>
              </a:rPr>
              <a:t>to </a:t>
            </a:r>
            <a:r>
              <a:rPr dirty="0" sz="2800" spc="-229">
                <a:latin typeface="Arial Black"/>
                <a:cs typeface="Arial Black"/>
              </a:rPr>
              <a:t>guide </a:t>
            </a:r>
            <a:r>
              <a:rPr dirty="0" sz="2800" spc="-215">
                <a:latin typeface="Arial Black"/>
                <a:cs typeface="Arial Black"/>
              </a:rPr>
              <a:t>our </a:t>
            </a:r>
            <a:r>
              <a:rPr dirty="0" sz="2800" spc="-330">
                <a:latin typeface="Arial Black"/>
                <a:cs typeface="Arial Black"/>
              </a:rPr>
              <a:t>users </a:t>
            </a:r>
            <a:r>
              <a:rPr dirty="0" sz="2800" spc="-229">
                <a:latin typeface="Arial Black"/>
                <a:cs typeface="Arial Black"/>
              </a:rPr>
              <a:t>to </a:t>
            </a:r>
            <a:r>
              <a:rPr dirty="0" sz="2800" spc="-245">
                <a:latin typeface="Arial Black"/>
                <a:cs typeface="Arial Black"/>
              </a:rPr>
              <a:t>the</a:t>
            </a:r>
            <a:r>
              <a:rPr dirty="0" sz="2800" spc="-605">
                <a:latin typeface="Arial Black"/>
                <a:cs typeface="Arial Black"/>
              </a:rPr>
              <a:t> </a:t>
            </a:r>
            <a:r>
              <a:rPr dirty="0" sz="2800" spc="-340">
                <a:latin typeface="Arial Black"/>
                <a:cs typeface="Arial Black"/>
              </a:rPr>
              <a:t>estates</a:t>
            </a:r>
            <a:endParaRPr sz="2800">
              <a:latin typeface="Arial Black"/>
              <a:cs typeface="Arial Black"/>
            </a:endParaRPr>
          </a:p>
          <a:p>
            <a:pPr lvl="1" marL="698500" indent="-229235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699135" algn="l"/>
              </a:tabLst>
            </a:pPr>
            <a:r>
              <a:rPr dirty="0" sz="2400" spc="-240">
                <a:latin typeface="Arial Black"/>
                <a:cs typeface="Arial Black"/>
              </a:rPr>
              <a:t>In </a:t>
            </a:r>
            <a:r>
              <a:rPr dirty="0" sz="2400" spc="-245">
                <a:latin typeface="Arial Black"/>
                <a:cs typeface="Arial Black"/>
              </a:rPr>
              <a:t>German</a:t>
            </a:r>
            <a:r>
              <a:rPr dirty="0" sz="2400" spc="-295">
                <a:latin typeface="Arial Black"/>
                <a:cs typeface="Arial Black"/>
              </a:rPr>
              <a:t> </a:t>
            </a:r>
            <a:r>
              <a:rPr dirty="0" sz="2400" spc="-195">
                <a:latin typeface="Arial Black"/>
                <a:cs typeface="Arial Black"/>
              </a:rPr>
              <a:t>only</a:t>
            </a:r>
            <a:endParaRPr sz="2400">
              <a:latin typeface="Arial Black"/>
              <a:cs typeface="Arial Black"/>
            </a:endParaRPr>
          </a:p>
          <a:p>
            <a:pPr lvl="1" marL="698500" indent="-229235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9135" algn="l"/>
              </a:tabLst>
            </a:pPr>
            <a:r>
              <a:rPr dirty="0" sz="2400" spc="-180">
                <a:latin typeface="Arial Black"/>
                <a:cs typeface="Arial Black"/>
              </a:rPr>
              <a:t>Up</a:t>
            </a:r>
            <a:r>
              <a:rPr dirty="0" sz="2400" spc="-265">
                <a:latin typeface="Arial Black"/>
                <a:cs typeface="Arial Black"/>
              </a:rPr>
              <a:t> </a:t>
            </a:r>
            <a:r>
              <a:rPr dirty="0" sz="2400" spc="-195">
                <a:latin typeface="Arial Black"/>
                <a:cs typeface="Arial Black"/>
              </a:rPr>
              <a:t>to</a:t>
            </a:r>
            <a:r>
              <a:rPr dirty="0" sz="2400" spc="-275">
                <a:latin typeface="Arial Black"/>
                <a:cs typeface="Arial Black"/>
              </a:rPr>
              <a:t> </a:t>
            </a:r>
            <a:r>
              <a:rPr dirty="0" sz="2400" spc="-229">
                <a:latin typeface="Arial Black"/>
                <a:cs typeface="Arial Black"/>
              </a:rPr>
              <a:t>date</a:t>
            </a:r>
            <a:r>
              <a:rPr dirty="0" sz="2400" spc="-265">
                <a:latin typeface="Arial Black"/>
                <a:cs typeface="Arial Black"/>
              </a:rPr>
              <a:t> </a:t>
            </a:r>
            <a:r>
              <a:rPr dirty="0" sz="2400" spc="-140">
                <a:latin typeface="Arial Black"/>
                <a:cs typeface="Arial Black"/>
              </a:rPr>
              <a:t>for</a:t>
            </a:r>
            <a:r>
              <a:rPr dirty="0" sz="2400" spc="-280">
                <a:latin typeface="Arial Black"/>
                <a:cs typeface="Arial Black"/>
              </a:rPr>
              <a:t> </a:t>
            </a:r>
            <a:r>
              <a:rPr dirty="0" sz="2400" spc="-195">
                <a:latin typeface="Arial Black"/>
                <a:cs typeface="Arial Black"/>
              </a:rPr>
              <a:t>only</a:t>
            </a:r>
            <a:r>
              <a:rPr dirty="0" sz="2400" spc="-254">
                <a:latin typeface="Arial Black"/>
                <a:cs typeface="Arial Black"/>
              </a:rPr>
              <a:t> </a:t>
            </a:r>
            <a:r>
              <a:rPr dirty="0" sz="2400" spc="-140">
                <a:latin typeface="Arial Black"/>
                <a:cs typeface="Arial Black"/>
              </a:rPr>
              <a:t>for</a:t>
            </a:r>
            <a:r>
              <a:rPr dirty="0" sz="2400" spc="-280">
                <a:latin typeface="Arial Black"/>
                <a:cs typeface="Arial Black"/>
              </a:rPr>
              <a:t> </a:t>
            </a:r>
            <a:r>
              <a:rPr dirty="0" sz="2400" spc="-210">
                <a:latin typeface="Arial Black"/>
                <a:cs typeface="Arial Black"/>
              </a:rPr>
              <a:t>the</a:t>
            </a:r>
            <a:r>
              <a:rPr dirty="0" sz="2400" spc="-260">
                <a:latin typeface="Arial Black"/>
                <a:cs typeface="Arial Black"/>
              </a:rPr>
              <a:t> </a:t>
            </a:r>
            <a:r>
              <a:rPr dirty="0" sz="2400" spc="-245">
                <a:latin typeface="Arial Black"/>
                <a:cs typeface="Arial Black"/>
              </a:rPr>
              <a:t>manuscript</a:t>
            </a:r>
            <a:r>
              <a:rPr dirty="0" sz="2400" spc="-265">
                <a:latin typeface="Arial Black"/>
                <a:cs typeface="Arial Black"/>
              </a:rPr>
              <a:t> </a:t>
            </a:r>
            <a:r>
              <a:rPr dirty="0" sz="2400" spc="-260">
                <a:latin typeface="Arial Black"/>
                <a:cs typeface="Arial Black"/>
              </a:rPr>
              <a:t>section</a:t>
            </a:r>
            <a:r>
              <a:rPr dirty="0" sz="2400" spc="-270">
                <a:latin typeface="Arial Black"/>
                <a:cs typeface="Arial Black"/>
              </a:rPr>
              <a:t> </a:t>
            </a:r>
            <a:r>
              <a:rPr dirty="0" sz="2400" spc="-345">
                <a:latin typeface="Arial Black"/>
                <a:cs typeface="Arial Black"/>
              </a:rPr>
              <a:t>(1.120</a:t>
            </a:r>
            <a:r>
              <a:rPr dirty="0" sz="2400" spc="-260">
                <a:latin typeface="Arial Black"/>
                <a:cs typeface="Arial Black"/>
              </a:rPr>
              <a:t> </a:t>
            </a:r>
            <a:r>
              <a:rPr dirty="0" sz="2400" spc="-195">
                <a:latin typeface="Arial Black"/>
                <a:cs typeface="Arial Black"/>
              </a:rPr>
              <a:t>holdings)</a:t>
            </a:r>
            <a:endParaRPr sz="2400">
              <a:latin typeface="Arial Black"/>
              <a:cs typeface="Arial Black"/>
            </a:endParaRPr>
          </a:p>
          <a:p>
            <a:pPr lvl="1" marL="698500" indent="-229235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699135" algn="l"/>
              </a:tabLst>
            </a:pPr>
            <a:r>
              <a:rPr dirty="0" sz="2400" spc="-170">
                <a:latin typeface="Arial Black"/>
                <a:cs typeface="Arial Black"/>
              </a:rPr>
              <a:t>Different </a:t>
            </a:r>
            <a:r>
              <a:rPr dirty="0" sz="2400" spc="-200">
                <a:latin typeface="Arial Black"/>
                <a:cs typeface="Arial Black"/>
              </a:rPr>
              <a:t>information </a:t>
            </a:r>
            <a:r>
              <a:rPr dirty="0" sz="2400" spc="-180">
                <a:latin typeface="Arial Black"/>
                <a:cs typeface="Arial Black"/>
              </a:rPr>
              <a:t>depending </a:t>
            </a:r>
            <a:r>
              <a:rPr dirty="0" sz="2400" spc="-170">
                <a:latin typeface="Arial Black"/>
                <a:cs typeface="Arial Black"/>
              </a:rPr>
              <a:t>on </a:t>
            </a:r>
            <a:r>
              <a:rPr dirty="0" sz="2400" spc="-210">
                <a:latin typeface="Arial Black"/>
                <a:cs typeface="Arial Black"/>
              </a:rPr>
              <a:t>the</a:t>
            </a:r>
            <a:r>
              <a:rPr dirty="0" sz="2400" spc="-575">
                <a:latin typeface="Arial Black"/>
                <a:cs typeface="Arial Black"/>
              </a:rPr>
              <a:t> </a:t>
            </a:r>
            <a:r>
              <a:rPr dirty="0" sz="2400" spc="-200">
                <a:latin typeface="Arial Black"/>
                <a:cs typeface="Arial Black"/>
              </a:rPr>
              <a:t>department</a:t>
            </a:r>
            <a:endParaRPr sz="2400">
              <a:latin typeface="Arial Black"/>
              <a:cs typeface="Arial Black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25600" y="3495166"/>
          <a:ext cx="9138285" cy="2251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5550"/>
                <a:gridCol w="4083684"/>
              </a:tblGrid>
              <a:tr h="2225065">
                <a:tc>
                  <a:txBody>
                    <a:bodyPr/>
                    <a:lstStyle/>
                    <a:p>
                      <a:pPr marL="91440" marR="20320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00" spc="-140">
                          <a:latin typeface="Arial Black"/>
                          <a:cs typeface="Arial Black"/>
                        </a:rPr>
                        <a:t>Name </a:t>
                      </a:r>
                      <a:r>
                        <a:rPr dirty="0" sz="1400" spc="-135">
                          <a:latin typeface="Arial Black"/>
                          <a:cs typeface="Arial Black"/>
                        </a:rPr>
                        <a:t>(Bestandsbildner, </a:t>
                      </a:r>
                      <a:r>
                        <a:rPr dirty="0" sz="1400" spc="-165">
                          <a:latin typeface="Arial Black"/>
                          <a:cs typeface="Arial Black"/>
                        </a:rPr>
                        <a:t>Nachlasser, </a:t>
                      </a:r>
                      <a:r>
                        <a:rPr dirty="0" sz="1400" spc="-155">
                          <a:latin typeface="Arial Black"/>
                          <a:cs typeface="Arial Black"/>
                        </a:rPr>
                        <a:t>Sammelschwerpunkt)  </a:t>
                      </a:r>
                      <a:r>
                        <a:rPr dirty="0" sz="1400" spc="-145">
                          <a:latin typeface="Arial Black"/>
                          <a:cs typeface="Arial Black"/>
                        </a:rPr>
                        <a:t>Title </a:t>
                      </a:r>
                      <a:r>
                        <a:rPr dirty="0" sz="1400" spc="-70">
                          <a:latin typeface="Arial Black"/>
                          <a:cs typeface="Arial Black"/>
                        </a:rPr>
                        <a:t>of </a:t>
                      </a:r>
                      <a:r>
                        <a:rPr dirty="0" sz="1400" spc="-125">
                          <a:latin typeface="Arial Black"/>
                          <a:cs typeface="Arial Black"/>
                        </a:rPr>
                        <a:t>the</a:t>
                      </a:r>
                      <a:r>
                        <a:rPr dirty="0" sz="1400" spc="-240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1400" spc="-160">
                          <a:latin typeface="Arial Black"/>
                          <a:cs typeface="Arial Black"/>
                        </a:rPr>
                        <a:t>estate</a:t>
                      </a:r>
                      <a:endParaRPr sz="1400">
                        <a:latin typeface="Arial Black"/>
                        <a:cs typeface="Arial Black"/>
                      </a:endParaRPr>
                    </a:p>
                    <a:p>
                      <a:pPr marL="91440" marR="4206875">
                        <a:lnSpc>
                          <a:spcPct val="100000"/>
                        </a:lnSpc>
                      </a:pPr>
                      <a:r>
                        <a:rPr dirty="0" sz="1400">
                          <a:latin typeface="Arial Black"/>
                          <a:cs typeface="Arial Black"/>
                        </a:rPr>
                        <a:t>C</a:t>
                      </a:r>
                      <a:r>
                        <a:rPr dirty="0" sz="1400">
                          <a:latin typeface="Arial Black"/>
                          <a:cs typeface="Arial Black"/>
                        </a:rPr>
                        <a:t>ol</a:t>
                      </a:r>
                      <a:r>
                        <a:rPr dirty="0" sz="1400">
                          <a:latin typeface="Arial Black"/>
                          <a:cs typeface="Arial Black"/>
                        </a:rPr>
                        <a:t>lation  </a:t>
                      </a:r>
                      <a:r>
                        <a:rPr dirty="0" sz="1400" spc="-120">
                          <a:latin typeface="Arial Black"/>
                          <a:cs typeface="Arial Black"/>
                        </a:rPr>
                        <a:t>Content</a:t>
                      </a:r>
                      <a:endParaRPr sz="1400">
                        <a:latin typeface="Arial Black"/>
                        <a:cs typeface="Arial Black"/>
                      </a:endParaRPr>
                    </a:p>
                    <a:p>
                      <a:pPr marL="91440" marR="3465829">
                        <a:lnSpc>
                          <a:spcPct val="100000"/>
                        </a:lnSpc>
                      </a:pPr>
                      <a:r>
                        <a:rPr dirty="0" sz="1400" spc="-160">
                          <a:latin typeface="Arial Black"/>
                          <a:cs typeface="Arial Black"/>
                        </a:rPr>
                        <a:t>Status </a:t>
                      </a:r>
                      <a:r>
                        <a:rPr dirty="0" sz="1400" spc="-70">
                          <a:latin typeface="Arial Black"/>
                          <a:cs typeface="Arial Black"/>
                        </a:rPr>
                        <a:t>of</a:t>
                      </a:r>
                      <a:r>
                        <a:rPr dirty="0" sz="1400" spc="-204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1400" spc="-125">
                          <a:latin typeface="Arial Black"/>
                          <a:cs typeface="Arial Black"/>
                        </a:rPr>
                        <a:t>indexing  </a:t>
                      </a:r>
                      <a:r>
                        <a:rPr dirty="0" sz="1400" spc="-150">
                          <a:latin typeface="Arial Black"/>
                          <a:cs typeface="Arial Black"/>
                        </a:rPr>
                        <a:t>Subject </a:t>
                      </a:r>
                      <a:r>
                        <a:rPr dirty="0" sz="1400" spc="-110">
                          <a:latin typeface="Arial Black"/>
                          <a:cs typeface="Arial Black"/>
                        </a:rPr>
                        <a:t>field  </a:t>
                      </a:r>
                      <a:r>
                        <a:rPr dirty="0" sz="1400" spc="-120">
                          <a:latin typeface="Arial Black"/>
                          <a:cs typeface="Arial Black"/>
                        </a:rPr>
                        <a:t>Floruit</a:t>
                      </a:r>
                      <a:r>
                        <a:rPr dirty="0" sz="1400" spc="-160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1400" spc="-145">
                          <a:latin typeface="Arial Black"/>
                          <a:cs typeface="Arial Black"/>
                        </a:rPr>
                        <a:t>time</a:t>
                      </a:r>
                      <a:endParaRPr sz="1400">
                        <a:latin typeface="Arial Black"/>
                        <a:cs typeface="Arial Black"/>
                      </a:endParaRPr>
                    </a:p>
                  </a:txBody>
                  <a:tcPr marL="0" marR="0" marB="0" marT="425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DAFC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00025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400" spc="-140">
                          <a:latin typeface="Arial Black"/>
                          <a:cs typeface="Arial Black"/>
                        </a:rPr>
                        <a:t>Name</a:t>
                      </a:r>
                      <a:r>
                        <a:rPr dirty="0" sz="1400" spc="-250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1400" spc="-125">
                          <a:latin typeface="Arial Black"/>
                          <a:cs typeface="Arial Black"/>
                        </a:rPr>
                        <a:t>(Bestandsbildner)  </a:t>
                      </a:r>
                      <a:r>
                        <a:rPr dirty="0" sz="1400" spc="-145">
                          <a:latin typeface="Arial Black"/>
                          <a:cs typeface="Arial Black"/>
                        </a:rPr>
                        <a:t>Title </a:t>
                      </a:r>
                      <a:r>
                        <a:rPr dirty="0" sz="1400" spc="-70">
                          <a:latin typeface="Arial Black"/>
                          <a:cs typeface="Arial Black"/>
                        </a:rPr>
                        <a:t>of </a:t>
                      </a:r>
                      <a:r>
                        <a:rPr dirty="0" sz="1400" spc="-125">
                          <a:latin typeface="Arial Black"/>
                          <a:cs typeface="Arial Black"/>
                        </a:rPr>
                        <a:t>the</a:t>
                      </a:r>
                      <a:r>
                        <a:rPr dirty="0" sz="1400" spc="-245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1400" spc="-160">
                          <a:latin typeface="Arial Black"/>
                          <a:cs typeface="Arial Black"/>
                        </a:rPr>
                        <a:t>estate</a:t>
                      </a:r>
                      <a:endParaRPr sz="1400">
                        <a:latin typeface="Arial Black"/>
                        <a:cs typeface="Arial Black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dirty="0" sz="1400" spc="-160">
                          <a:latin typeface="Arial Black"/>
                          <a:cs typeface="Arial Black"/>
                        </a:rPr>
                        <a:t>Status </a:t>
                      </a:r>
                      <a:r>
                        <a:rPr dirty="0" sz="1400" spc="-70">
                          <a:latin typeface="Arial Black"/>
                          <a:cs typeface="Arial Black"/>
                        </a:rPr>
                        <a:t>of</a:t>
                      </a:r>
                      <a:r>
                        <a:rPr dirty="0" sz="1400" spc="-135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1400" spc="-125">
                          <a:latin typeface="Arial Black"/>
                          <a:cs typeface="Arial Black"/>
                        </a:rPr>
                        <a:t>indexing</a:t>
                      </a:r>
                      <a:endParaRPr sz="1400">
                        <a:latin typeface="Arial Black"/>
                        <a:cs typeface="Arial Black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92075" marR="2073275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dirty="0" sz="1400" spc="-125">
                          <a:latin typeface="Arial Black"/>
                          <a:cs typeface="Arial Black"/>
                        </a:rPr>
                        <a:t>Date </a:t>
                      </a:r>
                      <a:r>
                        <a:rPr dirty="0" sz="1400" spc="-70">
                          <a:latin typeface="Arial Black"/>
                          <a:cs typeface="Arial Black"/>
                        </a:rPr>
                        <a:t>of </a:t>
                      </a:r>
                      <a:r>
                        <a:rPr dirty="0" sz="1400" spc="-90">
                          <a:latin typeface="Arial Black"/>
                          <a:cs typeface="Arial Black"/>
                        </a:rPr>
                        <a:t>birth</a:t>
                      </a:r>
                      <a:r>
                        <a:rPr dirty="0" sz="1400" spc="-380"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1400" spc="-114">
                          <a:latin typeface="Arial Black"/>
                          <a:cs typeface="Arial Black"/>
                        </a:rPr>
                        <a:t>and </a:t>
                      </a:r>
                      <a:r>
                        <a:rPr dirty="0" sz="1400" spc="-125">
                          <a:latin typeface="Arial Black"/>
                          <a:cs typeface="Arial Black"/>
                        </a:rPr>
                        <a:t>death  </a:t>
                      </a:r>
                      <a:r>
                        <a:rPr dirty="0" sz="1400" spc="-180">
                          <a:latin typeface="Arial Black"/>
                          <a:cs typeface="Arial Black"/>
                        </a:rPr>
                        <a:t>Year </a:t>
                      </a:r>
                      <a:r>
                        <a:rPr dirty="0" sz="1400" spc="-70">
                          <a:latin typeface="Arial Black"/>
                          <a:cs typeface="Arial Black"/>
                        </a:rPr>
                        <a:t>of </a:t>
                      </a:r>
                      <a:r>
                        <a:rPr dirty="0" sz="1400" spc="-145">
                          <a:latin typeface="Arial Black"/>
                          <a:cs typeface="Arial Black"/>
                        </a:rPr>
                        <a:t>acquisition  </a:t>
                      </a:r>
                      <a:r>
                        <a:rPr dirty="0" sz="1400" spc="-120">
                          <a:latin typeface="Arial Black"/>
                          <a:cs typeface="Arial Black"/>
                        </a:rPr>
                        <a:t>Content</a:t>
                      </a:r>
                      <a:endParaRPr sz="1400">
                        <a:latin typeface="Arial Black"/>
                        <a:cs typeface="Arial Black"/>
                      </a:endParaRPr>
                    </a:p>
                  </a:txBody>
                  <a:tcPr marL="0" marR="0" marB="0" marT="425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DAFC1"/>
                    </a:solidFill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9159240" y="356615"/>
            <a:ext cx="2204085" cy="1343025"/>
            <a:chOff x="9159240" y="356615"/>
            <a:chExt cx="2204085" cy="1343025"/>
          </a:xfrm>
        </p:grpSpPr>
        <p:sp>
          <p:nvSpPr>
            <p:cNvPr id="6" name="object 6"/>
            <p:cNvSpPr/>
            <p:nvPr/>
          </p:nvSpPr>
          <p:spPr>
            <a:xfrm>
              <a:off x="9168384" y="365759"/>
              <a:ext cx="2185416" cy="13243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163812" y="361187"/>
              <a:ext cx="2194560" cy="1333500"/>
            </a:xfrm>
            <a:custGeom>
              <a:avLst/>
              <a:gdLst/>
              <a:ahLst/>
              <a:cxnLst/>
              <a:rect l="l" t="t" r="r" b="b"/>
              <a:pathLst>
                <a:path w="2194559" h="1333500">
                  <a:moveTo>
                    <a:pt x="0" y="1333500"/>
                  </a:moveTo>
                  <a:lnTo>
                    <a:pt x="2194559" y="1333500"/>
                  </a:lnTo>
                  <a:lnTo>
                    <a:pt x="2194559" y="0"/>
                  </a:lnTo>
                  <a:lnTo>
                    <a:pt x="0" y="0"/>
                  </a:lnTo>
                  <a:lnTo>
                    <a:pt x="0" y="1333500"/>
                  </a:lnTo>
                  <a:close/>
                </a:path>
              </a:pathLst>
            </a:custGeom>
            <a:ln w="9144">
              <a:solidFill>
                <a:srgbClr val="8DAFC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11529059" y="0"/>
            <a:ext cx="596265" cy="6734175"/>
            <a:chOff x="11529059" y="0"/>
            <a:chExt cx="596265" cy="6734175"/>
          </a:xfrm>
        </p:grpSpPr>
        <p:sp>
          <p:nvSpPr>
            <p:cNvPr id="9" name="object 9"/>
            <p:cNvSpPr/>
            <p:nvPr/>
          </p:nvSpPr>
          <p:spPr>
            <a:xfrm>
              <a:off x="11538203" y="0"/>
              <a:ext cx="577596" cy="67208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1533631" y="758"/>
              <a:ext cx="586740" cy="6724650"/>
            </a:xfrm>
            <a:custGeom>
              <a:avLst/>
              <a:gdLst/>
              <a:ahLst/>
              <a:cxnLst/>
              <a:rect l="l" t="t" r="r" b="b"/>
              <a:pathLst>
                <a:path w="586740" h="6724650">
                  <a:moveTo>
                    <a:pt x="0" y="6724653"/>
                  </a:moveTo>
                  <a:lnTo>
                    <a:pt x="586740" y="6724653"/>
                  </a:lnTo>
                  <a:lnTo>
                    <a:pt x="586740" y="0"/>
                  </a:lnTo>
                </a:path>
                <a:path w="586740" h="6724650">
                  <a:moveTo>
                    <a:pt x="0" y="0"/>
                  </a:moveTo>
                  <a:lnTo>
                    <a:pt x="0" y="6724653"/>
                  </a:lnTo>
                </a:path>
              </a:pathLst>
            </a:custGeom>
            <a:ln w="9144">
              <a:solidFill>
                <a:srgbClr val="8DAFC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2774695" y="6419189"/>
            <a:ext cx="7887970" cy="240029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200" spc="-95">
                <a:solidFill>
                  <a:srgbClr val="888888"/>
                </a:solidFill>
                <a:latin typeface="Arial Black"/>
                <a:cs typeface="Arial Black"/>
              </a:rPr>
              <a:t>Workshop</a:t>
            </a:r>
            <a:r>
              <a:rPr dirty="0" sz="1200" spc="-15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85">
                <a:solidFill>
                  <a:srgbClr val="888888"/>
                </a:solidFill>
                <a:latin typeface="Arial Black"/>
                <a:cs typeface="Arial Black"/>
              </a:rPr>
              <a:t>on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Information</a:t>
            </a:r>
            <a:r>
              <a:rPr dirty="0" sz="1200" spc="-14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Vizualization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0">
                <a:solidFill>
                  <a:srgbClr val="888888"/>
                </a:solidFill>
                <a:latin typeface="Arial Black"/>
                <a:cs typeface="Arial Black"/>
              </a:rPr>
              <a:t>in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the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(Digital)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Humanities,</a:t>
            </a:r>
            <a:r>
              <a:rPr dirty="0" sz="1200" spc="-14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80">
                <a:solidFill>
                  <a:srgbClr val="888888"/>
                </a:solidFill>
                <a:latin typeface="Arial Black"/>
                <a:cs typeface="Arial Black"/>
              </a:rPr>
              <a:t>27th-28th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60">
                <a:solidFill>
                  <a:srgbClr val="888888"/>
                </a:solidFill>
                <a:latin typeface="Arial Black"/>
                <a:cs typeface="Arial Black"/>
              </a:rPr>
              <a:t>of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95">
                <a:solidFill>
                  <a:srgbClr val="888888"/>
                </a:solidFill>
                <a:latin typeface="Arial Black"/>
                <a:cs typeface="Arial Black"/>
              </a:rPr>
              <a:t>October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2022,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14">
                <a:solidFill>
                  <a:srgbClr val="888888"/>
                </a:solidFill>
                <a:latin typeface="Arial Black"/>
                <a:cs typeface="Arial Black"/>
              </a:rPr>
              <a:t>University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60">
                <a:solidFill>
                  <a:srgbClr val="888888"/>
                </a:solidFill>
                <a:latin typeface="Arial Black"/>
                <a:cs typeface="Arial Black"/>
              </a:rPr>
              <a:t>of</a:t>
            </a:r>
            <a:r>
              <a:rPr dirty="0" sz="1200" spc="-13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Graz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6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10"/>
              </a:spcBef>
            </a:pPr>
            <a:fld id="{81D60167-4931-47E6-BA6A-407CBD079E47}" type="slidenum">
              <a:rPr dirty="0" spc="-180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8862060" cy="1324610"/>
          </a:xfrm>
          <a:prstGeom prst="rect"/>
          <a:solidFill>
            <a:srgbClr val="8DAFC1"/>
          </a:solidFill>
        </p:spPr>
        <p:txBody>
          <a:bodyPr wrap="square" lIns="0" tIns="25400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000"/>
              </a:spcBef>
            </a:pPr>
            <a:r>
              <a:rPr dirty="0" spc="5"/>
              <a:t>The </a:t>
            </a:r>
            <a:r>
              <a:rPr dirty="0" spc="-105"/>
              <a:t>Vienna </a:t>
            </a:r>
            <a:r>
              <a:rPr dirty="0" spc="-45"/>
              <a:t>History</a:t>
            </a:r>
            <a:r>
              <a:rPr dirty="0" spc="85"/>
              <a:t> </a:t>
            </a:r>
            <a:r>
              <a:rPr dirty="0" spc="-210"/>
              <a:t>Wiki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24681"/>
            <a:ext cx="10188575" cy="4142104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 spc="-225">
                <a:latin typeface="Arial Black"/>
                <a:cs typeface="Arial Black"/>
              </a:rPr>
              <a:t>Media </a:t>
            </a:r>
            <a:r>
              <a:rPr dirty="0" sz="2800" spc="-335">
                <a:latin typeface="Arial Black"/>
                <a:cs typeface="Arial Black"/>
              </a:rPr>
              <a:t>wiki </a:t>
            </a:r>
            <a:r>
              <a:rPr dirty="0" sz="2800" spc="-280">
                <a:latin typeface="Arial Black"/>
                <a:cs typeface="Arial Black"/>
              </a:rPr>
              <a:t>with </a:t>
            </a:r>
            <a:r>
              <a:rPr dirty="0" sz="2800" spc="-335">
                <a:latin typeface="Arial Black"/>
                <a:cs typeface="Arial Black"/>
              </a:rPr>
              <a:t>semantic </a:t>
            </a:r>
            <a:r>
              <a:rPr dirty="0" sz="2800" spc="-295">
                <a:latin typeface="Arial Black"/>
                <a:cs typeface="Arial Black"/>
              </a:rPr>
              <a:t>media </a:t>
            </a:r>
            <a:r>
              <a:rPr dirty="0" sz="2800" spc="-335">
                <a:latin typeface="Arial Black"/>
                <a:cs typeface="Arial Black"/>
              </a:rPr>
              <a:t>wiki</a:t>
            </a:r>
            <a:r>
              <a:rPr dirty="0" sz="2800" spc="-320">
                <a:latin typeface="Arial Black"/>
                <a:cs typeface="Arial Black"/>
              </a:rPr>
              <a:t> </a:t>
            </a:r>
            <a:r>
              <a:rPr dirty="0" sz="2800" spc="-300">
                <a:latin typeface="Arial Black"/>
                <a:cs typeface="Arial Black"/>
              </a:rPr>
              <a:t>extension</a:t>
            </a:r>
            <a:endParaRPr sz="2800">
              <a:latin typeface="Arial Black"/>
              <a:cs typeface="Arial Black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 spc="-300">
                <a:latin typeface="Arial Black"/>
                <a:cs typeface="Arial Black"/>
              </a:rPr>
              <a:t>Form </a:t>
            </a:r>
            <a:r>
              <a:rPr dirty="0" sz="2800" spc="-280">
                <a:latin typeface="Arial Black"/>
                <a:cs typeface="Arial Black"/>
              </a:rPr>
              <a:t>with</a:t>
            </a:r>
            <a:r>
              <a:rPr dirty="0" sz="2800" spc="-295">
                <a:latin typeface="Arial Black"/>
                <a:cs typeface="Arial Black"/>
              </a:rPr>
              <a:t> </a:t>
            </a:r>
            <a:r>
              <a:rPr dirty="0" sz="2800" spc="-254">
                <a:latin typeface="Arial Black"/>
                <a:cs typeface="Arial Black"/>
              </a:rPr>
              <a:t>fields</a:t>
            </a:r>
            <a:endParaRPr sz="2800">
              <a:latin typeface="Arial Black"/>
              <a:cs typeface="Arial Black"/>
            </a:endParaRPr>
          </a:p>
          <a:p>
            <a:pPr lvl="1" marL="698500" marR="5080" indent="-228600">
              <a:lnSpc>
                <a:spcPts val="2590"/>
              </a:lnSpc>
              <a:spcBef>
                <a:spcPts val="550"/>
              </a:spcBef>
              <a:buFont typeface="Arial"/>
              <a:buChar char="•"/>
              <a:tabLst>
                <a:tab pos="699135" algn="l"/>
              </a:tabLst>
            </a:pPr>
            <a:r>
              <a:rPr dirty="0" sz="2400" spc="-250">
                <a:latin typeface="Arial Black"/>
                <a:cs typeface="Arial Black"/>
              </a:rPr>
              <a:t>name, </a:t>
            </a:r>
            <a:r>
              <a:rPr dirty="0" sz="2400" spc="-235">
                <a:latin typeface="Arial Black"/>
                <a:cs typeface="Arial Black"/>
              </a:rPr>
              <a:t>alternative </a:t>
            </a:r>
            <a:r>
              <a:rPr dirty="0" sz="2400" spc="-270">
                <a:latin typeface="Arial Black"/>
                <a:cs typeface="Arial Black"/>
              </a:rPr>
              <a:t>names, </a:t>
            </a:r>
            <a:r>
              <a:rPr dirty="0" sz="2400" spc="-215">
                <a:latin typeface="Arial Black"/>
                <a:cs typeface="Arial Black"/>
              </a:rPr>
              <a:t>title, </a:t>
            </a:r>
            <a:r>
              <a:rPr dirty="0" sz="2400" spc="-310">
                <a:latin typeface="Arial Black"/>
                <a:cs typeface="Arial Black"/>
              </a:rPr>
              <a:t>sex, </a:t>
            </a:r>
            <a:r>
              <a:rPr dirty="0" sz="2400" spc="-170">
                <a:latin typeface="Arial Black"/>
                <a:cs typeface="Arial Black"/>
              </a:rPr>
              <a:t>GND, </a:t>
            </a:r>
            <a:r>
              <a:rPr dirty="0" sz="2400" spc="-204">
                <a:latin typeface="Arial Black"/>
                <a:cs typeface="Arial Black"/>
              </a:rPr>
              <a:t>Wikidata </a:t>
            </a:r>
            <a:r>
              <a:rPr dirty="0" sz="2400" spc="-210">
                <a:latin typeface="Arial Black"/>
                <a:cs typeface="Arial Black"/>
              </a:rPr>
              <a:t>ID, </a:t>
            </a:r>
            <a:r>
              <a:rPr dirty="0" sz="2400" spc="-229">
                <a:latin typeface="Arial Black"/>
                <a:cs typeface="Arial Black"/>
              </a:rPr>
              <a:t>date </a:t>
            </a:r>
            <a:r>
              <a:rPr dirty="0" sz="2400" spc="-200">
                <a:latin typeface="Arial Black"/>
                <a:cs typeface="Arial Black"/>
              </a:rPr>
              <a:t>and</a:t>
            </a:r>
            <a:r>
              <a:rPr dirty="0" sz="2400" spc="-520">
                <a:latin typeface="Arial Black"/>
                <a:cs typeface="Arial Black"/>
              </a:rPr>
              <a:t> </a:t>
            </a:r>
            <a:r>
              <a:rPr dirty="0" sz="2400" spc="-285">
                <a:latin typeface="Arial Black"/>
                <a:cs typeface="Arial Black"/>
              </a:rPr>
              <a:t>place  </a:t>
            </a:r>
            <a:r>
              <a:rPr dirty="0" sz="2400" spc="-120">
                <a:latin typeface="Arial Black"/>
                <a:cs typeface="Arial Black"/>
              </a:rPr>
              <a:t>of </a:t>
            </a:r>
            <a:r>
              <a:rPr dirty="0" sz="2400" spc="-155">
                <a:latin typeface="Arial Black"/>
                <a:cs typeface="Arial Black"/>
              </a:rPr>
              <a:t>birth </a:t>
            </a:r>
            <a:r>
              <a:rPr dirty="0" sz="2400" spc="-200">
                <a:latin typeface="Arial Black"/>
                <a:cs typeface="Arial Black"/>
              </a:rPr>
              <a:t>and </a:t>
            </a:r>
            <a:r>
              <a:rPr dirty="0" sz="2400" spc="-210">
                <a:latin typeface="Arial Black"/>
                <a:cs typeface="Arial Black"/>
              </a:rPr>
              <a:t>death, </a:t>
            </a:r>
            <a:r>
              <a:rPr dirty="0" sz="2400" spc="-260">
                <a:latin typeface="Arial Black"/>
                <a:cs typeface="Arial Black"/>
              </a:rPr>
              <a:t>all </a:t>
            </a:r>
            <a:r>
              <a:rPr dirty="0" sz="2400" spc="-204">
                <a:latin typeface="Arial Black"/>
                <a:cs typeface="Arial Black"/>
              </a:rPr>
              <a:t>about </a:t>
            </a:r>
            <a:r>
              <a:rPr dirty="0" sz="2400" spc="-210">
                <a:latin typeface="Arial Black"/>
                <a:cs typeface="Arial Black"/>
              </a:rPr>
              <a:t>burial, </a:t>
            </a:r>
            <a:r>
              <a:rPr dirty="0" sz="2400" spc="-220">
                <a:latin typeface="Arial Black"/>
                <a:cs typeface="Arial Black"/>
              </a:rPr>
              <a:t>profession, </a:t>
            </a:r>
            <a:r>
              <a:rPr dirty="0" sz="2400" spc="-235">
                <a:latin typeface="Arial Black"/>
                <a:cs typeface="Arial Black"/>
              </a:rPr>
              <a:t>relations, </a:t>
            </a:r>
            <a:r>
              <a:rPr dirty="0" sz="2400" spc="-265">
                <a:latin typeface="Arial Black"/>
                <a:cs typeface="Arial Black"/>
              </a:rPr>
              <a:t>addresses,  </a:t>
            </a:r>
            <a:r>
              <a:rPr dirty="0" sz="2400" spc="-175">
                <a:latin typeface="Arial Black"/>
                <a:cs typeface="Arial Black"/>
              </a:rPr>
              <a:t>party </a:t>
            </a:r>
            <a:r>
              <a:rPr dirty="0" sz="2400" spc="-225">
                <a:latin typeface="Arial Black"/>
                <a:cs typeface="Arial Black"/>
              </a:rPr>
              <a:t>membership, </a:t>
            </a:r>
            <a:r>
              <a:rPr dirty="0" sz="2400" spc="-204">
                <a:latin typeface="Arial Black"/>
                <a:cs typeface="Arial Black"/>
              </a:rPr>
              <a:t>religion, </a:t>
            </a:r>
            <a:r>
              <a:rPr dirty="0" sz="2400" spc="-220">
                <a:latin typeface="Arial Black"/>
                <a:cs typeface="Arial Black"/>
              </a:rPr>
              <a:t>functions, </a:t>
            </a:r>
            <a:r>
              <a:rPr dirty="0" sz="2400" spc="-280">
                <a:latin typeface="Arial Black"/>
                <a:cs typeface="Arial Black"/>
              </a:rPr>
              <a:t>awards,</a:t>
            </a:r>
            <a:r>
              <a:rPr dirty="0" sz="2400" spc="-500">
                <a:latin typeface="Arial Black"/>
                <a:cs typeface="Arial Black"/>
              </a:rPr>
              <a:t> </a:t>
            </a:r>
            <a:r>
              <a:rPr dirty="0" sz="2400" spc="-285">
                <a:latin typeface="Arial Black"/>
                <a:cs typeface="Arial Black"/>
              </a:rPr>
              <a:t>estates</a:t>
            </a:r>
            <a:endParaRPr sz="2400">
              <a:latin typeface="Arial Black"/>
              <a:cs typeface="Arial Black"/>
            </a:endParaRPr>
          </a:p>
          <a:p>
            <a:pPr marL="241300" indent="-22923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 spc="-315">
                <a:latin typeface="Arial Black"/>
                <a:cs typeface="Arial Black"/>
              </a:rPr>
              <a:t>Encyclopaedic</a:t>
            </a:r>
            <a:r>
              <a:rPr dirty="0" sz="2800" spc="-280">
                <a:latin typeface="Arial Black"/>
                <a:cs typeface="Arial Black"/>
              </a:rPr>
              <a:t> </a:t>
            </a:r>
            <a:r>
              <a:rPr dirty="0" sz="2800" spc="-295">
                <a:latin typeface="Arial Black"/>
                <a:cs typeface="Arial Black"/>
              </a:rPr>
              <a:t>article</a:t>
            </a:r>
            <a:endParaRPr sz="2800">
              <a:latin typeface="Arial Black"/>
              <a:cs typeface="Arial Black"/>
            </a:endParaRPr>
          </a:p>
          <a:p>
            <a:pPr marL="241300" indent="-2292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 spc="-335">
                <a:latin typeface="Arial Black"/>
                <a:cs typeface="Arial Black"/>
              </a:rPr>
              <a:t>Images</a:t>
            </a:r>
            <a:endParaRPr sz="2800">
              <a:latin typeface="Arial Black"/>
              <a:cs typeface="Arial Black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 spc="-330">
                <a:latin typeface="Arial Black"/>
                <a:cs typeface="Arial Black"/>
              </a:rPr>
              <a:t>References</a:t>
            </a:r>
            <a:endParaRPr sz="2800">
              <a:latin typeface="Arial Black"/>
              <a:cs typeface="Arial Black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 spc="-240">
                <a:latin typeface="Arial Black"/>
                <a:cs typeface="Arial Black"/>
              </a:rPr>
              <a:t>587 </a:t>
            </a:r>
            <a:r>
              <a:rPr dirty="0" sz="2800" spc="-275">
                <a:latin typeface="Arial Black"/>
                <a:cs typeface="Arial Black"/>
              </a:rPr>
              <a:t>persons </a:t>
            </a:r>
            <a:r>
              <a:rPr dirty="0" sz="2800" spc="-280">
                <a:latin typeface="Arial Black"/>
                <a:cs typeface="Arial Black"/>
              </a:rPr>
              <a:t>with </a:t>
            </a:r>
            <a:r>
              <a:rPr dirty="0" sz="2800" spc="-235">
                <a:latin typeface="Arial Black"/>
                <a:cs typeface="Arial Black"/>
              </a:rPr>
              <a:t>information </a:t>
            </a:r>
            <a:r>
              <a:rPr dirty="0" sz="2800" spc="-240">
                <a:latin typeface="Arial Black"/>
                <a:cs typeface="Arial Black"/>
              </a:rPr>
              <a:t>about </a:t>
            </a:r>
            <a:r>
              <a:rPr dirty="0" sz="2800" spc="-320">
                <a:latin typeface="Arial Black"/>
                <a:cs typeface="Arial Black"/>
              </a:rPr>
              <a:t>estate </a:t>
            </a:r>
            <a:r>
              <a:rPr dirty="0" sz="2800" spc="-285">
                <a:latin typeface="Arial Black"/>
                <a:cs typeface="Arial Black"/>
              </a:rPr>
              <a:t>at </a:t>
            </a:r>
            <a:r>
              <a:rPr dirty="0" sz="2800" spc="-250">
                <a:latin typeface="Arial Black"/>
                <a:cs typeface="Arial Black"/>
              </a:rPr>
              <a:t>the</a:t>
            </a:r>
            <a:r>
              <a:rPr dirty="0" sz="2800" spc="-500">
                <a:latin typeface="Arial Black"/>
                <a:cs typeface="Arial Black"/>
              </a:rPr>
              <a:t> </a:t>
            </a:r>
            <a:r>
              <a:rPr dirty="0" sz="2800" spc="-315">
                <a:latin typeface="Arial Black"/>
                <a:cs typeface="Arial Black"/>
              </a:rPr>
              <a:t>VCL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471404" y="5385815"/>
            <a:ext cx="1190244" cy="656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10044683" y="356615"/>
            <a:ext cx="1626235" cy="1343025"/>
            <a:chOff x="10044683" y="356615"/>
            <a:chExt cx="1626235" cy="1343025"/>
          </a:xfrm>
        </p:grpSpPr>
        <p:sp>
          <p:nvSpPr>
            <p:cNvPr id="6" name="object 6"/>
            <p:cNvSpPr/>
            <p:nvPr/>
          </p:nvSpPr>
          <p:spPr>
            <a:xfrm>
              <a:off x="10053827" y="365759"/>
              <a:ext cx="1607820" cy="13243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0049255" y="361187"/>
              <a:ext cx="1617345" cy="1333500"/>
            </a:xfrm>
            <a:custGeom>
              <a:avLst/>
              <a:gdLst/>
              <a:ahLst/>
              <a:cxnLst/>
              <a:rect l="l" t="t" r="r" b="b"/>
              <a:pathLst>
                <a:path w="1617345" h="1333500">
                  <a:moveTo>
                    <a:pt x="0" y="1333500"/>
                  </a:moveTo>
                  <a:lnTo>
                    <a:pt x="1616963" y="1333500"/>
                  </a:lnTo>
                  <a:lnTo>
                    <a:pt x="1616963" y="0"/>
                  </a:lnTo>
                  <a:lnTo>
                    <a:pt x="0" y="0"/>
                  </a:lnTo>
                  <a:lnTo>
                    <a:pt x="0" y="1333500"/>
                  </a:lnTo>
                  <a:close/>
                </a:path>
              </a:pathLst>
            </a:custGeom>
            <a:ln w="9144">
              <a:solidFill>
                <a:srgbClr val="8DAFC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2774695" y="6419189"/>
            <a:ext cx="7887970" cy="240029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200" spc="-95">
                <a:solidFill>
                  <a:srgbClr val="888888"/>
                </a:solidFill>
                <a:latin typeface="Arial Black"/>
                <a:cs typeface="Arial Black"/>
              </a:rPr>
              <a:t>Workshop</a:t>
            </a:r>
            <a:r>
              <a:rPr dirty="0" sz="1200" spc="-15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85">
                <a:solidFill>
                  <a:srgbClr val="888888"/>
                </a:solidFill>
                <a:latin typeface="Arial Black"/>
                <a:cs typeface="Arial Black"/>
              </a:rPr>
              <a:t>on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Information</a:t>
            </a:r>
            <a:r>
              <a:rPr dirty="0" sz="1200" spc="-14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Vizualization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0">
                <a:solidFill>
                  <a:srgbClr val="888888"/>
                </a:solidFill>
                <a:latin typeface="Arial Black"/>
                <a:cs typeface="Arial Black"/>
              </a:rPr>
              <a:t>in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the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(Digital)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Humanities,</a:t>
            </a:r>
            <a:r>
              <a:rPr dirty="0" sz="1200" spc="-14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80">
                <a:solidFill>
                  <a:srgbClr val="888888"/>
                </a:solidFill>
                <a:latin typeface="Arial Black"/>
                <a:cs typeface="Arial Black"/>
              </a:rPr>
              <a:t>27th-28th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60">
                <a:solidFill>
                  <a:srgbClr val="888888"/>
                </a:solidFill>
                <a:latin typeface="Arial Black"/>
                <a:cs typeface="Arial Black"/>
              </a:rPr>
              <a:t>of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95">
                <a:solidFill>
                  <a:srgbClr val="888888"/>
                </a:solidFill>
                <a:latin typeface="Arial Black"/>
                <a:cs typeface="Arial Black"/>
              </a:rPr>
              <a:t>October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2022,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14">
                <a:solidFill>
                  <a:srgbClr val="888888"/>
                </a:solidFill>
                <a:latin typeface="Arial Black"/>
                <a:cs typeface="Arial Black"/>
              </a:rPr>
              <a:t>University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60">
                <a:solidFill>
                  <a:srgbClr val="888888"/>
                </a:solidFill>
                <a:latin typeface="Arial Black"/>
                <a:cs typeface="Arial Black"/>
              </a:rPr>
              <a:t>of</a:t>
            </a:r>
            <a:r>
              <a:rPr dirty="0" sz="1200" spc="-13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Graz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6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10"/>
              </a:spcBef>
            </a:pPr>
            <a:fld id="{81D60167-4931-47E6-BA6A-407CBD079E47}" type="slidenum">
              <a:rPr dirty="0" spc="-180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365759"/>
            <a:ext cx="8941435" cy="1324610"/>
          </a:xfrm>
          <a:custGeom>
            <a:avLst/>
            <a:gdLst/>
            <a:ahLst/>
            <a:cxnLst/>
            <a:rect l="l" t="t" r="r" b="b"/>
            <a:pathLst>
              <a:path w="8941435" h="1324610">
                <a:moveTo>
                  <a:pt x="8941308" y="0"/>
                </a:moveTo>
                <a:lnTo>
                  <a:pt x="0" y="0"/>
                </a:lnTo>
                <a:lnTo>
                  <a:pt x="0" y="1324356"/>
                </a:lnTo>
                <a:lnTo>
                  <a:pt x="8941308" y="1324356"/>
                </a:lnTo>
                <a:lnTo>
                  <a:pt x="8941308" y="0"/>
                </a:lnTo>
                <a:close/>
              </a:path>
            </a:pathLst>
          </a:custGeom>
          <a:solidFill>
            <a:srgbClr val="8DAF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06628"/>
            <a:ext cx="638746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65"/>
              <a:t>Ellen </a:t>
            </a:r>
            <a:r>
              <a:rPr dirty="0" spc="-120"/>
              <a:t>Müller-Preis </a:t>
            </a:r>
            <a:r>
              <a:rPr dirty="0" spc="130"/>
              <a:t>ZPH</a:t>
            </a:r>
            <a:r>
              <a:rPr dirty="0" spc="114"/>
              <a:t> </a:t>
            </a:r>
            <a:r>
              <a:rPr dirty="0" spc="-140"/>
              <a:t>1626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724681"/>
            <a:ext cx="7777480" cy="3605529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 spc="-300">
                <a:latin typeface="Arial Black"/>
                <a:cs typeface="Arial Black"/>
              </a:rPr>
              <a:t>Call </a:t>
            </a:r>
            <a:r>
              <a:rPr dirty="0" sz="2800" spc="-220">
                <a:latin typeface="Arial Black"/>
                <a:cs typeface="Arial Black"/>
              </a:rPr>
              <a:t>Number: </a:t>
            </a:r>
            <a:r>
              <a:rPr dirty="0" sz="2800" spc="-250">
                <a:latin typeface="Arial Black"/>
                <a:cs typeface="Arial Black"/>
              </a:rPr>
              <a:t>ZPH</a:t>
            </a:r>
            <a:r>
              <a:rPr dirty="0" sz="2800" spc="-465">
                <a:latin typeface="Arial Black"/>
                <a:cs typeface="Arial Black"/>
              </a:rPr>
              <a:t> </a:t>
            </a:r>
            <a:r>
              <a:rPr dirty="0" sz="2800" spc="-345">
                <a:latin typeface="Arial Black"/>
                <a:cs typeface="Arial Black"/>
              </a:rPr>
              <a:t>1620</a:t>
            </a:r>
            <a:endParaRPr sz="2800">
              <a:latin typeface="Arial Black"/>
              <a:cs typeface="Arial Black"/>
            </a:endParaRPr>
          </a:p>
          <a:p>
            <a:pPr marL="241300" marR="34925" indent="-229235">
              <a:lnSpc>
                <a:spcPts val="3030"/>
              </a:lnSpc>
              <a:spcBef>
                <a:spcPts val="103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 spc="-275">
                <a:latin typeface="Arial Black"/>
                <a:cs typeface="Arial Black"/>
              </a:rPr>
              <a:t>Catalogue </a:t>
            </a:r>
            <a:r>
              <a:rPr dirty="0" sz="2800" spc="-300">
                <a:latin typeface="Arial Black"/>
                <a:cs typeface="Arial Black"/>
              </a:rPr>
              <a:t>Record: </a:t>
            </a:r>
            <a:r>
              <a:rPr dirty="0" u="heavy" sz="2800" spc="-3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Black"/>
                <a:cs typeface="Arial Black"/>
              </a:rPr>
              <a:t> </a:t>
            </a:r>
            <a:r>
              <a:rPr dirty="0" u="heavy" sz="2800" spc="-18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Black"/>
                <a:cs typeface="Arial Black"/>
                <a:hlinkClick r:id="rId2"/>
              </a:rPr>
              <a:t>https://permalink.obvsg.at/wbr/AC15842649</a:t>
            </a:r>
            <a:endParaRPr sz="2800">
              <a:latin typeface="Arial Black"/>
              <a:cs typeface="Arial Black"/>
            </a:endParaRPr>
          </a:p>
          <a:p>
            <a:pPr marL="241300" marR="759460" indent="-229235">
              <a:lnSpc>
                <a:spcPts val="3020"/>
              </a:lnSpc>
              <a:spcBef>
                <a:spcPts val="101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 spc="-330">
                <a:latin typeface="Arial Black"/>
                <a:cs typeface="Arial Black"/>
              </a:rPr>
              <a:t>Estate </a:t>
            </a:r>
            <a:r>
              <a:rPr dirty="0" sz="2800" spc="-235">
                <a:latin typeface="Arial Black"/>
                <a:cs typeface="Arial Black"/>
              </a:rPr>
              <a:t>inventory: </a:t>
            </a:r>
            <a:r>
              <a:rPr dirty="0" u="heavy" sz="2800" spc="-23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Black"/>
                <a:cs typeface="Arial Black"/>
              </a:rPr>
              <a:t> </a:t>
            </a:r>
            <a:r>
              <a:rPr dirty="0" u="heavy" sz="2800" spc="-2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Black"/>
                <a:cs typeface="Arial Black"/>
                <a:hlinkClick r:id="rId3"/>
              </a:rPr>
              <a:t>http://media.obvsg.at/AC15842649-1001</a:t>
            </a:r>
            <a:endParaRPr sz="2800">
              <a:latin typeface="Arial Black"/>
              <a:cs typeface="Arial Black"/>
            </a:endParaRPr>
          </a:p>
          <a:p>
            <a:pPr marL="241300" marR="5080" indent="-229235">
              <a:lnSpc>
                <a:spcPts val="3020"/>
              </a:lnSpc>
              <a:spcBef>
                <a:spcPts val="100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 spc="-220">
                <a:latin typeface="Arial Black"/>
                <a:cs typeface="Arial Black"/>
              </a:rPr>
              <a:t>Wiki: </a:t>
            </a:r>
            <a:r>
              <a:rPr dirty="0" u="heavy" sz="2800" spc="-22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Black"/>
                <a:cs typeface="Arial Black"/>
              </a:rPr>
              <a:t> </a:t>
            </a:r>
            <a:r>
              <a:rPr dirty="0" u="heavy" sz="2800" spc="-229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Black"/>
                <a:cs typeface="Arial Black"/>
                <a:hlinkClick r:id="rId4"/>
              </a:rPr>
              <a:t>https://www.geschichtewiki.wien.gv.at/Ellen_ </a:t>
            </a:r>
            <a:r>
              <a:rPr dirty="0" u="heavy" sz="2800" spc="-229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Black"/>
                <a:cs typeface="Arial Black"/>
                <a:hlinkClick r:id="rId4"/>
              </a:rPr>
              <a:t> </a:t>
            </a:r>
            <a:r>
              <a:rPr dirty="0" u="heavy" sz="2800" spc="-22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Black"/>
                <a:cs typeface="Arial Black"/>
                <a:hlinkClick r:id="rId4"/>
              </a:rPr>
              <a:t>Müller-Preis</a:t>
            </a:r>
            <a:endParaRPr sz="2800">
              <a:latin typeface="Arial Black"/>
              <a:cs typeface="Arial Black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192768" y="51815"/>
            <a:ext cx="2761615" cy="6349365"/>
            <a:chOff x="9192768" y="51815"/>
            <a:chExt cx="2761615" cy="6349365"/>
          </a:xfrm>
        </p:grpSpPr>
        <p:sp>
          <p:nvSpPr>
            <p:cNvPr id="6" name="object 6"/>
            <p:cNvSpPr/>
            <p:nvPr/>
          </p:nvSpPr>
          <p:spPr>
            <a:xfrm>
              <a:off x="9201912" y="60959"/>
              <a:ext cx="2743200" cy="633069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197340" y="56387"/>
              <a:ext cx="2752725" cy="6339840"/>
            </a:xfrm>
            <a:custGeom>
              <a:avLst/>
              <a:gdLst/>
              <a:ahLst/>
              <a:cxnLst/>
              <a:rect l="l" t="t" r="r" b="b"/>
              <a:pathLst>
                <a:path w="2752725" h="6339840">
                  <a:moveTo>
                    <a:pt x="0" y="6339839"/>
                  </a:moveTo>
                  <a:lnTo>
                    <a:pt x="2752344" y="6339839"/>
                  </a:lnTo>
                  <a:lnTo>
                    <a:pt x="2752344" y="0"/>
                  </a:lnTo>
                  <a:lnTo>
                    <a:pt x="0" y="0"/>
                  </a:lnTo>
                  <a:lnTo>
                    <a:pt x="0" y="6339839"/>
                  </a:lnTo>
                  <a:close/>
                </a:path>
              </a:pathLst>
            </a:custGeom>
            <a:ln w="9144">
              <a:solidFill>
                <a:srgbClr val="8DAFC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2774695" y="6419189"/>
            <a:ext cx="7887970" cy="240029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200" spc="-95">
                <a:solidFill>
                  <a:srgbClr val="888888"/>
                </a:solidFill>
                <a:latin typeface="Arial Black"/>
                <a:cs typeface="Arial Black"/>
              </a:rPr>
              <a:t>Workshop</a:t>
            </a:r>
            <a:r>
              <a:rPr dirty="0" sz="1200" spc="-15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85">
                <a:solidFill>
                  <a:srgbClr val="888888"/>
                </a:solidFill>
                <a:latin typeface="Arial Black"/>
                <a:cs typeface="Arial Black"/>
              </a:rPr>
              <a:t>on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Information</a:t>
            </a:r>
            <a:r>
              <a:rPr dirty="0" sz="1200" spc="-14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Vizualization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0">
                <a:solidFill>
                  <a:srgbClr val="888888"/>
                </a:solidFill>
                <a:latin typeface="Arial Black"/>
                <a:cs typeface="Arial Black"/>
              </a:rPr>
              <a:t>in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the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(Digital)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Humanities,</a:t>
            </a:r>
            <a:r>
              <a:rPr dirty="0" sz="1200" spc="-14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80">
                <a:solidFill>
                  <a:srgbClr val="888888"/>
                </a:solidFill>
                <a:latin typeface="Arial Black"/>
                <a:cs typeface="Arial Black"/>
              </a:rPr>
              <a:t>27th-28th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60">
                <a:solidFill>
                  <a:srgbClr val="888888"/>
                </a:solidFill>
                <a:latin typeface="Arial Black"/>
                <a:cs typeface="Arial Black"/>
              </a:rPr>
              <a:t>of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95">
                <a:solidFill>
                  <a:srgbClr val="888888"/>
                </a:solidFill>
                <a:latin typeface="Arial Black"/>
                <a:cs typeface="Arial Black"/>
              </a:rPr>
              <a:t>October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2022,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14">
                <a:solidFill>
                  <a:srgbClr val="888888"/>
                </a:solidFill>
                <a:latin typeface="Arial Black"/>
                <a:cs typeface="Arial Black"/>
              </a:rPr>
              <a:t>University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60">
                <a:solidFill>
                  <a:srgbClr val="888888"/>
                </a:solidFill>
                <a:latin typeface="Arial Black"/>
                <a:cs typeface="Arial Black"/>
              </a:rPr>
              <a:t>of</a:t>
            </a:r>
            <a:r>
              <a:rPr dirty="0" sz="1200" spc="-13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Graz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6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10"/>
              </a:spcBef>
            </a:pPr>
            <a:fld id="{81D60167-4931-47E6-BA6A-407CBD079E47}" type="slidenum">
              <a:rPr dirty="0" spc="-180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10515600" cy="1324610"/>
          </a:xfrm>
          <a:prstGeom prst="rect"/>
          <a:solidFill>
            <a:srgbClr val="8DAFC1"/>
          </a:solidFill>
        </p:spPr>
        <p:txBody>
          <a:bodyPr wrap="square" lIns="0" tIns="25400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000"/>
              </a:spcBef>
            </a:pPr>
            <a:r>
              <a:rPr dirty="0" spc="-204"/>
              <a:t>Why</a:t>
            </a:r>
            <a:r>
              <a:rPr dirty="0" spc="-5"/>
              <a:t> </a:t>
            </a:r>
            <a:r>
              <a:rPr dirty="0" spc="-105"/>
              <a:t>Visper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74695" y="6419189"/>
            <a:ext cx="7887970" cy="240029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200" spc="-95">
                <a:solidFill>
                  <a:srgbClr val="888888"/>
                </a:solidFill>
                <a:latin typeface="Arial Black"/>
                <a:cs typeface="Arial Black"/>
              </a:rPr>
              <a:t>Workshop</a:t>
            </a:r>
            <a:r>
              <a:rPr dirty="0" sz="1200" spc="-15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85">
                <a:solidFill>
                  <a:srgbClr val="888888"/>
                </a:solidFill>
                <a:latin typeface="Arial Black"/>
                <a:cs typeface="Arial Black"/>
              </a:rPr>
              <a:t>on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Information</a:t>
            </a:r>
            <a:r>
              <a:rPr dirty="0" sz="1200" spc="-14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Vizualization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0">
                <a:solidFill>
                  <a:srgbClr val="888888"/>
                </a:solidFill>
                <a:latin typeface="Arial Black"/>
                <a:cs typeface="Arial Black"/>
              </a:rPr>
              <a:t>in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the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(Digital)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Humanities,</a:t>
            </a:r>
            <a:r>
              <a:rPr dirty="0" sz="1200" spc="-14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80">
                <a:solidFill>
                  <a:srgbClr val="888888"/>
                </a:solidFill>
                <a:latin typeface="Arial Black"/>
                <a:cs typeface="Arial Black"/>
              </a:rPr>
              <a:t>27th-28th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60">
                <a:solidFill>
                  <a:srgbClr val="888888"/>
                </a:solidFill>
                <a:latin typeface="Arial Black"/>
                <a:cs typeface="Arial Black"/>
              </a:rPr>
              <a:t>of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95">
                <a:solidFill>
                  <a:srgbClr val="888888"/>
                </a:solidFill>
                <a:latin typeface="Arial Black"/>
                <a:cs typeface="Arial Black"/>
              </a:rPr>
              <a:t>October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2022,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14">
                <a:solidFill>
                  <a:srgbClr val="888888"/>
                </a:solidFill>
                <a:latin typeface="Arial Black"/>
                <a:cs typeface="Arial Black"/>
              </a:rPr>
              <a:t>University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60">
                <a:solidFill>
                  <a:srgbClr val="888888"/>
                </a:solidFill>
                <a:latin typeface="Arial Black"/>
                <a:cs typeface="Arial Black"/>
              </a:rPr>
              <a:t>of</a:t>
            </a:r>
            <a:r>
              <a:rPr dirty="0" sz="1200" spc="-13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Graz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6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10"/>
              </a:spcBef>
            </a:pPr>
            <a:fld id="{81D60167-4931-47E6-BA6A-407CBD079E47}" type="slidenum">
              <a:rPr dirty="0" spc="-18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16939" y="1808733"/>
            <a:ext cx="10007600" cy="416052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2700" marR="570865">
              <a:lnSpc>
                <a:spcPts val="3020"/>
              </a:lnSpc>
              <a:spcBef>
                <a:spcPts val="480"/>
              </a:spcBef>
            </a:pPr>
            <a:r>
              <a:rPr dirty="0" sz="2800" spc="-325">
                <a:latin typeface="Arial Black"/>
                <a:cs typeface="Arial Black"/>
              </a:rPr>
              <a:t>As </a:t>
            </a:r>
            <a:r>
              <a:rPr dirty="0" sz="2800" spc="-285">
                <a:latin typeface="Arial Black"/>
                <a:cs typeface="Arial Black"/>
              </a:rPr>
              <a:t>an </a:t>
            </a:r>
            <a:r>
              <a:rPr dirty="0" sz="2800" spc="-250">
                <a:latin typeface="Arial Black"/>
                <a:cs typeface="Arial Black"/>
              </a:rPr>
              <a:t>institution, </a:t>
            </a:r>
            <a:r>
              <a:rPr dirty="0" sz="2800" spc="-395">
                <a:latin typeface="Arial Black"/>
                <a:cs typeface="Arial Black"/>
              </a:rPr>
              <a:t>we </a:t>
            </a:r>
            <a:r>
              <a:rPr dirty="0" sz="2800" spc="-270">
                <a:latin typeface="Arial Black"/>
                <a:cs typeface="Arial Black"/>
              </a:rPr>
              <a:t>would </a:t>
            </a:r>
            <a:r>
              <a:rPr dirty="0" sz="2800" spc="-325">
                <a:latin typeface="Arial Black"/>
                <a:cs typeface="Arial Black"/>
              </a:rPr>
              <a:t>like </a:t>
            </a:r>
            <a:r>
              <a:rPr dirty="0" sz="2800" spc="-229">
                <a:latin typeface="Arial Black"/>
                <a:cs typeface="Arial Black"/>
              </a:rPr>
              <a:t>to </a:t>
            </a:r>
            <a:r>
              <a:rPr dirty="0" sz="2800" spc="-370">
                <a:latin typeface="Arial Black"/>
                <a:cs typeface="Arial Black"/>
              </a:rPr>
              <a:t>see </a:t>
            </a:r>
            <a:r>
              <a:rPr dirty="0" sz="2800" spc="-365">
                <a:latin typeface="Arial Black"/>
                <a:cs typeface="Arial Black"/>
              </a:rPr>
              <a:t>a </a:t>
            </a:r>
            <a:r>
              <a:rPr dirty="0" sz="2800" spc="-295">
                <a:latin typeface="Arial Black"/>
                <a:cs typeface="Arial Black"/>
              </a:rPr>
              <a:t>visualisation </a:t>
            </a:r>
            <a:r>
              <a:rPr dirty="0" sz="2800" spc="-140">
                <a:latin typeface="Arial Black"/>
                <a:cs typeface="Arial Black"/>
              </a:rPr>
              <a:t>of </a:t>
            </a:r>
            <a:r>
              <a:rPr dirty="0" sz="2800" spc="-215">
                <a:latin typeface="Arial Black"/>
                <a:cs typeface="Arial Black"/>
              </a:rPr>
              <a:t>our  </a:t>
            </a:r>
            <a:r>
              <a:rPr dirty="0" sz="2800" spc="-320">
                <a:latin typeface="Arial Black"/>
                <a:cs typeface="Arial Black"/>
              </a:rPr>
              <a:t>estate</a:t>
            </a:r>
            <a:r>
              <a:rPr dirty="0" sz="2800" spc="-310">
                <a:latin typeface="Arial Black"/>
                <a:cs typeface="Arial Black"/>
              </a:rPr>
              <a:t> </a:t>
            </a:r>
            <a:r>
              <a:rPr dirty="0" sz="2800" spc="-235">
                <a:latin typeface="Arial Black"/>
                <a:cs typeface="Arial Black"/>
              </a:rPr>
              <a:t>holdings</a:t>
            </a:r>
            <a:endParaRPr sz="2800">
              <a:latin typeface="Arial Black"/>
              <a:cs typeface="Arial Black"/>
            </a:endParaRPr>
          </a:p>
          <a:p>
            <a:pPr marL="367665" indent="-229235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368300" algn="l"/>
              </a:tabLst>
            </a:pPr>
            <a:r>
              <a:rPr dirty="0" sz="2800" spc="-250">
                <a:latin typeface="Arial Black"/>
                <a:cs typeface="Arial Black"/>
              </a:rPr>
              <a:t>that </a:t>
            </a:r>
            <a:r>
              <a:rPr dirty="0" sz="2800" spc="-295">
                <a:latin typeface="Arial Black"/>
                <a:cs typeface="Arial Black"/>
              </a:rPr>
              <a:t>invites </a:t>
            </a:r>
            <a:r>
              <a:rPr dirty="0" sz="2800" spc="-330">
                <a:latin typeface="Arial Black"/>
                <a:cs typeface="Arial Black"/>
              </a:rPr>
              <a:t>researchers </a:t>
            </a:r>
            <a:r>
              <a:rPr dirty="0" sz="2800" spc="-229">
                <a:latin typeface="Arial Black"/>
                <a:cs typeface="Arial Black"/>
              </a:rPr>
              <a:t>to </a:t>
            </a:r>
            <a:r>
              <a:rPr dirty="0" sz="2800" spc="-254">
                <a:latin typeface="Arial Black"/>
                <a:cs typeface="Arial Black"/>
              </a:rPr>
              <a:t>engage </a:t>
            </a:r>
            <a:r>
              <a:rPr dirty="0" sz="2800" spc="-280">
                <a:latin typeface="Arial Black"/>
                <a:cs typeface="Arial Black"/>
              </a:rPr>
              <a:t>with </a:t>
            </a:r>
            <a:r>
              <a:rPr dirty="0" sz="2800" spc="-215">
                <a:latin typeface="Arial Black"/>
                <a:cs typeface="Arial Black"/>
              </a:rPr>
              <a:t>our</a:t>
            </a:r>
            <a:r>
              <a:rPr dirty="0" sz="2800" spc="-455">
                <a:latin typeface="Arial Black"/>
                <a:cs typeface="Arial Black"/>
              </a:rPr>
              <a:t> </a:t>
            </a:r>
            <a:r>
              <a:rPr dirty="0" sz="2800" spc="-235">
                <a:latin typeface="Arial Black"/>
                <a:cs typeface="Arial Black"/>
              </a:rPr>
              <a:t>holdings,</a:t>
            </a:r>
            <a:endParaRPr sz="2800">
              <a:latin typeface="Arial Black"/>
              <a:cs typeface="Arial Black"/>
            </a:endParaRPr>
          </a:p>
          <a:p>
            <a:pPr marL="367665" indent="-2292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68300" algn="l"/>
              </a:tabLst>
            </a:pPr>
            <a:r>
              <a:rPr dirty="0" sz="2800" spc="-250">
                <a:latin typeface="Arial Black"/>
                <a:cs typeface="Arial Black"/>
              </a:rPr>
              <a:t>that </a:t>
            </a:r>
            <a:r>
              <a:rPr dirty="0" sz="2800" spc="-320">
                <a:latin typeface="Arial Black"/>
                <a:cs typeface="Arial Black"/>
              </a:rPr>
              <a:t>stimulates </a:t>
            </a:r>
            <a:r>
              <a:rPr dirty="0" sz="2800" spc="-280">
                <a:latin typeface="Arial Black"/>
                <a:cs typeface="Arial Black"/>
              </a:rPr>
              <a:t>possible </a:t>
            </a:r>
            <a:r>
              <a:rPr dirty="0" sz="2800" spc="-300">
                <a:latin typeface="Arial Black"/>
                <a:cs typeface="Arial Black"/>
              </a:rPr>
              <a:t>topics </a:t>
            </a:r>
            <a:r>
              <a:rPr dirty="0" sz="2800" spc="-235">
                <a:latin typeface="Arial Black"/>
                <a:cs typeface="Arial Black"/>
              </a:rPr>
              <a:t>and </a:t>
            </a:r>
            <a:r>
              <a:rPr dirty="0" sz="2800" spc="-335">
                <a:latin typeface="Arial Black"/>
                <a:cs typeface="Arial Black"/>
              </a:rPr>
              <a:t>research</a:t>
            </a:r>
            <a:r>
              <a:rPr dirty="0" sz="2800" spc="-415">
                <a:latin typeface="Arial Black"/>
                <a:cs typeface="Arial Black"/>
              </a:rPr>
              <a:t> </a:t>
            </a:r>
            <a:r>
              <a:rPr dirty="0" sz="2800" spc="-275">
                <a:latin typeface="Arial Black"/>
                <a:cs typeface="Arial Black"/>
              </a:rPr>
              <a:t>questions,</a:t>
            </a:r>
            <a:endParaRPr sz="2800">
              <a:latin typeface="Arial Black"/>
              <a:cs typeface="Arial Black"/>
            </a:endParaRPr>
          </a:p>
          <a:p>
            <a:pPr marL="367665" marR="5080" indent="-229235">
              <a:lnSpc>
                <a:spcPts val="3030"/>
              </a:lnSpc>
              <a:spcBef>
                <a:spcPts val="1035"/>
              </a:spcBef>
              <a:buFont typeface="Arial"/>
              <a:buChar char="•"/>
              <a:tabLst>
                <a:tab pos="368300" algn="l"/>
              </a:tabLst>
            </a:pPr>
            <a:r>
              <a:rPr dirty="0" sz="2800" spc="-245">
                <a:latin typeface="Arial Black"/>
                <a:cs typeface="Arial Black"/>
              </a:rPr>
              <a:t>that </a:t>
            </a:r>
            <a:r>
              <a:rPr dirty="0" sz="2800" spc="-375">
                <a:latin typeface="Arial Black"/>
                <a:cs typeface="Arial Black"/>
              </a:rPr>
              <a:t>acts </a:t>
            </a:r>
            <a:r>
              <a:rPr dirty="0" sz="2800" spc="-409">
                <a:latin typeface="Arial Black"/>
                <a:cs typeface="Arial Black"/>
              </a:rPr>
              <a:t>as </a:t>
            </a:r>
            <a:r>
              <a:rPr dirty="0" sz="2800" spc="-365">
                <a:latin typeface="Arial Black"/>
                <a:cs typeface="Arial Black"/>
              </a:rPr>
              <a:t>a </a:t>
            </a:r>
            <a:r>
              <a:rPr dirty="0" sz="2800" spc="-275">
                <a:latin typeface="Arial Black"/>
                <a:cs typeface="Arial Black"/>
              </a:rPr>
              <a:t>link </a:t>
            </a:r>
            <a:r>
              <a:rPr dirty="0" sz="2800" spc="-285">
                <a:latin typeface="Arial Black"/>
                <a:cs typeface="Arial Black"/>
              </a:rPr>
              <a:t>between </a:t>
            </a:r>
            <a:r>
              <a:rPr dirty="0" sz="2800" spc="-250">
                <a:latin typeface="Arial Black"/>
                <a:cs typeface="Arial Black"/>
              </a:rPr>
              <a:t>the </a:t>
            </a:r>
            <a:r>
              <a:rPr dirty="0" sz="2800" spc="-235">
                <a:latin typeface="Arial Black"/>
                <a:cs typeface="Arial Black"/>
              </a:rPr>
              <a:t>library </a:t>
            </a:r>
            <a:r>
              <a:rPr dirty="0" sz="2800" spc="-290">
                <a:latin typeface="Arial Black"/>
                <a:cs typeface="Arial Black"/>
              </a:rPr>
              <a:t>catalogue, </a:t>
            </a:r>
            <a:r>
              <a:rPr dirty="0" sz="2800" spc="-250">
                <a:latin typeface="Arial Black"/>
                <a:cs typeface="Arial Black"/>
              </a:rPr>
              <a:t>the </a:t>
            </a:r>
            <a:r>
              <a:rPr dirty="0" sz="2800" spc="-270">
                <a:latin typeface="Arial Black"/>
                <a:cs typeface="Arial Black"/>
              </a:rPr>
              <a:t>Vienna  </a:t>
            </a:r>
            <a:r>
              <a:rPr dirty="0" sz="2800" spc="-245">
                <a:latin typeface="Arial Black"/>
                <a:cs typeface="Arial Black"/>
              </a:rPr>
              <a:t>History </a:t>
            </a:r>
            <a:r>
              <a:rPr dirty="0" sz="2800" spc="-220">
                <a:latin typeface="Arial Black"/>
                <a:cs typeface="Arial Black"/>
              </a:rPr>
              <a:t>Wiki </a:t>
            </a:r>
            <a:r>
              <a:rPr dirty="0" sz="2800" spc="-235">
                <a:latin typeface="Arial Black"/>
                <a:cs typeface="Arial Black"/>
              </a:rPr>
              <a:t>and </a:t>
            </a:r>
            <a:r>
              <a:rPr dirty="0" sz="2800" spc="-245">
                <a:latin typeface="Arial Black"/>
                <a:cs typeface="Arial Black"/>
              </a:rPr>
              <a:t>the </a:t>
            </a:r>
            <a:r>
              <a:rPr dirty="0" sz="2800" spc="-235">
                <a:latin typeface="Arial Black"/>
                <a:cs typeface="Arial Black"/>
              </a:rPr>
              <a:t>digital</a:t>
            </a:r>
            <a:r>
              <a:rPr dirty="0" sz="2800" spc="-555">
                <a:latin typeface="Arial Black"/>
                <a:cs typeface="Arial Black"/>
              </a:rPr>
              <a:t> </a:t>
            </a:r>
            <a:r>
              <a:rPr dirty="0" sz="2800" spc="-240">
                <a:latin typeface="Arial Black"/>
                <a:cs typeface="Arial Black"/>
              </a:rPr>
              <a:t>library</a:t>
            </a:r>
            <a:endParaRPr sz="28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50">
              <a:latin typeface="Arial Black"/>
              <a:cs typeface="Arial Black"/>
            </a:endParaRPr>
          </a:p>
          <a:p>
            <a:pPr marL="12700" marR="99060">
              <a:lnSpc>
                <a:spcPts val="3030"/>
              </a:lnSpc>
            </a:pPr>
            <a:r>
              <a:rPr dirty="0" sz="2800" spc="-280">
                <a:latin typeface="Arial Black"/>
                <a:cs typeface="Arial Black"/>
              </a:rPr>
              <a:t>In </a:t>
            </a:r>
            <a:r>
              <a:rPr dirty="0" sz="2800" spc="-270">
                <a:latin typeface="Arial Black"/>
                <a:cs typeface="Arial Black"/>
              </a:rPr>
              <a:t>line </a:t>
            </a:r>
            <a:r>
              <a:rPr dirty="0" sz="2800" spc="-280">
                <a:latin typeface="Arial Black"/>
                <a:cs typeface="Arial Black"/>
              </a:rPr>
              <a:t>with </a:t>
            </a:r>
            <a:r>
              <a:rPr dirty="0" sz="2800" spc="-245">
                <a:latin typeface="Arial Black"/>
                <a:cs typeface="Arial Black"/>
              </a:rPr>
              <a:t>the </a:t>
            </a:r>
            <a:r>
              <a:rPr dirty="0" sz="2800" spc="-365">
                <a:latin typeface="Arial Black"/>
                <a:cs typeface="Arial Black"/>
              </a:rPr>
              <a:t>FAIR </a:t>
            </a:r>
            <a:r>
              <a:rPr dirty="0" sz="2800" spc="-270">
                <a:latin typeface="Arial Black"/>
                <a:cs typeface="Arial Black"/>
              </a:rPr>
              <a:t>principles, </a:t>
            </a:r>
            <a:r>
              <a:rPr dirty="0" sz="2800" spc="-245">
                <a:latin typeface="Arial Black"/>
                <a:cs typeface="Arial Black"/>
              </a:rPr>
              <a:t>the </a:t>
            </a:r>
            <a:r>
              <a:rPr dirty="0" sz="2800" spc="-220">
                <a:latin typeface="Arial Black"/>
                <a:cs typeface="Arial Black"/>
              </a:rPr>
              <a:t>underlying </a:t>
            </a:r>
            <a:r>
              <a:rPr dirty="0" sz="2800" spc="-265">
                <a:latin typeface="Arial Black"/>
                <a:cs typeface="Arial Black"/>
              </a:rPr>
              <a:t>data </a:t>
            </a:r>
            <a:r>
              <a:rPr dirty="0" sz="2800" spc="-254">
                <a:latin typeface="Arial Black"/>
                <a:cs typeface="Arial Black"/>
              </a:rPr>
              <a:t>should</a:t>
            </a:r>
            <a:r>
              <a:rPr dirty="0" sz="2800" spc="-505">
                <a:latin typeface="Arial Black"/>
                <a:cs typeface="Arial Black"/>
              </a:rPr>
              <a:t> </a:t>
            </a:r>
            <a:r>
              <a:rPr dirty="0" sz="2800" spc="-235">
                <a:latin typeface="Arial Black"/>
                <a:cs typeface="Arial Black"/>
              </a:rPr>
              <a:t>be  </a:t>
            </a:r>
            <a:r>
              <a:rPr dirty="0" sz="2800" spc="-305">
                <a:latin typeface="Arial Black"/>
                <a:cs typeface="Arial Black"/>
              </a:rPr>
              <a:t>available </a:t>
            </a:r>
            <a:r>
              <a:rPr dirty="0" sz="2800" spc="-170">
                <a:latin typeface="Arial Black"/>
                <a:cs typeface="Arial Black"/>
              </a:rPr>
              <a:t>for </a:t>
            </a:r>
            <a:r>
              <a:rPr dirty="0" sz="2800" spc="-190">
                <a:latin typeface="Arial Black"/>
                <a:cs typeface="Arial Black"/>
              </a:rPr>
              <a:t>further</a:t>
            </a:r>
            <a:r>
              <a:rPr dirty="0" sz="2800" spc="-380">
                <a:latin typeface="Arial Black"/>
                <a:cs typeface="Arial Black"/>
              </a:rPr>
              <a:t> </a:t>
            </a:r>
            <a:r>
              <a:rPr dirty="0" sz="2800" spc="-240">
                <a:latin typeface="Arial Black"/>
                <a:cs typeface="Arial Black"/>
              </a:rPr>
              <a:t>re-use.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365759"/>
            <a:ext cx="10515600" cy="1324610"/>
          </a:xfrm>
          <a:custGeom>
            <a:avLst/>
            <a:gdLst/>
            <a:ahLst/>
            <a:cxnLst/>
            <a:rect l="l" t="t" r="r" b="b"/>
            <a:pathLst>
              <a:path w="10515600" h="1324610">
                <a:moveTo>
                  <a:pt x="10515600" y="0"/>
                </a:moveTo>
                <a:lnTo>
                  <a:pt x="0" y="0"/>
                </a:lnTo>
                <a:lnTo>
                  <a:pt x="0" y="1324356"/>
                </a:lnTo>
                <a:lnTo>
                  <a:pt x="10515600" y="1324356"/>
                </a:lnTo>
                <a:lnTo>
                  <a:pt x="10515600" y="0"/>
                </a:lnTo>
                <a:close/>
              </a:path>
            </a:pathLst>
          </a:custGeom>
          <a:solidFill>
            <a:srgbClr val="8DAF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400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000"/>
              </a:spcBef>
            </a:pPr>
            <a:r>
              <a:rPr dirty="0" spc="-35"/>
              <a:t>Inspiration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724681"/>
            <a:ext cx="10081260" cy="3057525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 spc="-245">
                <a:latin typeface="Arial Black"/>
                <a:cs typeface="Arial Black"/>
              </a:rPr>
              <a:t>Starting </a:t>
            </a:r>
            <a:r>
              <a:rPr dirty="0" sz="2800" spc="-204">
                <a:latin typeface="Arial Black"/>
                <a:cs typeface="Arial Black"/>
              </a:rPr>
              <a:t>point: </a:t>
            </a:r>
            <a:r>
              <a:rPr dirty="0" sz="2800" spc="-300">
                <a:latin typeface="Arial Black"/>
                <a:cs typeface="Arial Black"/>
              </a:rPr>
              <a:t>The </a:t>
            </a:r>
            <a:r>
              <a:rPr dirty="0" sz="2800" spc="-370">
                <a:latin typeface="Arial Black"/>
                <a:cs typeface="Arial Black"/>
              </a:rPr>
              <a:t>circles </a:t>
            </a:r>
            <a:r>
              <a:rPr dirty="0" sz="2800" spc="-140">
                <a:latin typeface="Arial Black"/>
                <a:cs typeface="Arial Black"/>
              </a:rPr>
              <a:t>of </a:t>
            </a:r>
            <a:r>
              <a:rPr dirty="0" sz="2800" spc="-295">
                <a:latin typeface="Arial Black"/>
                <a:cs typeface="Arial Black"/>
              </a:rPr>
              <a:t>Edward</a:t>
            </a:r>
            <a:r>
              <a:rPr dirty="0" sz="2800" spc="-465">
                <a:latin typeface="Arial Black"/>
                <a:cs typeface="Arial Black"/>
              </a:rPr>
              <a:t> </a:t>
            </a:r>
            <a:r>
              <a:rPr dirty="0" sz="2800" spc="-355">
                <a:latin typeface="Arial Black"/>
                <a:cs typeface="Arial Black"/>
              </a:rPr>
              <a:t>Timms</a:t>
            </a:r>
            <a:endParaRPr sz="2800">
              <a:latin typeface="Arial Black"/>
              <a:cs typeface="Arial Black"/>
            </a:endParaRPr>
          </a:p>
          <a:p>
            <a:pPr marL="241300" marR="949325" indent="-229235">
              <a:lnSpc>
                <a:spcPts val="3030"/>
              </a:lnSpc>
              <a:spcBef>
                <a:spcPts val="103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 spc="-305">
                <a:latin typeface="Arial Black"/>
                <a:cs typeface="Arial Black"/>
              </a:rPr>
              <a:t>Let </a:t>
            </a:r>
            <a:r>
              <a:rPr dirty="0" sz="2800" spc="-250">
                <a:latin typeface="Arial Black"/>
                <a:cs typeface="Arial Black"/>
              </a:rPr>
              <a:t>the </a:t>
            </a:r>
            <a:r>
              <a:rPr dirty="0" sz="2800" spc="-300">
                <a:latin typeface="Arial Black"/>
                <a:cs typeface="Arial Black"/>
              </a:rPr>
              <a:t>user </a:t>
            </a:r>
            <a:r>
              <a:rPr dirty="0" sz="2800" spc="-260">
                <a:latin typeface="Arial Black"/>
                <a:cs typeface="Arial Black"/>
              </a:rPr>
              <a:t>arrange </a:t>
            </a:r>
            <a:r>
              <a:rPr dirty="0" sz="2800" spc="-335">
                <a:latin typeface="Arial Black"/>
                <a:cs typeface="Arial Black"/>
              </a:rPr>
              <a:t>clusters </a:t>
            </a:r>
            <a:r>
              <a:rPr dirty="0" sz="2800" spc="-140">
                <a:latin typeface="Arial Black"/>
                <a:cs typeface="Arial Black"/>
              </a:rPr>
              <a:t>of </a:t>
            </a:r>
            <a:r>
              <a:rPr dirty="0" sz="2800" spc="-240">
                <a:latin typeface="Arial Black"/>
                <a:cs typeface="Arial Black"/>
              </a:rPr>
              <a:t>people </a:t>
            </a:r>
            <a:r>
              <a:rPr dirty="0" sz="2800" spc="-270">
                <a:latin typeface="Arial Black"/>
                <a:cs typeface="Arial Black"/>
              </a:rPr>
              <a:t>again </a:t>
            </a:r>
            <a:r>
              <a:rPr dirty="0" sz="2800" spc="-235">
                <a:latin typeface="Arial Black"/>
                <a:cs typeface="Arial Black"/>
              </a:rPr>
              <a:t>and</a:t>
            </a:r>
            <a:r>
              <a:rPr dirty="0" sz="2800" spc="-560">
                <a:latin typeface="Arial Black"/>
                <a:cs typeface="Arial Black"/>
              </a:rPr>
              <a:t> </a:t>
            </a:r>
            <a:r>
              <a:rPr dirty="0" sz="2800" spc="-270">
                <a:latin typeface="Arial Black"/>
                <a:cs typeface="Arial Black"/>
              </a:rPr>
              <a:t>again  </a:t>
            </a:r>
            <a:r>
              <a:rPr dirty="0" sz="2800" spc="-305">
                <a:latin typeface="Arial Black"/>
                <a:cs typeface="Arial Black"/>
              </a:rPr>
              <a:t>according </a:t>
            </a:r>
            <a:r>
              <a:rPr dirty="0" sz="2800" spc="-229">
                <a:latin typeface="Arial Black"/>
                <a:cs typeface="Arial Black"/>
              </a:rPr>
              <a:t>to </a:t>
            </a:r>
            <a:r>
              <a:rPr dirty="0" sz="2800" spc="-240">
                <a:latin typeface="Arial Black"/>
                <a:cs typeface="Arial Black"/>
              </a:rPr>
              <a:t>their </a:t>
            </a:r>
            <a:r>
              <a:rPr dirty="0" sz="2800" spc="-295">
                <a:latin typeface="Arial Black"/>
                <a:cs typeface="Arial Black"/>
              </a:rPr>
              <a:t>needs </a:t>
            </a:r>
            <a:r>
              <a:rPr dirty="0" sz="2800" spc="-285">
                <a:latin typeface="Arial Black"/>
                <a:cs typeface="Arial Black"/>
              </a:rPr>
              <a:t>based </a:t>
            </a:r>
            <a:r>
              <a:rPr dirty="0" sz="2800" spc="-200">
                <a:latin typeface="Arial Black"/>
                <a:cs typeface="Arial Black"/>
              </a:rPr>
              <a:t>on </a:t>
            </a:r>
            <a:r>
              <a:rPr dirty="0" sz="2800" spc="-215">
                <a:latin typeface="Arial Black"/>
                <a:cs typeface="Arial Black"/>
              </a:rPr>
              <a:t>different</a:t>
            </a:r>
            <a:r>
              <a:rPr dirty="0" sz="2800" spc="-470">
                <a:latin typeface="Arial Black"/>
                <a:cs typeface="Arial Black"/>
              </a:rPr>
              <a:t> </a:t>
            </a:r>
            <a:r>
              <a:rPr dirty="0" sz="2800" spc="-300">
                <a:latin typeface="Arial Black"/>
                <a:cs typeface="Arial Black"/>
              </a:rPr>
              <a:t>categories</a:t>
            </a:r>
            <a:endParaRPr sz="2800">
              <a:latin typeface="Arial Black"/>
              <a:cs typeface="Arial Black"/>
            </a:endParaRPr>
          </a:p>
          <a:p>
            <a:pPr marL="241300" indent="-22923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 spc="-290">
                <a:latin typeface="Arial Black"/>
                <a:cs typeface="Arial Black"/>
              </a:rPr>
              <a:t>Person</a:t>
            </a:r>
            <a:r>
              <a:rPr dirty="0" sz="2800" spc="-305">
                <a:latin typeface="Arial Black"/>
                <a:cs typeface="Arial Black"/>
              </a:rPr>
              <a:t> </a:t>
            </a:r>
            <a:r>
              <a:rPr dirty="0" sz="2800" spc="-275">
                <a:latin typeface="Arial Black"/>
                <a:cs typeface="Arial Black"/>
              </a:rPr>
              <a:t>centration:</a:t>
            </a:r>
            <a:endParaRPr sz="2800">
              <a:latin typeface="Arial Black"/>
              <a:cs typeface="Arial Black"/>
            </a:endParaRPr>
          </a:p>
          <a:p>
            <a:pPr lvl="1" marL="698500" marR="749300" indent="-228600">
              <a:lnSpc>
                <a:spcPts val="2590"/>
              </a:lnSpc>
              <a:spcBef>
                <a:spcPts val="550"/>
              </a:spcBef>
              <a:buFont typeface="Arial"/>
              <a:buChar char="•"/>
              <a:tabLst>
                <a:tab pos="699135" algn="l"/>
              </a:tabLst>
            </a:pPr>
            <a:r>
              <a:rPr dirty="0" sz="2400" spc="-250">
                <a:latin typeface="Arial Black"/>
                <a:cs typeface="Arial Black"/>
              </a:rPr>
              <a:t>break </a:t>
            </a:r>
            <a:r>
              <a:rPr dirty="0" sz="2400" spc="-120">
                <a:latin typeface="Arial Black"/>
                <a:cs typeface="Arial Black"/>
              </a:rPr>
              <a:t>of </a:t>
            </a:r>
            <a:r>
              <a:rPr dirty="0" sz="2400" spc="-215">
                <a:latin typeface="Arial Black"/>
                <a:cs typeface="Arial Black"/>
              </a:rPr>
              <a:t>the </a:t>
            </a:r>
            <a:r>
              <a:rPr dirty="0" sz="2400" spc="-245">
                <a:latin typeface="Arial Black"/>
                <a:cs typeface="Arial Black"/>
              </a:rPr>
              <a:t>provenance </a:t>
            </a:r>
            <a:r>
              <a:rPr dirty="0" sz="2400" spc="-215">
                <a:latin typeface="Arial Black"/>
                <a:cs typeface="Arial Black"/>
              </a:rPr>
              <a:t>principle </a:t>
            </a:r>
            <a:r>
              <a:rPr dirty="0" sz="2400" spc="-235">
                <a:latin typeface="Arial Black"/>
                <a:cs typeface="Arial Black"/>
              </a:rPr>
              <a:t>with </a:t>
            </a:r>
            <a:r>
              <a:rPr dirty="0" sz="2400" spc="-225">
                <a:latin typeface="Arial Black"/>
                <a:cs typeface="Arial Black"/>
              </a:rPr>
              <a:t>multiple </a:t>
            </a:r>
            <a:r>
              <a:rPr dirty="0" sz="2400" spc="-254">
                <a:latin typeface="Arial Black"/>
                <a:cs typeface="Arial Black"/>
              </a:rPr>
              <a:t>acquisitions</a:t>
            </a:r>
            <a:r>
              <a:rPr dirty="0" sz="2400" spc="-585">
                <a:latin typeface="Arial Black"/>
                <a:cs typeface="Arial Black"/>
              </a:rPr>
              <a:t> </a:t>
            </a:r>
            <a:r>
              <a:rPr dirty="0" sz="2400" spc="-120">
                <a:latin typeface="Arial Black"/>
                <a:cs typeface="Arial Black"/>
              </a:rPr>
              <a:t>of  </a:t>
            </a:r>
            <a:r>
              <a:rPr dirty="0" sz="2400" spc="-250">
                <a:latin typeface="Arial Black"/>
                <a:cs typeface="Arial Black"/>
              </a:rPr>
              <a:t>material </a:t>
            </a:r>
            <a:r>
              <a:rPr dirty="0" sz="2400" spc="-195">
                <a:latin typeface="Arial Black"/>
                <a:cs typeface="Arial Black"/>
              </a:rPr>
              <a:t>to </a:t>
            </a:r>
            <a:r>
              <a:rPr dirty="0" sz="2400" spc="-210">
                <a:latin typeface="Arial Black"/>
                <a:cs typeface="Arial Black"/>
              </a:rPr>
              <a:t>one</a:t>
            </a:r>
            <a:r>
              <a:rPr dirty="0" sz="2400" spc="-360">
                <a:latin typeface="Arial Black"/>
                <a:cs typeface="Arial Black"/>
              </a:rPr>
              <a:t> </a:t>
            </a:r>
            <a:r>
              <a:rPr dirty="0" sz="2400" spc="-210">
                <a:latin typeface="Arial Black"/>
                <a:cs typeface="Arial Black"/>
              </a:rPr>
              <a:t>person</a:t>
            </a:r>
            <a:endParaRPr sz="2400">
              <a:latin typeface="Arial Black"/>
              <a:cs typeface="Arial Black"/>
            </a:endParaRPr>
          </a:p>
          <a:p>
            <a:pPr lvl="1" marL="698500" indent="-229235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9135" algn="l"/>
              </a:tabLst>
            </a:pPr>
            <a:r>
              <a:rPr dirty="0" sz="2400" spc="-265">
                <a:latin typeface="Arial Black"/>
                <a:cs typeface="Arial Black"/>
              </a:rPr>
              <a:t>Disassemble </a:t>
            </a:r>
            <a:r>
              <a:rPr dirty="0" sz="2400" spc="-210">
                <a:latin typeface="Arial Black"/>
                <a:cs typeface="Arial Black"/>
              </a:rPr>
              <a:t>virtually </a:t>
            </a:r>
            <a:r>
              <a:rPr dirty="0" sz="2400" spc="-229">
                <a:latin typeface="Arial Black"/>
                <a:cs typeface="Arial Black"/>
              </a:rPr>
              <a:t>family </a:t>
            </a:r>
            <a:r>
              <a:rPr dirty="0" sz="2400" spc="-265">
                <a:latin typeface="Arial Black"/>
                <a:cs typeface="Arial Black"/>
              </a:rPr>
              <a:t>archive </a:t>
            </a:r>
            <a:r>
              <a:rPr dirty="0" sz="2400" spc="-195">
                <a:latin typeface="Arial Black"/>
                <a:cs typeface="Arial Black"/>
              </a:rPr>
              <a:t>to </a:t>
            </a:r>
            <a:r>
              <a:rPr dirty="0" sz="2400" spc="-310">
                <a:latin typeface="Arial Black"/>
                <a:cs typeface="Arial Black"/>
              </a:rPr>
              <a:t>make </a:t>
            </a:r>
            <a:r>
              <a:rPr dirty="0" sz="2400" spc="-225">
                <a:latin typeface="Arial Black"/>
                <a:cs typeface="Arial Black"/>
              </a:rPr>
              <a:t>every </a:t>
            </a:r>
            <a:r>
              <a:rPr dirty="0" sz="2400" spc="-240">
                <a:latin typeface="Arial Black"/>
                <a:cs typeface="Arial Black"/>
              </a:rPr>
              <a:t>singe </a:t>
            </a:r>
            <a:r>
              <a:rPr dirty="0" sz="2400" spc="-235">
                <a:latin typeface="Arial Black"/>
                <a:cs typeface="Arial Black"/>
              </a:rPr>
              <a:t>member</a:t>
            </a:r>
            <a:r>
              <a:rPr dirty="0" sz="2400" spc="-409">
                <a:latin typeface="Arial Black"/>
                <a:cs typeface="Arial Black"/>
              </a:rPr>
              <a:t> </a:t>
            </a:r>
            <a:r>
              <a:rPr dirty="0" sz="2400" spc="-120">
                <a:latin typeface="Arial Black"/>
                <a:cs typeface="Arial Black"/>
              </a:rPr>
              <a:t>of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2994" y="4720208"/>
            <a:ext cx="23437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10">
                <a:latin typeface="Arial Black"/>
                <a:cs typeface="Arial Black"/>
              </a:rPr>
              <a:t>the </a:t>
            </a:r>
            <a:r>
              <a:rPr dirty="0" sz="2400" spc="-229">
                <a:latin typeface="Arial Black"/>
                <a:cs typeface="Arial Black"/>
              </a:rPr>
              <a:t>family</a:t>
            </a:r>
            <a:r>
              <a:rPr dirty="0" sz="2400" spc="-355">
                <a:latin typeface="Arial Black"/>
                <a:cs typeface="Arial Black"/>
              </a:rPr>
              <a:t> </a:t>
            </a:r>
            <a:r>
              <a:rPr dirty="0" sz="2400" spc="-240">
                <a:latin typeface="Arial Black"/>
                <a:cs typeface="Arial Black"/>
              </a:rPr>
              <a:t>visible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293352" y="137160"/>
            <a:ext cx="2656331" cy="2054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181215" y="4901945"/>
            <a:ext cx="4584700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A6A6A6"/>
                </a:solidFill>
                <a:latin typeface="Carlito"/>
                <a:cs typeface="Carlito"/>
              </a:rPr>
              <a:t>The Vienna </a:t>
            </a:r>
            <a:r>
              <a:rPr dirty="0" sz="1800" spc="-10">
                <a:solidFill>
                  <a:srgbClr val="A6A6A6"/>
                </a:solidFill>
                <a:latin typeface="Carlito"/>
                <a:cs typeface="Carlito"/>
              </a:rPr>
              <a:t>Circles </a:t>
            </a:r>
            <a:r>
              <a:rPr dirty="0" sz="1800" spc="-5">
                <a:solidFill>
                  <a:srgbClr val="A6A6A6"/>
                </a:solidFill>
                <a:latin typeface="Carlito"/>
                <a:cs typeface="Carlito"/>
              </a:rPr>
              <a:t>in </a:t>
            </a:r>
            <a:r>
              <a:rPr dirty="0" sz="1800">
                <a:solidFill>
                  <a:srgbClr val="A6A6A6"/>
                </a:solidFill>
                <a:latin typeface="Carlito"/>
                <a:cs typeface="Carlito"/>
              </a:rPr>
              <a:t>the 1920/30Th </a:t>
            </a:r>
            <a:r>
              <a:rPr dirty="0" sz="1800" spc="-10">
                <a:solidFill>
                  <a:srgbClr val="A6A6A6"/>
                </a:solidFill>
                <a:latin typeface="Carlito"/>
                <a:cs typeface="Carlito"/>
              </a:rPr>
              <a:t>according</a:t>
            </a:r>
            <a:r>
              <a:rPr dirty="0" sz="1800" spc="80">
                <a:solidFill>
                  <a:srgbClr val="A6A6A6"/>
                </a:solidFill>
                <a:latin typeface="Carlito"/>
                <a:cs typeface="Carlito"/>
              </a:rPr>
              <a:t> </a:t>
            </a:r>
            <a:r>
              <a:rPr dirty="0" sz="1800" spc="-15">
                <a:solidFill>
                  <a:srgbClr val="A6A6A6"/>
                </a:solidFill>
                <a:latin typeface="Carlito"/>
                <a:cs typeface="Carlito"/>
              </a:rPr>
              <a:t>to</a:t>
            </a:r>
            <a:endParaRPr sz="1800">
              <a:latin typeface="Carlito"/>
              <a:cs typeface="Carlito"/>
            </a:endParaRPr>
          </a:p>
          <a:p>
            <a:pPr algn="just" marL="332105" marR="5715" indent="3561715">
              <a:lnSpc>
                <a:spcPct val="100000"/>
              </a:lnSpc>
            </a:pPr>
            <a:r>
              <a:rPr dirty="0" sz="1800" spc="-5">
                <a:solidFill>
                  <a:srgbClr val="A6A6A6"/>
                </a:solidFill>
                <a:latin typeface="Carlito"/>
                <a:cs typeface="Carlito"/>
              </a:rPr>
              <a:t>T</a:t>
            </a:r>
            <a:r>
              <a:rPr dirty="0" sz="1800" spc="-10">
                <a:solidFill>
                  <a:srgbClr val="A6A6A6"/>
                </a:solidFill>
                <a:latin typeface="Carlito"/>
                <a:cs typeface="Carlito"/>
              </a:rPr>
              <a:t>i</a:t>
            </a:r>
            <a:r>
              <a:rPr dirty="0" sz="1800">
                <a:solidFill>
                  <a:srgbClr val="A6A6A6"/>
                </a:solidFill>
                <a:latin typeface="Carlito"/>
                <a:cs typeface="Carlito"/>
              </a:rPr>
              <a:t>mm</a:t>
            </a:r>
            <a:r>
              <a:rPr dirty="0" sz="1800" spc="5">
                <a:solidFill>
                  <a:srgbClr val="A6A6A6"/>
                </a:solidFill>
                <a:latin typeface="Carlito"/>
                <a:cs typeface="Carlito"/>
              </a:rPr>
              <a:t>s</a:t>
            </a:r>
            <a:r>
              <a:rPr dirty="0" sz="1800">
                <a:solidFill>
                  <a:srgbClr val="A6A6A6"/>
                </a:solidFill>
                <a:latin typeface="Carlito"/>
                <a:cs typeface="Carlito"/>
              </a:rPr>
              <a:t>.  </a:t>
            </a:r>
            <a:r>
              <a:rPr dirty="0" sz="1800" spc="-5" i="1">
                <a:solidFill>
                  <a:srgbClr val="A6A6A6"/>
                </a:solidFill>
                <a:latin typeface="Carlito"/>
                <a:cs typeface="Carlito"/>
              </a:rPr>
              <a:t>Dynamik der Kreise, </a:t>
            </a:r>
            <a:r>
              <a:rPr dirty="0" sz="1800" spc="-10" i="1">
                <a:solidFill>
                  <a:srgbClr val="A6A6A6"/>
                </a:solidFill>
                <a:latin typeface="Carlito"/>
                <a:cs typeface="Carlito"/>
              </a:rPr>
              <a:t>Resonanz </a:t>
            </a:r>
            <a:r>
              <a:rPr dirty="0" sz="1800" spc="-5" i="1">
                <a:solidFill>
                  <a:srgbClr val="A6A6A6"/>
                </a:solidFill>
                <a:latin typeface="Carlito"/>
                <a:cs typeface="Carlito"/>
              </a:rPr>
              <a:t>der Räume. Die  </a:t>
            </a:r>
            <a:r>
              <a:rPr dirty="0" sz="1800" spc="-10" i="1">
                <a:solidFill>
                  <a:srgbClr val="A6A6A6"/>
                </a:solidFill>
                <a:latin typeface="Carlito"/>
                <a:cs typeface="Carlito"/>
              </a:rPr>
              <a:t>schöpferischen </a:t>
            </a:r>
            <a:r>
              <a:rPr dirty="0" sz="1800" spc="-5" i="1">
                <a:solidFill>
                  <a:srgbClr val="A6A6A6"/>
                </a:solidFill>
                <a:latin typeface="Carlito"/>
                <a:cs typeface="Carlito"/>
              </a:rPr>
              <a:t>Impulse der Wiener</a:t>
            </a:r>
            <a:r>
              <a:rPr dirty="0" sz="1800" spc="60" i="1">
                <a:solidFill>
                  <a:srgbClr val="A6A6A6"/>
                </a:solidFill>
                <a:latin typeface="Carlito"/>
                <a:cs typeface="Carlito"/>
              </a:rPr>
              <a:t> </a:t>
            </a:r>
            <a:r>
              <a:rPr dirty="0" sz="1800" spc="-10" i="1">
                <a:solidFill>
                  <a:srgbClr val="A6A6A6"/>
                </a:solidFill>
                <a:latin typeface="Carlito"/>
                <a:cs typeface="Carlito"/>
              </a:rPr>
              <a:t>Moderne,</a:t>
            </a:r>
            <a:endParaRPr sz="1800">
              <a:latin typeface="Carlito"/>
              <a:cs typeface="Carlito"/>
            </a:endParaRPr>
          </a:p>
          <a:p>
            <a:pPr algn="just" marL="3173095">
              <a:lnSpc>
                <a:spcPct val="100000"/>
              </a:lnSpc>
            </a:pPr>
            <a:r>
              <a:rPr dirty="0" sz="1800" spc="-5" i="1">
                <a:solidFill>
                  <a:srgbClr val="A6A6A6"/>
                </a:solidFill>
                <a:latin typeface="Carlito"/>
                <a:cs typeface="Carlito"/>
              </a:rPr>
              <a:t>Wien </a:t>
            </a:r>
            <a:r>
              <a:rPr dirty="0" sz="1800" i="1">
                <a:solidFill>
                  <a:srgbClr val="A6A6A6"/>
                </a:solidFill>
                <a:latin typeface="Carlito"/>
                <a:cs typeface="Carlito"/>
              </a:rPr>
              <a:t>2013,</a:t>
            </a:r>
            <a:r>
              <a:rPr dirty="0" sz="1800" spc="-65" i="1">
                <a:solidFill>
                  <a:srgbClr val="A6A6A6"/>
                </a:solidFill>
                <a:latin typeface="Carlito"/>
                <a:cs typeface="Carlito"/>
              </a:rPr>
              <a:t> </a:t>
            </a:r>
            <a:r>
              <a:rPr dirty="0" sz="1800" i="1">
                <a:solidFill>
                  <a:srgbClr val="A6A6A6"/>
                </a:solidFill>
                <a:latin typeface="Carlito"/>
                <a:cs typeface="Carlito"/>
              </a:rPr>
              <a:t>14</a:t>
            </a:r>
            <a:r>
              <a:rPr dirty="0" sz="1800" i="1">
                <a:latin typeface="Carlito"/>
                <a:cs typeface="Carlito"/>
              </a:rPr>
              <a:t>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25467" y="4773167"/>
            <a:ext cx="1985772" cy="14036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774695" y="6419189"/>
            <a:ext cx="7887970" cy="240029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200" spc="-95">
                <a:solidFill>
                  <a:srgbClr val="888888"/>
                </a:solidFill>
                <a:latin typeface="Arial Black"/>
                <a:cs typeface="Arial Black"/>
              </a:rPr>
              <a:t>Workshop</a:t>
            </a:r>
            <a:r>
              <a:rPr dirty="0" sz="1200" spc="-15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85">
                <a:solidFill>
                  <a:srgbClr val="888888"/>
                </a:solidFill>
                <a:latin typeface="Arial Black"/>
                <a:cs typeface="Arial Black"/>
              </a:rPr>
              <a:t>on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Information</a:t>
            </a:r>
            <a:r>
              <a:rPr dirty="0" sz="1200" spc="-14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Vizualization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0">
                <a:solidFill>
                  <a:srgbClr val="888888"/>
                </a:solidFill>
                <a:latin typeface="Arial Black"/>
                <a:cs typeface="Arial Black"/>
              </a:rPr>
              <a:t>in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the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(Digital)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Humanities,</a:t>
            </a:r>
            <a:r>
              <a:rPr dirty="0" sz="1200" spc="-14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80">
                <a:solidFill>
                  <a:srgbClr val="888888"/>
                </a:solidFill>
                <a:latin typeface="Arial Black"/>
                <a:cs typeface="Arial Black"/>
              </a:rPr>
              <a:t>27th-28th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60">
                <a:solidFill>
                  <a:srgbClr val="888888"/>
                </a:solidFill>
                <a:latin typeface="Arial Black"/>
                <a:cs typeface="Arial Black"/>
              </a:rPr>
              <a:t>of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95">
                <a:solidFill>
                  <a:srgbClr val="888888"/>
                </a:solidFill>
                <a:latin typeface="Arial Black"/>
                <a:cs typeface="Arial Black"/>
              </a:rPr>
              <a:t>October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2022,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14">
                <a:solidFill>
                  <a:srgbClr val="888888"/>
                </a:solidFill>
                <a:latin typeface="Arial Black"/>
                <a:cs typeface="Arial Black"/>
              </a:rPr>
              <a:t>University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60">
                <a:solidFill>
                  <a:srgbClr val="888888"/>
                </a:solidFill>
                <a:latin typeface="Arial Black"/>
                <a:cs typeface="Arial Black"/>
              </a:rPr>
              <a:t>of</a:t>
            </a:r>
            <a:r>
              <a:rPr dirty="0" sz="1200" spc="-13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Graz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6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10"/>
              </a:spcBef>
            </a:pPr>
            <a:fld id="{81D60167-4931-47E6-BA6A-407CBD079E47}" type="slidenum">
              <a:rPr dirty="0" spc="-180"/>
              <a:t>10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10515600" cy="1324610"/>
          </a:xfrm>
          <a:prstGeom prst="rect"/>
          <a:solidFill>
            <a:srgbClr val="8DAFC1"/>
          </a:solidFill>
        </p:spPr>
        <p:txBody>
          <a:bodyPr wrap="square" lIns="0" tIns="25400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000"/>
              </a:spcBef>
            </a:pPr>
            <a:r>
              <a:rPr dirty="0" spc="-70"/>
              <a:t>What </a:t>
            </a:r>
            <a:r>
              <a:rPr dirty="0" spc="-210"/>
              <a:t>we </a:t>
            </a:r>
            <a:r>
              <a:rPr dirty="0" spc="-90"/>
              <a:t>want </a:t>
            </a:r>
            <a:r>
              <a:rPr dirty="0" spc="-5"/>
              <a:t>the </a:t>
            </a:r>
            <a:r>
              <a:rPr dirty="0" spc="-70"/>
              <a:t>user </a:t>
            </a:r>
            <a:r>
              <a:rPr dirty="0" spc="55"/>
              <a:t>to</a:t>
            </a:r>
            <a:r>
              <a:rPr dirty="0" spc="434"/>
              <a:t> </a:t>
            </a:r>
            <a:r>
              <a:rPr dirty="0" spc="-114"/>
              <a:t>see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74695" y="6419189"/>
            <a:ext cx="7887970" cy="240029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200" spc="-95">
                <a:solidFill>
                  <a:srgbClr val="888888"/>
                </a:solidFill>
                <a:latin typeface="Arial Black"/>
                <a:cs typeface="Arial Black"/>
              </a:rPr>
              <a:t>Workshop</a:t>
            </a:r>
            <a:r>
              <a:rPr dirty="0" sz="1200" spc="-15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85">
                <a:solidFill>
                  <a:srgbClr val="888888"/>
                </a:solidFill>
                <a:latin typeface="Arial Black"/>
                <a:cs typeface="Arial Black"/>
              </a:rPr>
              <a:t>on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Information</a:t>
            </a:r>
            <a:r>
              <a:rPr dirty="0" sz="1200" spc="-14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Vizualization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0">
                <a:solidFill>
                  <a:srgbClr val="888888"/>
                </a:solidFill>
                <a:latin typeface="Arial Black"/>
                <a:cs typeface="Arial Black"/>
              </a:rPr>
              <a:t>in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the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(Digital)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Humanities,</a:t>
            </a:r>
            <a:r>
              <a:rPr dirty="0" sz="1200" spc="-14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80">
                <a:solidFill>
                  <a:srgbClr val="888888"/>
                </a:solidFill>
                <a:latin typeface="Arial Black"/>
                <a:cs typeface="Arial Black"/>
              </a:rPr>
              <a:t>27th-28th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60">
                <a:solidFill>
                  <a:srgbClr val="888888"/>
                </a:solidFill>
                <a:latin typeface="Arial Black"/>
                <a:cs typeface="Arial Black"/>
              </a:rPr>
              <a:t>of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95">
                <a:solidFill>
                  <a:srgbClr val="888888"/>
                </a:solidFill>
                <a:latin typeface="Arial Black"/>
                <a:cs typeface="Arial Black"/>
              </a:rPr>
              <a:t>October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2022,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14">
                <a:solidFill>
                  <a:srgbClr val="888888"/>
                </a:solidFill>
                <a:latin typeface="Arial Black"/>
                <a:cs typeface="Arial Black"/>
              </a:rPr>
              <a:t>University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60">
                <a:solidFill>
                  <a:srgbClr val="888888"/>
                </a:solidFill>
                <a:latin typeface="Arial Black"/>
                <a:cs typeface="Arial Black"/>
              </a:rPr>
              <a:t>of</a:t>
            </a:r>
            <a:r>
              <a:rPr dirty="0" sz="1200" spc="-13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Graz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6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10"/>
              </a:spcBef>
            </a:pPr>
            <a:fld id="{81D60167-4931-47E6-BA6A-407CBD079E47}" type="slidenum">
              <a:rPr dirty="0" spc="-18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16939" y="1746250"/>
            <a:ext cx="10038715" cy="4095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65">
                <a:solidFill>
                  <a:srgbClr val="1B1E24"/>
                </a:solidFill>
                <a:latin typeface="Arial Black"/>
                <a:cs typeface="Arial Black"/>
              </a:rPr>
              <a:t>Main </a:t>
            </a:r>
            <a:r>
              <a:rPr dirty="0" sz="2400" spc="-215">
                <a:solidFill>
                  <a:srgbClr val="1B1E24"/>
                </a:solidFill>
                <a:latin typeface="Arial Black"/>
                <a:cs typeface="Arial Black"/>
              </a:rPr>
              <a:t>target</a:t>
            </a:r>
            <a:r>
              <a:rPr dirty="0" sz="2400" spc="-375">
                <a:solidFill>
                  <a:srgbClr val="1B1E24"/>
                </a:solidFill>
                <a:latin typeface="Arial Black"/>
                <a:cs typeface="Arial Black"/>
              </a:rPr>
              <a:t> </a:t>
            </a:r>
            <a:r>
              <a:rPr dirty="0" sz="2400" spc="-175">
                <a:solidFill>
                  <a:srgbClr val="1B1E24"/>
                </a:solidFill>
                <a:latin typeface="Arial Black"/>
                <a:cs typeface="Arial Black"/>
              </a:rPr>
              <a:t>group:</a:t>
            </a:r>
            <a:endParaRPr sz="2400">
              <a:latin typeface="Arial Black"/>
              <a:cs typeface="Arial Black"/>
            </a:endParaRPr>
          </a:p>
          <a:p>
            <a:pPr marL="241300" indent="-229235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400" spc="-240">
                <a:solidFill>
                  <a:srgbClr val="1B1E24"/>
                </a:solidFill>
                <a:latin typeface="Arial Black"/>
                <a:cs typeface="Arial Black"/>
              </a:rPr>
              <a:t>Students</a:t>
            </a:r>
            <a:endParaRPr sz="2400">
              <a:latin typeface="Arial Black"/>
              <a:cs typeface="Arial Black"/>
            </a:endParaRPr>
          </a:p>
          <a:p>
            <a:pPr marL="241300" indent="-229235">
              <a:lnSpc>
                <a:spcPct val="100000"/>
              </a:lnSpc>
              <a:spcBef>
                <a:spcPts val="15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400" spc="-225">
                <a:solidFill>
                  <a:srgbClr val="1B1E24"/>
                </a:solidFill>
                <a:latin typeface="Arial Black"/>
                <a:cs typeface="Arial Black"/>
              </a:rPr>
              <a:t>University</a:t>
            </a:r>
            <a:r>
              <a:rPr dirty="0" sz="2400" spc="-250">
                <a:solidFill>
                  <a:srgbClr val="1B1E24"/>
                </a:solidFill>
                <a:latin typeface="Arial Black"/>
                <a:cs typeface="Arial Black"/>
              </a:rPr>
              <a:t> </a:t>
            </a:r>
            <a:r>
              <a:rPr dirty="0" sz="2400" spc="-245">
                <a:solidFill>
                  <a:srgbClr val="1B1E24"/>
                </a:solidFill>
                <a:latin typeface="Arial Black"/>
                <a:cs typeface="Arial Black"/>
              </a:rPr>
              <a:t>lecturer</a:t>
            </a:r>
            <a:endParaRPr sz="2400">
              <a:latin typeface="Arial Black"/>
              <a:cs typeface="Arial Black"/>
            </a:endParaRPr>
          </a:p>
          <a:p>
            <a:pPr marL="241300" indent="-229235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400" spc="-250">
                <a:solidFill>
                  <a:srgbClr val="1B1E24"/>
                </a:solidFill>
                <a:latin typeface="Arial Black"/>
                <a:cs typeface="Arial Black"/>
              </a:rPr>
              <a:t>Journalists</a:t>
            </a:r>
            <a:endParaRPr sz="2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•"/>
            </a:pPr>
            <a:endParaRPr sz="22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220">
                <a:solidFill>
                  <a:srgbClr val="1B1E24"/>
                </a:solidFill>
                <a:latin typeface="Arial Black"/>
                <a:cs typeface="Arial Black"/>
              </a:rPr>
              <a:t>Anticipated </a:t>
            </a:r>
            <a:r>
              <a:rPr dirty="0" sz="2400" spc="-295">
                <a:solidFill>
                  <a:srgbClr val="1B1E24"/>
                </a:solidFill>
                <a:latin typeface="Arial Black"/>
                <a:cs typeface="Arial Black"/>
              </a:rPr>
              <a:t>use </a:t>
            </a:r>
            <a:r>
              <a:rPr dirty="0" sz="2400" spc="-330">
                <a:solidFill>
                  <a:srgbClr val="1B1E24"/>
                </a:solidFill>
                <a:latin typeface="Arial Black"/>
                <a:cs typeface="Arial Black"/>
              </a:rPr>
              <a:t>cases: </a:t>
            </a:r>
            <a:r>
              <a:rPr dirty="0" sz="2400" spc="-295">
                <a:solidFill>
                  <a:srgbClr val="1B1E24"/>
                </a:solidFill>
                <a:latin typeface="Arial Black"/>
                <a:cs typeface="Arial Black"/>
              </a:rPr>
              <a:t>“I </a:t>
            </a:r>
            <a:r>
              <a:rPr dirty="0" sz="2400" spc="-265">
                <a:solidFill>
                  <a:srgbClr val="1B1E24"/>
                </a:solidFill>
                <a:latin typeface="Arial Black"/>
                <a:cs typeface="Arial Black"/>
              </a:rPr>
              <a:t>want </a:t>
            </a:r>
            <a:r>
              <a:rPr dirty="0" sz="2400" spc="-195">
                <a:solidFill>
                  <a:srgbClr val="1B1E24"/>
                </a:solidFill>
                <a:latin typeface="Arial Black"/>
                <a:cs typeface="Arial Black"/>
              </a:rPr>
              <a:t>to </a:t>
            </a:r>
            <a:r>
              <a:rPr dirty="0" sz="2400" spc="-315">
                <a:solidFill>
                  <a:srgbClr val="1B1E24"/>
                </a:solidFill>
                <a:latin typeface="Arial Black"/>
                <a:cs typeface="Arial Black"/>
              </a:rPr>
              <a:t>see</a:t>
            </a:r>
            <a:r>
              <a:rPr dirty="0" sz="2400" spc="-260">
                <a:solidFill>
                  <a:srgbClr val="1B1E24"/>
                </a:solidFill>
                <a:latin typeface="Arial Black"/>
                <a:cs typeface="Arial Black"/>
              </a:rPr>
              <a:t> </a:t>
            </a:r>
            <a:r>
              <a:rPr dirty="0" sz="2400">
                <a:solidFill>
                  <a:srgbClr val="1B1E24"/>
                </a:solidFill>
                <a:latin typeface="Arial Black"/>
                <a:cs typeface="Arial Black"/>
              </a:rPr>
              <a:t>…</a:t>
            </a:r>
            <a:endParaRPr sz="2400">
              <a:latin typeface="Arial Black"/>
              <a:cs typeface="Arial Black"/>
            </a:endParaRPr>
          </a:p>
          <a:p>
            <a:pPr marL="241300" marR="5080" indent="-229235">
              <a:lnSpc>
                <a:spcPct val="70000"/>
              </a:lnSpc>
              <a:spcBef>
                <a:spcPts val="994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400">
                <a:latin typeface="Arial Black"/>
                <a:cs typeface="Arial Black"/>
              </a:rPr>
              <a:t>…</a:t>
            </a:r>
            <a:r>
              <a:rPr dirty="0" sz="2400" spc="-260">
                <a:latin typeface="Arial Black"/>
                <a:cs typeface="Arial Black"/>
              </a:rPr>
              <a:t> </a:t>
            </a:r>
            <a:r>
              <a:rPr dirty="0" sz="2400" spc="-210">
                <a:latin typeface="Arial Black"/>
                <a:cs typeface="Arial Black"/>
              </a:rPr>
              <a:t>the</a:t>
            </a:r>
            <a:r>
              <a:rPr dirty="0" sz="2400" spc="-250">
                <a:latin typeface="Arial Black"/>
                <a:cs typeface="Arial Black"/>
              </a:rPr>
              <a:t> </a:t>
            </a:r>
            <a:r>
              <a:rPr dirty="0" sz="2400" spc="-180">
                <a:latin typeface="Arial Black"/>
                <a:cs typeface="Arial Black"/>
              </a:rPr>
              <a:t>different</a:t>
            </a:r>
            <a:r>
              <a:rPr dirty="0" sz="2400" spc="-254">
                <a:latin typeface="Arial Black"/>
                <a:cs typeface="Arial Black"/>
              </a:rPr>
              <a:t> </a:t>
            </a:r>
            <a:r>
              <a:rPr dirty="0" sz="2400" spc="-260">
                <a:latin typeface="Arial Black"/>
                <a:cs typeface="Arial Black"/>
              </a:rPr>
              <a:t>subject </a:t>
            </a:r>
            <a:r>
              <a:rPr dirty="0" sz="2400" spc="-300">
                <a:latin typeface="Arial Black"/>
                <a:cs typeface="Arial Black"/>
              </a:rPr>
              <a:t>areas</a:t>
            </a:r>
            <a:r>
              <a:rPr dirty="0" sz="2400" spc="-265">
                <a:latin typeface="Arial Black"/>
                <a:cs typeface="Arial Black"/>
              </a:rPr>
              <a:t> </a:t>
            </a:r>
            <a:r>
              <a:rPr dirty="0" sz="2400" spc="-120">
                <a:latin typeface="Arial Black"/>
                <a:cs typeface="Arial Black"/>
              </a:rPr>
              <a:t>of</a:t>
            </a:r>
            <a:r>
              <a:rPr dirty="0" sz="2400" spc="-260">
                <a:latin typeface="Arial Black"/>
                <a:cs typeface="Arial Black"/>
              </a:rPr>
              <a:t> </a:t>
            </a:r>
            <a:r>
              <a:rPr dirty="0" sz="2400" spc="-215">
                <a:latin typeface="Arial Black"/>
                <a:cs typeface="Arial Black"/>
              </a:rPr>
              <a:t>the</a:t>
            </a:r>
            <a:r>
              <a:rPr dirty="0" sz="2400" spc="-254">
                <a:latin typeface="Arial Black"/>
                <a:cs typeface="Arial Black"/>
              </a:rPr>
              <a:t> </a:t>
            </a:r>
            <a:r>
              <a:rPr dirty="0" sz="2400" spc="-285">
                <a:latin typeface="Arial Black"/>
                <a:cs typeface="Arial Black"/>
              </a:rPr>
              <a:t>estates</a:t>
            </a:r>
            <a:r>
              <a:rPr dirty="0" sz="2400" spc="-260">
                <a:latin typeface="Arial Black"/>
                <a:cs typeface="Arial Black"/>
              </a:rPr>
              <a:t> </a:t>
            </a:r>
            <a:r>
              <a:rPr dirty="0" sz="2400" spc="-200">
                <a:latin typeface="Arial Black"/>
                <a:cs typeface="Arial Black"/>
              </a:rPr>
              <a:t>to</a:t>
            </a:r>
            <a:r>
              <a:rPr dirty="0" sz="2400" spc="-260">
                <a:latin typeface="Arial Black"/>
                <a:cs typeface="Arial Black"/>
              </a:rPr>
              <a:t> </a:t>
            </a:r>
            <a:r>
              <a:rPr dirty="0" sz="2400" spc="-215">
                <a:latin typeface="Arial Black"/>
                <a:cs typeface="Arial Black"/>
              </a:rPr>
              <a:t>dive</a:t>
            </a:r>
            <a:r>
              <a:rPr dirty="0" sz="2400" spc="-260">
                <a:latin typeface="Arial Black"/>
                <a:cs typeface="Arial Black"/>
              </a:rPr>
              <a:t> </a:t>
            </a:r>
            <a:r>
              <a:rPr dirty="0" sz="2400" spc="-204">
                <a:latin typeface="Arial Black"/>
                <a:cs typeface="Arial Black"/>
              </a:rPr>
              <a:t>deeper</a:t>
            </a:r>
            <a:r>
              <a:rPr dirty="0" sz="2400" spc="-250">
                <a:latin typeface="Arial Black"/>
                <a:cs typeface="Arial Black"/>
              </a:rPr>
              <a:t> </a:t>
            </a:r>
            <a:r>
              <a:rPr dirty="0" sz="2400" spc="-200">
                <a:latin typeface="Arial Black"/>
                <a:cs typeface="Arial Black"/>
              </a:rPr>
              <a:t>into</a:t>
            </a:r>
            <a:r>
              <a:rPr dirty="0" sz="2400" spc="-260">
                <a:latin typeface="Arial Black"/>
                <a:cs typeface="Arial Black"/>
              </a:rPr>
              <a:t> </a:t>
            </a:r>
            <a:r>
              <a:rPr dirty="0" sz="2400" spc="-270">
                <a:latin typeface="Arial Black"/>
                <a:cs typeface="Arial Black"/>
              </a:rPr>
              <a:t>specific  </a:t>
            </a:r>
            <a:r>
              <a:rPr dirty="0" sz="2400" spc="-295">
                <a:latin typeface="Arial Black"/>
                <a:cs typeface="Arial Black"/>
              </a:rPr>
              <a:t>subjects.”</a:t>
            </a:r>
            <a:endParaRPr sz="2400">
              <a:latin typeface="Arial Black"/>
              <a:cs typeface="Arial Black"/>
            </a:endParaRPr>
          </a:p>
          <a:p>
            <a:pPr marL="241300" indent="-229235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400">
                <a:latin typeface="Arial Black"/>
                <a:cs typeface="Arial Black"/>
              </a:rPr>
              <a:t>… </a:t>
            </a:r>
            <a:r>
              <a:rPr dirty="0" sz="2400" spc="-250">
                <a:latin typeface="Arial Black"/>
                <a:cs typeface="Arial Black"/>
              </a:rPr>
              <a:t>how many </a:t>
            </a:r>
            <a:r>
              <a:rPr dirty="0" sz="2400" spc="-285">
                <a:latin typeface="Arial Black"/>
                <a:cs typeface="Arial Black"/>
              </a:rPr>
              <a:t>estates </a:t>
            </a:r>
            <a:r>
              <a:rPr dirty="0" sz="2400" spc="-215">
                <a:latin typeface="Arial Black"/>
                <a:cs typeface="Arial Black"/>
              </a:rPr>
              <a:t>the </a:t>
            </a:r>
            <a:r>
              <a:rPr dirty="0" sz="2400" spc="-200">
                <a:latin typeface="Arial Black"/>
                <a:cs typeface="Arial Black"/>
              </a:rPr>
              <a:t>library </a:t>
            </a:r>
            <a:r>
              <a:rPr dirty="0" sz="2400" spc="-290">
                <a:latin typeface="Arial Black"/>
                <a:cs typeface="Arial Black"/>
              </a:rPr>
              <a:t>has </a:t>
            </a:r>
            <a:r>
              <a:rPr dirty="0" sz="2400" spc="-140">
                <a:latin typeface="Arial Black"/>
                <a:cs typeface="Arial Black"/>
              </a:rPr>
              <a:t>for</a:t>
            </a:r>
            <a:r>
              <a:rPr dirty="0" sz="2400" spc="-600">
                <a:latin typeface="Arial Black"/>
                <a:cs typeface="Arial Black"/>
              </a:rPr>
              <a:t> </a:t>
            </a:r>
            <a:r>
              <a:rPr dirty="0" sz="2400" spc="-310">
                <a:latin typeface="Arial Black"/>
                <a:cs typeface="Arial Black"/>
              </a:rPr>
              <a:t>a </a:t>
            </a:r>
            <a:r>
              <a:rPr dirty="0" sz="2400" spc="-270">
                <a:latin typeface="Arial Black"/>
                <a:cs typeface="Arial Black"/>
              </a:rPr>
              <a:t>specific </a:t>
            </a:r>
            <a:r>
              <a:rPr dirty="0" sz="2400" spc="-245">
                <a:latin typeface="Arial Black"/>
                <a:cs typeface="Arial Black"/>
              </a:rPr>
              <a:t>time </a:t>
            </a:r>
            <a:r>
              <a:rPr dirty="0" sz="2400" spc="-210">
                <a:latin typeface="Arial Black"/>
                <a:cs typeface="Arial Black"/>
              </a:rPr>
              <a:t>period.”</a:t>
            </a:r>
            <a:endParaRPr sz="2400">
              <a:latin typeface="Arial Black"/>
              <a:cs typeface="Arial Black"/>
            </a:endParaRPr>
          </a:p>
          <a:p>
            <a:pPr marL="241300" indent="-229235">
              <a:lnSpc>
                <a:spcPct val="100000"/>
              </a:lnSpc>
              <a:spcBef>
                <a:spcPts val="14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400">
                <a:latin typeface="Arial Black"/>
                <a:cs typeface="Arial Black"/>
              </a:rPr>
              <a:t>…</a:t>
            </a:r>
            <a:r>
              <a:rPr dirty="0" sz="2400" spc="-575">
                <a:latin typeface="Arial Black"/>
                <a:cs typeface="Arial Black"/>
              </a:rPr>
              <a:t> </a:t>
            </a:r>
            <a:r>
              <a:rPr dirty="0" sz="2400" spc="-240">
                <a:latin typeface="Arial Black"/>
                <a:cs typeface="Arial Black"/>
              </a:rPr>
              <a:t>who </a:t>
            </a:r>
            <a:r>
              <a:rPr dirty="0" sz="2400" spc="-365">
                <a:latin typeface="Arial Black"/>
                <a:cs typeface="Arial Black"/>
              </a:rPr>
              <a:t>was </a:t>
            </a:r>
            <a:r>
              <a:rPr dirty="0" sz="2400" spc="-200">
                <a:latin typeface="Arial Black"/>
                <a:cs typeface="Arial Black"/>
              </a:rPr>
              <a:t>in </a:t>
            </a:r>
            <a:r>
              <a:rPr dirty="0" sz="2400" spc="-260">
                <a:latin typeface="Arial Black"/>
                <a:cs typeface="Arial Black"/>
              </a:rPr>
              <a:t>what </a:t>
            </a:r>
            <a:r>
              <a:rPr dirty="0" sz="2400" spc="-204">
                <a:latin typeface="Arial Black"/>
                <a:cs typeface="Arial Black"/>
              </a:rPr>
              <a:t>kind </a:t>
            </a:r>
            <a:r>
              <a:rPr dirty="0" sz="2400" spc="-120">
                <a:latin typeface="Arial Black"/>
                <a:cs typeface="Arial Black"/>
              </a:rPr>
              <a:t>of </a:t>
            </a:r>
            <a:r>
              <a:rPr dirty="0" sz="2400" spc="-225">
                <a:latin typeface="Arial Black"/>
                <a:cs typeface="Arial Black"/>
              </a:rPr>
              <a:t>relationship </a:t>
            </a:r>
            <a:r>
              <a:rPr dirty="0" sz="2400" spc="-235">
                <a:latin typeface="Arial Black"/>
                <a:cs typeface="Arial Black"/>
              </a:rPr>
              <a:t>with </a:t>
            </a:r>
            <a:r>
              <a:rPr dirty="0" sz="2400" spc="-250">
                <a:latin typeface="Arial Black"/>
                <a:cs typeface="Arial Black"/>
              </a:rPr>
              <a:t>whom?”</a:t>
            </a:r>
            <a:endParaRPr sz="2400">
              <a:latin typeface="Arial Black"/>
              <a:cs typeface="Arial Black"/>
            </a:endParaRPr>
          </a:p>
          <a:p>
            <a:pPr marL="241300" indent="-229235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400">
                <a:latin typeface="Arial Black"/>
                <a:cs typeface="Arial Black"/>
              </a:rPr>
              <a:t>…</a:t>
            </a:r>
            <a:r>
              <a:rPr dirty="0" sz="2400" spc="-265">
                <a:latin typeface="Arial Black"/>
                <a:cs typeface="Arial Black"/>
              </a:rPr>
              <a:t> </a:t>
            </a:r>
            <a:r>
              <a:rPr dirty="0" sz="2400" spc="-210">
                <a:latin typeface="Arial Black"/>
                <a:cs typeface="Arial Black"/>
              </a:rPr>
              <a:t>the</a:t>
            </a:r>
            <a:r>
              <a:rPr dirty="0" sz="2400" spc="-254">
                <a:latin typeface="Arial Black"/>
                <a:cs typeface="Arial Black"/>
              </a:rPr>
              <a:t> </a:t>
            </a:r>
            <a:r>
              <a:rPr dirty="0" sz="2400" spc="-280">
                <a:latin typeface="Arial Black"/>
                <a:cs typeface="Arial Black"/>
              </a:rPr>
              <a:t>size</a:t>
            </a:r>
            <a:r>
              <a:rPr dirty="0" sz="2400" spc="-275">
                <a:latin typeface="Arial Black"/>
                <a:cs typeface="Arial Black"/>
              </a:rPr>
              <a:t> </a:t>
            </a:r>
            <a:r>
              <a:rPr dirty="0" sz="2400" spc="-120">
                <a:latin typeface="Arial Black"/>
                <a:cs typeface="Arial Black"/>
              </a:rPr>
              <a:t>of</a:t>
            </a:r>
            <a:r>
              <a:rPr dirty="0" sz="2400" spc="-265">
                <a:latin typeface="Arial Black"/>
                <a:cs typeface="Arial Black"/>
              </a:rPr>
              <a:t> </a:t>
            </a:r>
            <a:r>
              <a:rPr dirty="0" sz="2400" spc="-210">
                <a:latin typeface="Arial Black"/>
                <a:cs typeface="Arial Black"/>
              </a:rPr>
              <a:t>the</a:t>
            </a:r>
            <a:r>
              <a:rPr dirty="0" sz="2400" spc="-254">
                <a:latin typeface="Arial Black"/>
                <a:cs typeface="Arial Black"/>
              </a:rPr>
              <a:t> </a:t>
            </a:r>
            <a:r>
              <a:rPr dirty="0" sz="2400" spc="-180">
                <a:latin typeface="Arial Black"/>
                <a:cs typeface="Arial Black"/>
              </a:rPr>
              <a:t>different</a:t>
            </a:r>
            <a:r>
              <a:rPr dirty="0" sz="2400" spc="-254">
                <a:latin typeface="Arial Black"/>
                <a:cs typeface="Arial Black"/>
              </a:rPr>
              <a:t> </a:t>
            </a:r>
            <a:r>
              <a:rPr dirty="0" sz="2400" spc="-285">
                <a:latin typeface="Arial Black"/>
                <a:cs typeface="Arial Black"/>
              </a:rPr>
              <a:t>estates</a:t>
            </a:r>
            <a:r>
              <a:rPr dirty="0" sz="2400" spc="-270">
                <a:latin typeface="Arial Black"/>
                <a:cs typeface="Arial Black"/>
              </a:rPr>
              <a:t> </a:t>
            </a:r>
            <a:r>
              <a:rPr dirty="0" sz="2400" spc="-200">
                <a:latin typeface="Arial Black"/>
                <a:cs typeface="Arial Black"/>
              </a:rPr>
              <a:t>in</a:t>
            </a:r>
            <a:r>
              <a:rPr dirty="0" sz="2400" spc="-254">
                <a:latin typeface="Arial Black"/>
                <a:cs typeface="Arial Black"/>
              </a:rPr>
              <a:t> </a:t>
            </a:r>
            <a:r>
              <a:rPr dirty="0" sz="2400" spc="-245">
                <a:latin typeface="Arial Black"/>
                <a:cs typeface="Arial Black"/>
              </a:rPr>
              <a:t>comparison</a:t>
            </a:r>
            <a:r>
              <a:rPr dirty="0" sz="2400" spc="-295">
                <a:latin typeface="Arial Black"/>
                <a:cs typeface="Arial Black"/>
              </a:rPr>
              <a:t> </a:t>
            </a:r>
            <a:r>
              <a:rPr dirty="0" sz="2400" spc="-195">
                <a:latin typeface="Arial Black"/>
                <a:cs typeface="Arial Black"/>
              </a:rPr>
              <a:t>to</a:t>
            </a:r>
            <a:r>
              <a:rPr dirty="0" sz="2400" spc="-265">
                <a:latin typeface="Arial Black"/>
                <a:cs typeface="Arial Black"/>
              </a:rPr>
              <a:t> </a:t>
            </a:r>
            <a:r>
              <a:rPr dirty="0" sz="2400" spc="-300">
                <a:latin typeface="Arial Black"/>
                <a:cs typeface="Arial Black"/>
              </a:rPr>
              <a:t>each</a:t>
            </a:r>
            <a:r>
              <a:rPr dirty="0" sz="2400" spc="-265">
                <a:latin typeface="Arial Black"/>
                <a:cs typeface="Arial Black"/>
              </a:rPr>
              <a:t> </a:t>
            </a:r>
            <a:r>
              <a:rPr dirty="0" sz="2400" spc="-250">
                <a:latin typeface="Arial Black"/>
                <a:cs typeface="Arial Black"/>
              </a:rPr>
              <a:t>other.”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964" y="4126991"/>
            <a:ext cx="3203575" cy="2703830"/>
            <a:chOff x="92964" y="4126991"/>
            <a:chExt cx="3203575" cy="2703830"/>
          </a:xfrm>
        </p:grpSpPr>
        <p:sp>
          <p:nvSpPr>
            <p:cNvPr id="3" name="object 3"/>
            <p:cNvSpPr/>
            <p:nvPr/>
          </p:nvSpPr>
          <p:spPr>
            <a:xfrm>
              <a:off x="2688336" y="4136135"/>
              <a:ext cx="598932" cy="2171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683764" y="4131563"/>
              <a:ext cx="608330" cy="2181225"/>
            </a:xfrm>
            <a:custGeom>
              <a:avLst/>
              <a:gdLst/>
              <a:ahLst/>
              <a:cxnLst/>
              <a:rect l="l" t="t" r="r" b="b"/>
              <a:pathLst>
                <a:path w="608329" h="2181225">
                  <a:moveTo>
                    <a:pt x="0" y="2180844"/>
                  </a:moveTo>
                  <a:lnTo>
                    <a:pt x="608076" y="2180844"/>
                  </a:lnTo>
                  <a:lnTo>
                    <a:pt x="608076" y="0"/>
                  </a:lnTo>
                  <a:lnTo>
                    <a:pt x="0" y="0"/>
                  </a:lnTo>
                  <a:lnTo>
                    <a:pt x="0" y="2180844"/>
                  </a:lnTo>
                  <a:close/>
                </a:path>
              </a:pathLst>
            </a:custGeom>
            <a:ln w="9144">
              <a:solidFill>
                <a:srgbClr val="8DAFC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838200" y="365759"/>
            <a:ext cx="10515600" cy="1324610"/>
          </a:xfrm>
          <a:prstGeom prst="rect">
            <a:avLst/>
          </a:prstGeom>
          <a:solidFill>
            <a:srgbClr val="8DAFC1"/>
          </a:solidFill>
        </p:spPr>
        <p:txBody>
          <a:bodyPr wrap="square" lIns="0" tIns="25400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000"/>
              </a:spcBef>
            </a:pPr>
            <a:r>
              <a:rPr dirty="0" sz="4400" spc="-90">
                <a:latin typeface="Times New Roman"/>
                <a:cs typeface="Times New Roman"/>
              </a:rPr>
              <a:t>Mock-ups</a:t>
            </a:r>
            <a:r>
              <a:rPr dirty="0" sz="4400" spc="-30">
                <a:latin typeface="Times New Roman"/>
                <a:cs typeface="Times New Roman"/>
              </a:rPr>
              <a:t> </a:t>
            </a:r>
            <a:r>
              <a:rPr dirty="0" sz="4400" spc="-130">
                <a:latin typeface="Times New Roman"/>
                <a:cs typeface="Times New Roman"/>
              </a:rPr>
              <a:t>only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1808733"/>
            <a:ext cx="9937115" cy="224282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241300" marR="375285" indent="-22923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 spc="-290">
                <a:latin typeface="Arial Black"/>
                <a:cs typeface="Arial Black"/>
              </a:rPr>
              <a:t>Available </a:t>
            </a:r>
            <a:r>
              <a:rPr dirty="0" sz="2800" spc="-235">
                <a:latin typeface="Arial Black"/>
                <a:cs typeface="Arial Black"/>
              </a:rPr>
              <a:t>information </a:t>
            </a:r>
            <a:r>
              <a:rPr dirty="0" sz="2800" spc="-315">
                <a:latin typeface="Arial Black"/>
                <a:cs typeface="Arial Black"/>
              </a:rPr>
              <a:t>collected </a:t>
            </a:r>
            <a:r>
              <a:rPr dirty="0" sz="2800" spc="-220">
                <a:latin typeface="Arial Black"/>
                <a:cs typeface="Arial Black"/>
              </a:rPr>
              <a:t>from </a:t>
            </a:r>
            <a:r>
              <a:rPr dirty="0" sz="2800" spc="-245">
                <a:latin typeface="Arial Black"/>
                <a:cs typeface="Arial Black"/>
              </a:rPr>
              <a:t>the </a:t>
            </a:r>
            <a:r>
              <a:rPr dirty="0" sz="2800" spc="-320">
                <a:latin typeface="Arial Black"/>
                <a:cs typeface="Arial Black"/>
              </a:rPr>
              <a:t>estate </a:t>
            </a:r>
            <a:r>
              <a:rPr dirty="0" sz="2800" spc="-330">
                <a:latin typeface="Arial Black"/>
                <a:cs typeface="Arial Black"/>
              </a:rPr>
              <a:t>lists </a:t>
            </a:r>
            <a:r>
              <a:rPr dirty="0" sz="2800" spc="-140">
                <a:latin typeface="Arial Black"/>
                <a:cs typeface="Arial Black"/>
              </a:rPr>
              <a:t>of</a:t>
            </a:r>
            <a:r>
              <a:rPr dirty="0" sz="2800" spc="-415">
                <a:latin typeface="Arial Black"/>
                <a:cs typeface="Arial Black"/>
              </a:rPr>
              <a:t> </a:t>
            </a:r>
            <a:r>
              <a:rPr dirty="0" sz="2800" spc="-245">
                <a:latin typeface="Arial Black"/>
                <a:cs typeface="Arial Black"/>
              </a:rPr>
              <a:t>the  </a:t>
            </a:r>
            <a:r>
              <a:rPr dirty="0" sz="2800" spc="-320">
                <a:latin typeface="Arial Black"/>
                <a:cs typeface="Arial Black"/>
              </a:rPr>
              <a:t>website</a:t>
            </a:r>
            <a:endParaRPr sz="2800">
              <a:latin typeface="Arial Black"/>
              <a:cs typeface="Arial Black"/>
            </a:endParaRPr>
          </a:p>
          <a:p>
            <a:pPr marL="241300" marR="5080" indent="-229235">
              <a:lnSpc>
                <a:spcPts val="3020"/>
              </a:lnSpc>
              <a:spcBef>
                <a:spcPts val="100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 spc="-280">
                <a:latin typeface="Arial Black"/>
                <a:cs typeface="Arial Black"/>
              </a:rPr>
              <a:t>Structured </a:t>
            </a:r>
            <a:r>
              <a:rPr dirty="0" sz="2800" spc="-270">
                <a:latin typeface="Arial Black"/>
                <a:cs typeface="Arial Black"/>
              </a:rPr>
              <a:t>data </a:t>
            </a:r>
            <a:r>
              <a:rPr dirty="0" sz="2800" spc="-310">
                <a:latin typeface="Arial Black"/>
                <a:cs typeface="Arial Black"/>
              </a:rPr>
              <a:t>extracted </a:t>
            </a:r>
            <a:r>
              <a:rPr dirty="0" sz="2800" spc="-220">
                <a:latin typeface="Arial Black"/>
                <a:cs typeface="Arial Black"/>
              </a:rPr>
              <a:t>from </a:t>
            </a:r>
            <a:r>
              <a:rPr dirty="0" sz="2800" spc="-245">
                <a:latin typeface="Arial Black"/>
                <a:cs typeface="Arial Black"/>
              </a:rPr>
              <a:t>the </a:t>
            </a:r>
            <a:r>
              <a:rPr dirty="0" sz="2800" spc="-335">
                <a:latin typeface="Arial Black"/>
                <a:cs typeface="Arial Black"/>
              </a:rPr>
              <a:t>semantic </a:t>
            </a:r>
            <a:r>
              <a:rPr dirty="0" sz="2800" spc="-270">
                <a:latin typeface="Arial Black"/>
                <a:cs typeface="Arial Black"/>
              </a:rPr>
              <a:t>Vienna</a:t>
            </a:r>
            <a:r>
              <a:rPr dirty="0" sz="2800" spc="-365">
                <a:latin typeface="Arial Black"/>
                <a:cs typeface="Arial Black"/>
              </a:rPr>
              <a:t> </a:t>
            </a:r>
            <a:r>
              <a:rPr dirty="0" sz="2800" spc="-245">
                <a:latin typeface="Arial Black"/>
                <a:cs typeface="Arial Black"/>
              </a:rPr>
              <a:t>History  </a:t>
            </a:r>
            <a:r>
              <a:rPr dirty="0" sz="2800" spc="-220">
                <a:latin typeface="Arial Black"/>
                <a:cs typeface="Arial Black"/>
              </a:rPr>
              <a:t>Wiki</a:t>
            </a:r>
            <a:endParaRPr sz="2800">
              <a:latin typeface="Arial Black"/>
              <a:cs typeface="Arial Black"/>
            </a:endParaRPr>
          </a:p>
          <a:p>
            <a:pPr marL="241300" indent="-229235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 spc="-200">
                <a:latin typeface="Arial Black"/>
                <a:cs typeface="Arial Black"/>
              </a:rPr>
              <a:t>Merged </a:t>
            </a:r>
            <a:r>
              <a:rPr dirty="0" sz="2800" spc="-229">
                <a:latin typeface="Arial Black"/>
                <a:cs typeface="Arial Black"/>
              </a:rPr>
              <a:t>into </a:t>
            </a:r>
            <a:r>
              <a:rPr dirty="0" sz="2800" spc="-405">
                <a:latin typeface="Arial Black"/>
                <a:cs typeface="Arial Black"/>
              </a:rPr>
              <a:t>Excel </a:t>
            </a:r>
            <a:r>
              <a:rPr dirty="0" sz="2800" spc="-235">
                <a:latin typeface="Arial Black"/>
                <a:cs typeface="Arial Black"/>
              </a:rPr>
              <a:t>file </a:t>
            </a:r>
            <a:r>
              <a:rPr dirty="0" sz="2800" spc="-170">
                <a:latin typeface="Arial Black"/>
                <a:cs typeface="Arial Black"/>
              </a:rPr>
              <a:t>for </a:t>
            </a:r>
            <a:r>
              <a:rPr dirty="0" sz="2800" spc="-190">
                <a:latin typeface="Arial Black"/>
                <a:cs typeface="Arial Black"/>
              </a:rPr>
              <a:t>further </a:t>
            </a:r>
            <a:r>
              <a:rPr dirty="0" sz="2800" spc="-270">
                <a:latin typeface="Arial Black"/>
                <a:cs typeface="Arial Black"/>
              </a:rPr>
              <a:t>data</a:t>
            </a:r>
            <a:r>
              <a:rPr dirty="0" sz="2800" spc="-685">
                <a:latin typeface="Arial Black"/>
                <a:cs typeface="Arial Black"/>
              </a:rPr>
              <a:t> </a:t>
            </a:r>
            <a:r>
              <a:rPr dirty="0" sz="2800" spc="-305">
                <a:latin typeface="Arial Black"/>
                <a:cs typeface="Arial Black"/>
              </a:rPr>
              <a:t>collection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57040" y="4749800"/>
            <a:ext cx="36703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>
                <a:latin typeface="Carlito"/>
                <a:cs typeface="Carlito"/>
              </a:rPr>
              <a:t>+</a:t>
            </a:r>
            <a:endParaRPr sz="54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700015" y="4283964"/>
            <a:ext cx="970915" cy="1876425"/>
            <a:chOff x="4700015" y="4283964"/>
            <a:chExt cx="970915" cy="1876425"/>
          </a:xfrm>
        </p:grpSpPr>
        <p:sp>
          <p:nvSpPr>
            <p:cNvPr id="9" name="object 9"/>
            <p:cNvSpPr/>
            <p:nvPr/>
          </p:nvSpPr>
          <p:spPr>
            <a:xfrm>
              <a:off x="4709159" y="4312161"/>
              <a:ext cx="952500" cy="18387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704587" y="4288536"/>
              <a:ext cx="962025" cy="1866900"/>
            </a:xfrm>
            <a:custGeom>
              <a:avLst/>
              <a:gdLst/>
              <a:ahLst/>
              <a:cxnLst/>
              <a:rect l="l" t="t" r="r" b="b"/>
              <a:pathLst>
                <a:path w="962025" h="1866900">
                  <a:moveTo>
                    <a:pt x="0" y="1866900"/>
                  </a:moveTo>
                  <a:lnTo>
                    <a:pt x="961643" y="1866900"/>
                  </a:lnTo>
                  <a:lnTo>
                    <a:pt x="961643" y="0"/>
                  </a:lnTo>
                  <a:lnTo>
                    <a:pt x="0" y="0"/>
                  </a:lnTo>
                  <a:lnTo>
                    <a:pt x="0" y="1866900"/>
                  </a:lnTo>
                  <a:close/>
                </a:path>
              </a:pathLst>
            </a:custGeom>
            <a:ln w="9144">
              <a:solidFill>
                <a:srgbClr val="8DAFC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6555105" y="4760467"/>
            <a:ext cx="62293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>
                <a:latin typeface="Wingdings"/>
                <a:cs typeface="Wingdings"/>
              </a:rPr>
              <a:t></a:t>
            </a:r>
            <a:endParaRPr sz="4800">
              <a:latin typeface="Wingdings"/>
              <a:cs typeface="Wingding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630668" y="4126991"/>
            <a:ext cx="4122420" cy="2240280"/>
            <a:chOff x="7630668" y="4126991"/>
            <a:chExt cx="4122420" cy="2240280"/>
          </a:xfrm>
        </p:grpSpPr>
        <p:sp>
          <p:nvSpPr>
            <p:cNvPr id="13" name="object 13"/>
            <p:cNvSpPr/>
            <p:nvPr/>
          </p:nvSpPr>
          <p:spPr>
            <a:xfrm>
              <a:off x="7639812" y="4136135"/>
              <a:ext cx="4104132" cy="222199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635240" y="4131563"/>
              <a:ext cx="4113529" cy="2231390"/>
            </a:xfrm>
            <a:custGeom>
              <a:avLst/>
              <a:gdLst/>
              <a:ahLst/>
              <a:cxnLst/>
              <a:rect l="l" t="t" r="r" b="b"/>
              <a:pathLst>
                <a:path w="4113529" h="2231390">
                  <a:moveTo>
                    <a:pt x="0" y="2231136"/>
                  </a:moveTo>
                  <a:lnTo>
                    <a:pt x="4113276" y="2231136"/>
                  </a:lnTo>
                  <a:lnTo>
                    <a:pt x="4113276" y="0"/>
                  </a:lnTo>
                  <a:lnTo>
                    <a:pt x="0" y="0"/>
                  </a:lnTo>
                  <a:lnTo>
                    <a:pt x="0" y="2231136"/>
                  </a:lnTo>
                  <a:close/>
                </a:path>
              </a:pathLst>
            </a:custGeom>
            <a:ln w="9144">
              <a:solidFill>
                <a:srgbClr val="8DAFC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2774695" y="6419189"/>
            <a:ext cx="7887970" cy="240029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200" spc="-95">
                <a:solidFill>
                  <a:srgbClr val="888888"/>
                </a:solidFill>
                <a:latin typeface="Arial Black"/>
                <a:cs typeface="Arial Black"/>
              </a:rPr>
              <a:t>Workshop</a:t>
            </a:r>
            <a:r>
              <a:rPr dirty="0" sz="1200" spc="-15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85">
                <a:solidFill>
                  <a:srgbClr val="888888"/>
                </a:solidFill>
                <a:latin typeface="Arial Black"/>
                <a:cs typeface="Arial Black"/>
              </a:rPr>
              <a:t>on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Information</a:t>
            </a:r>
            <a:r>
              <a:rPr dirty="0" sz="1200" spc="-14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Vizualization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0">
                <a:solidFill>
                  <a:srgbClr val="888888"/>
                </a:solidFill>
                <a:latin typeface="Arial Black"/>
                <a:cs typeface="Arial Black"/>
              </a:rPr>
              <a:t>in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the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(Digital)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Humanities,</a:t>
            </a:r>
            <a:r>
              <a:rPr dirty="0" sz="1200" spc="-14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80">
                <a:solidFill>
                  <a:srgbClr val="888888"/>
                </a:solidFill>
                <a:latin typeface="Arial Black"/>
                <a:cs typeface="Arial Black"/>
              </a:rPr>
              <a:t>27th-28th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60">
                <a:solidFill>
                  <a:srgbClr val="888888"/>
                </a:solidFill>
                <a:latin typeface="Arial Black"/>
                <a:cs typeface="Arial Black"/>
              </a:rPr>
              <a:t>of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95">
                <a:solidFill>
                  <a:srgbClr val="888888"/>
                </a:solidFill>
                <a:latin typeface="Arial Black"/>
                <a:cs typeface="Arial Black"/>
              </a:rPr>
              <a:t>October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2022,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14">
                <a:solidFill>
                  <a:srgbClr val="888888"/>
                </a:solidFill>
                <a:latin typeface="Arial Black"/>
                <a:cs typeface="Arial Black"/>
              </a:rPr>
              <a:t>University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60">
                <a:solidFill>
                  <a:srgbClr val="888888"/>
                </a:solidFill>
                <a:latin typeface="Arial Black"/>
                <a:cs typeface="Arial Black"/>
              </a:rPr>
              <a:t>of</a:t>
            </a:r>
            <a:r>
              <a:rPr dirty="0" sz="1200" spc="-13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Graz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6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10"/>
              </a:spcBef>
            </a:pPr>
            <a:fld id="{81D60167-4931-47E6-BA6A-407CBD079E47}" type="slidenum">
              <a:rPr dirty="0" spc="-180"/>
              <a:t>10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10515600" cy="1324610"/>
          </a:xfrm>
          <a:prstGeom prst="rect"/>
          <a:solidFill>
            <a:srgbClr val="8DAFC1"/>
          </a:solidFill>
        </p:spPr>
        <p:txBody>
          <a:bodyPr wrap="square" lIns="0" tIns="25400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000"/>
              </a:spcBef>
            </a:pPr>
            <a:r>
              <a:rPr dirty="0" spc="-145"/>
              <a:t>Workflow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774695" y="6419189"/>
            <a:ext cx="7887970" cy="240029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200" spc="-95">
                <a:solidFill>
                  <a:srgbClr val="888888"/>
                </a:solidFill>
                <a:latin typeface="Arial Black"/>
                <a:cs typeface="Arial Black"/>
              </a:rPr>
              <a:t>Workshop</a:t>
            </a:r>
            <a:r>
              <a:rPr dirty="0" sz="1200" spc="-15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85">
                <a:solidFill>
                  <a:srgbClr val="888888"/>
                </a:solidFill>
                <a:latin typeface="Arial Black"/>
                <a:cs typeface="Arial Black"/>
              </a:rPr>
              <a:t>on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Information</a:t>
            </a:r>
            <a:r>
              <a:rPr dirty="0" sz="1200" spc="-14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Vizualization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0">
                <a:solidFill>
                  <a:srgbClr val="888888"/>
                </a:solidFill>
                <a:latin typeface="Arial Black"/>
                <a:cs typeface="Arial Black"/>
              </a:rPr>
              <a:t>in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the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(Digital)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Humanities,</a:t>
            </a:r>
            <a:r>
              <a:rPr dirty="0" sz="1200" spc="-14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80">
                <a:solidFill>
                  <a:srgbClr val="888888"/>
                </a:solidFill>
                <a:latin typeface="Arial Black"/>
                <a:cs typeface="Arial Black"/>
              </a:rPr>
              <a:t>27th-28th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60">
                <a:solidFill>
                  <a:srgbClr val="888888"/>
                </a:solidFill>
                <a:latin typeface="Arial Black"/>
                <a:cs typeface="Arial Black"/>
              </a:rPr>
              <a:t>of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95">
                <a:solidFill>
                  <a:srgbClr val="888888"/>
                </a:solidFill>
                <a:latin typeface="Arial Black"/>
                <a:cs typeface="Arial Black"/>
              </a:rPr>
              <a:t>October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2022,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14">
                <a:solidFill>
                  <a:srgbClr val="888888"/>
                </a:solidFill>
                <a:latin typeface="Arial Black"/>
                <a:cs typeface="Arial Black"/>
              </a:rPr>
              <a:t>University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60">
                <a:solidFill>
                  <a:srgbClr val="888888"/>
                </a:solidFill>
                <a:latin typeface="Arial Black"/>
                <a:cs typeface="Arial Black"/>
              </a:rPr>
              <a:t>of</a:t>
            </a:r>
            <a:r>
              <a:rPr dirty="0" sz="1200" spc="-13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Graz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6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10"/>
              </a:spcBef>
            </a:pPr>
            <a:fld id="{81D60167-4931-47E6-BA6A-407CBD079E47}" type="slidenum">
              <a:rPr dirty="0" spc="-18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16939" y="1724644"/>
            <a:ext cx="9661525" cy="96139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 spc="-270">
                <a:latin typeface="Arial Black"/>
                <a:cs typeface="Arial Black"/>
              </a:rPr>
              <a:t>Collecting data </a:t>
            </a:r>
            <a:r>
              <a:rPr dirty="0" sz="2800" spc="-200">
                <a:latin typeface="Arial Black"/>
                <a:cs typeface="Arial Black"/>
              </a:rPr>
              <a:t>by </a:t>
            </a:r>
            <a:r>
              <a:rPr dirty="0" sz="2800" spc="-254">
                <a:latin typeface="Arial Black"/>
                <a:cs typeface="Arial Black"/>
              </a:rPr>
              <a:t>domain </a:t>
            </a:r>
            <a:r>
              <a:rPr dirty="0" sz="2800" spc="-290">
                <a:latin typeface="Arial Black"/>
                <a:cs typeface="Arial Black"/>
              </a:rPr>
              <a:t>experts </a:t>
            </a:r>
            <a:r>
              <a:rPr dirty="0" sz="2800" spc="-235">
                <a:latin typeface="Arial Black"/>
                <a:cs typeface="Arial Black"/>
              </a:rPr>
              <a:t>in </a:t>
            </a:r>
            <a:r>
              <a:rPr dirty="0" sz="2800" spc="-400">
                <a:latin typeface="Arial Black"/>
                <a:cs typeface="Arial Black"/>
              </a:rPr>
              <a:t>excel </a:t>
            </a:r>
            <a:r>
              <a:rPr dirty="0" sz="2800" spc="-275">
                <a:latin typeface="Arial Black"/>
                <a:cs typeface="Arial Black"/>
              </a:rPr>
              <a:t>(ONLY</a:t>
            </a:r>
            <a:r>
              <a:rPr dirty="0" sz="2800" spc="-465">
                <a:latin typeface="Arial Black"/>
                <a:cs typeface="Arial Black"/>
              </a:rPr>
              <a:t> </a:t>
            </a:r>
            <a:r>
              <a:rPr dirty="0" sz="2800" spc="-270">
                <a:latin typeface="Arial Black"/>
                <a:cs typeface="Arial Black"/>
              </a:rPr>
              <a:t>OFFICE)</a:t>
            </a:r>
            <a:endParaRPr sz="2800">
              <a:latin typeface="Arial Black"/>
              <a:cs typeface="Arial Black"/>
            </a:endParaRPr>
          </a:p>
          <a:p>
            <a:pPr marL="241300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 spc="-265">
                <a:latin typeface="Arial Black"/>
                <a:cs typeface="Arial Black"/>
              </a:rPr>
              <a:t>Enriching </a:t>
            </a:r>
            <a:r>
              <a:rPr dirty="0" sz="2800" spc="-270">
                <a:latin typeface="Arial Black"/>
                <a:cs typeface="Arial Black"/>
              </a:rPr>
              <a:t>data </a:t>
            </a:r>
            <a:r>
              <a:rPr dirty="0" sz="2800" spc="-290">
                <a:latin typeface="Arial Black"/>
                <a:cs typeface="Arial Black"/>
              </a:rPr>
              <a:t>via </a:t>
            </a:r>
            <a:r>
              <a:rPr dirty="0" sz="2800" spc="-229">
                <a:latin typeface="Arial Black"/>
                <a:cs typeface="Arial Black"/>
              </a:rPr>
              <a:t>OpenRefine </a:t>
            </a:r>
            <a:r>
              <a:rPr dirty="0" sz="2800" spc="-280">
                <a:latin typeface="Arial Black"/>
                <a:cs typeface="Arial Black"/>
              </a:rPr>
              <a:t>with </a:t>
            </a:r>
            <a:r>
              <a:rPr dirty="0" sz="2800" spc="-150">
                <a:latin typeface="Arial Black"/>
                <a:cs typeface="Arial Black"/>
              </a:rPr>
              <a:t>GND </a:t>
            </a:r>
            <a:r>
              <a:rPr dirty="0" sz="2800" spc="-235">
                <a:latin typeface="Arial Black"/>
                <a:cs typeface="Arial Black"/>
              </a:rPr>
              <a:t>and </a:t>
            </a:r>
            <a:r>
              <a:rPr dirty="0" sz="2800" spc="-245">
                <a:latin typeface="Arial Black"/>
                <a:cs typeface="Arial Black"/>
              </a:rPr>
              <a:t>Wikidata</a:t>
            </a:r>
            <a:r>
              <a:rPr dirty="0" sz="2800" spc="-525">
                <a:latin typeface="Arial Black"/>
                <a:cs typeface="Arial Black"/>
              </a:rPr>
              <a:t> </a:t>
            </a:r>
            <a:r>
              <a:rPr dirty="0" sz="2800" spc="-200">
                <a:latin typeface="Arial Black"/>
                <a:cs typeface="Arial Black"/>
              </a:rPr>
              <a:t>by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5244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434"/>
              </a:spcBef>
            </a:pPr>
            <a:r>
              <a:rPr dirty="0" spc="-240"/>
              <a:t>library</a:t>
            </a:r>
            <a:r>
              <a:rPr dirty="0" spc="-265"/>
              <a:t> </a:t>
            </a:r>
            <a:r>
              <a:rPr dirty="0" spc="-225"/>
              <a:t>staff</a:t>
            </a:r>
          </a:p>
          <a:p>
            <a:pPr marL="241300" indent="-229235">
              <a:lnSpc>
                <a:spcPts val="3325"/>
              </a:lnSpc>
              <a:spcBef>
                <a:spcPts val="33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pc="-270"/>
              <a:t>Transforming </a:t>
            </a:r>
            <a:r>
              <a:rPr dirty="0" spc="-245"/>
              <a:t>the </a:t>
            </a:r>
            <a:r>
              <a:rPr dirty="0" spc="-400"/>
              <a:t>excel </a:t>
            </a:r>
            <a:r>
              <a:rPr dirty="0" spc="-270"/>
              <a:t>data </a:t>
            </a:r>
            <a:r>
              <a:rPr dirty="0" spc="-290"/>
              <a:t>via </a:t>
            </a:r>
            <a:r>
              <a:rPr dirty="0" spc="-190"/>
              <a:t>python </a:t>
            </a:r>
            <a:r>
              <a:rPr dirty="0" spc="-200"/>
              <a:t>by </a:t>
            </a:r>
            <a:r>
              <a:rPr dirty="0" spc="-365"/>
              <a:t>a </a:t>
            </a:r>
            <a:r>
              <a:rPr dirty="0" spc="-215"/>
              <a:t>third </a:t>
            </a:r>
            <a:r>
              <a:rPr dirty="0" spc="-204"/>
              <a:t>party</a:t>
            </a:r>
            <a:r>
              <a:rPr dirty="0" spc="-475"/>
              <a:t> </a:t>
            </a:r>
            <a:r>
              <a:rPr dirty="0" spc="-235"/>
              <a:t>into</a:t>
            </a:r>
          </a:p>
          <a:p>
            <a:pPr lvl="1" marL="698500" indent="-229235">
              <a:lnSpc>
                <a:spcPts val="2805"/>
              </a:lnSpc>
              <a:buFont typeface="Arial"/>
              <a:buChar char="•"/>
              <a:tabLst>
                <a:tab pos="699135" algn="l"/>
              </a:tabLst>
            </a:pPr>
            <a:r>
              <a:rPr dirty="0" sz="2400" spc="-195">
                <a:latin typeface="Arial Black"/>
                <a:cs typeface="Arial Black"/>
              </a:rPr>
              <a:t>JSON </a:t>
            </a:r>
            <a:r>
              <a:rPr dirty="0" sz="2400" spc="-345">
                <a:latin typeface="Arial Black"/>
                <a:cs typeface="Arial Black"/>
              </a:rPr>
              <a:t>as </a:t>
            </a:r>
            <a:r>
              <a:rPr dirty="0" sz="2400" spc="-270">
                <a:latin typeface="Arial Black"/>
                <a:cs typeface="Arial Black"/>
              </a:rPr>
              <a:t>base </a:t>
            </a:r>
            <a:r>
              <a:rPr dirty="0" sz="2400" spc="-200">
                <a:latin typeface="Arial Black"/>
                <a:cs typeface="Arial Black"/>
              </a:rPr>
              <a:t>format </a:t>
            </a:r>
            <a:r>
              <a:rPr dirty="0" sz="2400" spc="-140">
                <a:latin typeface="Arial Black"/>
                <a:cs typeface="Arial Black"/>
              </a:rPr>
              <a:t>for </a:t>
            </a:r>
            <a:r>
              <a:rPr dirty="0" sz="2400" spc="-210">
                <a:latin typeface="Arial Black"/>
                <a:cs typeface="Arial Black"/>
              </a:rPr>
              <a:t>the</a:t>
            </a:r>
            <a:r>
              <a:rPr dirty="0" sz="2400" spc="-480">
                <a:latin typeface="Arial Black"/>
                <a:cs typeface="Arial Black"/>
              </a:rPr>
              <a:t> </a:t>
            </a:r>
            <a:r>
              <a:rPr dirty="0" sz="2400" spc="-250">
                <a:latin typeface="Arial Black"/>
                <a:cs typeface="Arial Black"/>
              </a:rPr>
              <a:t>visualisation</a:t>
            </a:r>
            <a:endParaRPr sz="2400">
              <a:latin typeface="Arial Black"/>
              <a:cs typeface="Arial Black"/>
            </a:endParaRPr>
          </a:p>
          <a:p>
            <a:pPr lvl="1" marL="698500" indent="-229235">
              <a:lnSpc>
                <a:spcPts val="2840"/>
              </a:lnSpc>
              <a:buFont typeface="Arial"/>
              <a:buChar char="•"/>
              <a:tabLst>
                <a:tab pos="699135" algn="l"/>
              </a:tabLst>
            </a:pPr>
            <a:r>
              <a:rPr dirty="0" sz="2400" spc="-155">
                <a:latin typeface="Arial Black"/>
                <a:cs typeface="Arial Black"/>
              </a:rPr>
              <a:t>XML </a:t>
            </a:r>
            <a:r>
              <a:rPr dirty="0" sz="2400" spc="-140">
                <a:latin typeface="Arial Black"/>
                <a:cs typeface="Arial Black"/>
              </a:rPr>
              <a:t>for </a:t>
            </a:r>
            <a:r>
              <a:rPr dirty="0" sz="2400" spc="-215">
                <a:latin typeface="Arial Black"/>
                <a:cs typeface="Arial Black"/>
              </a:rPr>
              <a:t>sharing </a:t>
            </a:r>
            <a:r>
              <a:rPr dirty="0" sz="2400" spc="-200">
                <a:latin typeface="Arial Black"/>
                <a:cs typeface="Arial Black"/>
              </a:rPr>
              <a:t>and</a:t>
            </a:r>
            <a:r>
              <a:rPr dirty="0" sz="2400" spc="-590">
                <a:latin typeface="Arial Black"/>
                <a:cs typeface="Arial Black"/>
              </a:rPr>
              <a:t> </a:t>
            </a:r>
            <a:r>
              <a:rPr dirty="0" sz="2400" spc="-275">
                <a:latin typeface="Arial Black"/>
                <a:cs typeface="Arial Black"/>
              </a:rPr>
              <a:t>reuse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4224909"/>
            <a:ext cx="87725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 spc="-270">
                <a:latin typeface="Arial Black"/>
                <a:cs typeface="Arial Black"/>
              </a:rPr>
              <a:t>Creation </a:t>
            </a:r>
            <a:r>
              <a:rPr dirty="0" sz="2800" spc="-140">
                <a:latin typeface="Arial Black"/>
                <a:cs typeface="Arial Black"/>
              </a:rPr>
              <a:t>of </a:t>
            </a:r>
            <a:r>
              <a:rPr dirty="0" sz="2800" spc="-245">
                <a:latin typeface="Arial Black"/>
                <a:cs typeface="Arial Black"/>
              </a:rPr>
              <a:t>the </a:t>
            </a:r>
            <a:r>
              <a:rPr dirty="0" sz="2800" spc="-305">
                <a:latin typeface="Arial Black"/>
                <a:cs typeface="Arial Black"/>
              </a:rPr>
              <a:t>visualisations </a:t>
            </a:r>
            <a:r>
              <a:rPr dirty="0" sz="2800" spc="-200">
                <a:latin typeface="Arial Black"/>
                <a:cs typeface="Arial Black"/>
              </a:rPr>
              <a:t>by </a:t>
            </a:r>
            <a:r>
              <a:rPr dirty="0" sz="2800" spc="-365">
                <a:latin typeface="Arial Black"/>
                <a:cs typeface="Arial Black"/>
              </a:rPr>
              <a:t>a </a:t>
            </a:r>
            <a:r>
              <a:rPr dirty="0" sz="2800" spc="-215">
                <a:latin typeface="Arial Black"/>
                <a:cs typeface="Arial Black"/>
              </a:rPr>
              <a:t>third </a:t>
            </a:r>
            <a:r>
              <a:rPr dirty="0" sz="2800" spc="-204">
                <a:latin typeface="Arial Black"/>
                <a:cs typeface="Arial Black"/>
              </a:rPr>
              <a:t>party </a:t>
            </a:r>
            <a:r>
              <a:rPr dirty="0" sz="2800" spc="-235">
                <a:latin typeface="Arial Black"/>
                <a:cs typeface="Arial Black"/>
              </a:rPr>
              <a:t>in</a:t>
            </a:r>
            <a:r>
              <a:rPr dirty="0" sz="2800" spc="-735">
                <a:latin typeface="Arial Black"/>
                <a:cs typeface="Arial Black"/>
              </a:rPr>
              <a:t> </a:t>
            </a:r>
            <a:r>
              <a:rPr dirty="0" sz="2800" spc="-350">
                <a:latin typeface="Arial Black"/>
                <a:cs typeface="Arial Black"/>
              </a:rPr>
              <a:t>close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4523003"/>
            <a:ext cx="8294370" cy="143256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434"/>
              </a:spcBef>
            </a:pPr>
            <a:r>
              <a:rPr dirty="0" sz="2800" spc="-265">
                <a:latin typeface="Arial Black"/>
                <a:cs typeface="Arial Black"/>
              </a:rPr>
              <a:t>cooperation </a:t>
            </a:r>
            <a:r>
              <a:rPr dirty="0" sz="2800" spc="-280">
                <a:latin typeface="Arial Black"/>
                <a:cs typeface="Arial Black"/>
              </a:rPr>
              <a:t>with </a:t>
            </a:r>
            <a:r>
              <a:rPr dirty="0" sz="2800" spc="-245">
                <a:latin typeface="Arial Black"/>
                <a:cs typeface="Arial Black"/>
              </a:rPr>
              <a:t>the </a:t>
            </a:r>
            <a:r>
              <a:rPr dirty="0" sz="2800" spc="-240">
                <a:latin typeface="Arial Black"/>
                <a:cs typeface="Arial Black"/>
              </a:rPr>
              <a:t>library</a:t>
            </a:r>
            <a:r>
              <a:rPr dirty="0" sz="2800" spc="-335">
                <a:latin typeface="Arial Black"/>
                <a:cs typeface="Arial Black"/>
              </a:rPr>
              <a:t> </a:t>
            </a:r>
            <a:r>
              <a:rPr dirty="0" sz="2800" spc="-225">
                <a:latin typeface="Arial Black"/>
                <a:cs typeface="Arial Black"/>
              </a:rPr>
              <a:t>staff</a:t>
            </a:r>
            <a:endParaRPr sz="2800">
              <a:latin typeface="Arial Black"/>
              <a:cs typeface="Arial Black"/>
            </a:endParaRPr>
          </a:p>
          <a:p>
            <a:pPr marL="241300" indent="-229235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 spc="-285">
                <a:latin typeface="Arial Black"/>
                <a:cs typeface="Arial Black"/>
              </a:rPr>
              <a:t>Permanent </a:t>
            </a:r>
            <a:r>
              <a:rPr dirty="0" sz="2800" spc="-270">
                <a:latin typeface="Arial Black"/>
                <a:cs typeface="Arial Black"/>
              </a:rPr>
              <a:t>data </a:t>
            </a:r>
            <a:r>
              <a:rPr dirty="0" sz="2800" spc="-300">
                <a:latin typeface="Arial Black"/>
                <a:cs typeface="Arial Black"/>
              </a:rPr>
              <a:t>enhancement </a:t>
            </a:r>
            <a:r>
              <a:rPr dirty="0" sz="2800" spc="-200">
                <a:latin typeface="Arial Black"/>
                <a:cs typeface="Arial Black"/>
              </a:rPr>
              <a:t>by </a:t>
            </a:r>
            <a:r>
              <a:rPr dirty="0" sz="2800" spc="-254">
                <a:latin typeface="Arial Black"/>
                <a:cs typeface="Arial Black"/>
              </a:rPr>
              <a:t>domain</a:t>
            </a:r>
            <a:r>
              <a:rPr dirty="0" sz="2800" spc="-325">
                <a:latin typeface="Arial Black"/>
                <a:cs typeface="Arial Black"/>
              </a:rPr>
              <a:t> </a:t>
            </a:r>
            <a:r>
              <a:rPr dirty="0" sz="2800" spc="-290">
                <a:latin typeface="Arial Black"/>
                <a:cs typeface="Arial Black"/>
              </a:rPr>
              <a:t>experts</a:t>
            </a:r>
            <a:endParaRPr sz="2800">
              <a:latin typeface="Arial Black"/>
              <a:cs typeface="Arial Black"/>
            </a:endParaRPr>
          </a:p>
          <a:p>
            <a:pPr marL="241300" indent="-229235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 spc="-254">
                <a:latin typeface="Arial Black"/>
                <a:cs typeface="Arial Black"/>
              </a:rPr>
              <a:t>Archiving </a:t>
            </a:r>
            <a:r>
              <a:rPr dirty="0" sz="2800" spc="-235">
                <a:latin typeface="Arial Black"/>
                <a:cs typeface="Arial Black"/>
              </a:rPr>
              <a:t>and </a:t>
            </a:r>
            <a:r>
              <a:rPr dirty="0" sz="2800" spc="-260">
                <a:latin typeface="Arial Black"/>
                <a:cs typeface="Arial Black"/>
              </a:rPr>
              <a:t>maintaining </a:t>
            </a:r>
            <a:r>
              <a:rPr dirty="0" sz="2800" spc="-229">
                <a:latin typeface="Arial Black"/>
                <a:cs typeface="Arial Black"/>
              </a:rPr>
              <a:t>to </a:t>
            </a:r>
            <a:r>
              <a:rPr dirty="0" sz="2800" spc="-235">
                <a:latin typeface="Arial Black"/>
                <a:cs typeface="Arial Black"/>
              </a:rPr>
              <a:t>be</a:t>
            </a:r>
            <a:r>
              <a:rPr dirty="0" sz="2800" spc="-480">
                <a:latin typeface="Arial Black"/>
                <a:cs typeface="Arial Black"/>
              </a:rPr>
              <a:t> </a:t>
            </a:r>
            <a:r>
              <a:rPr dirty="0" sz="2800" spc="-250">
                <a:latin typeface="Arial Black"/>
                <a:cs typeface="Arial Black"/>
              </a:rPr>
              <a:t>determined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34439" y="384556"/>
            <a:ext cx="4813300" cy="4490720"/>
            <a:chOff x="1234439" y="384556"/>
            <a:chExt cx="4813300" cy="4490720"/>
          </a:xfrm>
        </p:grpSpPr>
        <p:sp>
          <p:nvSpPr>
            <p:cNvPr id="3" name="object 3"/>
            <p:cNvSpPr/>
            <p:nvPr/>
          </p:nvSpPr>
          <p:spPr>
            <a:xfrm>
              <a:off x="1575815" y="743712"/>
              <a:ext cx="3810000" cy="3810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234439" y="384556"/>
              <a:ext cx="4493260" cy="4292600"/>
            </a:xfrm>
            <a:custGeom>
              <a:avLst/>
              <a:gdLst/>
              <a:ahLst/>
              <a:cxnLst/>
              <a:rect l="l" t="t" r="r" b="b"/>
              <a:pathLst>
                <a:path w="4493260" h="4292600">
                  <a:moveTo>
                    <a:pt x="2539229" y="4279900"/>
                  </a:moveTo>
                  <a:lnTo>
                    <a:pt x="1953522" y="4279900"/>
                  </a:lnTo>
                  <a:lnTo>
                    <a:pt x="2001604" y="4292600"/>
                  </a:lnTo>
                  <a:lnTo>
                    <a:pt x="2491147" y="4292600"/>
                  </a:lnTo>
                  <a:lnTo>
                    <a:pt x="2539229" y="4279900"/>
                  </a:lnTo>
                  <a:close/>
                </a:path>
                <a:path w="4493260" h="4292600">
                  <a:moveTo>
                    <a:pt x="2681532" y="4254500"/>
                  </a:moveTo>
                  <a:lnTo>
                    <a:pt x="1811219" y="4254500"/>
                  </a:lnTo>
                  <a:lnTo>
                    <a:pt x="1905757" y="4279900"/>
                  </a:lnTo>
                  <a:lnTo>
                    <a:pt x="2586994" y="4279900"/>
                  </a:lnTo>
                  <a:lnTo>
                    <a:pt x="2681532" y="4254500"/>
                  </a:lnTo>
                  <a:close/>
                </a:path>
                <a:path w="4493260" h="4292600">
                  <a:moveTo>
                    <a:pt x="2681532" y="38100"/>
                  </a:moveTo>
                  <a:lnTo>
                    <a:pt x="1811219" y="38100"/>
                  </a:lnTo>
                  <a:lnTo>
                    <a:pt x="1447914" y="139700"/>
                  </a:lnTo>
                  <a:lnTo>
                    <a:pt x="1404353" y="165100"/>
                  </a:lnTo>
                  <a:lnTo>
                    <a:pt x="1318584" y="190500"/>
                  </a:lnTo>
                  <a:lnTo>
                    <a:pt x="1276399" y="215900"/>
                  </a:lnTo>
                  <a:lnTo>
                    <a:pt x="1234694" y="228600"/>
                  </a:lnTo>
                  <a:lnTo>
                    <a:pt x="1152772" y="279400"/>
                  </a:lnTo>
                  <a:lnTo>
                    <a:pt x="1112576" y="292100"/>
                  </a:lnTo>
                  <a:lnTo>
                    <a:pt x="1033769" y="342900"/>
                  </a:lnTo>
                  <a:lnTo>
                    <a:pt x="957148" y="393700"/>
                  </a:lnTo>
                  <a:lnTo>
                    <a:pt x="919685" y="419100"/>
                  </a:lnTo>
                  <a:lnTo>
                    <a:pt x="882801" y="444500"/>
                  </a:lnTo>
                  <a:lnTo>
                    <a:pt x="846508" y="469900"/>
                  </a:lnTo>
                  <a:lnTo>
                    <a:pt x="810816" y="495300"/>
                  </a:lnTo>
                  <a:lnTo>
                    <a:pt x="775736" y="533400"/>
                  </a:lnTo>
                  <a:lnTo>
                    <a:pt x="741280" y="558800"/>
                  </a:lnTo>
                  <a:lnTo>
                    <a:pt x="707458" y="584200"/>
                  </a:lnTo>
                  <a:lnTo>
                    <a:pt x="674282" y="622300"/>
                  </a:lnTo>
                  <a:lnTo>
                    <a:pt x="641761" y="647700"/>
                  </a:lnTo>
                  <a:lnTo>
                    <a:pt x="609908" y="673100"/>
                  </a:lnTo>
                  <a:lnTo>
                    <a:pt x="578733" y="711200"/>
                  </a:lnTo>
                  <a:lnTo>
                    <a:pt x="548247" y="749300"/>
                  </a:lnTo>
                  <a:lnTo>
                    <a:pt x="518461" y="774700"/>
                  </a:lnTo>
                  <a:lnTo>
                    <a:pt x="489386" y="812800"/>
                  </a:lnTo>
                  <a:lnTo>
                    <a:pt x="461033" y="850900"/>
                  </a:lnTo>
                  <a:lnTo>
                    <a:pt x="433413" y="876300"/>
                  </a:lnTo>
                  <a:lnTo>
                    <a:pt x="406537" y="914400"/>
                  </a:lnTo>
                  <a:lnTo>
                    <a:pt x="380415" y="952500"/>
                  </a:lnTo>
                  <a:lnTo>
                    <a:pt x="355060" y="990600"/>
                  </a:lnTo>
                  <a:lnTo>
                    <a:pt x="330481" y="1028700"/>
                  </a:lnTo>
                  <a:lnTo>
                    <a:pt x="306690" y="1066800"/>
                  </a:lnTo>
                  <a:lnTo>
                    <a:pt x="283698" y="1104900"/>
                  </a:lnTo>
                  <a:lnTo>
                    <a:pt x="261516" y="1143000"/>
                  </a:lnTo>
                  <a:lnTo>
                    <a:pt x="240154" y="1181100"/>
                  </a:lnTo>
                  <a:lnTo>
                    <a:pt x="219623" y="1219200"/>
                  </a:lnTo>
                  <a:lnTo>
                    <a:pt x="199936" y="1270000"/>
                  </a:lnTo>
                  <a:lnTo>
                    <a:pt x="181101" y="1308100"/>
                  </a:lnTo>
                  <a:lnTo>
                    <a:pt x="163132" y="1346200"/>
                  </a:lnTo>
                  <a:lnTo>
                    <a:pt x="146037" y="1384300"/>
                  </a:lnTo>
                  <a:lnTo>
                    <a:pt x="129829" y="1435100"/>
                  </a:lnTo>
                  <a:lnTo>
                    <a:pt x="114519" y="1473200"/>
                  </a:lnTo>
                  <a:lnTo>
                    <a:pt x="100117" y="1511300"/>
                  </a:lnTo>
                  <a:lnTo>
                    <a:pt x="86634" y="1562100"/>
                  </a:lnTo>
                  <a:lnTo>
                    <a:pt x="74081" y="1600200"/>
                  </a:lnTo>
                  <a:lnTo>
                    <a:pt x="62470" y="1651000"/>
                  </a:lnTo>
                  <a:lnTo>
                    <a:pt x="51811" y="1689100"/>
                  </a:lnTo>
                  <a:lnTo>
                    <a:pt x="42114" y="1739900"/>
                  </a:lnTo>
                  <a:lnTo>
                    <a:pt x="33392" y="1778000"/>
                  </a:lnTo>
                  <a:lnTo>
                    <a:pt x="25655" y="1828800"/>
                  </a:lnTo>
                  <a:lnTo>
                    <a:pt x="18915" y="1866900"/>
                  </a:lnTo>
                  <a:lnTo>
                    <a:pt x="13181" y="1917700"/>
                  </a:lnTo>
                  <a:lnTo>
                    <a:pt x="8465" y="1968500"/>
                  </a:lnTo>
                  <a:lnTo>
                    <a:pt x="4778" y="2006600"/>
                  </a:lnTo>
                  <a:lnTo>
                    <a:pt x="2130" y="2057400"/>
                  </a:lnTo>
                  <a:lnTo>
                    <a:pt x="534" y="2108200"/>
                  </a:lnTo>
                  <a:lnTo>
                    <a:pt x="0" y="2146300"/>
                  </a:lnTo>
                  <a:lnTo>
                    <a:pt x="534" y="2197100"/>
                  </a:lnTo>
                  <a:lnTo>
                    <a:pt x="2130" y="2247900"/>
                  </a:lnTo>
                  <a:lnTo>
                    <a:pt x="4778" y="2286000"/>
                  </a:lnTo>
                  <a:lnTo>
                    <a:pt x="8465" y="2336800"/>
                  </a:lnTo>
                  <a:lnTo>
                    <a:pt x="13181" y="2387600"/>
                  </a:lnTo>
                  <a:lnTo>
                    <a:pt x="18915" y="2425700"/>
                  </a:lnTo>
                  <a:lnTo>
                    <a:pt x="25655" y="2476500"/>
                  </a:lnTo>
                  <a:lnTo>
                    <a:pt x="33392" y="2527300"/>
                  </a:lnTo>
                  <a:lnTo>
                    <a:pt x="42114" y="2565400"/>
                  </a:lnTo>
                  <a:lnTo>
                    <a:pt x="51811" y="2616200"/>
                  </a:lnTo>
                  <a:lnTo>
                    <a:pt x="62470" y="2654300"/>
                  </a:lnTo>
                  <a:lnTo>
                    <a:pt x="74081" y="2705100"/>
                  </a:lnTo>
                  <a:lnTo>
                    <a:pt x="86634" y="2743200"/>
                  </a:lnTo>
                  <a:lnTo>
                    <a:pt x="100117" y="2781300"/>
                  </a:lnTo>
                  <a:lnTo>
                    <a:pt x="114519" y="2832100"/>
                  </a:lnTo>
                  <a:lnTo>
                    <a:pt x="129829" y="2870200"/>
                  </a:lnTo>
                  <a:lnTo>
                    <a:pt x="146037" y="2908300"/>
                  </a:lnTo>
                  <a:lnTo>
                    <a:pt x="163132" y="2959100"/>
                  </a:lnTo>
                  <a:lnTo>
                    <a:pt x="181101" y="2997200"/>
                  </a:lnTo>
                  <a:lnTo>
                    <a:pt x="199936" y="3035300"/>
                  </a:lnTo>
                  <a:lnTo>
                    <a:pt x="219623" y="3073400"/>
                  </a:lnTo>
                  <a:lnTo>
                    <a:pt x="240154" y="3124200"/>
                  </a:lnTo>
                  <a:lnTo>
                    <a:pt x="261516" y="3162300"/>
                  </a:lnTo>
                  <a:lnTo>
                    <a:pt x="283698" y="3200400"/>
                  </a:lnTo>
                  <a:lnTo>
                    <a:pt x="306690" y="3238500"/>
                  </a:lnTo>
                  <a:lnTo>
                    <a:pt x="330481" y="3276600"/>
                  </a:lnTo>
                  <a:lnTo>
                    <a:pt x="355060" y="3314700"/>
                  </a:lnTo>
                  <a:lnTo>
                    <a:pt x="380415" y="3352800"/>
                  </a:lnTo>
                  <a:lnTo>
                    <a:pt x="406537" y="3378200"/>
                  </a:lnTo>
                  <a:lnTo>
                    <a:pt x="433413" y="3416300"/>
                  </a:lnTo>
                  <a:lnTo>
                    <a:pt x="461033" y="3454400"/>
                  </a:lnTo>
                  <a:lnTo>
                    <a:pt x="489386" y="3492500"/>
                  </a:lnTo>
                  <a:lnTo>
                    <a:pt x="518461" y="3517900"/>
                  </a:lnTo>
                  <a:lnTo>
                    <a:pt x="548247" y="3556000"/>
                  </a:lnTo>
                  <a:lnTo>
                    <a:pt x="578733" y="3594100"/>
                  </a:lnTo>
                  <a:lnTo>
                    <a:pt x="609908" y="3619500"/>
                  </a:lnTo>
                  <a:lnTo>
                    <a:pt x="641761" y="3657600"/>
                  </a:lnTo>
                  <a:lnTo>
                    <a:pt x="674282" y="3683000"/>
                  </a:lnTo>
                  <a:lnTo>
                    <a:pt x="707458" y="3721100"/>
                  </a:lnTo>
                  <a:lnTo>
                    <a:pt x="741280" y="3746500"/>
                  </a:lnTo>
                  <a:lnTo>
                    <a:pt x="775736" y="3771900"/>
                  </a:lnTo>
                  <a:lnTo>
                    <a:pt x="810816" y="3797300"/>
                  </a:lnTo>
                  <a:lnTo>
                    <a:pt x="846508" y="3835400"/>
                  </a:lnTo>
                  <a:lnTo>
                    <a:pt x="882801" y="3860800"/>
                  </a:lnTo>
                  <a:lnTo>
                    <a:pt x="919685" y="3886200"/>
                  </a:lnTo>
                  <a:lnTo>
                    <a:pt x="957148" y="3911600"/>
                  </a:lnTo>
                  <a:lnTo>
                    <a:pt x="995180" y="3937000"/>
                  </a:lnTo>
                  <a:lnTo>
                    <a:pt x="1072905" y="3987800"/>
                  </a:lnTo>
                  <a:lnTo>
                    <a:pt x="1112576" y="4000500"/>
                  </a:lnTo>
                  <a:lnTo>
                    <a:pt x="1193482" y="4051300"/>
                  </a:lnTo>
                  <a:lnTo>
                    <a:pt x="1234694" y="4064000"/>
                  </a:lnTo>
                  <a:lnTo>
                    <a:pt x="1276399" y="4089400"/>
                  </a:lnTo>
                  <a:lnTo>
                    <a:pt x="1318584" y="4102100"/>
                  </a:lnTo>
                  <a:lnTo>
                    <a:pt x="1361239" y="4127500"/>
                  </a:lnTo>
                  <a:lnTo>
                    <a:pt x="1404353" y="4140200"/>
                  </a:lnTo>
                  <a:lnTo>
                    <a:pt x="1447914" y="4165600"/>
                  </a:lnTo>
                  <a:lnTo>
                    <a:pt x="1764468" y="4254500"/>
                  </a:lnTo>
                  <a:lnTo>
                    <a:pt x="2728283" y="4254500"/>
                  </a:lnTo>
                  <a:lnTo>
                    <a:pt x="3044837" y="4165600"/>
                  </a:lnTo>
                  <a:lnTo>
                    <a:pt x="3088398" y="4140200"/>
                  </a:lnTo>
                  <a:lnTo>
                    <a:pt x="3131512" y="4127500"/>
                  </a:lnTo>
                  <a:lnTo>
                    <a:pt x="3174167" y="4102100"/>
                  </a:lnTo>
                  <a:lnTo>
                    <a:pt x="3216352" y="4089400"/>
                  </a:lnTo>
                  <a:lnTo>
                    <a:pt x="3258057" y="4064000"/>
                  </a:lnTo>
                  <a:lnTo>
                    <a:pt x="3299269" y="4051300"/>
                  </a:lnTo>
                  <a:lnTo>
                    <a:pt x="3380175" y="4000500"/>
                  </a:lnTo>
                  <a:lnTo>
                    <a:pt x="3419846" y="3987800"/>
                  </a:lnTo>
                  <a:lnTo>
                    <a:pt x="3497571" y="3937000"/>
                  </a:lnTo>
                  <a:lnTo>
                    <a:pt x="2246376" y="3937000"/>
                  </a:lnTo>
                  <a:lnTo>
                    <a:pt x="2197124" y="3924300"/>
                  </a:lnTo>
                  <a:lnTo>
                    <a:pt x="2051305" y="3924300"/>
                  </a:lnTo>
                  <a:lnTo>
                    <a:pt x="2003395" y="3911600"/>
                  </a:lnTo>
                  <a:lnTo>
                    <a:pt x="1955860" y="3911600"/>
                  </a:lnTo>
                  <a:lnTo>
                    <a:pt x="1908715" y="3898900"/>
                  </a:lnTo>
                  <a:lnTo>
                    <a:pt x="1861975" y="3898900"/>
                  </a:lnTo>
                  <a:lnTo>
                    <a:pt x="1590913" y="3822700"/>
                  </a:lnTo>
                  <a:lnTo>
                    <a:pt x="1547443" y="3810000"/>
                  </a:lnTo>
                  <a:lnTo>
                    <a:pt x="1504502" y="3784600"/>
                  </a:lnTo>
                  <a:lnTo>
                    <a:pt x="1462106" y="3771900"/>
                  </a:lnTo>
                  <a:lnTo>
                    <a:pt x="1420269" y="3746500"/>
                  </a:lnTo>
                  <a:lnTo>
                    <a:pt x="1379008" y="3733800"/>
                  </a:lnTo>
                  <a:lnTo>
                    <a:pt x="1298273" y="3683000"/>
                  </a:lnTo>
                  <a:lnTo>
                    <a:pt x="1258831" y="3670300"/>
                  </a:lnTo>
                  <a:lnTo>
                    <a:pt x="1220026" y="3644900"/>
                  </a:lnTo>
                  <a:lnTo>
                    <a:pt x="1181874" y="3619500"/>
                  </a:lnTo>
                  <a:lnTo>
                    <a:pt x="1144390" y="3594100"/>
                  </a:lnTo>
                  <a:lnTo>
                    <a:pt x="1107589" y="3568700"/>
                  </a:lnTo>
                  <a:lnTo>
                    <a:pt x="1071488" y="3543300"/>
                  </a:lnTo>
                  <a:lnTo>
                    <a:pt x="1036101" y="3517900"/>
                  </a:lnTo>
                  <a:lnTo>
                    <a:pt x="1001445" y="3479800"/>
                  </a:lnTo>
                  <a:lnTo>
                    <a:pt x="967533" y="3454400"/>
                  </a:lnTo>
                  <a:lnTo>
                    <a:pt x="934383" y="3429000"/>
                  </a:lnTo>
                  <a:lnTo>
                    <a:pt x="902010" y="3390900"/>
                  </a:lnTo>
                  <a:lnTo>
                    <a:pt x="870428" y="3365500"/>
                  </a:lnTo>
                  <a:lnTo>
                    <a:pt x="839653" y="3327400"/>
                  </a:lnTo>
                  <a:lnTo>
                    <a:pt x="809702" y="3302000"/>
                  </a:lnTo>
                  <a:lnTo>
                    <a:pt x="780588" y="3263900"/>
                  </a:lnTo>
                  <a:lnTo>
                    <a:pt x="752329" y="3225800"/>
                  </a:lnTo>
                  <a:lnTo>
                    <a:pt x="724938" y="3200400"/>
                  </a:lnTo>
                  <a:lnTo>
                    <a:pt x="698433" y="3162300"/>
                  </a:lnTo>
                  <a:lnTo>
                    <a:pt x="672827" y="3124200"/>
                  </a:lnTo>
                  <a:lnTo>
                    <a:pt x="648137" y="3086100"/>
                  </a:lnTo>
                  <a:lnTo>
                    <a:pt x="624379" y="3048000"/>
                  </a:lnTo>
                  <a:lnTo>
                    <a:pt x="601566" y="3009900"/>
                  </a:lnTo>
                  <a:lnTo>
                    <a:pt x="579716" y="2971800"/>
                  </a:lnTo>
                  <a:lnTo>
                    <a:pt x="558844" y="2933700"/>
                  </a:lnTo>
                  <a:lnTo>
                    <a:pt x="538964" y="2895600"/>
                  </a:lnTo>
                  <a:lnTo>
                    <a:pt x="520093" y="2857500"/>
                  </a:lnTo>
                  <a:lnTo>
                    <a:pt x="502245" y="2819400"/>
                  </a:lnTo>
                  <a:lnTo>
                    <a:pt x="485437" y="2768600"/>
                  </a:lnTo>
                  <a:lnTo>
                    <a:pt x="469684" y="2730500"/>
                  </a:lnTo>
                  <a:lnTo>
                    <a:pt x="455001" y="2692400"/>
                  </a:lnTo>
                  <a:lnTo>
                    <a:pt x="441404" y="2641600"/>
                  </a:lnTo>
                  <a:lnTo>
                    <a:pt x="428908" y="2603500"/>
                  </a:lnTo>
                  <a:lnTo>
                    <a:pt x="417529" y="2552700"/>
                  </a:lnTo>
                  <a:lnTo>
                    <a:pt x="407282" y="2514600"/>
                  </a:lnTo>
                  <a:lnTo>
                    <a:pt x="398182" y="2476500"/>
                  </a:lnTo>
                  <a:lnTo>
                    <a:pt x="390246" y="2425700"/>
                  </a:lnTo>
                  <a:lnTo>
                    <a:pt x="383488" y="2374900"/>
                  </a:lnTo>
                  <a:lnTo>
                    <a:pt x="377924" y="2336800"/>
                  </a:lnTo>
                  <a:lnTo>
                    <a:pt x="373570" y="2286000"/>
                  </a:lnTo>
                  <a:lnTo>
                    <a:pt x="370441" y="2247900"/>
                  </a:lnTo>
                  <a:lnTo>
                    <a:pt x="368552" y="2197100"/>
                  </a:lnTo>
                  <a:lnTo>
                    <a:pt x="367919" y="2146300"/>
                  </a:lnTo>
                  <a:lnTo>
                    <a:pt x="368552" y="2108200"/>
                  </a:lnTo>
                  <a:lnTo>
                    <a:pt x="370441" y="2057400"/>
                  </a:lnTo>
                  <a:lnTo>
                    <a:pt x="373570" y="2006600"/>
                  </a:lnTo>
                  <a:lnTo>
                    <a:pt x="377924" y="1968500"/>
                  </a:lnTo>
                  <a:lnTo>
                    <a:pt x="383488" y="1917700"/>
                  </a:lnTo>
                  <a:lnTo>
                    <a:pt x="390246" y="1879600"/>
                  </a:lnTo>
                  <a:lnTo>
                    <a:pt x="398182" y="1828800"/>
                  </a:lnTo>
                  <a:lnTo>
                    <a:pt x="407282" y="1790700"/>
                  </a:lnTo>
                  <a:lnTo>
                    <a:pt x="417529" y="1739900"/>
                  </a:lnTo>
                  <a:lnTo>
                    <a:pt x="428908" y="1701800"/>
                  </a:lnTo>
                  <a:lnTo>
                    <a:pt x="441404" y="1651000"/>
                  </a:lnTo>
                  <a:lnTo>
                    <a:pt x="455001" y="1612900"/>
                  </a:lnTo>
                  <a:lnTo>
                    <a:pt x="469684" y="1574800"/>
                  </a:lnTo>
                  <a:lnTo>
                    <a:pt x="485437" y="1524000"/>
                  </a:lnTo>
                  <a:lnTo>
                    <a:pt x="502245" y="1485900"/>
                  </a:lnTo>
                  <a:lnTo>
                    <a:pt x="520093" y="1447800"/>
                  </a:lnTo>
                  <a:lnTo>
                    <a:pt x="538964" y="1409700"/>
                  </a:lnTo>
                  <a:lnTo>
                    <a:pt x="558844" y="1371600"/>
                  </a:lnTo>
                  <a:lnTo>
                    <a:pt x="579716" y="1333500"/>
                  </a:lnTo>
                  <a:lnTo>
                    <a:pt x="601566" y="1295400"/>
                  </a:lnTo>
                  <a:lnTo>
                    <a:pt x="624379" y="1257300"/>
                  </a:lnTo>
                  <a:lnTo>
                    <a:pt x="648137" y="1219200"/>
                  </a:lnTo>
                  <a:lnTo>
                    <a:pt x="672827" y="1181100"/>
                  </a:lnTo>
                  <a:lnTo>
                    <a:pt x="698433" y="1143000"/>
                  </a:lnTo>
                  <a:lnTo>
                    <a:pt x="724938" y="1104900"/>
                  </a:lnTo>
                  <a:lnTo>
                    <a:pt x="752329" y="1066800"/>
                  </a:lnTo>
                  <a:lnTo>
                    <a:pt x="780588" y="1041400"/>
                  </a:lnTo>
                  <a:lnTo>
                    <a:pt x="809702" y="1003300"/>
                  </a:lnTo>
                  <a:lnTo>
                    <a:pt x="839653" y="965200"/>
                  </a:lnTo>
                  <a:lnTo>
                    <a:pt x="870428" y="939800"/>
                  </a:lnTo>
                  <a:lnTo>
                    <a:pt x="902010" y="901700"/>
                  </a:lnTo>
                  <a:lnTo>
                    <a:pt x="934383" y="876300"/>
                  </a:lnTo>
                  <a:lnTo>
                    <a:pt x="967533" y="850900"/>
                  </a:lnTo>
                  <a:lnTo>
                    <a:pt x="1001445" y="812800"/>
                  </a:lnTo>
                  <a:lnTo>
                    <a:pt x="1036101" y="787400"/>
                  </a:lnTo>
                  <a:lnTo>
                    <a:pt x="1071488" y="762000"/>
                  </a:lnTo>
                  <a:lnTo>
                    <a:pt x="1107589" y="736600"/>
                  </a:lnTo>
                  <a:lnTo>
                    <a:pt x="1144390" y="711200"/>
                  </a:lnTo>
                  <a:lnTo>
                    <a:pt x="1181874" y="685800"/>
                  </a:lnTo>
                  <a:lnTo>
                    <a:pt x="1220026" y="660400"/>
                  </a:lnTo>
                  <a:lnTo>
                    <a:pt x="1258831" y="635000"/>
                  </a:lnTo>
                  <a:lnTo>
                    <a:pt x="1298273" y="609600"/>
                  </a:lnTo>
                  <a:lnTo>
                    <a:pt x="1338337" y="596900"/>
                  </a:lnTo>
                  <a:lnTo>
                    <a:pt x="1420269" y="546100"/>
                  </a:lnTo>
                  <a:lnTo>
                    <a:pt x="1504502" y="520700"/>
                  </a:lnTo>
                  <a:lnTo>
                    <a:pt x="1547443" y="495300"/>
                  </a:lnTo>
                  <a:lnTo>
                    <a:pt x="1861975" y="406400"/>
                  </a:lnTo>
                  <a:lnTo>
                    <a:pt x="1908715" y="393700"/>
                  </a:lnTo>
                  <a:lnTo>
                    <a:pt x="1955860" y="393700"/>
                  </a:lnTo>
                  <a:lnTo>
                    <a:pt x="2003395" y="381000"/>
                  </a:lnTo>
                  <a:lnTo>
                    <a:pt x="2099573" y="381000"/>
                  </a:lnTo>
                  <a:lnTo>
                    <a:pt x="2148184" y="368300"/>
                  </a:lnTo>
                  <a:lnTo>
                    <a:pt x="3497571" y="368300"/>
                  </a:lnTo>
                  <a:lnTo>
                    <a:pt x="3419846" y="317500"/>
                  </a:lnTo>
                  <a:lnTo>
                    <a:pt x="3380175" y="292100"/>
                  </a:lnTo>
                  <a:lnTo>
                    <a:pt x="3339979" y="279400"/>
                  </a:lnTo>
                  <a:lnTo>
                    <a:pt x="3258057" y="228600"/>
                  </a:lnTo>
                  <a:lnTo>
                    <a:pt x="3216352" y="215900"/>
                  </a:lnTo>
                  <a:lnTo>
                    <a:pt x="3174167" y="190500"/>
                  </a:lnTo>
                  <a:lnTo>
                    <a:pt x="3088398" y="165100"/>
                  </a:lnTo>
                  <a:lnTo>
                    <a:pt x="3044837" y="139700"/>
                  </a:lnTo>
                  <a:lnTo>
                    <a:pt x="2681532" y="38100"/>
                  </a:lnTo>
                  <a:close/>
                </a:path>
                <a:path w="4493260" h="4292600">
                  <a:moveTo>
                    <a:pt x="3497571" y="368300"/>
                  </a:moveTo>
                  <a:lnTo>
                    <a:pt x="2344567" y="368300"/>
                  </a:lnTo>
                  <a:lnTo>
                    <a:pt x="2393178" y="381000"/>
                  </a:lnTo>
                  <a:lnTo>
                    <a:pt x="2489356" y="381000"/>
                  </a:lnTo>
                  <a:lnTo>
                    <a:pt x="2536891" y="393700"/>
                  </a:lnTo>
                  <a:lnTo>
                    <a:pt x="2584036" y="393700"/>
                  </a:lnTo>
                  <a:lnTo>
                    <a:pt x="2630776" y="406400"/>
                  </a:lnTo>
                  <a:lnTo>
                    <a:pt x="2945308" y="495300"/>
                  </a:lnTo>
                  <a:lnTo>
                    <a:pt x="2988249" y="520700"/>
                  </a:lnTo>
                  <a:lnTo>
                    <a:pt x="3072482" y="546100"/>
                  </a:lnTo>
                  <a:lnTo>
                    <a:pt x="3154414" y="596900"/>
                  </a:lnTo>
                  <a:lnTo>
                    <a:pt x="3194478" y="609600"/>
                  </a:lnTo>
                  <a:lnTo>
                    <a:pt x="3233920" y="635000"/>
                  </a:lnTo>
                  <a:lnTo>
                    <a:pt x="3272725" y="660400"/>
                  </a:lnTo>
                  <a:lnTo>
                    <a:pt x="3310877" y="685800"/>
                  </a:lnTo>
                  <a:lnTo>
                    <a:pt x="3348361" y="711200"/>
                  </a:lnTo>
                  <a:lnTo>
                    <a:pt x="3385162" y="736600"/>
                  </a:lnTo>
                  <a:lnTo>
                    <a:pt x="3421263" y="762000"/>
                  </a:lnTo>
                  <a:lnTo>
                    <a:pt x="3456650" y="787400"/>
                  </a:lnTo>
                  <a:lnTo>
                    <a:pt x="3491306" y="812800"/>
                  </a:lnTo>
                  <a:lnTo>
                    <a:pt x="3525218" y="850900"/>
                  </a:lnTo>
                  <a:lnTo>
                    <a:pt x="3558368" y="876300"/>
                  </a:lnTo>
                  <a:lnTo>
                    <a:pt x="3590741" y="901700"/>
                  </a:lnTo>
                  <a:lnTo>
                    <a:pt x="3622323" y="939800"/>
                  </a:lnTo>
                  <a:lnTo>
                    <a:pt x="3653098" y="965200"/>
                  </a:lnTo>
                  <a:lnTo>
                    <a:pt x="3683049" y="1003300"/>
                  </a:lnTo>
                  <a:lnTo>
                    <a:pt x="3712163" y="1041400"/>
                  </a:lnTo>
                  <a:lnTo>
                    <a:pt x="3740422" y="1066800"/>
                  </a:lnTo>
                  <a:lnTo>
                    <a:pt x="3767813" y="1104900"/>
                  </a:lnTo>
                  <a:lnTo>
                    <a:pt x="3794318" y="1143000"/>
                  </a:lnTo>
                  <a:lnTo>
                    <a:pt x="3819924" y="1181100"/>
                  </a:lnTo>
                  <a:lnTo>
                    <a:pt x="3844614" y="1219200"/>
                  </a:lnTo>
                  <a:lnTo>
                    <a:pt x="3868372" y="1257300"/>
                  </a:lnTo>
                  <a:lnTo>
                    <a:pt x="3891185" y="1295400"/>
                  </a:lnTo>
                  <a:lnTo>
                    <a:pt x="3913035" y="1333500"/>
                  </a:lnTo>
                  <a:lnTo>
                    <a:pt x="3933907" y="1371600"/>
                  </a:lnTo>
                  <a:lnTo>
                    <a:pt x="3953787" y="1409700"/>
                  </a:lnTo>
                  <a:lnTo>
                    <a:pt x="3972658" y="1447800"/>
                  </a:lnTo>
                  <a:lnTo>
                    <a:pt x="3990506" y="1485900"/>
                  </a:lnTo>
                  <a:lnTo>
                    <a:pt x="4007314" y="1524000"/>
                  </a:lnTo>
                  <a:lnTo>
                    <a:pt x="4023067" y="1574800"/>
                  </a:lnTo>
                  <a:lnTo>
                    <a:pt x="4037750" y="1612900"/>
                  </a:lnTo>
                  <a:lnTo>
                    <a:pt x="4051347" y="1651000"/>
                  </a:lnTo>
                  <a:lnTo>
                    <a:pt x="4063843" y="1701800"/>
                  </a:lnTo>
                  <a:lnTo>
                    <a:pt x="4075222" y="1739900"/>
                  </a:lnTo>
                  <a:lnTo>
                    <a:pt x="4085469" y="1790700"/>
                  </a:lnTo>
                  <a:lnTo>
                    <a:pt x="4094569" y="1828800"/>
                  </a:lnTo>
                  <a:lnTo>
                    <a:pt x="4102505" y="1879600"/>
                  </a:lnTo>
                  <a:lnTo>
                    <a:pt x="4109263" y="1917700"/>
                  </a:lnTo>
                  <a:lnTo>
                    <a:pt x="4114827" y="1968500"/>
                  </a:lnTo>
                  <a:lnTo>
                    <a:pt x="4119181" y="2006600"/>
                  </a:lnTo>
                  <a:lnTo>
                    <a:pt x="4122310" y="2057400"/>
                  </a:lnTo>
                  <a:lnTo>
                    <a:pt x="4124199" y="2108200"/>
                  </a:lnTo>
                  <a:lnTo>
                    <a:pt x="4124833" y="2146300"/>
                  </a:lnTo>
                  <a:lnTo>
                    <a:pt x="4124199" y="2197100"/>
                  </a:lnTo>
                  <a:lnTo>
                    <a:pt x="4122310" y="2247900"/>
                  </a:lnTo>
                  <a:lnTo>
                    <a:pt x="4119181" y="2286000"/>
                  </a:lnTo>
                  <a:lnTo>
                    <a:pt x="4114827" y="2336800"/>
                  </a:lnTo>
                  <a:lnTo>
                    <a:pt x="4109263" y="2374900"/>
                  </a:lnTo>
                  <a:lnTo>
                    <a:pt x="4102505" y="2425700"/>
                  </a:lnTo>
                  <a:lnTo>
                    <a:pt x="4094569" y="2476500"/>
                  </a:lnTo>
                  <a:lnTo>
                    <a:pt x="4085469" y="2514600"/>
                  </a:lnTo>
                  <a:lnTo>
                    <a:pt x="4075222" y="2552700"/>
                  </a:lnTo>
                  <a:lnTo>
                    <a:pt x="4063843" y="2603500"/>
                  </a:lnTo>
                  <a:lnTo>
                    <a:pt x="4051347" y="2641600"/>
                  </a:lnTo>
                  <a:lnTo>
                    <a:pt x="4037750" y="2692400"/>
                  </a:lnTo>
                  <a:lnTo>
                    <a:pt x="4023067" y="2730500"/>
                  </a:lnTo>
                  <a:lnTo>
                    <a:pt x="4007314" y="2768600"/>
                  </a:lnTo>
                  <a:lnTo>
                    <a:pt x="3990506" y="2819400"/>
                  </a:lnTo>
                  <a:lnTo>
                    <a:pt x="3972658" y="2857500"/>
                  </a:lnTo>
                  <a:lnTo>
                    <a:pt x="3953787" y="2895600"/>
                  </a:lnTo>
                  <a:lnTo>
                    <a:pt x="3933907" y="2933700"/>
                  </a:lnTo>
                  <a:lnTo>
                    <a:pt x="3913035" y="2971800"/>
                  </a:lnTo>
                  <a:lnTo>
                    <a:pt x="3891185" y="3009900"/>
                  </a:lnTo>
                  <a:lnTo>
                    <a:pt x="3868372" y="3048000"/>
                  </a:lnTo>
                  <a:lnTo>
                    <a:pt x="3844614" y="3086100"/>
                  </a:lnTo>
                  <a:lnTo>
                    <a:pt x="3819924" y="3124200"/>
                  </a:lnTo>
                  <a:lnTo>
                    <a:pt x="3794318" y="3162300"/>
                  </a:lnTo>
                  <a:lnTo>
                    <a:pt x="3767813" y="3200400"/>
                  </a:lnTo>
                  <a:lnTo>
                    <a:pt x="3740422" y="3225800"/>
                  </a:lnTo>
                  <a:lnTo>
                    <a:pt x="3712163" y="3263900"/>
                  </a:lnTo>
                  <a:lnTo>
                    <a:pt x="3683049" y="3302000"/>
                  </a:lnTo>
                  <a:lnTo>
                    <a:pt x="3653098" y="3327400"/>
                  </a:lnTo>
                  <a:lnTo>
                    <a:pt x="3622323" y="3365500"/>
                  </a:lnTo>
                  <a:lnTo>
                    <a:pt x="3590741" y="3390900"/>
                  </a:lnTo>
                  <a:lnTo>
                    <a:pt x="3558368" y="3429000"/>
                  </a:lnTo>
                  <a:lnTo>
                    <a:pt x="3525218" y="3454400"/>
                  </a:lnTo>
                  <a:lnTo>
                    <a:pt x="3491306" y="3479800"/>
                  </a:lnTo>
                  <a:lnTo>
                    <a:pt x="3456650" y="3517900"/>
                  </a:lnTo>
                  <a:lnTo>
                    <a:pt x="3421263" y="3543300"/>
                  </a:lnTo>
                  <a:lnTo>
                    <a:pt x="3385162" y="3568700"/>
                  </a:lnTo>
                  <a:lnTo>
                    <a:pt x="3348361" y="3594100"/>
                  </a:lnTo>
                  <a:lnTo>
                    <a:pt x="3310877" y="3619500"/>
                  </a:lnTo>
                  <a:lnTo>
                    <a:pt x="3272725" y="3644900"/>
                  </a:lnTo>
                  <a:lnTo>
                    <a:pt x="3233920" y="3670300"/>
                  </a:lnTo>
                  <a:lnTo>
                    <a:pt x="3194478" y="3683000"/>
                  </a:lnTo>
                  <a:lnTo>
                    <a:pt x="3113743" y="3733800"/>
                  </a:lnTo>
                  <a:lnTo>
                    <a:pt x="3072482" y="3746500"/>
                  </a:lnTo>
                  <a:lnTo>
                    <a:pt x="3030645" y="3771900"/>
                  </a:lnTo>
                  <a:lnTo>
                    <a:pt x="2988249" y="3784600"/>
                  </a:lnTo>
                  <a:lnTo>
                    <a:pt x="2945308" y="3810000"/>
                  </a:lnTo>
                  <a:lnTo>
                    <a:pt x="2901838" y="3822700"/>
                  </a:lnTo>
                  <a:lnTo>
                    <a:pt x="2630776" y="3898900"/>
                  </a:lnTo>
                  <a:lnTo>
                    <a:pt x="2584036" y="3898900"/>
                  </a:lnTo>
                  <a:lnTo>
                    <a:pt x="2536891" y="3911600"/>
                  </a:lnTo>
                  <a:lnTo>
                    <a:pt x="2489356" y="3911600"/>
                  </a:lnTo>
                  <a:lnTo>
                    <a:pt x="2441446" y="3924300"/>
                  </a:lnTo>
                  <a:lnTo>
                    <a:pt x="2295627" y="3924300"/>
                  </a:lnTo>
                  <a:lnTo>
                    <a:pt x="2246376" y="3937000"/>
                  </a:lnTo>
                  <a:lnTo>
                    <a:pt x="3497571" y="3937000"/>
                  </a:lnTo>
                  <a:lnTo>
                    <a:pt x="3535603" y="3911600"/>
                  </a:lnTo>
                  <a:lnTo>
                    <a:pt x="3573066" y="3886200"/>
                  </a:lnTo>
                  <a:lnTo>
                    <a:pt x="3609950" y="3860800"/>
                  </a:lnTo>
                  <a:lnTo>
                    <a:pt x="3646243" y="3835400"/>
                  </a:lnTo>
                  <a:lnTo>
                    <a:pt x="3681935" y="3797300"/>
                  </a:lnTo>
                  <a:lnTo>
                    <a:pt x="3717015" y="3771900"/>
                  </a:lnTo>
                  <a:lnTo>
                    <a:pt x="3751471" y="3746500"/>
                  </a:lnTo>
                  <a:lnTo>
                    <a:pt x="3785293" y="3721100"/>
                  </a:lnTo>
                  <a:lnTo>
                    <a:pt x="3818469" y="3683000"/>
                  </a:lnTo>
                  <a:lnTo>
                    <a:pt x="3850990" y="3657600"/>
                  </a:lnTo>
                  <a:lnTo>
                    <a:pt x="3882843" y="3619500"/>
                  </a:lnTo>
                  <a:lnTo>
                    <a:pt x="3914018" y="3594100"/>
                  </a:lnTo>
                  <a:lnTo>
                    <a:pt x="3944504" y="3556000"/>
                  </a:lnTo>
                  <a:lnTo>
                    <a:pt x="3974290" y="3517900"/>
                  </a:lnTo>
                  <a:lnTo>
                    <a:pt x="4003365" y="3492500"/>
                  </a:lnTo>
                  <a:lnTo>
                    <a:pt x="4031718" y="3454400"/>
                  </a:lnTo>
                  <a:lnTo>
                    <a:pt x="4059338" y="3416300"/>
                  </a:lnTo>
                  <a:lnTo>
                    <a:pt x="4086214" y="3378200"/>
                  </a:lnTo>
                  <a:lnTo>
                    <a:pt x="4112336" y="3352800"/>
                  </a:lnTo>
                  <a:lnTo>
                    <a:pt x="4137691" y="3314700"/>
                  </a:lnTo>
                  <a:lnTo>
                    <a:pt x="4162270" y="3276600"/>
                  </a:lnTo>
                  <a:lnTo>
                    <a:pt x="4186061" y="3238500"/>
                  </a:lnTo>
                  <a:lnTo>
                    <a:pt x="4209053" y="3200400"/>
                  </a:lnTo>
                  <a:lnTo>
                    <a:pt x="4231235" y="3162300"/>
                  </a:lnTo>
                  <a:lnTo>
                    <a:pt x="4252597" y="3124200"/>
                  </a:lnTo>
                  <a:lnTo>
                    <a:pt x="4273128" y="3073400"/>
                  </a:lnTo>
                  <a:lnTo>
                    <a:pt x="4292815" y="3035300"/>
                  </a:lnTo>
                  <a:lnTo>
                    <a:pt x="4311650" y="2997200"/>
                  </a:lnTo>
                  <a:lnTo>
                    <a:pt x="4329619" y="2959100"/>
                  </a:lnTo>
                  <a:lnTo>
                    <a:pt x="4346714" y="2908300"/>
                  </a:lnTo>
                  <a:lnTo>
                    <a:pt x="4362922" y="2870200"/>
                  </a:lnTo>
                  <a:lnTo>
                    <a:pt x="4378232" y="2832100"/>
                  </a:lnTo>
                  <a:lnTo>
                    <a:pt x="4392634" y="2781300"/>
                  </a:lnTo>
                  <a:lnTo>
                    <a:pt x="4406117" y="2743200"/>
                  </a:lnTo>
                  <a:lnTo>
                    <a:pt x="4418670" y="2705100"/>
                  </a:lnTo>
                  <a:lnTo>
                    <a:pt x="4430281" y="2654300"/>
                  </a:lnTo>
                  <a:lnTo>
                    <a:pt x="4440940" y="2616200"/>
                  </a:lnTo>
                  <a:lnTo>
                    <a:pt x="4450637" y="2565400"/>
                  </a:lnTo>
                  <a:lnTo>
                    <a:pt x="4459359" y="2527300"/>
                  </a:lnTo>
                  <a:lnTo>
                    <a:pt x="4467096" y="2476500"/>
                  </a:lnTo>
                  <a:lnTo>
                    <a:pt x="4473836" y="2425700"/>
                  </a:lnTo>
                  <a:lnTo>
                    <a:pt x="4479570" y="2387600"/>
                  </a:lnTo>
                  <a:lnTo>
                    <a:pt x="4484286" y="2336800"/>
                  </a:lnTo>
                  <a:lnTo>
                    <a:pt x="4487973" y="2286000"/>
                  </a:lnTo>
                  <a:lnTo>
                    <a:pt x="4490621" y="2247900"/>
                  </a:lnTo>
                  <a:lnTo>
                    <a:pt x="4492217" y="2197100"/>
                  </a:lnTo>
                  <a:lnTo>
                    <a:pt x="4492752" y="2146300"/>
                  </a:lnTo>
                  <a:lnTo>
                    <a:pt x="4492217" y="2108200"/>
                  </a:lnTo>
                  <a:lnTo>
                    <a:pt x="4490621" y="2057400"/>
                  </a:lnTo>
                  <a:lnTo>
                    <a:pt x="4487973" y="2006600"/>
                  </a:lnTo>
                  <a:lnTo>
                    <a:pt x="4484286" y="1968500"/>
                  </a:lnTo>
                  <a:lnTo>
                    <a:pt x="4479570" y="1917700"/>
                  </a:lnTo>
                  <a:lnTo>
                    <a:pt x="4473836" y="1866900"/>
                  </a:lnTo>
                  <a:lnTo>
                    <a:pt x="4467096" y="1828800"/>
                  </a:lnTo>
                  <a:lnTo>
                    <a:pt x="4459359" y="1778000"/>
                  </a:lnTo>
                  <a:lnTo>
                    <a:pt x="4450637" y="1739900"/>
                  </a:lnTo>
                  <a:lnTo>
                    <a:pt x="4440940" y="1689100"/>
                  </a:lnTo>
                  <a:lnTo>
                    <a:pt x="4430281" y="1651000"/>
                  </a:lnTo>
                  <a:lnTo>
                    <a:pt x="4418670" y="1600200"/>
                  </a:lnTo>
                  <a:lnTo>
                    <a:pt x="4406117" y="1562100"/>
                  </a:lnTo>
                  <a:lnTo>
                    <a:pt x="4392634" y="1511300"/>
                  </a:lnTo>
                  <a:lnTo>
                    <a:pt x="4378232" y="1473200"/>
                  </a:lnTo>
                  <a:lnTo>
                    <a:pt x="4362922" y="1435100"/>
                  </a:lnTo>
                  <a:lnTo>
                    <a:pt x="4346714" y="1384300"/>
                  </a:lnTo>
                  <a:lnTo>
                    <a:pt x="4329619" y="1346200"/>
                  </a:lnTo>
                  <a:lnTo>
                    <a:pt x="4311650" y="1308100"/>
                  </a:lnTo>
                  <a:lnTo>
                    <a:pt x="4292815" y="1270000"/>
                  </a:lnTo>
                  <a:lnTo>
                    <a:pt x="4273128" y="1219200"/>
                  </a:lnTo>
                  <a:lnTo>
                    <a:pt x="4252597" y="1181100"/>
                  </a:lnTo>
                  <a:lnTo>
                    <a:pt x="4231235" y="1143000"/>
                  </a:lnTo>
                  <a:lnTo>
                    <a:pt x="4209053" y="1104900"/>
                  </a:lnTo>
                  <a:lnTo>
                    <a:pt x="4186061" y="1066800"/>
                  </a:lnTo>
                  <a:lnTo>
                    <a:pt x="4162270" y="1028700"/>
                  </a:lnTo>
                  <a:lnTo>
                    <a:pt x="4137691" y="990600"/>
                  </a:lnTo>
                  <a:lnTo>
                    <a:pt x="4112336" y="952500"/>
                  </a:lnTo>
                  <a:lnTo>
                    <a:pt x="4086214" y="914400"/>
                  </a:lnTo>
                  <a:lnTo>
                    <a:pt x="4059338" y="876300"/>
                  </a:lnTo>
                  <a:lnTo>
                    <a:pt x="4031718" y="850900"/>
                  </a:lnTo>
                  <a:lnTo>
                    <a:pt x="4003365" y="812800"/>
                  </a:lnTo>
                  <a:lnTo>
                    <a:pt x="3974290" y="774700"/>
                  </a:lnTo>
                  <a:lnTo>
                    <a:pt x="3944504" y="749300"/>
                  </a:lnTo>
                  <a:lnTo>
                    <a:pt x="3914018" y="711200"/>
                  </a:lnTo>
                  <a:lnTo>
                    <a:pt x="3882843" y="673100"/>
                  </a:lnTo>
                  <a:lnTo>
                    <a:pt x="3850990" y="647700"/>
                  </a:lnTo>
                  <a:lnTo>
                    <a:pt x="3818469" y="622300"/>
                  </a:lnTo>
                  <a:lnTo>
                    <a:pt x="3785293" y="584200"/>
                  </a:lnTo>
                  <a:lnTo>
                    <a:pt x="3751471" y="558800"/>
                  </a:lnTo>
                  <a:lnTo>
                    <a:pt x="3717015" y="533400"/>
                  </a:lnTo>
                  <a:lnTo>
                    <a:pt x="3681935" y="495300"/>
                  </a:lnTo>
                  <a:lnTo>
                    <a:pt x="3646243" y="469900"/>
                  </a:lnTo>
                  <a:lnTo>
                    <a:pt x="3609950" y="444500"/>
                  </a:lnTo>
                  <a:lnTo>
                    <a:pt x="3573066" y="419100"/>
                  </a:lnTo>
                  <a:lnTo>
                    <a:pt x="3535603" y="393700"/>
                  </a:lnTo>
                  <a:lnTo>
                    <a:pt x="3497571" y="368300"/>
                  </a:lnTo>
                  <a:close/>
                </a:path>
                <a:path w="4493260" h="4292600">
                  <a:moveTo>
                    <a:pt x="2586994" y="25400"/>
                  </a:moveTo>
                  <a:lnTo>
                    <a:pt x="1905757" y="25400"/>
                  </a:lnTo>
                  <a:lnTo>
                    <a:pt x="1858318" y="38100"/>
                  </a:lnTo>
                  <a:lnTo>
                    <a:pt x="2634433" y="38100"/>
                  </a:lnTo>
                  <a:lnTo>
                    <a:pt x="2586994" y="25400"/>
                  </a:lnTo>
                  <a:close/>
                </a:path>
                <a:path w="4493260" h="4292600">
                  <a:moveTo>
                    <a:pt x="2491147" y="12700"/>
                  </a:moveTo>
                  <a:lnTo>
                    <a:pt x="2001604" y="12700"/>
                  </a:lnTo>
                  <a:lnTo>
                    <a:pt x="1953522" y="25400"/>
                  </a:lnTo>
                  <a:lnTo>
                    <a:pt x="2539229" y="25400"/>
                  </a:lnTo>
                  <a:lnTo>
                    <a:pt x="2491147" y="12700"/>
                  </a:lnTo>
                  <a:close/>
                </a:path>
                <a:path w="4493260" h="4292600">
                  <a:moveTo>
                    <a:pt x="2345113" y="0"/>
                  </a:moveTo>
                  <a:lnTo>
                    <a:pt x="2147638" y="0"/>
                  </a:lnTo>
                  <a:lnTo>
                    <a:pt x="2098673" y="12700"/>
                  </a:lnTo>
                  <a:lnTo>
                    <a:pt x="2394078" y="12700"/>
                  </a:lnTo>
                  <a:lnTo>
                    <a:pt x="23451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602358" y="748919"/>
              <a:ext cx="3757295" cy="3560445"/>
            </a:xfrm>
            <a:custGeom>
              <a:avLst/>
              <a:gdLst/>
              <a:ahLst/>
              <a:cxnLst/>
              <a:rect l="l" t="t" r="r" b="b"/>
              <a:pathLst>
                <a:path w="3757295" h="3560445">
                  <a:moveTo>
                    <a:pt x="0" y="1780158"/>
                  </a:moveTo>
                  <a:lnTo>
                    <a:pt x="633" y="1826830"/>
                  </a:lnTo>
                  <a:lnTo>
                    <a:pt x="2522" y="1873206"/>
                  </a:lnTo>
                  <a:lnTo>
                    <a:pt x="5651" y="1919271"/>
                  </a:lnTo>
                  <a:lnTo>
                    <a:pt x="10005" y="1965010"/>
                  </a:lnTo>
                  <a:lnTo>
                    <a:pt x="15569" y="2010410"/>
                  </a:lnTo>
                  <a:lnTo>
                    <a:pt x="22327" y="2055456"/>
                  </a:lnTo>
                  <a:lnTo>
                    <a:pt x="30263" y="2100132"/>
                  </a:lnTo>
                  <a:lnTo>
                    <a:pt x="39363" y="2144424"/>
                  </a:lnTo>
                  <a:lnTo>
                    <a:pt x="49610" y="2188318"/>
                  </a:lnTo>
                  <a:lnTo>
                    <a:pt x="60989" y="2231798"/>
                  </a:lnTo>
                  <a:lnTo>
                    <a:pt x="73485" y="2274851"/>
                  </a:lnTo>
                  <a:lnTo>
                    <a:pt x="87082" y="2317461"/>
                  </a:lnTo>
                  <a:lnTo>
                    <a:pt x="101765" y="2359613"/>
                  </a:lnTo>
                  <a:lnTo>
                    <a:pt x="117518" y="2401294"/>
                  </a:lnTo>
                  <a:lnTo>
                    <a:pt x="134326" y="2442489"/>
                  </a:lnTo>
                  <a:lnTo>
                    <a:pt x="152174" y="2483182"/>
                  </a:lnTo>
                  <a:lnTo>
                    <a:pt x="171045" y="2523360"/>
                  </a:lnTo>
                  <a:lnTo>
                    <a:pt x="190925" y="2563006"/>
                  </a:lnTo>
                  <a:lnTo>
                    <a:pt x="211797" y="2602108"/>
                  </a:lnTo>
                  <a:lnTo>
                    <a:pt x="233647" y="2640650"/>
                  </a:lnTo>
                  <a:lnTo>
                    <a:pt x="256460" y="2678618"/>
                  </a:lnTo>
                  <a:lnTo>
                    <a:pt x="280218" y="2715996"/>
                  </a:lnTo>
                  <a:lnTo>
                    <a:pt x="304908" y="2752770"/>
                  </a:lnTo>
                  <a:lnTo>
                    <a:pt x="330514" y="2788926"/>
                  </a:lnTo>
                  <a:lnTo>
                    <a:pt x="357019" y="2824449"/>
                  </a:lnTo>
                  <a:lnTo>
                    <a:pt x="384410" y="2859324"/>
                  </a:lnTo>
                  <a:lnTo>
                    <a:pt x="412669" y="2893537"/>
                  </a:lnTo>
                  <a:lnTo>
                    <a:pt x="441783" y="2927073"/>
                  </a:lnTo>
                  <a:lnTo>
                    <a:pt x="471734" y="2959916"/>
                  </a:lnTo>
                  <a:lnTo>
                    <a:pt x="502509" y="2992054"/>
                  </a:lnTo>
                  <a:lnTo>
                    <a:pt x="534091" y="3023470"/>
                  </a:lnTo>
                  <a:lnTo>
                    <a:pt x="566464" y="3054150"/>
                  </a:lnTo>
                  <a:lnTo>
                    <a:pt x="599614" y="3084081"/>
                  </a:lnTo>
                  <a:lnTo>
                    <a:pt x="633526" y="3113245"/>
                  </a:lnTo>
                  <a:lnTo>
                    <a:pt x="668182" y="3141631"/>
                  </a:lnTo>
                  <a:lnTo>
                    <a:pt x="703569" y="3169222"/>
                  </a:lnTo>
                  <a:lnTo>
                    <a:pt x="739670" y="3196003"/>
                  </a:lnTo>
                  <a:lnTo>
                    <a:pt x="776471" y="3221961"/>
                  </a:lnTo>
                  <a:lnTo>
                    <a:pt x="813955" y="3247081"/>
                  </a:lnTo>
                  <a:lnTo>
                    <a:pt x="852107" y="3271348"/>
                  </a:lnTo>
                  <a:lnTo>
                    <a:pt x="890912" y="3294746"/>
                  </a:lnTo>
                  <a:lnTo>
                    <a:pt x="930354" y="3317263"/>
                  </a:lnTo>
                  <a:lnTo>
                    <a:pt x="970418" y="3338883"/>
                  </a:lnTo>
                  <a:lnTo>
                    <a:pt x="1011089" y="3359590"/>
                  </a:lnTo>
                  <a:lnTo>
                    <a:pt x="1052350" y="3379372"/>
                  </a:lnTo>
                  <a:lnTo>
                    <a:pt x="1094187" y="3398212"/>
                  </a:lnTo>
                  <a:lnTo>
                    <a:pt x="1136583" y="3416097"/>
                  </a:lnTo>
                  <a:lnTo>
                    <a:pt x="1179524" y="3433011"/>
                  </a:lnTo>
                  <a:lnTo>
                    <a:pt x="1222994" y="3448941"/>
                  </a:lnTo>
                  <a:lnTo>
                    <a:pt x="1266977" y="3463871"/>
                  </a:lnTo>
                  <a:lnTo>
                    <a:pt x="1311459" y="3477786"/>
                  </a:lnTo>
                  <a:lnTo>
                    <a:pt x="1356423" y="3490672"/>
                  </a:lnTo>
                  <a:lnTo>
                    <a:pt x="1401854" y="3502515"/>
                  </a:lnTo>
                  <a:lnTo>
                    <a:pt x="1447737" y="3513300"/>
                  </a:lnTo>
                  <a:lnTo>
                    <a:pt x="1494056" y="3523011"/>
                  </a:lnTo>
                  <a:lnTo>
                    <a:pt x="1540796" y="3531635"/>
                  </a:lnTo>
                  <a:lnTo>
                    <a:pt x="1587941" y="3539157"/>
                  </a:lnTo>
                  <a:lnTo>
                    <a:pt x="1635476" y="3545561"/>
                  </a:lnTo>
                  <a:lnTo>
                    <a:pt x="1683386" y="3550835"/>
                  </a:lnTo>
                  <a:lnTo>
                    <a:pt x="1731654" y="3554961"/>
                  </a:lnTo>
                  <a:lnTo>
                    <a:pt x="1780265" y="3557927"/>
                  </a:lnTo>
                  <a:lnTo>
                    <a:pt x="1829205" y="3559717"/>
                  </a:lnTo>
                  <a:lnTo>
                    <a:pt x="1878456" y="3560317"/>
                  </a:lnTo>
                  <a:lnTo>
                    <a:pt x="1927708" y="3559717"/>
                  </a:lnTo>
                  <a:lnTo>
                    <a:pt x="1976648" y="3557927"/>
                  </a:lnTo>
                  <a:lnTo>
                    <a:pt x="2025259" y="3554961"/>
                  </a:lnTo>
                  <a:lnTo>
                    <a:pt x="2073527" y="3550835"/>
                  </a:lnTo>
                  <a:lnTo>
                    <a:pt x="2121437" y="3545561"/>
                  </a:lnTo>
                  <a:lnTo>
                    <a:pt x="2168972" y="3539157"/>
                  </a:lnTo>
                  <a:lnTo>
                    <a:pt x="2216117" y="3531635"/>
                  </a:lnTo>
                  <a:lnTo>
                    <a:pt x="2262857" y="3523011"/>
                  </a:lnTo>
                  <a:lnTo>
                    <a:pt x="2309176" y="3513300"/>
                  </a:lnTo>
                  <a:lnTo>
                    <a:pt x="2355059" y="3502515"/>
                  </a:lnTo>
                  <a:lnTo>
                    <a:pt x="2400490" y="3490672"/>
                  </a:lnTo>
                  <a:lnTo>
                    <a:pt x="2445454" y="3477786"/>
                  </a:lnTo>
                  <a:lnTo>
                    <a:pt x="2489936" y="3463871"/>
                  </a:lnTo>
                  <a:lnTo>
                    <a:pt x="2533919" y="3448941"/>
                  </a:lnTo>
                  <a:lnTo>
                    <a:pt x="2577389" y="3433011"/>
                  </a:lnTo>
                  <a:lnTo>
                    <a:pt x="2620330" y="3416097"/>
                  </a:lnTo>
                  <a:lnTo>
                    <a:pt x="2662726" y="3398212"/>
                  </a:lnTo>
                  <a:lnTo>
                    <a:pt x="2704563" y="3379372"/>
                  </a:lnTo>
                  <a:lnTo>
                    <a:pt x="2745824" y="3359590"/>
                  </a:lnTo>
                  <a:lnTo>
                    <a:pt x="2786495" y="3338883"/>
                  </a:lnTo>
                  <a:lnTo>
                    <a:pt x="2826559" y="3317263"/>
                  </a:lnTo>
                  <a:lnTo>
                    <a:pt x="2866001" y="3294746"/>
                  </a:lnTo>
                  <a:lnTo>
                    <a:pt x="2904806" y="3271348"/>
                  </a:lnTo>
                  <a:lnTo>
                    <a:pt x="2942958" y="3247081"/>
                  </a:lnTo>
                  <a:lnTo>
                    <a:pt x="2980442" y="3221961"/>
                  </a:lnTo>
                  <a:lnTo>
                    <a:pt x="3017243" y="3196003"/>
                  </a:lnTo>
                  <a:lnTo>
                    <a:pt x="3053344" y="3169222"/>
                  </a:lnTo>
                  <a:lnTo>
                    <a:pt x="3088731" y="3141631"/>
                  </a:lnTo>
                  <a:lnTo>
                    <a:pt x="3123387" y="3113245"/>
                  </a:lnTo>
                  <a:lnTo>
                    <a:pt x="3157299" y="3084081"/>
                  </a:lnTo>
                  <a:lnTo>
                    <a:pt x="3190449" y="3054150"/>
                  </a:lnTo>
                  <a:lnTo>
                    <a:pt x="3222822" y="3023470"/>
                  </a:lnTo>
                  <a:lnTo>
                    <a:pt x="3254404" y="2992054"/>
                  </a:lnTo>
                  <a:lnTo>
                    <a:pt x="3285179" y="2959916"/>
                  </a:lnTo>
                  <a:lnTo>
                    <a:pt x="3315130" y="2927073"/>
                  </a:lnTo>
                  <a:lnTo>
                    <a:pt x="3344244" y="2893537"/>
                  </a:lnTo>
                  <a:lnTo>
                    <a:pt x="3372503" y="2859324"/>
                  </a:lnTo>
                  <a:lnTo>
                    <a:pt x="3399894" y="2824449"/>
                  </a:lnTo>
                  <a:lnTo>
                    <a:pt x="3426399" y="2788926"/>
                  </a:lnTo>
                  <a:lnTo>
                    <a:pt x="3452005" y="2752770"/>
                  </a:lnTo>
                  <a:lnTo>
                    <a:pt x="3476695" y="2715996"/>
                  </a:lnTo>
                  <a:lnTo>
                    <a:pt x="3500453" y="2678618"/>
                  </a:lnTo>
                  <a:lnTo>
                    <a:pt x="3523266" y="2640650"/>
                  </a:lnTo>
                  <a:lnTo>
                    <a:pt x="3545116" y="2602108"/>
                  </a:lnTo>
                  <a:lnTo>
                    <a:pt x="3565988" y="2563006"/>
                  </a:lnTo>
                  <a:lnTo>
                    <a:pt x="3585868" y="2523360"/>
                  </a:lnTo>
                  <a:lnTo>
                    <a:pt x="3604739" y="2483182"/>
                  </a:lnTo>
                  <a:lnTo>
                    <a:pt x="3622587" y="2442489"/>
                  </a:lnTo>
                  <a:lnTo>
                    <a:pt x="3639395" y="2401294"/>
                  </a:lnTo>
                  <a:lnTo>
                    <a:pt x="3655148" y="2359613"/>
                  </a:lnTo>
                  <a:lnTo>
                    <a:pt x="3669831" y="2317461"/>
                  </a:lnTo>
                  <a:lnTo>
                    <a:pt x="3683428" y="2274851"/>
                  </a:lnTo>
                  <a:lnTo>
                    <a:pt x="3695924" y="2231798"/>
                  </a:lnTo>
                  <a:lnTo>
                    <a:pt x="3707303" y="2188318"/>
                  </a:lnTo>
                  <a:lnTo>
                    <a:pt x="3717550" y="2144424"/>
                  </a:lnTo>
                  <a:lnTo>
                    <a:pt x="3726650" y="2100132"/>
                  </a:lnTo>
                  <a:lnTo>
                    <a:pt x="3734586" y="2055456"/>
                  </a:lnTo>
                  <a:lnTo>
                    <a:pt x="3741344" y="2010410"/>
                  </a:lnTo>
                  <a:lnTo>
                    <a:pt x="3746908" y="1965010"/>
                  </a:lnTo>
                  <a:lnTo>
                    <a:pt x="3751262" y="1919271"/>
                  </a:lnTo>
                  <a:lnTo>
                    <a:pt x="3754391" y="1873206"/>
                  </a:lnTo>
                  <a:lnTo>
                    <a:pt x="3756280" y="1826830"/>
                  </a:lnTo>
                  <a:lnTo>
                    <a:pt x="3756914" y="1780158"/>
                  </a:lnTo>
                  <a:lnTo>
                    <a:pt x="3756280" y="1733487"/>
                  </a:lnTo>
                  <a:lnTo>
                    <a:pt x="3754391" y="1687111"/>
                  </a:lnTo>
                  <a:lnTo>
                    <a:pt x="3751262" y="1641046"/>
                  </a:lnTo>
                  <a:lnTo>
                    <a:pt x="3746908" y="1595307"/>
                  </a:lnTo>
                  <a:lnTo>
                    <a:pt x="3741344" y="1549907"/>
                  </a:lnTo>
                  <a:lnTo>
                    <a:pt x="3734586" y="1504861"/>
                  </a:lnTo>
                  <a:lnTo>
                    <a:pt x="3726650" y="1460185"/>
                  </a:lnTo>
                  <a:lnTo>
                    <a:pt x="3717550" y="1415893"/>
                  </a:lnTo>
                  <a:lnTo>
                    <a:pt x="3707303" y="1371999"/>
                  </a:lnTo>
                  <a:lnTo>
                    <a:pt x="3695924" y="1328519"/>
                  </a:lnTo>
                  <a:lnTo>
                    <a:pt x="3683428" y="1285466"/>
                  </a:lnTo>
                  <a:lnTo>
                    <a:pt x="3669831" y="1242856"/>
                  </a:lnTo>
                  <a:lnTo>
                    <a:pt x="3655148" y="1200704"/>
                  </a:lnTo>
                  <a:lnTo>
                    <a:pt x="3639395" y="1159023"/>
                  </a:lnTo>
                  <a:lnTo>
                    <a:pt x="3622587" y="1117828"/>
                  </a:lnTo>
                  <a:lnTo>
                    <a:pt x="3604739" y="1077135"/>
                  </a:lnTo>
                  <a:lnTo>
                    <a:pt x="3585868" y="1036957"/>
                  </a:lnTo>
                  <a:lnTo>
                    <a:pt x="3565988" y="997311"/>
                  </a:lnTo>
                  <a:lnTo>
                    <a:pt x="3545116" y="958209"/>
                  </a:lnTo>
                  <a:lnTo>
                    <a:pt x="3523266" y="919667"/>
                  </a:lnTo>
                  <a:lnTo>
                    <a:pt x="3500453" y="881699"/>
                  </a:lnTo>
                  <a:lnTo>
                    <a:pt x="3476695" y="844321"/>
                  </a:lnTo>
                  <a:lnTo>
                    <a:pt x="3452005" y="807547"/>
                  </a:lnTo>
                  <a:lnTo>
                    <a:pt x="3426399" y="771391"/>
                  </a:lnTo>
                  <a:lnTo>
                    <a:pt x="3399894" y="735868"/>
                  </a:lnTo>
                  <a:lnTo>
                    <a:pt x="3372503" y="700993"/>
                  </a:lnTo>
                  <a:lnTo>
                    <a:pt x="3344244" y="666780"/>
                  </a:lnTo>
                  <a:lnTo>
                    <a:pt x="3315130" y="633244"/>
                  </a:lnTo>
                  <a:lnTo>
                    <a:pt x="3285179" y="600401"/>
                  </a:lnTo>
                  <a:lnTo>
                    <a:pt x="3254404" y="568263"/>
                  </a:lnTo>
                  <a:lnTo>
                    <a:pt x="3222822" y="536847"/>
                  </a:lnTo>
                  <a:lnTo>
                    <a:pt x="3190449" y="506167"/>
                  </a:lnTo>
                  <a:lnTo>
                    <a:pt x="3157299" y="476236"/>
                  </a:lnTo>
                  <a:lnTo>
                    <a:pt x="3123387" y="447072"/>
                  </a:lnTo>
                  <a:lnTo>
                    <a:pt x="3088731" y="418686"/>
                  </a:lnTo>
                  <a:lnTo>
                    <a:pt x="3053344" y="391095"/>
                  </a:lnTo>
                  <a:lnTo>
                    <a:pt x="3017243" y="364314"/>
                  </a:lnTo>
                  <a:lnTo>
                    <a:pt x="2980442" y="338356"/>
                  </a:lnTo>
                  <a:lnTo>
                    <a:pt x="2942958" y="313236"/>
                  </a:lnTo>
                  <a:lnTo>
                    <a:pt x="2904806" y="288969"/>
                  </a:lnTo>
                  <a:lnTo>
                    <a:pt x="2866001" y="265571"/>
                  </a:lnTo>
                  <a:lnTo>
                    <a:pt x="2826559" y="243054"/>
                  </a:lnTo>
                  <a:lnTo>
                    <a:pt x="2786495" y="221434"/>
                  </a:lnTo>
                  <a:lnTo>
                    <a:pt x="2745824" y="200727"/>
                  </a:lnTo>
                  <a:lnTo>
                    <a:pt x="2704563" y="180945"/>
                  </a:lnTo>
                  <a:lnTo>
                    <a:pt x="2662726" y="162105"/>
                  </a:lnTo>
                  <a:lnTo>
                    <a:pt x="2620330" y="144220"/>
                  </a:lnTo>
                  <a:lnTo>
                    <a:pt x="2577389" y="127306"/>
                  </a:lnTo>
                  <a:lnTo>
                    <a:pt x="2533919" y="111376"/>
                  </a:lnTo>
                  <a:lnTo>
                    <a:pt x="2489936" y="96446"/>
                  </a:lnTo>
                  <a:lnTo>
                    <a:pt x="2445454" y="82531"/>
                  </a:lnTo>
                  <a:lnTo>
                    <a:pt x="2400490" y="69645"/>
                  </a:lnTo>
                  <a:lnTo>
                    <a:pt x="2355059" y="57802"/>
                  </a:lnTo>
                  <a:lnTo>
                    <a:pt x="2309176" y="47017"/>
                  </a:lnTo>
                  <a:lnTo>
                    <a:pt x="2262857" y="37306"/>
                  </a:lnTo>
                  <a:lnTo>
                    <a:pt x="2216117" y="28682"/>
                  </a:lnTo>
                  <a:lnTo>
                    <a:pt x="2168972" y="21160"/>
                  </a:lnTo>
                  <a:lnTo>
                    <a:pt x="2121437" y="14756"/>
                  </a:lnTo>
                  <a:lnTo>
                    <a:pt x="2073527" y="9482"/>
                  </a:lnTo>
                  <a:lnTo>
                    <a:pt x="2025259" y="5356"/>
                  </a:lnTo>
                  <a:lnTo>
                    <a:pt x="1976648" y="2390"/>
                  </a:lnTo>
                  <a:lnTo>
                    <a:pt x="1927708" y="600"/>
                  </a:lnTo>
                  <a:lnTo>
                    <a:pt x="1878456" y="0"/>
                  </a:lnTo>
                  <a:lnTo>
                    <a:pt x="1829205" y="600"/>
                  </a:lnTo>
                  <a:lnTo>
                    <a:pt x="1780265" y="2390"/>
                  </a:lnTo>
                  <a:lnTo>
                    <a:pt x="1731654" y="5356"/>
                  </a:lnTo>
                  <a:lnTo>
                    <a:pt x="1683386" y="9482"/>
                  </a:lnTo>
                  <a:lnTo>
                    <a:pt x="1635476" y="14756"/>
                  </a:lnTo>
                  <a:lnTo>
                    <a:pt x="1587941" y="21160"/>
                  </a:lnTo>
                  <a:lnTo>
                    <a:pt x="1540796" y="28682"/>
                  </a:lnTo>
                  <a:lnTo>
                    <a:pt x="1494056" y="37306"/>
                  </a:lnTo>
                  <a:lnTo>
                    <a:pt x="1447737" y="47017"/>
                  </a:lnTo>
                  <a:lnTo>
                    <a:pt x="1401854" y="57802"/>
                  </a:lnTo>
                  <a:lnTo>
                    <a:pt x="1356423" y="69645"/>
                  </a:lnTo>
                  <a:lnTo>
                    <a:pt x="1311459" y="82531"/>
                  </a:lnTo>
                  <a:lnTo>
                    <a:pt x="1266977" y="96446"/>
                  </a:lnTo>
                  <a:lnTo>
                    <a:pt x="1222994" y="111376"/>
                  </a:lnTo>
                  <a:lnTo>
                    <a:pt x="1179524" y="127306"/>
                  </a:lnTo>
                  <a:lnTo>
                    <a:pt x="1136583" y="144220"/>
                  </a:lnTo>
                  <a:lnTo>
                    <a:pt x="1094187" y="162105"/>
                  </a:lnTo>
                  <a:lnTo>
                    <a:pt x="1052350" y="180945"/>
                  </a:lnTo>
                  <a:lnTo>
                    <a:pt x="1011089" y="200727"/>
                  </a:lnTo>
                  <a:lnTo>
                    <a:pt x="970418" y="221434"/>
                  </a:lnTo>
                  <a:lnTo>
                    <a:pt x="930354" y="243054"/>
                  </a:lnTo>
                  <a:lnTo>
                    <a:pt x="890912" y="265571"/>
                  </a:lnTo>
                  <a:lnTo>
                    <a:pt x="852107" y="288969"/>
                  </a:lnTo>
                  <a:lnTo>
                    <a:pt x="813955" y="313236"/>
                  </a:lnTo>
                  <a:lnTo>
                    <a:pt x="776471" y="338356"/>
                  </a:lnTo>
                  <a:lnTo>
                    <a:pt x="739670" y="364314"/>
                  </a:lnTo>
                  <a:lnTo>
                    <a:pt x="703569" y="391095"/>
                  </a:lnTo>
                  <a:lnTo>
                    <a:pt x="668182" y="418686"/>
                  </a:lnTo>
                  <a:lnTo>
                    <a:pt x="633526" y="447072"/>
                  </a:lnTo>
                  <a:lnTo>
                    <a:pt x="599614" y="476236"/>
                  </a:lnTo>
                  <a:lnTo>
                    <a:pt x="566464" y="506167"/>
                  </a:lnTo>
                  <a:lnTo>
                    <a:pt x="534091" y="536847"/>
                  </a:lnTo>
                  <a:lnTo>
                    <a:pt x="502509" y="568263"/>
                  </a:lnTo>
                  <a:lnTo>
                    <a:pt x="471734" y="600401"/>
                  </a:lnTo>
                  <a:lnTo>
                    <a:pt x="441783" y="633244"/>
                  </a:lnTo>
                  <a:lnTo>
                    <a:pt x="412669" y="666780"/>
                  </a:lnTo>
                  <a:lnTo>
                    <a:pt x="384410" y="700993"/>
                  </a:lnTo>
                  <a:lnTo>
                    <a:pt x="357019" y="735868"/>
                  </a:lnTo>
                  <a:lnTo>
                    <a:pt x="330514" y="771391"/>
                  </a:lnTo>
                  <a:lnTo>
                    <a:pt x="304908" y="807547"/>
                  </a:lnTo>
                  <a:lnTo>
                    <a:pt x="280218" y="844321"/>
                  </a:lnTo>
                  <a:lnTo>
                    <a:pt x="256460" y="881699"/>
                  </a:lnTo>
                  <a:lnTo>
                    <a:pt x="233647" y="919667"/>
                  </a:lnTo>
                  <a:lnTo>
                    <a:pt x="211797" y="958209"/>
                  </a:lnTo>
                  <a:lnTo>
                    <a:pt x="190925" y="997311"/>
                  </a:lnTo>
                  <a:lnTo>
                    <a:pt x="171045" y="1036957"/>
                  </a:lnTo>
                  <a:lnTo>
                    <a:pt x="152174" y="1077135"/>
                  </a:lnTo>
                  <a:lnTo>
                    <a:pt x="134326" y="1117828"/>
                  </a:lnTo>
                  <a:lnTo>
                    <a:pt x="117518" y="1159023"/>
                  </a:lnTo>
                  <a:lnTo>
                    <a:pt x="101765" y="1200704"/>
                  </a:lnTo>
                  <a:lnTo>
                    <a:pt x="87082" y="1242856"/>
                  </a:lnTo>
                  <a:lnTo>
                    <a:pt x="73485" y="1285466"/>
                  </a:lnTo>
                  <a:lnTo>
                    <a:pt x="60989" y="1328519"/>
                  </a:lnTo>
                  <a:lnTo>
                    <a:pt x="49610" y="1371999"/>
                  </a:lnTo>
                  <a:lnTo>
                    <a:pt x="39363" y="1415893"/>
                  </a:lnTo>
                  <a:lnTo>
                    <a:pt x="30263" y="1460185"/>
                  </a:lnTo>
                  <a:lnTo>
                    <a:pt x="22327" y="1504861"/>
                  </a:lnTo>
                  <a:lnTo>
                    <a:pt x="15569" y="1549907"/>
                  </a:lnTo>
                  <a:lnTo>
                    <a:pt x="10005" y="1595307"/>
                  </a:lnTo>
                  <a:lnTo>
                    <a:pt x="5651" y="1641046"/>
                  </a:lnTo>
                  <a:lnTo>
                    <a:pt x="2522" y="1687111"/>
                  </a:lnTo>
                  <a:lnTo>
                    <a:pt x="633" y="1733487"/>
                  </a:lnTo>
                  <a:lnTo>
                    <a:pt x="0" y="1780158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677155" y="600456"/>
              <a:ext cx="972819" cy="495300"/>
            </a:xfrm>
            <a:custGeom>
              <a:avLst/>
              <a:gdLst/>
              <a:ahLst/>
              <a:cxnLst/>
              <a:rect l="l" t="t" r="r" b="b"/>
              <a:pathLst>
                <a:path w="972820" h="495300">
                  <a:moveTo>
                    <a:pt x="972312" y="0"/>
                  </a:moveTo>
                  <a:lnTo>
                    <a:pt x="0" y="0"/>
                  </a:lnTo>
                  <a:lnTo>
                    <a:pt x="0" y="495300"/>
                  </a:lnTo>
                  <a:lnTo>
                    <a:pt x="972312" y="495300"/>
                  </a:lnTo>
                  <a:lnTo>
                    <a:pt x="9723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677155" y="600456"/>
              <a:ext cx="972819" cy="495300"/>
            </a:xfrm>
            <a:custGeom>
              <a:avLst/>
              <a:gdLst/>
              <a:ahLst/>
              <a:cxnLst/>
              <a:rect l="l" t="t" r="r" b="b"/>
              <a:pathLst>
                <a:path w="972820" h="495300">
                  <a:moveTo>
                    <a:pt x="0" y="495300"/>
                  </a:moveTo>
                  <a:lnTo>
                    <a:pt x="972312" y="495300"/>
                  </a:lnTo>
                  <a:lnTo>
                    <a:pt x="972312" y="0"/>
                  </a:lnTo>
                  <a:lnTo>
                    <a:pt x="0" y="0"/>
                  </a:lnTo>
                  <a:lnTo>
                    <a:pt x="0" y="49530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070348" y="909828"/>
              <a:ext cx="970915" cy="495300"/>
            </a:xfrm>
            <a:custGeom>
              <a:avLst/>
              <a:gdLst/>
              <a:ahLst/>
              <a:cxnLst/>
              <a:rect l="l" t="t" r="r" b="b"/>
              <a:pathLst>
                <a:path w="970914" h="495300">
                  <a:moveTo>
                    <a:pt x="970788" y="0"/>
                  </a:moveTo>
                  <a:lnTo>
                    <a:pt x="0" y="0"/>
                  </a:lnTo>
                  <a:lnTo>
                    <a:pt x="0" y="495300"/>
                  </a:lnTo>
                  <a:lnTo>
                    <a:pt x="970788" y="495300"/>
                  </a:lnTo>
                  <a:lnTo>
                    <a:pt x="9707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070348" y="909828"/>
              <a:ext cx="970915" cy="495300"/>
            </a:xfrm>
            <a:custGeom>
              <a:avLst/>
              <a:gdLst/>
              <a:ahLst/>
              <a:cxnLst/>
              <a:rect l="l" t="t" r="r" b="b"/>
              <a:pathLst>
                <a:path w="970914" h="495300">
                  <a:moveTo>
                    <a:pt x="0" y="495300"/>
                  </a:moveTo>
                  <a:lnTo>
                    <a:pt x="970788" y="495300"/>
                  </a:lnTo>
                  <a:lnTo>
                    <a:pt x="970788" y="0"/>
                  </a:lnTo>
                  <a:lnTo>
                    <a:pt x="0" y="0"/>
                  </a:lnTo>
                  <a:lnTo>
                    <a:pt x="0" y="49530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981955" y="3648456"/>
              <a:ext cx="990600" cy="1028700"/>
            </a:xfrm>
            <a:custGeom>
              <a:avLst/>
              <a:gdLst/>
              <a:ahLst/>
              <a:cxnLst/>
              <a:rect l="l" t="t" r="r" b="b"/>
              <a:pathLst>
                <a:path w="990600" h="1028700">
                  <a:moveTo>
                    <a:pt x="990600" y="0"/>
                  </a:moveTo>
                  <a:lnTo>
                    <a:pt x="0" y="0"/>
                  </a:lnTo>
                  <a:lnTo>
                    <a:pt x="0" y="1028700"/>
                  </a:lnTo>
                  <a:lnTo>
                    <a:pt x="990600" y="10287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981955" y="3648456"/>
              <a:ext cx="990600" cy="1028700"/>
            </a:xfrm>
            <a:custGeom>
              <a:avLst/>
              <a:gdLst/>
              <a:ahLst/>
              <a:cxnLst/>
              <a:rect l="l" t="t" r="r" b="b"/>
              <a:pathLst>
                <a:path w="990600" h="1028700">
                  <a:moveTo>
                    <a:pt x="0" y="1028700"/>
                  </a:moveTo>
                  <a:lnTo>
                    <a:pt x="990600" y="1028700"/>
                  </a:lnTo>
                  <a:lnTo>
                    <a:pt x="990600" y="0"/>
                  </a:lnTo>
                  <a:lnTo>
                    <a:pt x="0" y="0"/>
                  </a:lnTo>
                  <a:lnTo>
                    <a:pt x="0" y="102870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219955" y="4200144"/>
              <a:ext cx="925194" cy="414655"/>
            </a:xfrm>
            <a:custGeom>
              <a:avLst/>
              <a:gdLst/>
              <a:ahLst/>
              <a:cxnLst/>
              <a:rect l="l" t="t" r="r" b="b"/>
              <a:pathLst>
                <a:path w="925195" h="414654">
                  <a:moveTo>
                    <a:pt x="925068" y="0"/>
                  </a:moveTo>
                  <a:lnTo>
                    <a:pt x="0" y="0"/>
                  </a:lnTo>
                  <a:lnTo>
                    <a:pt x="0" y="414527"/>
                  </a:lnTo>
                  <a:lnTo>
                    <a:pt x="925068" y="414527"/>
                  </a:lnTo>
                  <a:lnTo>
                    <a:pt x="9250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219955" y="4200144"/>
              <a:ext cx="925194" cy="414655"/>
            </a:xfrm>
            <a:custGeom>
              <a:avLst/>
              <a:gdLst/>
              <a:ahLst/>
              <a:cxnLst/>
              <a:rect l="l" t="t" r="r" b="b"/>
              <a:pathLst>
                <a:path w="925195" h="414654">
                  <a:moveTo>
                    <a:pt x="0" y="414527"/>
                  </a:moveTo>
                  <a:lnTo>
                    <a:pt x="925068" y="414527"/>
                  </a:lnTo>
                  <a:lnTo>
                    <a:pt x="925068" y="0"/>
                  </a:lnTo>
                  <a:lnTo>
                    <a:pt x="0" y="0"/>
                  </a:lnTo>
                  <a:lnTo>
                    <a:pt x="0" y="414527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575815" y="4200144"/>
              <a:ext cx="1094740" cy="669290"/>
            </a:xfrm>
            <a:custGeom>
              <a:avLst/>
              <a:gdLst/>
              <a:ahLst/>
              <a:cxnLst/>
              <a:rect l="l" t="t" r="r" b="b"/>
              <a:pathLst>
                <a:path w="1094739" h="669289">
                  <a:moveTo>
                    <a:pt x="1094232" y="0"/>
                  </a:moveTo>
                  <a:lnTo>
                    <a:pt x="0" y="0"/>
                  </a:lnTo>
                  <a:lnTo>
                    <a:pt x="0" y="669035"/>
                  </a:lnTo>
                  <a:lnTo>
                    <a:pt x="1094232" y="669035"/>
                  </a:lnTo>
                  <a:lnTo>
                    <a:pt x="10942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575815" y="4200144"/>
              <a:ext cx="1094740" cy="669290"/>
            </a:xfrm>
            <a:custGeom>
              <a:avLst/>
              <a:gdLst/>
              <a:ahLst/>
              <a:cxnLst/>
              <a:rect l="l" t="t" r="r" b="b"/>
              <a:pathLst>
                <a:path w="1094739" h="669289">
                  <a:moveTo>
                    <a:pt x="0" y="669035"/>
                  </a:moveTo>
                  <a:lnTo>
                    <a:pt x="1094232" y="669035"/>
                  </a:lnTo>
                  <a:lnTo>
                    <a:pt x="1094232" y="0"/>
                  </a:lnTo>
                  <a:lnTo>
                    <a:pt x="0" y="0"/>
                  </a:lnTo>
                  <a:lnTo>
                    <a:pt x="0" y="669035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575815" y="3724656"/>
              <a:ext cx="492759" cy="619125"/>
            </a:xfrm>
            <a:custGeom>
              <a:avLst/>
              <a:gdLst/>
              <a:ahLst/>
              <a:cxnLst/>
              <a:rect l="l" t="t" r="r" b="b"/>
              <a:pathLst>
                <a:path w="492760" h="619125">
                  <a:moveTo>
                    <a:pt x="492252" y="0"/>
                  </a:moveTo>
                  <a:lnTo>
                    <a:pt x="0" y="0"/>
                  </a:lnTo>
                  <a:lnTo>
                    <a:pt x="0" y="618744"/>
                  </a:lnTo>
                  <a:lnTo>
                    <a:pt x="492252" y="618744"/>
                  </a:lnTo>
                  <a:lnTo>
                    <a:pt x="4922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575815" y="3724656"/>
              <a:ext cx="4098290" cy="723900"/>
            </a:xfrm>
            <a:custGeom>
              <a:avLst/>
              <a:gdLst/>
              <a:ahLst/>
              <a:cxnLst/>
              <a:rect l="l" t="t" r="r" b="b"/>
              <a:pathLst>
                <a:path w="4098290" h="723900">
                  <a:moveTo>
                    <a:pt x="0" y="618744"/>
                  </a:moveTo>
                  <a:lnTo>
                    <a:pt x="492252" y="618744"/>
                  </a:lnTo>
                  <a:lnTo>
                    <a:pt x="492252" y="0"/>
                  </a:lnTo>
                  <a:lnTo>
                    <a:pt x="0" y="0"/>
                  </a:lnTo>
                  <a:lnTo>
                    <a:pt x="0" y="618744"/>
                  </a:lnTo>
                  <a:close/>
                </a:path>
                <a:path w="4098290" h="723900">
                  <a:moveTo>
                    <a:pt x="3127248" y="723900"/>
                  </a:moveTo>
                  <a:lnTo>
                    <a:pt x="4098036" y="723900"/>
                  </a:lnTo>
                  <a:lnTo>
                    <a:pt x="4098036" y="228600"/>
                  </a:lnTo>
                  <a:lnTo>
                    <a:pt x="3127248" y="228600"/>
                  </a:lnTo>
                  <a:lnTo>
                    <a:pt x="3127248" y="72390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405127" y="3592067"/>
              <a:ext cx="340360" cy="502920"/>
            </a:xfrm>
            <a:custGeom>
              <a:avLst/>
              <a:gdLst/>
              <a:ahLst/>
              <a:cxnLst/>
              <a:rect l="l" t="t" r="r" b="b"/>
              <a:pathLst>
                <a:path w="340360" h="502920">
                  <a:moveTo>
                    <a:pt x="339852" y="0"/>
                  </a:moveTo>
                  <a:lnTo>
                    <a:pt x="0" y="0"/>
                  </a:lnTo>
                  <a:lnTo>
                    <a:pt x="0" y="502920"/>
                  </a:lnTo>
                  <a:lnTo>
                    <a:pt x="339852" y="502920"/>
                  </a:lnTo>
                  <a:lnTo>
                    <a:pt x="339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405127" y="3592067"/>
              <a:ext cx="340360" cy="502920"/>
            </a:xfrm>
            <a:custGeom>
              <a:avLst/>
              <a:gdLst/>
              <a:ahLst/>
              <a:cxnLst/>
              <a:rect l="l" t="t" r="r" b="b"/>
              <a:pathLst>
                <a:path w="340360" h="502920">
                  <a:moveTo>
                    <a:pt x="0" y="502920"/>
                  </a:moveTo>
                  <a:lnTo>
                    <a:pt x="339852" y="502920"/>
                  </a:lnTo>
                  <a:lnTo>
                    <a:pt x="339852" y="0"/>
                  </a:lnTo>
                  <a:lnTo>
                    <a:pt x="0" y="0"/>
                  </a:lnTo>
                  <a:lnTo>
                    <a:pt x="0" y="50292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6553200" y="374904"/>
            <a:ext cx="4505325" cy="4820920"/>
            <a:chOff x="6553200" y="374904"/>
            <a:chExt cx="4505325" cy="4820920"/>
          </a:xfrm>
        </p:grpSpPr>
        <p:sp>
          <p:nvSpPr>
            <p:cNvPr id="21" name="object 21"/>
            <p:cNvSpPr/>
            <p:nvPr/>
          </p:nvSpPr>
          <p:spPr>
            <a:xfrm>
              <a:off x="7220712" y="743712"/>
              <a:ext cx="3340607" cy="44455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553200" y="374904"/>
              <a:ext cx="4504944" cy="43083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046976" y="4305300"/>
              <a:ext cx="3705225" cy="883919"/>
            </a:xfrm>
            <a:custGeom>
              <a:avLst/>
              <a:gdLst/>
              <a:ahLst/>
              <a:cxnLst/>
              <a:rect l="l" t="t" r="r" b="b"/>
              <a:pathLst>
                <a:path w="3705225" h="883920">
                  <a:moveTo>
                    <a:pt x="3704844" y="0"/>
                  </a:moveTo>
                  <a:lnTo>
                    <a:pt x="0" y="0"/>
                  </a:lnTo>
                  <a:lnTo>
                    <a:pt x="0" y="883919"/>
                  </a:lnTo>
                  <a:lnTo>
                    <a:pt x="3704844" y="883919"/>
                  </a:lnTo>
                  <a:lnTo>
                    <a:pt x="37048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046976" y="4305300"/>
              <a:ext cx="3705225" cy="883919"/>
            </a:xfrm>
            <a:custGeom>
              <a:avLst/>
              <a:gdLst/>
              <a:ahLst/>
              <a:cxnLst/>
              <a:rect l="l" t="t" r="r" b="b"/>
              <a:pathLst>
                <a:path w="3705225" h="883920">
                  <a:moveTo>
                    <a:pt x="0" y="883919"/>
                  </a:moveTo>
                  <a:lnTo>
                    <a:pt x="3704844" y="883919"/>
                  </a:lnTo>
                  <a:lnTo>
                    <a:pt x="3704844" y="0"/>
                  </a:lnTo>
                  <a:lnTo>
                    <a:pt x="0" y="0"/>
                  </a:lnTo>
                  <a:lnTo>
                    <a:pt x="0" y="883919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667500" y="3971544"/>
              <a:ext cx="972819" cy="495300"/>
            </a:xfrm>
            <a:custGeom>
              <a:avLst/>
              <a:gdLst/>
              <a:ahLst/>
              <a:cxnLst/>
              <a:rect l="l" t="t" r="r" b="b"/>
              <a:pathLst>
                <a:path w="972820" h="495300">
                  <a:moveTo>
                    <a:pt x="972311" y="0"/>
                  </a:moveTo>
                  <a:lnTo>
                    <a:pt x="0" y="0"/>
                  </a:lnTo>
                  <a:lnTo>
                    <a:pt x="0" y="495299"/>
                  </a:lnTo>
                  <a:lnTo>
                    <a:pt x="972311" y="495299"/>
                  </a:lnTo>
                  <a:lnTo>
                    <a:pt x="9723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667500" y="3971544"/>
              <a:ext cx="972819" cy="495300"/>
            </a:xfrm>
            <a:custGeom>
              <a:avLst/>
              <a:gdLst/>
              <a:ahLst/>
              <a:cxnLst/>
              <a:rect l="l" t="t" r="r" b="b"/>
              <a:pathLst>
                <a:path w="972820" h="495300">
                  <a:moveTo>
                    <a:pt x="0" y="495299"/>
                  </a:moveTo>
                  <a:lnTo>
                    <a:pt x="972311" y="495299"/>
                  </a:lnTo>
                  <a:lnTo>
                    <a:pt x="972311" y="0"/>
                  </a:lnTo>
                  <a:lnTo>
                    <a:pt x="0" y="0"/>
                  </a:lnTo>
                  <a:lnTo>
                    <a:pt x="0" y="495299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0024871" y="3877056"/>
              <a:ext cx="727075" cy="643255"/>
            </a:xfrm>
            <a:custGeom>
              <a:avLst/>
              <a:gdLst/>
              <a:ahLst/>
              <a:cxnLst/>
              <a:rect l="l" t="t" r="r" b="b"/>
              <a:pathLst>
                <a:path w="727075" h="643254">
                  <a:moveTo>
                    <a:pt x="726948" y="0"/>
                  </a:moveTo>
                  <a:lnTo>
                    <a:pt x="0" y="0"/>
                  </a:lnTo>
                  <a:lnTo>
                    <a:pt x="0" y="643128"/>
                  </a:lnTo>
                  <a:lnTo>
                    <a:pt x="726948" y="643128"/>
                  </a:lnTo>
                  <a:lnTo>
                    <a:pt x="7269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0024871" y="3877056"/>
              <a:ext cx="727075" cy="643255"/>
            </a:xfrm>
            <a:custGeom>
              <a:avLst/>
              <a:gdLst/>
              <a:ahLst/>
              <a:cxnLst/>
              <a:rect l="l" t="t" r="r" b="b"/>
              <a:pathLst>
                <a:path w="727075" h="643254">
                  <a:moveTo>
                    <a:pt x="0" y="643128"/>
                  </a:moveTo>
                  <a:lnTo>
                    <a:pt x="726948" y="643128"/>
                  </a:lnTo>
                  <a:lnTo>
                    <a:pt x="726948" y="0"/>
                  </a:lnTo>
                  <a:lnTo>
                    <a:pt x="0" y="0"/>
                  </a:lnTo>
                  <a:lnTo>
                    <a:pt x="0" y="643128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704076" y="600456"/>
              <a:ext cx="970915" cy="495300"/>
            </a:xfrm>
            <a:custGeom>
              <a:avLst/>
              <a:gdLst/>
              <a:ahLst/>
              <a:cxnLst/>
              <a:rect l="l" t="t" r="r" b="b"/>
              <a:pathLst>
                <a:path w="970915" h="495300">
                  <a:moveTo>
                    <a:pt x="970787" y="0"/>
                  </a:moveTo>
                  <a:lnTo>
                    <a:pt x="0" y="0"/>
                  </a:lnTo>
                  <a:lnTo>
                    <a:pt x="0" y="495300"/>
                  </a:lnTo>
                  <a:lnTo>
                    <a:pt x="970787" y="495300"/>
                  </a:lnTo>
                  <a:lnTo>
                    <a:pt x="9707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6704076" y="600456"/>
              <a:ext cx="970915" cy="495300"/>
            </a:xfrm>
            <a:custGeom>
              <a:avLst/>
              <a:gdLst/>
              <a:ahLst/>
              <a:cxnLst/>
              <a:rect l="l" t="t" r="r" b="b"/>
              <a:pathLst>
                <a:path w="970915" h="495300">
                  <a:moveTo>
                    <a:pt x="0" y="495300"/>
                  </a:moveTo>
                  <a:lnTo>
                    <a:pt x="970787" y="495300"/>
                  </a:lnTo>
                  <a:lnTo>
                    <a:pt x="970787" y="0"/>
                  </a:lnTo>
                  <a:lnTo>
                    <a:pt x="0" y="0"/>
                  </a:lnTo>
                  <a:lnTo>
                    <a:pt x="0" y="49530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2527554" y="5214873"/>
            <a:ext cx="18014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45">
                <a:latin typeface="Arial Black"/>
                <a:cs typeface="Arial Black"/>
              </a:rPr>
              <a:t>Evelyne</a:t>
            </a:r>
            <a:r>
              <a:rPr dirty="0" sz="2400" spc="-320">
                <a:latin typeface="Arial Black"/>
                <a:cs typeface="Arial Black"/>
              </a:rPr>
              <a:t> </a:t>
            </a:r>
            <a:r>
              <a:rPr dirty="0" sz="2400" spc="-220">
                <a:latin typeface="Arial Black"/>
                <a:cs typeface="Arial Black"/>
              </a:rPr>
              <a:t>Luef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774695" y="6419189"/>
            <a:ext cx="7887970" cy="240029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200" spc="-95">
                <a:solidFill>
                  <a:srgbClr val="888888"/>
                </a:solidFill>
                <a:latin typeface="Arial Black"/>
                <a:cs typeface="Arial Black"/>
              </a:rPr>
              <a:t>Workshop</a:t>
            </a:r>
            <a:r>
              <a:rPr dirty="0" sz="1200" spc="-15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85">
                <a:solidFill>
                  <a:srgbClr val="888888"/>
                </a:solidFill>
                <a:latin typeface="Arial Black"/>
                <a:cs typeface="Arial Black"/>
              </a:rPr>
              <a:t>on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Information</a:t>
            </a:r>
            <a:r>
              <a:rPr dirty="0" sz="1200" spc="-14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Vizualization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0">
                <a:solidFill>
                  <a:srgbClr val="888888"/>
                </a:solidFill>
                <a:latin typeface="Arial Black"/>
                <a:cs typeface="Arial Black"/>
              </a:rPr>
              <a:t>in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the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(Digital)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Humanities,</a:t>
            </a:r>
            <a:r>
              <a:rPr dirty="0" sz="1200" spc="-14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80">
                <a:solidFill>
                  <a:srgbClr val="888888"/>
                </a:solidFill>
                <a:latin typeface="Arial Black"/>
                <a:cs typeface="Arial Black"/>
              </a:rPr>
              <a:t>27th-28th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60">
                <a:solidFill>
                  <a:srgbClr val="888888"/>
                </a:solidFill>
                <a:latin typeface="Arial Black"/>
                <a:cs typeface="Arial Black"/>
              </a:rPr>
              <a:t>of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95">
                <a:solidFill>
                  <a:srgbClr val="888888"/>
                </a:solidFill>
                <a:latin typeface="Arial Black"/>
                <a:cs typeface="Arial Black"/>
              </a:rPr>
              <a:t>October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2022,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14">
                <a:solidFill>
                  <a:srgbClr val="888888"/>
                </a:solidFill>
                <a:latin typeface="Arial Black"/>
                <a:cs typeface="Arial Black"/>
              </a:rPr>
              <a:t>University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60">
                <a:solidFill>
                  <a:srgbClr val="888888"/>
                </a:solidFill>
                <a:latin typeface="Arial Black"/>
                <a:cs typeface="Arial Black"/>
              </a:rPr>
              <a:t>of</a:t>
            </a:r>
            <a:r>
              <a:rPr dirty="0" sz="1200" spc="-13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Graz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6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10"/>
              </a:spcBef>
            </a:pPr>
            <a:fld id="{81D60167-4931-47E6-BA6A-407CBD079E47}" type="slidenum">
              <a:rPr dirty="0" spc="-180"/>
              <a:t>10</a:t>
            </a:fld>
          </a:p>
        </p:txBody>
      </p:sp>
      <p:sp>
        <p:nvSpPr>
          <p:cNvPr id="32" name="object 32"/>
          <p:cNvSpPr txBox="1"/>
          <p:nvPr/>
        </p:nvSpPr>
        <p:spPr>
          <a:xfrm>
            <a:off x="8206231" y="5214873"/>
            <a:ext cx="2399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40">
                <a:latin typeface="Arial Black"/>
                <a:cs typeface="Arial Black"/>
              </a:rPr>
              <a:t>Katharina</a:t>
            </a:r>
            <a:r>
              <a:rPr dirty="0" sz="2400" spc="-330">
                <a:latin typeface="Arial Black"/>
                <a:cs typeface="Arial Black"/>
              </a:rPr>
              <a:t> </a:t>
            </a:r>
            <a:r>
              <a:rPr dirty="0" sz="2400" spc="-220">
                <a:latin typeface="Arial Black"/>
                <a:cs typeface="Arial Black"/>
              </a:rPr>
              <a:t>Prager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87395" y="6431889"/>
            <a:ext cx="8475345" cy="21462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8291195" algn="l"/>
              </a:tabLst>
            </a:pPr>
            <a:r>
              <a:rPr dirty="0" sz="1200" spc="-30">
                <a:solidFill>
                  <a:srgbClr val="888888"/>
                </a:solidFill>
                <a:latin typeface="Arial Black"/>
                <a:cs typeface="Arial Black"/>
              </a:rPr>
              <a:t>W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o</a:t>
            </a:r>
            <a:r>
              <a:rPr dirty="0" sz="1200" spc="-114">
                <a:solidFill>
                  <a:srgbClr val="888888"/>
                </a:solidFill>
                <a:latin typeface="Arial Black"/>
                <a:cs typeface="Arial Black"/>
              </a:rPr>
              <a:t>rk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sho</a:t>
            </a:r>
            <a:r>
              <a:rPr dirty="0" sz="1200" spc="-60">
                <a:solidFill>
                  <a:srgbClr val="888888"/>
                </a:solidFill>
                <a:latin typeface="Arial Black"/>
                <a:cs typeface="Arial Black"/>
              </a:rPr>
              <a:t>p</a:t>
            </a:r>
            <a:r>
              <a:rPr dirty="0" sz="1200" spc="-15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o</a:t>
            </a:r>
            <a:r>
              <a:rPr dirty="0" sz="1200" spc="-85">
                <a:solidFill>
                  <a:srgbClr val="888888"/>
                </a:solidFill>
                <a:latin typeface="Arial Black"/>
                <a:cs typeface="Arial Black"/>
              </a:rPr>
              <a:t>n</a:t>
            </a:r>
            <a:r>
              <a:rPr dirty="0" sz="1200" spc="-13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0">
                <a:solidFill>
                  <a:srgbClr val="888888"/>
                </a:solidFill>
                <a:latin typeface="Arial Black"/>
                <a:cs typeface="Arial Black"/>
              </a:rPr>
              <a:t>In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f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o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rm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ati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o</a:t>
            </a:r>
            <a:r>
              <a:rPr dirty="0" sz="1200" spc="-85">
                <a:solidFill>
                  <a:srgbClr val="888888"/>
                </a:solidFill>
                <a:latin typeface="Arial Black"/>
                <a:cs typeface="Arial Black"/>
              </a:rPr>
              <a:t>n</a:t>
            </a:r>
            <a:r>
              <a:rPr dirty="0" sz="1200" spc="-16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Viz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u</a:t>
            </a:r>
            <a:r>
              <a:rPr dirty="0" sz="1200" spc="-135">
                <a:solidFill>
                  <a:srgbClr val="888888"/>
                </a:solidFill>
                <a:latin typeface="Arial Black"/>
                <a:cs typeface="Arial Black"/>
              </a:rPr>
              <a:t>al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iza</a:t>
            </a:r>
            <a:r>
              <a:rPr dirty="0" sz="1200" spc="-100">
                <a:solidFill>
                  <a:srgbClr val="888888"/>
                </a:solidFill>
                <a:latin typeface="Arial Black"/>
                <a:cs typeface="Arial Black"/>
              </a:rPr>
              <a:t>tio</a:t>
            </a:r>
            <a:r>
              <a:rPr dirty="0" sz="1200" spc="-85">
                <a:solidFill>
                  <a:srgbClr val="888888"/>
                </a:solidFill>
                <a:latin typeface="Arial Black"/>
                <a:cs typeface="Arial Black"/>
              </a:rPr>
              <a:t>n</a:t>
            </a:r>
            <a:r>
              <a:rPr dirty="0" sz="1200" spc="-13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0">
                <a:solidFill>
                  <a:srgbClr val="888888"/>
                </a:solidFill>
                <a:latin typeface="Arial Black"/>
                <a:cs typeface="Arial Black"/>
              </a:rPr>
              <a:t>in</a:t>
            </a:r>
            <a:r>
              <a:rPr dirty="0" sz="1200" spc="-13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the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70">
                <a:solidFill>
                  <a:srgbClr val="888888"/>
                </a:solidFill>
                <a:latin typeface="Arial Black"/>
                <a:cs typeface="Arial Black"/>
              </a:rPr>
              <a:t>(Di</a:t>
            </a:r>
            <a:r>
              <a:rPr dirty="0" sz="1200" spc="-65">
                <a:solidFill>
                  <a:srgbClr val="888888"/>
                </a:solidFill>
                <a:latin typeface="Arial Black"/>
                <a:cs typeface="Arial Black"/>
              </a:rPr>
              <a:t>g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i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t</a:t>
            </a:r>
            <a:r>
              <a:rPr dirty="0" sz="1200" spc="-135">
                <a:solidFill>
                  <a:srgbClr val="888888"/>
                </a:solidFill>
                <a:latin typeface="Arial Black"/>
                <a:cs typeface="Arial Black"/>
              </a:rPr>
              <a:t>al</a:t>
            </a:r>
            <a:r>
              <a:rPr dirty="0" sz="1200" spc="-70">
                <a:solidFill>
                  <a:srgbClr val="888888"/>
                </a:solidFill>
                <a:latin typeface="Arial Black"/>
                <a:cs typeface="Arial Black"/>
              </a:rPr>
              <a:t>)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80">
                <a:solidFill>
                  <a:srgbClr val="888888"/>
                </a:solidFill>
                <a:latin typeface="Arial Black"/>
                <a:cs typeface="Arial Black"/>
              </a:rPr>
              <a:t>H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u</a:t>
            </a:r>
            <a:r>
              <a:rPr dirty="0" sz="1200" spc="-140">
                <a:solidFill>
                  <a:srgbClr val="888888"/>
                </a:solidFill>
                <a:latin typeface="Arial Black"/>
                <a:cs typeface="Arial Black"/>
              </a:rPr>
              <a:t>ma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n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iti</a:t>
            </a:r>
            <a:r>
              <a:rPr dirty="0" sz="1200" spc="-175">
                <a:solidFill>
                  <a:srgbClr val="888888"/>
                </a:solidFill>
                <a:latin typeface="Arial Black"/>
                <a:cs typeface="Arial Black"/>
              </a:rPr>
              <a:t>e</a:t>
            </a:r>
            <a:r>
              <a:rPr dirty="0" sz="1200" spc="-165">
                <a:solidFill>
                  <a:srgbClr val="888888"/>
                </a:solidFill>
                <a:latin typeface="Arial Black"/>
                <a:cs typeface="Arial Black"/>
              </a:rPr>
              <a:t>s</a:t>
            </a:r>
            <a:r>
              <a:rPr dirty="0" sz="1200" spc="-95">
                <a:solidFill>
                  <a:srgbClr val="888888"/>
                </a:solidFill>
                <a:latin typeface="Arial Black"/>
                <a:cs typeface="Arial Black"/>
              </a:rPr>
              <a:t>,</a:t>
            </a:r>
            <a:r>
              <a:rPr dirty="0" sz="1200" spc="-14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45">
                <a:solidFill>
                  <a:srgbClr val="888888"/>
                </a:solidFill>
                <a:latin typeface="Arial Black"/>
                <a:cs typeface="Arial Black"/>
              </a:rPr>
              <a:t>2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7t</a:t>
            </a:r>
            <a:r>
              <a:rPr dirty="0" sz="1200" spc="-75">
                <a:solidFill>
                  <a:srgbClr val="888888"/>
                </a:solidFill>
                <a:latin typeface="Arial Black"/>
                <a:cs typeface="Arial Black"/>
              </a:rPr>
              <a:t>h</a:t>
            </a:r>
            <a:r>
              <a:rPr dirty="0" sz="1200" spc="40">
                <a:solidFill>
                  <a:srgbClr val="888888"/>
                </a:solidFill>
                <a:latin typeface="Arial Black"/>
                <a:cs typeface="Arial Black"/>
              </a:rPr>
              <a:t>-</a:t>
            </a:r>
            <a:r>
              <a:rPr dirty="0" sz="1200" spc="-85">
                <a:solidFill>
                  <a:srgbClr val="888888"/>
                </a:solidFill>
                <a:latin typeface="Arial Black"/>
                <a:cs typeface="Arial Black"/>
              </a:rPr>
              <a:t>28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th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o</a:t>
            </a:r>
            <a:r>
              <a:rPr dirty="0" sz="1200" spc="-35">
                <a:solidFill>
                  <a:srgbClr val="888888"/>
                </a:solidFill>
                <a:latin typeface="Arial Black"/>
                <a:cs typeface="Arial Black"/>
              </a:rPr>
              <a:t>f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O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c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t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o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ber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80">
                <a:solidFill>
                  <a:srgbClr val="888888"/>
                </a:solidFill>
                <a:latin typeface="Arial Black"/>
                <a:cs typeface="Arial Black"/>
              </a:rPr>
              <a:t>2</a:t>
            </a:r>
            <a:r>
              <a:rPr dirty="0" sz="1200" spc="-100">
                <a:solidFill>
                  <a:srgbClr val="888888"/>
                </a:solidFill>
                <a:latin typeface="Arial Black"/>
                <a:cs typeface="Arial Black"/>
              </a:rPr>
              <a:t>0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22,</a:t>
            </a:r>
            <a:r>
              <a:rPr dirty="0" sz="1200" spc="-13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Uni</a:t>
            </a:r>
            <a:r>
              <a:rPr dirty="0" sz="1200" spc="-114">
                <a:solidFill>
                  <a:srgbClr val="888888"/>
                </a:solidFill>
                <a:latin typeface="Arial Black"/>
                <a:cs typeface="Arial Black"/>
              </a:rPr>
              <a:t>v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ersi</a:t>
            </a:r>
            <a:r>
              <a:rPr dirty="0" sz="1200" spc="-100">
                <a:solidFill>
                  <a:srgbClr val="888888"/>
                </a:solidFill>
                <a:latin typeface="Arial Black"/>
                <a:cs typeface="Arial Black"/>
              </a:rPr>
              <a:t>t</a:t>
            </a:r>
            <a:r>
              <a:rPr dirty="0" sz="1200" spc="-100">
                <a:solidFill>
                  <a:srgbClr val="888888"/>
                </a:solidFill>
                <a:latin typeface="Arial Black"/>
                <a:cs typeface="Arial Black"/>
              </a:rPr>
              <a:t>y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o</a:t>
            </a:r>
            <a:r>
              <a:rPr dirty="0" sz="1200" spc="-35">
                <a:solidFill>
                  <a:srgbClr val="888888"/>
                </a:solidFill>
                <a:latin typeface="Arial Black"/>
                <a:cs typeface="Arial Black"/>
              </a:rPr>
              <a:t>f</a:t>
            </a:r>
            <a:r>
              <a:rPr dirty="0" sz="1200" spc="-14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G</a:t>
            </a:r>
            <a:r>
              <a:rPr dirty="0" sz="1200" spc="-95">
                <a:solidFill>
                  <a:srgbClr val="888888"/>
                </a:solidFill>
                <a:latin typeface="Arial Black"/>
                <a:cs typeface="Arial Black"/>
              </a:rPr>
              <a:t>r</a:t>
            </a:r>
            <a:r>
              <a:rPr dirty="0" sz="1200" spc="-165">
                <a:solidFill>
                  <a:srgbClr val="888888"/>
                </a:solidFill>
                <a:latin typeface="Arial Black"/>
                <a:cs typeface="Arial Black"/>
              </a:rPr>
              <a:t>a</a:t>
            </a:r>
            <a:r>
              <a:rPr dirty="0" sz="1200" spc="-95">
                <a:solidFill>
                  <a:srgbClr val="888888"/>
                </a:solidFill>
                <a:latin typeface="Arial Black"/>
                <a:cs typeface="Arial Black"/>
              </a:rPr>
              <a:t>z</a:t>
            </a:r>
            <a:r>
              <a:rPr dirty="0" sz="1200">
                <a:solidFill>
                  <a:srgbClr val="888888"/>
                </a:solidFill>
                <a:latin typeface="Arial Black"/>
                <a:cs typeface="Arial Black"/>
              </a:rPr>
              <a:t>	</a:t>
            </a:r>
            <a:r>
              <a:rPr dirty="0" sz="1200" spc="-80">
                <a:solidFill>
                  <a:srgbClr val="888888"/>
                </a:solidFill>
                <a:latin typeface="Arial Black"/>
                <a:cs typeface="Arial Black"/>
              </a:rPr>
              <a:t>20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943599"/>
            <a:ext cx="12192000" cy="914400"/>
          </a:xfrm>
          <a:custGeom>
            <a:avLst/>
            <a:gdLst/>
            <a:ahLst/>
            <a:cxnLst/>
            <a:rect l="l" t="t" r="r" b="b"/>
            <a:pathLst>
              <a:path w="12192000" h="914400">
                <a:moveTo>
                  <a:pt x="12192000" y="0"/>
                </a:moveTo>
                <a:lnTo>
                  <a:pt x="0" y="0"/>
                </a:lnTo>
                <a:lnTo>
                  <a:pt x="0" y="914399"/>
                </a:lnTo>
                <a:lnTo>
                  <a:pt x="12192000" y="9143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34895" y="91439"/>
            <a:ext cx="8697468" cy="662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87395" y="6431889"/>
            <a:ext cx="8472805" cy="21462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8329295" algn="l"/>
              </a:tabLst>
            </a:pPr>
            <a:r>
              <a:rPr dirty="0" sz="1200" spc="-30">
                <a:solidFill>
                  <a:srgbClr val="888888"/>
                </a:solidFill>
                <a:latin typeface="Arial Black"/>
                <a:cs typeface="Arial Black"/>
              </a:rPr>
              <a:t>W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o</a:t>
            </a:r>
            <a:r>
              <a:rPr dirty="0" sz="1200" spc="-114">
                <a:solidFill>
                  <a:srgbClr val="888888"/>
                </a:solidFill>
                <a:latin typeface="Arial Black"/>
                <a:cs typeface="Arial Black"/>
              </a:rPr>
              <a:t>rk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sho</a:t>
            </a:r>
            <a:r>
              <a:rPr dirty="0" sz="1200" spc="-60">
                <a:solidFill>
                  <a:srgbClr val="888888"/>
                </a:solidFill>
                <a:latin typeface="Arial Black"/>
                <a:cs typeface="Arial Black"/>
              </a:rPr>
              <a:t>p</a:t>
            </a:r>
            <a:r>
              <a:rPr dirty="0" sz="1200" spc="-15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o</a:t>
            </a:r>
            <a:r>
              <a:rPr dirty="0" sz="1200" spc="-85">
                <a:solidFill>
                  <a:srgbClr val="888888"/>
                </a:solidFill>
                <a:latin typeface="Arial Black"/>
                <a:cs typeface="Arial Black"/>
              </a:rPr>
              <a:t>n</a:t>
            </a:r>
            <a:r>
              <a:rPr dirty="0" sz="1200" spc="-13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0">
                <a:solidFill>
                  <a:srgbClr val="888888"/>
                </a:solidFill>
                <a:latin typeface="Arial Black"/>
                <a:cs typeface="Arial Black"/>
              </a:rPr>
              <a:t>In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f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o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rm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ati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o</a:t>
            </a:r>
            <a:r>
              <a:rPr dirty="0" sz="1200" spc="-85">
                <a:solidFill>
                  <a:srgbClr val="888888"/>
                </a:solidFill>
                <a:latin typeface="Arial Black"/>
                <a:cs typeface="Arial Black"/>
              </a:rPr>
              <a:t>n</a:t>
            </a:r>
            <a:r>
              <a:rPr dirty="0" sz="1200" spc="-14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Viz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u</a:t>
            </a:r>
            <a:r>
              <a:rPr dirty="0" sz="1200" spc="-135">
                <a:solidFill>
                  <a:srgbClr val="888888"/>
                </a:solidFill>
                <a:latin typeface="Arial Black"/>
                <a:cs typeface="Arial Black"/>
              </a:rPr>
              <a:t>al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iza</a:t>
            </a:r>
            <a:r>
              <a:rPr dirty="0" sz="1200" spc="-100">
                <a:solidFill>
                  <a:srgbClr val="888888"/>
                </a:solidFill>
                <a:latin typeface="Arial Black"/>
                <a:cs typeface="Arial Black"/>
              </a:rPr>
              <a:t>tio</a:t>
            </a:r>
            <a:r>
              <a:rPr dirty="0" sz="1200" spc="-85">
                <a:solidFill>
                  <a:srgbClr val="888888"/>
                </a:solidFill>
                <a:latin typeface="Arial Black"/>
                <a:cs typeface="Arial Black"/>
              </a:rPr>
              <a:t>n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0">
                <a:solidFill>
                  <a:srgbClr val="888888"/>
                </a:solidFill>
                <a:latin typeface="Arial Black"/>
                <a:cs typeface="Arial Black"/>
              </a:rPr>
              <a:t>in</a:t>
            </a:r>
            <a:r>
              <a:rPr dirty="0" sz="1200" spc="-13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the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70">
                <a:solidFill>
                  <a:srgbClr val="888888"/>
                </a:solidFill>
                <a:latin typeface="Arial Black"/>
                <a:cs typeface="Arial Black"/>
              </a:rPr>
              <a:t>(Di</a:t>
            </a:r>
            <a:r>
              <a:rPr dirty="0" sz="1200" spc="-65">
                <a:solidFill>
                  <a:srgbClr val="888888"/>
                </a:solidFill>
                <a:latin typeface="Arial Black"/>
                <a:cs typeface="Arial Black"/>
              </a:rPr>
              <a:t>g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i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t</a:t>
            </a:r>
            <a:r>
              <a:rPr dirty="0" sz="1200" spc="-135">
                <a:solidFill>
                  <a:srgbClr val="888888"/>
                </a:solidFill>
                <a:latin typeface="Arial Black"/>
                <a:cs typeface="Arial Black"/>
              </a:rPr>
              <a:t>al</a:t>
            </a:r>
            <a:r>
              <a:rPr dirty="0" sz="1200" spc="-70">
                <a:solidFill>
                  <a:srgbClr val="888888"/>
                </a:solidFill>
                <a:latin typeface="Arial Black"/>
                <a:cs typeface="Arial Black"/>
              </a:rPr>
              <a:t>)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80">
                <a:solidFill>
                  <a:srgbClr val="888888"/>
                </a:solidFill>
                <a:latin typeface="Arial Black"/>
                <a:cs typeface="Arial Black"/>
              </a:rPr>
              <a:t>H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u</a:t>
            </a:r>
            <a:r>
              <a:rPr dirty="0" sz="1200" spc="-140">
                <a:solidFill>
                  <a:srgbClr val="888888"/>
                </a:solidFill>
                <a:latin typeface="Arial Black"/>
                <a:cs typeface="Arial Black"/>
              </a:rPr>
              <a:t>ma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n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iti</a:t>
            </a:r>
            <a:r>
              <a:rPr dirty="0" sz="1200" spc="-175">
                <a:solidFill>
                  <a:srgbClr val="888888"/>
                </a:solidFill>
                <a:latin typeface="Arial Black"/>
                <a:cs typeface="Arial Black"/>
              </a:rPr>
              <a:t>e</a:t>
            </a:r>
            <a:r>
              <a:rPr dirty="0" sz="1200" spc="-165">
                <a:solidFill>
                  <a:srgbClr val="888888"/>
                </a:solidFill>
                <a:latin typeface="Arial Black"/>
                <a:cs typeface="Arial Black"/>
              </a:rPr>
              <a:t>s</a:t>
            </a:r>
            <a:r>
              <a:rPr dirty="0" sz="1200" spc="-95">
                <a:solidFill>
                  <a:srgbClr val="888888"/>
                </a:solidFill>
                <a:latin typeface="Arial Black"/>
                <a:cs typeface="Arial Black"/>
              </a:rPr>
              <a:t>,</a:t>
            </a:r>
            <a:r>
              <a:rPr dirty="0" sz="1200" spc="-14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45">
                <a:solidFill>
                  <a:srgbClr val="888888"/>
                </a:solidFill>
                <a:latin typeface="Arial Black"/>
                <a:cs typeface="Arial Black"/>
              </a:rPr>
              <a:t>2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7t</a:t>
            </a:r>
            <a:r>
              <a:rPr dirty="0" sz="1200" spc="-95">
                <a:solidFill>
                  <a:srgbClr val="888888"/>
                </a:solidFill>
                <a:latin typeface="Arial Black"/>
                <a:cs typeface="Arial Black"/>
              </a:rPr>
              <a:t>h</a:t>
            </a:r>
            <a:r>
              <a:rPr dirty="0" sz="1200" spc="40">
                <a:solidFill>
                  <a:srgbClr val="888888"/>
                </a:solidFill>
                <a:latin typeface="Arial Black"/>
                <a:cs typeface="Arial Black"/>
              </a:rPr>
              <a:t>-</a:t>
            </a:r>
            <a:r>
              <a:rPr dirty="0" sz="1200" spc="-85">
                <a:solidFill>
                  <a:srgbClr val="888888"/>
                </a:solidFill>
                <a:latin typeface="Arial Black"/>
                <a:cs typeface="Arial Black"/>
              </a:rPr>
              <a:t>28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th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o</a:t>
            </a:r>
            <a:r>
              <a:rPr dirty="0" sz="1200" spc="-35">
                <a:solidFill>
                  <a:srgbClr val="888888"/>
                </a:solidFill>
                <a:latin typeface="Arial Black"/>
                <a:cs typeface="Arial Black"/>
              </a:rPr>
              <a:t>f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O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c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t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o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ber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80">
                <a:solidFill>
                  <a:srgbClr val="888888"/>
                </a:solidFill>
                <a:latin typeface="Arial Black"/>
                <a:cs typeface="Arial Black"/>
              </a:rPr>
              <a:t>2</a:t>
            </a:r>
            <a:r>
              <a:rPr dirty="0" sz="1200" spc="-100">
                <a:solidFill>
                  <a:srgbClr val="888888"/>
                </a:solidFill>
                <a:latin typeface="Arial Black"/>
                <a:cs typeface="Arial Black"/>
              </a:rPr>
              <a:t>0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22,</a:t>
            </a:r>
            <a:r>
              <a:rPr dirty="0" sz="1200" spc="-13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Uni</a:t>
            </a:r>
            <a:r>
              <a:rPr dirty="0" sz="1200" spc="-114">
                <a:solidFill>
                  <a:srgbClr val="888888"/>
                </a:solidFill>
                <a:latin typeface="Arial Black"/>
                <a:cs typeface="Arial Black"/>
              </a:rPr>
              <a:t>v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ersi</a:t>
            </a:r>
            <a:r>
              <a:rPr dirty="0" sz="1200" spc="-100">
                <a:solidFill>
                  <a:srgbClr val="888888"/>
                </a:solidFill>
                <a:latin typeface="Arial Black"/>
                <a:cs typeface="Arial Black"/>
              </a:rPr>
              <a:t>t</a:t>
            </a:r>
            <a:r>
              <a:rPr dirty="0" sz="1200" spc="-100">
                <a:solidFill>
                  <a:srgbClr val="888888"/>
                </a:solidFill>
                <a:latin typeface="Arial Black"/>
                <a:cs typeface="Arial Black"/>
              </a:rPr>
              <a:t>y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o</a:t>
            </a:r>
            <a:r>
              <a:rPr dirty="0" sz="1200" spc="-35">
                <a:solidFill>
                  <a:srgbClr val="888888"/>
                </a:solidFill>
                <a:latin typeface="Arial Black"/>
                <a:cs typeface="Arial Black"/>
              </a:rPr>
              <a:t>f</a:t>
            </a:r>
            <a:r>
              <a:rPr dirty="0" sz="1200" spc="-14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G</a:t>
            </a:r>
            <a:r>
              <a:rPr dirty="0" sz="1200" spc="-95">
                <a:solidFill>
                  <a:srgbClr val="888888"/>
                </a:solidFill>
                <a:latin typeface="Arial Black"/>
                <a:cs typeface="Arial Black"/>
              </a:rPr>
              <a:t>r</a:t>
            </a:r>
            <a:r>
              <a:rPr dirty="0" sz="1200" spc="-165">
                <a:solidFill>
                  <a:srgbClr val="888888"/>
                </a:solidFill>
                <a:latin typeface="Arial Black"/>
                <a:cs typeface="Arial Black"/>
              </a:rPr>
              <a:t>a</a:t>
            </a:r>
            <a:r>
              <a:rPr dirty="0" sz="1200" spc="-95">
                <a:solidFill>
                  <a:srgbClr val="888888"/>
                </a:solidFill>
                <a:latin typeface="Arial Black"/>
                <a:cs typeface="Arial Black"/>
              </a:rPr>
              <a:t>z</a:t>
            </a:r>
            <a:r>
              <a:rPr dirty="0" sz="1200">
                <a:solidFill>
                  <a:srgbClr val="888888"/>
                </a:solidFill>
                <a:latin typeface="Arial Black"/>
                <a:cs typeface="Arial Black"/>
              </a:rPr>
              <a:t>	</a:t>
            </a:r>
            <a:r>
              <a:rPr dirty="0" sz="1200" spc="-240">
                <a:solidFill>
                  <a:srgbClr val="888888"/>
                </a:solidFill>
                <a:latin typeface="Arial Black"/>
                <a:cs typeface="Arial Black"/>
              </a:rPr>
              <a:t>21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943599"/>
            <a:ext cx="12192000" cy="914400"/>
          </a:xfrm>
          <a:custGeom>
            <a:avLst/>
            <a:gdLst/>
            <a:ahLst/>
            <a:cxnLst/>
            <a:rect l="l" t="t" r="r" b="b"/>
            <a:pathLst>
              <a:path w="12192000" h="914400">
                <a:moveTo>
                  <a:pt x="12192000" y="0"/>
                </a:moveTo>
                <a:lnTo>
                  <a:pt x="0" y="0"/>
                </a:lnTo>
                <a:lnTo>
                  <a:pt x="0" y="914399"/>
                </a:lnTo>
                <a:lnTo>
                  <a:pt x="12192000" y="9143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70888" y="114298"/>
            <a:ext cx="8679179" cy="66507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87395" y="6431889"/>
            <a:ext cx="8475980" cy="21462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8301990" algn="l"/>
              </a:tabLst>
            </a:pPr>
            <a:r>
              <a:rPr dirty="0" sz="1200" spc="-30">
                <a:solidFill>
                  <a:srgbClr val="888888"/>
                </a:solidFill>
                <a:latin typeface="Arial Black"/>
                <a:cs typeface="Arial Black"/>
              </a:rPr>
              <a:t>W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o</a:t>
            </a:r>
            <a:r>
              <a:rPr dirty="0" sz="1200" spc="-114">
                <a:solidFill>
                  <a:srgbClr val="888888"/>
                </a:solidFill>
                <a:latin typeface="Arial Black"/>
                <a:cs typeface="Arial Black"/>
              </a:rPr>
              <a:t>rk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sho</a:t>
            </a:r>
            <a:r>
              <a:rPr dirty="0" sz="1200" spc="-60">
                <a:solidFill>
                  <a:srgbClr val="888888"/>
                </a:solidFill>
                <a:latin typeface="Arial Black"/>
                <a:cs typeface="Arial Black"/>
              </a:rPr>
              <a:t>p</a:t>
            </a:r>
            <a:r>
              <a:rPr dirty="0" sz="1200" spc="-15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o</a:t>
            </a:r>
            <a:r>
              <a:rPr dirty="0" sz="1200" spc="-85">
                <a:solidFill>
                  <a:srgbClr val="888888"/>
                </a:solidFill>
                <a:latin typeface="Arial Black"/>
                <a:cs typeface="Arial Black"/>
              </a:rPr>
              <a:t>n</a:t>
            </a:r>
            <a:r>
              <a:rPr dirty="0" sz="1200" spc="-13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0">
                <a:solidFill>
                  <a:srgbClr val="888888"/>
                </a:solidFill>
                <a:latin typeface="Arial Black"/>
                <a:cs typeface="Arial Black"/>
              </a:rPr>
              <a:t>In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f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o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rm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ati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o</a:t>
            </a:r>
            <a:r>
              <a:rPr dirty="0" sz="1200" spc="-85">
                <a:solidFill>
                  <a:srgbClr val="888888"/>
                </a:solidFill>
                <a:latin typeface="Arial Black"/>
                <a:cs typeface="Arial Black"/>
              </a:rPr>
              <a:t>n</a:t>
            </a:r>
            <a:r>
              <a:rPr dirty="0" sz="1200" spc="-16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Viz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u</a:t>
            </a:r>
            <a:r>
              <a:rPr dirty="0" sz="1200" spc="-135">
                <a:solidFill>
                  <a:srgbClr val="888888"/>
                </a:solidFill>
                <a:latin typeface="Arial Black"/>
                <a:cs typeface="Arial Black"/>
              </a:rPr>
              <a:t>al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iza</a:t>
            </a:r>
            <a:r>
              <a:rPr dirty="0" sz="1200" spc="-100">
                <a:solidFill>
                  <a:srgbClr val="888888"/>
                </a:solidFill>
                <a:latin typeface="Arial Black"/>
                <a:cs typeface="Arial Black"/>
              </a:rPr>
              <a:t>tio</a:t>
            </a:r>
            <a:r>
              <a:rPr dirty="0" sz="1200" spc="-85">
                <a:solidFill>
                  <a:srgbClr val="888888"/>
                </a:solidFill>
                <a:latin typeface="Arial Black"/>
                <a:cs typeface="Arial Black"/>
              </a:rPr>
              <a:t>n</a:t>
            </a:r>
            <a:r>
              <a:rPr dirty="0" sz="1200" spc="-13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0">
                <a:solidFill>
                  <a:srgbClr val="888888"/>
                </a:solidFill>
                <a:latin typeface="Arial Black"/>
                <a:cs typeface="Arial Black"/>
              </a:rPr>
              <a:t>in</a:t>
            </a:r>
            <a:r>
              <a:rPr dirty="0" sz="1200" spc="-13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the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70">
                <a:solidFill>
                  <a:srgbClr val="888888"/>
                </a:solidFill>
                <a:latin typeface="Arial Black"/>
                <a:cs typeface="Arial Black"/>
              </a:rPr>
              <a:t>(Di</a:t>
            </a:r>
            <a:r>
              <a:rPr dirty="0" sz="1200" spc="-65">
                <a:solidFill>
                  <a:srgbClr val="888888"/>
                </a:solidFill>
                <a:latin typeface="Arial Black"/>
                <a:cs typeface="Arial Black"/>
              </a:rPr>
              <a:t>g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i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t</a:t>
            </a:r>
            <a:r>
              <a:rPr dirty="0" sz="1200" spc="-135">
                <a:solidFill>
                  <a:srgbClr val="888888"/>
                </a:solidFill>
                <a:latin typeface="Arial Black"/>
                <a:cs typeface="Arial Black"/>
              </a:rPr>
              <a:t>al</a:t>
            </a:r>
            <a:r>
              <a:rPr dirty="0" sz="1200" spc="-70">
                <a:solidFill>
                  <a:srgbClr val="888888"/>
                </a:solidFill>
                <a:latin typeface="Arial Black"/>
                <a:cs typeface="Arial Black"/>
              </a:rPr>
              <a:t>)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80">
                <a:solidFill>
                  <a:srgbClr val="888888"/>
                </a:solidFill>
                <a:latin typeface="Arial Black"/>
                <a:cs typeface="Arial Black"/>
              </a:rPr>
              <a:t>H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u</a:t>
            </a:r>
            <a:r>
              <a:rPr dirty="0" sz="1200" spc="-140">
                <a:solidFill>
                  <a:srgbClr val="888888"/>
                </a:solidFill>
                <a:latin typeface="Arial Black"/>
                <a:cs typeface="Arial Black"/>
              </a:rPr>
              <a:t>ma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n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iti</a:t>
            </a:r>
            <a:r>
              <a:rPr dirty="0" sz="1200" spc="-175">
                <a:solidFill>
                  <a:srgbClr val="888888"/>
                </a:solidFill>
                <a:latin typeface="Arial Black"/>
                <a:cs typeface="Arial Black"/>
              </a:rPr>
              <a:t>e</a:t>
            </a:r>
            <a:r>
              <a:rPr dirty="0" sz="1200" spc="-165">
                <a:solidFill>
                  <a:srgbClr val="888888"/>
                </a:solidFill>
                <a:latin typeface="Arial Black"/>
                <a:cs typeface="Arial Black"/>
              </a:rPr>
              <a:t>s</a:t>
            </a:r>
            <a:r>
              <a:rPr dirty="0" sz="1200" spc="-95">
                <a:solidFill>
                  <a:srgbClr val="888888"/>
                </a:solidFill>
                <a:latin typeface="Arial Black"/>
                <a:cs typeface="Arial Black"/>
              </a:rPr>
              <a:t>,</a:t>
            </a:r>
            <a:r>
              <a:rPr dirty="0" sz="1200" spc="-14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45">
                <a:solidFill>
                  <a:srgbClr val="888888"/>
                </a:solidFill>
                <a:latin typeface="Arial Black"/>
                <a:cs typeface="Arial Black"/>
              </a:rPr>
              <a:t>2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7t</a:t>
            </a:r>
            <a:r>
              <a:rPr dirty="0" sz="1200" spc="-75">
                <a:solidFill>
                  <a:srgbClr val="888888"/>
                </a:solidFill>
                <a:latin typeface="Arial Black"/>
                <a:cs typeface="Arial Black"/>
              </a:rPr>
              <a:t>h</a:t>
            </a:r>
            <a:r>
              <a:rPr dirty="0" sz="1200" spc="40">
                <a:solidFill>
                  <a:srgbClr val="888888"/>
                </a:solidFill>
                <a:latin typeface="Arial Black"/>
                <a:cs typeface="Arial Black"/>
              </a:rPr>
              <a:t>-</a:t>
            </a:r>
            <a:r>
              <a:rPr dirty="0" sz="1200" spc="-85">
                <a:solidFill>
                  <a:srgbClr val="888888"/>
                </a:solidFill>
                <a:latin typeface="Arial Black"/>
                <a:cs typeface="Arial Black"/>
              </a:rPr>
              <a:t>28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th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o</a:t>
            </a:r>
            <a:r>
              <a:rPr dirty="0" sz="1200" spc="-35">
                <a:solidFill>
                  <a:srgbClr val="888888"/>
                </a:solidFill>
                <a:latin typeface="Arial Black"/>
                <a:cs typeface="Arial Black"/>
              </a:rPr>
              <a:t>f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O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c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t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o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ber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80">
                <a:solidFill>
                  <a:srgbClr val="888888"/>
                </a:solidFill>
                <a:latin typeface="Arial Black"/>
                <a:cs typeface="Arial Black"/>
              </a:rPr>
              <a:t>2</a:t>
            </a:r>
            <a:r>
              <a:rPr dirty="0" sz="1200" spc="-100">
                <a:solidFill>
                  <a:srgbClr val="888888"/>
                </a:solidFill>
                <a:latin typeface="Arial Black"/>
                <a:cs typeface="Arial Black"/>
              </a:rPr>
              <a:t>0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22,</a:t>
            </a:r>
            <a:r>
              <a:rPr dirty="0" sz="1200" spc="-13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Uni</a:t>
            </a:r>
            <a:r>
              <a:rPr dirty="0" sz="1200" spc="-114">
                <a:solidFill>
                  <a:srgbClr val="888888"/>
                </a:solidFill>
                <a:latin typeface="Arial Black"/>
                <a:cs typeface="Arial Black"/>
              </a:rPr>
              <a:t>v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ersi</a:t>
            </a:r>
            <a:r>
              <a:rPr dirty="0" sz="1200" spc="-100">
                <a:solidFill>
                  <a:srgbClr val="888888"/>
                </a:solidFill>
                <a:latin typeface="Arial Black"/>
                <a:cs typeface="Arial Black"/>
              </a:rPr>
              <a:t>t</a:t>
            </a:r>
            <a:r>
              <a:rPr dirty="0" sz="1200" spc="-100">
                <a:solidFill>
                  <a:srgbClr val="888888"/>
                </a:solidFill>
                <a:latin typeface="Arial Black"/>
                <a:cs typeface="Arial Black"/>
              </a:rPr>
              <a:t>y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o</a:t>
            </a:r>
            <a:r>
              <a:rPr dirty="0" sz="1200" spc="-35">
                <a:solidFill>
                  <a:srgbClr val="888888"/>
                </a:solidFill>
                <a:latin typeface="Arial Black"/>
                <a:cs typeface="Arial Black"/>
              </a:rPr>
              <a:t>f</a:t>
            </a:r>
            <a:r>
              <a:rPr dirty="0" sz="1200" spc="-14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G</a:t>
            </a:r>
            <a:r>
              <a:rPr dirty="0" sz="1200" spc="-95">
                <a:solidFill>
                  <a:srgbClr val="888888"/>
                </a:solidFill>
                <a:latin typeface="Arial Black"/>
                <a:cs typeface="Arial Black"/>
              </a:rPr>
              <a:t>r</a:t>
            </a:r>
            <a:r>
              <a:rPr dirty="0" sz="1200" spc="-165">
                <a:solidFill>
                  <a:srgbClr val="888888"/>
                </a:solidFill>
                <a:latin typeface="Arial Black"/>
                <a:cs typeface="Arial Black"/>
              </a:rPr>
              <a:t>a</a:t>
            </a:r>
            <a:r>
              <a:rPr dirty="0" sz="1200" spc="-95">
                <a:solidFill>
                  <a:srgbClr val="888888"/>
                </a:solidFill>
                <a:latin typeface="Arial Black"/>
                <a:cs typeface="Arial Black"/>
              </a:rPr>
              <a:t>z</a:t>
            </a:r>
            <a:r>
              <a:rPr dirty="0" sz="1200">
                <a:solidFill>
                  <a:srgbClr val="888888"/>
                </a:solidFill>
                <a:latin typeface="Arial Black"/>
                <a:cs typeface="Arial Black"/>
              </a:rPr>
              <a:t>	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22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943599"/>
            <a:ext cx="12192000" cy="914400"/>
          </a:xfrm>
          <a:custGeom>
            <a:avLst/>
            <a:gdLst/>
            <a:ahLst/>
            <a:cxnLst/>
            <a:rect l="l" t="t" r="r" b="b"/>
            <a:pathLst>
              <a:path w="12192000" h="914400">
                <a:moveTo>
                  <a:pt x="12192000" y="0"/>
                </a:moveTo>
                <a:lnTo>
                  <a:pt x="0" y="0"/>
                </a:lnTo>
                <a:lnTo>
                  <a:pt x="0" y="914399"/>
                </a:lnTo>
                <a:lnTo>
                  <a:pt x="12192000" y="9143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05355" y="108202"/>
            <a:ext cx="8770620" cy="67208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87395" y="6431889"/>
            <a:ext cx="8476615" cy="21462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8301990" algn="l"/>
              </a:tabLst>
            </a:pPr>
            <a:r>
              <a:rPr dirty="0" sz="1200" spc="-30">
                <a:solidFill>
                  <a:srgbClr val="888888"/>
                </a:solidFill>
                <a:latin typeface="Arial Black"/>
                <a:cs typeface="Arial Black"/>
              </a:rPr>
              <a:t>W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o</a:t>
            </a:r>
            <a:r>
              <a:rPr dirty="0" sz="1200" spc="-114">
                <a:solidFill>
                  <a:srgbClr val="888888"/>
                </a:solidFill>
                <a:latin typeface="Arial Black"/>
                <a:cs typeface="Arial Black"/>
              </a:rPr>
              <a:t>rk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sho</a:t>
            </a:r>
            <a:r>
              <a:rPr dirty="0" sz="1200" spc="-60">
                <a:solidFill>
                  <a:srgbClr val="888888"/>
                </a:solidFill>
                <a:latin typeface="Arial Black"/>
                <a:cs typeface="Arial Black"/>
              </a:rPr>
              <a:t>p</a:t>
            </a:r>
            <a:r>
              <a:rPr dirty="0" sz="1200" spc="-15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o</a:t>
            </a:r>
            <a:r>
              <a:rPr dirty="0" sz="1200" spc="-85">
                <a:solidFill>
                  <a:srgbClr val="888888"/>
                </a:solidFill>
                <a:latin typeface="Arial Black"/>
                <a:cs typeface="Arial Black"/>
              </a:rPr>
              <a:t>n</a:t>
            </a:r>
            <a:r>
              <a:rPr dirty="0" sz="1200" spc="-13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0">
                <a:solidFill>
                  <a:srgbClr val="888888"/>
                </a:solidFill>
                <a:latin typeface="Arial Black"/>
                <a:cs typeface="Arial Black"/>
              </a:rPr>
              <a:t>In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f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o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rm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ati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o</a:t>
            </a:r>
            <a:r>
              <a:rPr dirty="0" sz="1200" spc="-85">
                <a:solidFill>
                  <a:srgbClr val="888888"/>
                </a:solidFill>
                <a:latin typeface="Arial Black"/>
                <a:cs typeface="Arial Black"/>
              </a:rPr>
              <a:t>n</a:t>
            </a:r>
            <a:r>
              <a:rPr dirty="0" sz="1200" spc="-16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Viz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u</a:t>
            </a:r>
            <a:r>
              <a:rPr dirty="0" sz="1200" spc="-135">
                <a:solidFill>
                  <a:srgbClr val="888888"/>
                </a:solidFill>
                <a:latin typeface="Arial Black"/>
                <a:cs typeface="Arial Black"/>
              </a:rPr>
              <a:t>al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iza</a:t>
            </a:r>
            <a:r>
              <a:rPr dirty="0" sz="1200" spc="-100">
                <a:solidFill>
                  <a:srgbClr val="888888"/>
                </a:solidFill>
                <a:latin typeface="Arial Black"/>
                <a:cs typeface="Arial Black"/>
              </a:rPr>
              <a:t>tio</a:t>
            </a:r>
            <a:r>
              <a:rPr dirty="0" sz="1200" spc="-85">
                <a:solidFill>
                  <a:srgbClr val="888888"/>
                </a:solidFill>
                <a:latin typeface="Arial Black"/>
                <a:cs typeface="Arial Black"/>
              </a:rPr>
              <a:t>n</a:t>
            </a:r>
            <a:r>
              <a:rPr dirty="0" sz="1200" spc="-13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0">
                <a:solidFill>
                  <a:srgbClr val="888888"/>
                </a:solidFill>
                <a:latin typeface="Arial Black"/>
                <a:cs typeface="Arial Black"/>
              </a:rPr>
              <a:t>in</a:t>
            </a:r>
            <a:r>
              <a:rPr dirty="0" sz="1200" spc="-13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the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70">
                <a:solidFill>
                  <a:srgbClr val="888888"/>
                </a:solidFill>
                <a:latin typeface="Arial Black"/>
                <a:cs typeface="Arial Black"/>
              </a:rPr>
              <a:t>(Di</a:t>
            </a:r>
            <a:r>
              <a:rPr dirty="0" sz="1200" spc="-65">
                <a:solidFill>
                  <a:srgbClr val="888888"/>
                </a:solidFill>
                <a:latin typeface="Arial Black"/>
                <a:cs typeface="Arial Black"/>
              </a:rPr>
              <a:t>g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i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t</a:t>
            </a:r>
            <a:r>
              <a:rPr dirty="0" sz="1200" spc="-135">
                <a:solidFill>
                  <a:srgbClr val="888888"/>
                </a:solidFill>
                <a:latin typeface="Arial Black"/>
                <a:cs typeface="Arial Black"/>
              </a:rPr>
              <a:t>al</a:t>
            </a:r>
            <a:r>
              <a:rPr dirty="0" sz="1200" spc="-70">
                <a:solidFill>
                  <a:srgbClr val="888888"/>
                </a:solidFill>
                <a:latin typeface="Arial Black"/>
                <a:cs typeface="Arial Black"/>
              </a:rPr>
              <a:t>)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80">
                <a:solidFill>
                  <a:srgbClr val="888888"/>
                </a:solidFill>
                <a:latin typeface="Arial Black"/>
                <a:cs typeface="Arial Black"/>
              </a:rPr>
              <a:t>H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u</a:t>
            </a:r>
            <a:r>
              <a:rPr dirty="0" sz="1200" spc="-140">
                <a:solidFill>
                  <a:srgbClr val="888888"/>
                </a:solidFill>
                <a:latin typeface="Arial Black"/>
                <a:cs typeface="Arial Black"/>
              </a:rPr>
              <a:t>ma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n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iti</a:t>
            </a:r>
            <a:r>
              <a:rPr dirty="0" sz="1200" spc="-175">
                <a:solidFill>
                  <a:srgbClr val="888888"/>
                </a:solidFill>
                <a:latin typeface="Arial Black"/>
                <a:cs typeface="Arial Black"/>
              </a:rPr>
              <a:t>e</a:t>
            </a:r>
            <a:r>
              <a:rPr dirty="0" sz="1200" spc="-165">
                <a:solidFill>
                  <a:srgbClr val="888888"/>
                </a:solidFill>
                <a:latin typeface="Arial Black"/>
                <a:cs typeface="Arial Black"/>
              </a:rPr>
              <a:t>s</a:t>
            </a:r>
            <a:r>
              <a:rPr dirty="0" sz="1200" spc="-95">
                <a:solidFill>
                  <a:srgbClr val="888888"/>
                </a:solidFill>
                <a:latin typeface="Arial Black"/>
                <a:cs typeface="Arial Black"/>
              </a:rPr>
              <a:t>,</a:t>
            </a:r>
            <a:r>
              <a:rPr dirty="0" sz="1200" spc="-14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45">
                <a:solidFill>
                  <a:srgbClr val="888888"/>
                </a:solidFill>
                <a:latin typeface="Arial Black"/>
                <a:cs typeface="Arial Black"/>
              </a:rPr>
              <a:t>2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7t</a:t>
            </a:r>
            <a:r>
              <a:rPr dirty="0" sz="1200" spc="-75">
                <a:solidFill>
                  <a:srgbClr val="888888"/>
                </a:solidFill>
                <a:latin typeface="Arial Black"/>
                <a:cs typeface="Arial Black"/>
              </a:rPr>
              <a:t>h</a:t>
            </a:r>
            <a:r>
              <a:rPr dirty="0" sz="1200" spc="40">
                <a:solidFill>
                  <a:srgbClr val="888888"/>
                </a:solidFill>
                <a:latin typeface="Arial Black"/>
                <a:cs typeface="Arial Black"/>
              </a:rPr>
              <a:t>-</a:t>
            </a:r>
            <a:r>
              <a:rPr dirty="0" sz="1200" spc="-85">
                <a:solidFill>
                  <a:srgbClr val="888888"/>
                </a:solidFill>
                <a:latin typeface="Arial Black"/>
                <a:cs typeface="Arial Black"/>
              </a:rPr>
              <a:t>28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th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o</a:t>
            </a:r>
            <a:r>
              <a:rPr dirty="0" sz="1200" spc="-35">
                <a:solidFill>
                  <a:srgbClr val="888888"/>
                </a:solidFill>
                <a:latin typeface="Arial Black"/>
                <a:cs typeface="Arial Black"/>
              </a:rPr>
              <a:t>f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O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c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t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o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ber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80">
                <a:solidFill>
                  <a:srgbClr val="888888"/>
                </a:solidFill>
                <a:latin typeface="Arial Black"/>
                <a:cs typeface="Arial Black"/>
              </a:rPr>
              <a:t>2</a:t>
            </a:r>
            <a:r>
              <a:rPr dirty="0" sz="1200" spc="-100">
                <a:solidFill>
                  <a:srgbClr val="888888"/>
                </a:solidFill>
                <a:latin typeface="Arial Black"/>
                <a:cs typeface="Arial Black"/>
              </a:rPr>
              <a:t>0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22,</a:t>
            </a:r>
            <a:r>
              <a:rPr dirty="0" sz="1200" spc="-13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Uni</a:t>
            </a:r>
            <a:r>
              <a:rPr dirty="0" sz="1200" spc="-114">
                <a:solidFill>
                  <a:srgbClr val="888888"/>
                </a:solidFill>
                <a:latin typeface="Arial Black"/>
                <a:cs typeface="Arial Black"/>
              </a:rPr>
              <a:t>v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ersi</a:t>
            </a:r>
            <a:r>
              <a:rPr dirty="0" sz="1200" spc="-100">
                <a:solidFill>
                  <a:srgbClr val="888888"/>
                </a:solidFill>
                <a:latin typeface="Arial Black"/>
                <a:cs typeface="Arial Black"/>
              </a:rPr>
              <a:t>t</a:t>
            </a:r>
            <a:r>
              <a:rPr dirty="0" sz="1200" spc="-100">
                <a:solidFill>
                  <a:srgbClr val="888888"/>
                </a:solidFill>
                <a:latin typeface="Arial Black"/>
                <a:cs typeface="Arial Black"/>
              </a:rPr>
              <a:t>y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o</a:t>
            </a:r>
            <a:r>
              <a:rPr dirty="0" sz="1200" spc="-35">
                <a:solidFill>
                  <a:srgbClr val="888888"/>
                </a:solidFill>
                <a:latin typeface="Arial Black"/>
                <a:cs typeface="Arial Black"/>
              </a:rPr>
              <a:t>f</a:t>
            </a:r>
            <a:r>
              <a:rPr dirty="0" sz="1200" spc="-14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G</a:t>
            </a:r>
            <a:r>
              <a:rPr dirty="0" sz="1200" spc="-95">
                <a:solidFill>
                  <a:srgbClr val="888888"/>
                </a:solidFill>
                <a:latin typeface="Arial Black"/>
                <a:cs typeface="Arial Black"/>
              </a:rPr>
              <a:t>r</a:t>
            </a:r>
            <a:r>
              <a:rPr dirty="0" sz="1200" spc="-165">
                <a:solidFill>
                  <a:srgbClr val="888888"/>
                </a:solidFill>
                <a:latin typeface="Arial Black"/>
                <a:cs typeface="Arial Black"/>
              </a:rPr>
              <a:t>a</a:t>
            </a:r>
            <a:r>
              <a:rPr dirty="0" sz="1200" spc="-95">
                <a:solidFill>
                  <a:srgbClr val="888888"/>
                </a:solidFill>
                <a:latin typeface="Arial Black"/>
                <a:cs typeface="Arial Black"/>
              </a:rPr>
              <a:t>z</a:t>
            </a:r>
            <a:r>
              <a:rPr dirty="0" sz="1200">
                <a:solidFill>
                  <a:srgbClr val="888888"/>
                </a:solidFill>
                <a:latin typeface="Arial Black"/>
                <a:cs typeface="Arial Black"/>
              </a:rPr>
              <a:t>	</a:t>
            </a:r>
            <a:r>
              <a:rPr dirty="0" sz="1200" spc="-114">
                <a:solidFill>
                  <a:srgbClr val="888888"/>
                </a:solidFill>
                <a:latin typeface="Arial Black"/>
                <a:cs typeface="Arial Black"/>
              </a:rPr>
              <a:t>23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943599"/>
            <a:ext cx="12192000" cy="914400"/>
          </a:xfrm>
          <a:custGeom>
            <a:avLst/>
            <a:gdLst/>
            <a:ahLst/>
            <a:cxnLst/>
            <a:rect l="l" t="t" r="r" b="b"/>
            <a:pathLst>
              <a:path w="12192000" h="914400">
                <a:moveTo>
                  <a:pt x="12192000" y="0"/>
                </a:moveTo>
                <a:lnTo>
                  <a:pt x="0" y="0"/>
                </a:lnTo>
                <a:lnTo>
                  <a:pt x="0" y="914399"/>
                </a:lnTo>
                <a:lnTo>
                  <a:pt x="12192000" y="9143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40992" y="199644"/>
            <a:ext cx="8510016" cy="65211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87395" y="6431889"/>
            <a:ext cx="8472805" cy="21462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8298815" algn="l"/>
              </a:tabLst>
            </a:pPr>
            <a:r>
              <a:rPr dirty="0" sz="1200" spc="-30">
                <a:solidFill>
                  <a:srgbClr val="888888"/>
                </a:solidFill>
                <a:latin typeface="Arial Black"/>
                <a:cs typeface="Arial Black"/>
              </a:rPr>
              <a:t>W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o</a:t>
            </a:r>
            <a:r>
              <a:rPr dirty="0" sz="1200" spc="-114">
                <a:solidFill>
                  <a:srgbClr val="888888"/>
                </a:solidFill>
                <a:latin typeface="Arial Black"/>
                <a:cs typeface="Arial Black"/>
              </a:rPr>
              <a:t>rk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sho</a:t>
            </a:r>
            <a:r>
              <a:rPr dirty="0" sz="1200" spc="-60">
                <a:solidFill>
                  <a:srgbClr val="888888"/>
                </a:solidFill>
                <a:latin typeface="Arial Black"/>
                <a:cs typeface="Arial Black"/>
              </a:rPr>
              <a:t>p</a:t>
            </a:r>
            <a:r>
              <a:rPr dirty="0" sz="1200" spc="-15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o</a:t>
            </a:r>
            <a:r>
              <a:rPr dirty="0" sz="1200" spc="-85">
                <a:solidFill>
                  <a:srgbClr val="888888"/>
                </a:solidFill>
                <a:latin typeface="Arial Black"/>
                <a:cs typeface="Arial Black"/>
              </a:rPr>
              <a:t>n</a:t>
            </a:r>
            <a:r>
              <a:rPr dirty="0" sz="1200" spc="-13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0">
                <a:solidFill>
                  <a:srgbClr val="888888"/>
                </a:solidFill>
                <a:latin typeface="Arial Black"/>
                <a:cs typeface="Arial Black"/>
              </a:rPr>
              <a:t>In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f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o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rm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ati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o</a:t>
            </a:r>
            <a:r>
              <a:rPr dirty="0" sz="1200" spc="-85">
                <a:solidFill>
                  <a:srgbClr val="888888"/>
                </a:solidFill>
                <a:latin typeface="Arial Black"/>
                <a:cs typeface="Arial Black"/>
              </a:rPr>
              <a:t>n</a:t>
            </a:r>
            <a:r>
              <a:rPr dirty="0" sz="1200" spc="-16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Viz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u</a:t>
            </a:r>
            <a:r>
              <a:rPr dirty="0" sz="1200" spc="-135">
                <a:solidFill>
                  <a:srgbClr val="888888"/>
                </a:solidFill>
                <a:latin typeface="Arial Black"/>
                <a:cs typeface="Arial Black"/>
              </a:rPr>
              <a:t>al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iza</a:t>
            </a:r>
            <a:r>
              <a:rPr dirty="0" sz="1200" spc="-100">
                <a:solidFill>
                  <a:srgbClr val="888888"/>
                </a:solidFill>
                <a:latin typeface="Arial Black"/>
                <a:cs typeface="Arial Black"/>
              </a:rPr>
              <a:t>tio</a:t>
            </a:r>
            <a:r>
              <a:rPr dirty="0" sz="1200" spc="-85">
                <a:solidFill>
                  <a:srgbClr val="888888"/>
                </a:solidFill>
                <a:latin typeface="Arial Black"/>
                <a:cs typeface="Arial Black"/>
              </a:rPr>
              <a:t>n</a:t>
            </a:r>
            <a:r>
              <a:rPr dirty="0" sz="1200" spc="-13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0">
                <a:solidFill>
                  <a:srgbClr val="888888"/>
                </a:solidFill>
                <a:latin typeface="Arial Black"/>
                <a:cs typeface="Arial Black"/>
              </a:rPr>
              <a:t>in</a:t>
            </a:r>
            <a:r>
              <a:rPr dirty="0" sz="1200" spc="-13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the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70">
                <a:solidFill>
                  <a:srgbClr val="888888"/>
                </a:solidFill>
                <a:latin typeface="Arial Black"/>
                <a:cs typeface="Arial Black"/>
              </a:rPr>
              <a:t>(Di</a:t>
            </a:r>
            <a:r>
              <a:rPr dirty="0" sz="1200" spc="-65">
                <a:solidFill>
                  <a:srgbClr val="888888"/>
                </a:solidFill>
                <a:latin typeface="Arial Black"/>
                <a:cs typeface="Arial Black"/>
              </a:rPr>
              <a:t>g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i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t</a:t>
            </a:r>
            <a:r>
              <a:rPr dirty="0" sz="1200" spc="-135">
                <a:solidFill>
                  <a:srgbClr val="888888"/>
                </a:solidFill>
                <a:latin typeface="Arial Black"/>
                <a:cs typeface="Arial Black"/>
              </a:rPr>
              <a:t>al</a:t>
            </a:r>
            <a:r>
              <a:rPr dirty="0" sz="1200" spc="-70">
                <a:solidFill>
                  <a:srgbClr val="888888"/>
                </a:solidFill>
                <a:latin typeface="Arial Black"/>
                <a:cs typeface="Arial Black"/>
              </a:rPr>
              <a:t>)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80">
                <a:solidFill>
                  <a:srgbClr val="888888"/>
                </a:solidFill>
                <a:latin typeface="Arial Black"/>
                <a:cs typeface="Arial Black"/>
              </a:rPr>
              <a:t>H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u</a:t>
            </a:r>
            <a:r>
              <a:rPr dirty="0" sz="1200" spc="-140">
                <a:solidFill>
                  <a:srgbClr val="888888"/>
                </a:solidFill>
                <a:latin typeface="Arial Black"/>
                <a:cs typeface="Arial Black"/>
              </a:rPr>
              <a:t>ma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n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iti</a:t>
            </a:r>
            <a:r>
              <a:rPr dirty="0" sz="1200" spc="-175">
                <a:solidFill>
                  <a:srgbClr val="888888"/>
                </a:solidFill>
                <a:latin typeface="Arial Black"/>
                <a:cs typeface="Arial Black"/>
              </a:rPr>
              <a:t>e</a:t>
            </a:r>
            <a:r>
              <a:rPr dirty="0" sz="1200" spc="-165">
                <a:solidFill>
                  <a:srgbClr val="888888"/>
                </a:solidFill>
                <a:latin typeface="Arial Black"/>
                <a:cs typeface="Arial Black"/>
              </a:rPr>
              <a:t>s</a:t>
            </a:r>
            <a:r>
              <a:rPr dirty="0" sz="1200" spc="-95">
                <a:solidFill>
                  <a:srgbClr val="888888"/>
                </a:solidFill>
                <a:latin typeface="Arial Black"/>
                <a:cs typeface="Arial Black"/>
              </a:rPr>
              <a:t>,</a:t>
            </a:r>
            <a:r>
              <a:rPr dirty="0" sz="1200" spc="-14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45">
                <a:solidFill>
                  <a:srgbClr val="888888"/>
                </a:solidFill>
                <a:latin typeface="Arial Black"/>
                <a:cs typeface="Arial Black"/>
              </a:rPr>
              <a:t>2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7t</a:t>
            </a:r>
            <a:r>
              <a:rPr dirty="0" sz="1200" spc="-75">
                <a:solidFill>
                  <a:srgbClr val="888888"/>
                </a:solidFill>
                <a:latin typeface="Arial Black"/>
                <a:cs typeface="Arial Black"/>
              </a:rPr>
              <a:t>h</a:t>
            </a:r>
            <a:r>
              <a:rPr dirty="0" sz="1200" spc="40">
                <a:solidFill>
                  <a:srgbClr val="888888"/>
                </a:solidFill>
                <a:latin typeface="Arial Black"/>
                <a:cs typeface="Arial Black"/>
              </a:rPr>
              <a:t>-</a:t>
            </a:r>
            <a:r>
              <a:rPr dirty="0" sz="1200" spc="-85">
                <a:solidFill>
                  <a:srgbClr val="888888"/>
                </a:solidFill>
                <a:latin typeface="Arial Black"/>
                <a:cs typeface="Arial Black"/>
              </a:rPr>
              <a:t>28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th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o</a:t>
            </a:r>
            <a:r>
              <a:rPr dirty="0" sz="1200" spc="-35">
                <a:solidFill>
                  <a:srgbClr val="888888"/>
                </a:solidFill>
                <a:latin typeface="Arial Black"/>
                <a:cs typeface="Arial Black"/>
              </a:rPr>
              <a:t>f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O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c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t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o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ber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80">
                <a:solidFill>
                  <a:srgbClr val="888888"/>
                </a:solidFill>
                <a:latin typeface="Arial Black"/>
                <a:cs typeface="Arial Black"/>
              </a:rPr>
              <a:t>2</a:t>
            </a:r>
            <a:r>
              <a:rPr dirty="0" sz="1200" spc="-100">
                <a:solidFill>
                  <a:srgbClr val="888888"/>
                </a:solidFill>
                <a:latin typeface="Arial Black"/>
                <a:cs typeface="Arial Black"/>
              </a:rPr>
              <a:t>0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22,</a:t>
            </a:r>
            <a:r>
              <a:rPr dirty="0" sz="1200" spc="-13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Uni</a:t>
            </a:r>
            <a:r>
              <a:rPr dirty="0" sz="1200" spc="-114">
                <a:solidFill>
                  <a:srgbClr val="888888"/>
                </a:solidFill>
                <a:latin typeface="Arial Black"/>
                <a:cs typeface="Arial Black"/>
              </a:rPr>
              <a:t>v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ersi</a:t>
            </a:r>
            <a:r>
              <a:rPr dirty="0" sz="1200" spc="-100">
                <a:solidFill>
                  <a:srgbClr val="888888"/>
                </a:solidFill>
                <a:latin typeface="Arial Black"/>
                <a:cs typeface="Arial Black"/>
              </a:rPr>
              <a:t>t</a:t>
            </a:r>
            <a:r>
              <a:rPr dirty="0" sz="1200" spc="-100">
                <a:solidFill>
                  <a:srgbClr val="888888"/>
                </a:solidFill>
                <a:latin typeface="Arial Black"/>
                <a:cs typeface="Arial Black"/>
              </a:rPr>
              <a:t>y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o</a:t>
            </a:r>
            <a:r>
              <a:rPr dirty="0" sz="1200" spc="-35">
                <a:solidFill>
                  <a:srgbClr val="888888"/>
                </a:solidFill>
                <a:latin typeface="Arial Black"/>
                <a:cs typeface="Arial Black"/>
              </a:rPr>
              <a:t>f</a:t>
            </a:r>
            <a:r>
              <a:rPr dirty="0" sz="1200" spc="-14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G</a:t>
            </a:r>
            <a:r>
              <a:rPr dirty="0" sz="1200" spc="-95">
                <a:solidFill>
                  <a:srgbClr val="888888"/>
                </a:solidFill>
                <a:latin typeface="Arial Black"/>
                <a:cs typeface="Arial Black"/>
              </a:rPr>
              <a:t>r</a:t>
            </a:r>
            <a:r>
              <a:rPr dirty="0" sz="1200" spc="-165">
                <a:solidFill>
                  <a:srgbClr val="888888"/>
                </a:solidFill>
                <a:latin typeface="Arial Black"/>
                <a:cs typeface="Arial Black"/>
              </a:rPr>
              <a:t>a</a:t>
            </a:r>
            <a:r>
              <a:rPr dirty="0" sz="1200" spc="-95">
                <a:solidFill>
                  <a:srgbClr val="888888"/>
                </a:solidFill>
                <a:latin typeface="Arial Black"/>
                <a:cs typeface="Arial Black"/>
              </a:rPr>
              <a:t>z</a:t>
            </a:r>
            <a:r>
              <a:rPr dirty="0" sz="1200">
                <a:solidFill>
                  <a:srgbClr val="888888"/>
                </a:solidFill>
                <a:latin typeface="Arial Black"/>
                <a:cs typeface="Arial Black"/>
              </a:rPr>
              <a:t>	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24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943599"/>
            <a:ext cx="12192000" cy="914400"/>
          </a:xfrm>
          <a:custGeom>
            <a:avLst/>
            <a:gdLst/>
            <a:ahLst/>
            <a:cxnLst/>
            <a:rect l="l" t="t" r="r" b="b"/>
            <a:pathLst>
              <a:path w="12192000" h="914400">
                <a:moveTo>
                  <a:pt x="12192000" y="0"/>
                </a:moveTo>
                <a:lnTo>
                  <a:pt x="0" y="0"/>
                </a:lnTo>
                <a:lnTo>
                  <a:pt x="0" y="914399"/>
                </a:lnTo>
                <a:lnTo>
                  <a:pt x="12192000" y="9143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39111" y="291084"/>
            <a:ext cx="8115300" cy="6275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87395" y="6431889"/>
            <a:ext cx="8476615" cy="21462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8301990" algn="l"/>
              </a:tabLst>
            </a:pPr>
            <a:r>
              <a:rPr dirty="0" sz="1200" spc="-30">
                <a:solidFill>
                  <a:srgbClr val="888888"/>
                </a:solidFill>
                <a:latin typeface="Arial Black"/>
                <a:cs typeface="Arial Black"/>
              </a:rPr>
              <a:t>W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o</a:t>
            </a:r>
            <a:r>
              <a:rPr dirty="0" sz="1200" spc="-114">
                <a:solidFill>
                  <a:srgbClr val="888888"/>
                </a:solidFill>
                <a:latin typeface="Arial Black"/>
                <a:cs typeface="Arial Black"/>
              </a:rPr>
              <a:t>rk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sho</a:t>
            </a:r>
            <a:r>
              <a:rPr dirty="0" sz="1200" spc="-60">
                <a:solidFill>
                  <a:srgbClr val="888888"/>
                </a:solidFill>
                <a:latin typeface="Arial Black"/>
                <a:cs typeface="Arial Black"/>
              </a:rPr>
              <a:t>p</a:t>
            </a:r>
            <a:r>
              <a:rPr dirty="0" sz="1200" spc="-15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o</a:t>
            </a:r>
            <a:r>
              <a:rPr dirty="0" sz="1200" spc="-85">
                <a:solidFill>
                  <a:srgbClr val="888888"/>
                </a:solidFill>
                <a:latin typeface="Arial Black"/>
                <a:cs typeface="Arial Black"/>
              </a:rPr>
              <a:t>n</a:t>
            </a:r>
            <a:r>
              <a:rPr dirty="0" sz="1200" spc="-13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0">
                <a:solidFill>
                  <a:srgbClr val="888888"/>
                </a:solidFill>
                <a:latin typeface="Arial Black"/>
                <a:cs typeface="Arial Black"/>
              </a:rPr>
              <a:t>In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f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o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rm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ati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o</a:t>
            </a:r>
            <a:r>
              <a:rPr dirty="0" sz="1200" spc="-85">
                <a:solidFill>
                  <a:srgbClr val="888888"/>
                </a:solidFill>
                <a:latin typeface="Arial Black"/>
                <a:cs typeface="Arial Black"/>
              </a:rPr>
              <a:t>n</a:t>
            </a:r>
            <a:r>
              <a:rPr dirty="0" sz="1200" spc="-16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Viz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u</a:t>
            </a:r>
            <a:r>
              <a:rPr dirty="0" sz="1200" spc="-135">
                <a:solidFill>
                  <a:srgbClr val="888888"/>
                </a:solidFill>
                <a:latin typeface="Arial Black"/>
                <a:cs typeface="Arial Black"/>
              </a:rPr>
              <a:t>al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iza</a:t>
            </a:r>
            <a:r>
              <a:rPr dirty="0" sz="1200" spc="-100">
                <a:solidFill>
                  <a:srgbClr val="888888"/>
                </a:solidFill>
                <a:latin typeface="Arial Black"/>
                <a:cs typeface="Arial Black"/>
              </a:rPr>
              <a:t>tio</a:t>
            </a:r>
            <a:r>
              <a:rPr dirty="0" sz="1200" spc="-85">
                <a:solidFill>
                  <a:srgbClr val="888888"/>
                </a:solidFill>
                <a:latin typeface="Arial Black"/>
                <a:cs typeface="Arial Black"/>
              </a:rPr>
              <a:t>n</a:t>
            </a:r>
            <a:r>
              <a:rPr dirty="0" sz="1200" spc="-13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0">
                <a:solidFill>
                  <a:srgbClr val="888888"/>
                </a:solidFill>
                <a:latin typeface="Arial Black"/>
                <a:cs typeface="Arial Black"/>
              </a:rPr>
              <a:t>in</a:t>
            </a:r>
            <a:r>
              <a:rPr dirty="0" sz="1200" spc="-13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the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70">
                <a:solidFill>
                  <a:srgbClr val="888888"/>
                </a:solidFill>
                <a:latin typeface="Arial Black"/>
                <a:cs typeface="Arial Black"/>
              </a:rPr>
              <a:t>(Di</a:t>
            </a:r>
            <a:r>
              <a:rPr dirty="0" sz="1200" spc="-65">
                <a:solidFill>
                  <a:srgbClr val="888888"/>
                </a:solidFill>
                <a:latin typeface="Arial Black"/>
                <a:cs typeface="Arial Black"/>
              </a:rPr>
              <a:t>g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i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t</a:t>
            </a:r>
            <a:r>
              <a:rPr dirty="0" sz="1200" spc="-135">
                <a:solidFill>
                  <a:srgbClr val="888888"/>
                </a:solidFill>
                <a:latin typeface="Arial Black"/>
                <a:cs typeface="Arial Black"/>
              </a:rPr>
              <a:t>al</a:t>
            </a:r>
            <a:r>
              <a:rPr dirty="0" sz="1200" spc="-70">
                <a:solidFill>
                  <a:srgbClr val="888888"/>
                </a:solidFill>
                <a:latin typeface="Arial Black"/>
                <a:cs typeface="Arial Black"/>
              </a:rPr>
              <a:t>)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80">
                <a:solidFill>
                  <a:srgbClr val="888888"/>
                </a:solidFill>
                <a:latin typeface="Arial Black"/>
                <a:cs typeface="Arial Black"/>
              </a:rPr>
              <a:t>H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u</a:t>
            </a:r>
            <a:r>
              <a:rPr dirty="0" sz="1200" spc="-140">
                <a:solidFill>
                  <a:srgbClr val="888888"/>
                </a:solidFill>
                <a:latin typeface="Arial Black"/>
                <a:cs typeface="Arial Black"/>
              </a:rPr>
              <a:t>ma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n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iti</a:t>
            </a:r>
            <a:r>
              <a:rPr dirty="0" sz="1200" spc="-175">
                <a:solidFill>
                  <a:srgbClr val="888888"/>
                </a:solidFill>
                <a:latin typeface="Arial Black"/>
                <a:cs typeface="Arial Black"/>
              </a:rPr>
              <a:t>e</a:t>
            </a:r>
            <a:r>
              <a:rPr dirty="0" sz="1200" spc="-165">
                <a:solidFill>
                  <a:srgbClr val="888888"/>
                </a:solidFill>
                <a:latin typeface="Arial Black"/>
                <a:cs typeface="Arial Black"/>
              </a:rPr>
              <a:t>s</a:t>
            </a:r>
            <a:r>
              <a:rPr dirty="0" sz="1200" spc="-95">
                <a:solidFill>
                  <a:srgbClr val="888888"/>
                </a:solidFill>
                <a:latin typeface="Arial Black"/>
                <a:cs typeface="Arial Black"/>
              </a:rPr>
              <a:t>,</a:t>
            </a:r>
            <a:r>
              <a:rPr dirty="0" sz="1200" spc="-14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45">
                <a:solidFill>
                  <a:srgbClr val="888888"/>
                </a:solidFill>
                <a:latin typeface="Arial Black"/>
                <a:cs typeface="Arial Black"/>
              </a:rPr>
              <a:t>2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7t</a:t>
            </a:r>
            <a:r>
              <a:rPr dirty="0" sz="1200" spc="-75">
                <a:solidFill>
                  <a:srgbClr val="888888"/>
                </a:solidFill>
                <a:latin typeface="Arial Black"/>
                <a:cs typeface="Arial Black"/>
              </a:rPr>
              <a:t>h</a:t>
            </a:r>
            <a:r>
              <a:rPr dirty="0" sz="1200" spc="40">
                <a:solidFill>
                  <a:srgbClr val="888888"/>
                </a:solidFill>
                <a:latin typeface="Arial Black"/>
                <a:cs typeface="Arial Black"/>
              </a:rPr>
              <a:t>-</a:t>
            </a:r>
            <a:r>
              <a:rPr dirty="0" sz="1200" spc="-85">
                <a:solidFill>
                  <a:srgbClr val="888888"/>
                </a:solidFill>
                <a:latin typeface="Arial Black"/>
                <a:cs typeface="Arial Black"/>
              </a:rPr>
              <a:t>28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th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o</a:t>
            </a:r>
            <a:r>
              <a:rPr dirty="0" sz="1200" spc="-35">
                <a:solidFill>
                  <a:srgbClr val="888888"/>
                </a:solidFill>
                <a:latin typeface="Arial Black"/>
                <a:cs typeface="Arial Black"/>
              </a:rPr>
              <a:t>f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O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c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t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o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ber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80">
                <a:solidFill>
                  <a:srgbClr val="888888"/>
                </a:solidFill>
                <a:latin typeface="Arial Black"/>
                <a:cs typeface="Arial Black"/>
              </a:rPr>
              <a:t>2</a:t>
            </a:r>
            <a:r>
              <a:rPr dirty="0" sz="1200" spc="-100">
                <a:solidFill>
                  <a:srgbClr val="888888"/>
                </a:solidFill>
                <a:latin typeface="Arial Black"/>
                <a:cs typeface="Arial Black"/>
              </a:rPr>
              <a:t>0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22,</a:t>
            </a:r>
            <a:r>
              <a:rPr dirty="0" sz="1200" spc="-13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Uni</a:t>
            </a:r>
            <a:r>
              <a:rPr dirty="0" sz="1200" spc="-114">
                <a:solidFill>
                  <a:srgbClr val="888888"/>
                </a:solidFill>
                <a:latin typeface="Arial Black"/>
                <a:cs typeface="Arial Black"/>
              </a:rPr>
              <a:t>v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ersi</a:t>
            </a:r>
            <a:r>
              <a:rPr dirty="0" sz="1200" spc="-100">
                <a:solidFill>
                  <a:srgbClr val="888888"/>
                </a:solidFill>
                <a:latin typeface="Arial Black"/>
                <a:cs typeface="Arial Black"/>
              </a:rPr>
              <a:t>t</a:t>
            </a:r>
            <a:r>
              <a:rPr dirty="0" sz="1200" spc="-100">
                <a:solidFill>
                  <a:srgbClr val="888888"/>
                </a:solidFill>
                <a:latin typeface="Arial Black"/>
                <a:cs typeface="Arial Black"/>
              </a:rPr>
              <a:t>y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o</a:t>
            </a:r>
            <a:r>
              <a:rPr dirty="0" sz="1200" spc="-35">
                <a:solidFill>
                  <a:srgbClr val="888888"/>
                </a:solidFill>
                <a:latin typeface="Arial Black"/>
                <a:cs typeface="Arial Black"/>
              </a:rPr>
              <a:t>f</a:t>
            </a:r>
            <a:r>
              <a:rPr dirty="0" sz="1200" spc="-14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G</a:t>
            </a:r>
            <a:r>
              <a:rPr dirty="0" sz="1200" spc="-95">
                <a:solidFill>
                  <a:srgbClr val="888888"/>
                </a:solidFill>
                <a:latin typeface="Arial Black"/>
                <a:cs typeface="Arial Black"/>
              </a:rPr>
              <a:t>r</a:t>
            </a:r>
            <a:r>
              <a:rPr dirty="0" sz="1200" spc="-165">
                <a:solidFill>
                  <a:srgbClr val="888888"/>
                </a:solidFill>
                <a:latin typeface="Arial Black"/>
                <a:cs typeface="Arial Black"/>
              </a:rPr>
              <a:t>a</a:t>
            </a:r>
            <a:r>
              <a:rPr dirty="0" sz="1200" spc="-95">
                <a:solidFill>
                  <a:srgbClr val="888888"/>
                </a:solidFill>
                <a:latin typeface="Arial Black"/>
                <a:cs typeface="Arial Black"/>
              </a:rPr>
              <a:t>z</a:t>
            </a:r>
            <a:r>
              <a:rPr dirty="0" sz="1200">
                <a:solidFill>
                  <a:srgbClr val="888888"/>
                </a:solidFill>
                <a:latin typeface="Arial Black"/>
                <a:cs typeface="Arial Black"/>
              </a:rPr>
              <a:t>	</a:t>
            </a:r>
            <a:r>
              <a:rPr dirty="0" sz="1200" spc="-114">
                <a:solidFill>
                  <a:srgbClr val="888888"/>
                </a:solidFill>
                <a:latin typeface="Arial Black"/>
                <a:cs typeface="Arial Black"/>
              </a:rPr>
              <a:t>25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943599"/>
            <a:ext cx="12192000" cy="914400"/>
          </a:xfrm>
          <a:custGeom>
            <a:avLst/>
            <a:gdLst/>
            <a:ahLst/>
            <a:cxnLst/>
            <a:rect l="l" t="t" r="r" b="b"/>
            <a:pathLst>
              <a:path w="12192000" h="914400">
                <a:moveTo>
                  <a:pt x="12192000" y="0"/>
                </a:moveTo>
                <a:lnTo>
                  <a:pt x="0" y="0"/>
                </a:lnTo>
                <a:lnTo>
                  <a:pt x="0" y="914399"/>
                </a:lnTo>
                <a:lnTo>
                  <a:pt x="12192000" y="9143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23644" y="21335"/>
            <a:ext cx="8744712" cy="6699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87395" y="6431889"/>
            <a:ext cx="8475980" cy="21462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8296909" algn="l"/>
              </a:tabLst>
            </a:pPr>
            <a:r>
              <a:rPr dirty="0" sz="1200" spc="-30">
                <a:solidFill>
                  <a:srgbClr val="888888"/>
                </a:solidFill>
                <a:latin typeface="Arial Black"/>
                <a:cs typeface="Arial Black"/>
              </a:rPr>
              <a:t>W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o</a:t>
            </a:r>
            <a:r>
              <a:rPr dirty="0" sz="1200" spc="-114">
                <a:solidFill>
                  <a:srgbClr val="888888"/>
                </a:solidFill>
                <a:latin typeface="Arial Black"/>
                <a:cs typeface="Arial Black"/>
              </a:rPr>
              <a:t>rk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sho</a:t>
            </a:r>
            <a:r>
              <a:rPr dirty="0" sz="1200" spc="-60">
                <a:solidFill>
                  <a:srgbClr val="888888"/>
                </a:solidFill>
                <a:latin typeface="Arial Black"/>
                <a:cs typeface="Arial Black"/>
              </a:rPr>
              <a:t>p</a:t>
            </a:r>
            <a:r>
              <a:rPr dirty="0" sz="1200" spc="-15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o</a:t>
            </a:r>
            <a:r>
              <a:rPr dirty="0" sz="1200" spc="-85">
                <a:solidFill>
                  <a:srgbClr val="888888"/>
                </a:solidFill>
                <a:latin typeface="Arial Black"/>
                <a:cs typeface="Arial Black"/>
              </a:rPr>
              <a:t>n</a:t>
            </a:r>
            <a:r>
              <a:rPr dirty="0" sz="1200" spc="-13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0">
                <a:solidFill>
                  <a:srgbClr val="888888"/>
                </a:solidFill>
                <a:latin typeface="Arial Black"/>
                <a:cs typeface="Arial Black"/>
              </a:rPr>
              <a:t>In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f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o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rm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ati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o</a:t>
            </a:r>
            <a:r>
              <a:rPr dirty="0" sz="1200" spc="-85">
                <a:solidFill>
                  <a:srgbClr val="888888"/>
                </a:solidFill>
                <a:latin typeface="Arial Black"/>
                <a:cs typeface="Arial Black"/>
              </a:rPr>
              <a:t>n</a:t>
            </a:r>
            <a:r>
              <a:rPr dirty="0" sz="1200" spc="-16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Viz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u</a:t>
            </a:r>
            <a:r>
              <a:rPr dirty="0" sz="1200" spc="-135">
                <a:solidFill>
                  <a:srgbClr val="888888"/>
                </a:solidFill>
                <a:latin typeface="Arial Black"/>
                <a:cs typeface="Arial Black"/>
              </a:rPr>
              <a:t>al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iza</a:t>
            </a:r>
            <a:r>
              <a:rPr dirty="0" sz="1200" spc="-100">
                <a:solidFill>
                  <a:srgbClr val="888888"/>
                </a:solidFill>
                <a:latin typeface="Arial Black"/>
                <a:cs typeface="Arial Black"/>
              </a:rPr>
              <a:t>tio</a:t>
            </a:r>
            <a:r>
              <a:rPr dirty="0" sz="1200" spc="-85">
                <a:solidFill>
                  <a:srgbClr val="888888"/>
                </a:solidFill>
                <a:latin typeface="Arial Black"/>
                <a:cs typeface="Arial Black"/>
              </a:rPr>
              <a:t>n</a:t>
            </a:r>
            <a:r>
              <a:rPr dirty="0" sz="1200" spc="-13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0">
                <a:solidFill>
                  <a:srgbClr val="888888"/>
                </a:solidFill>
                <a:latin typeface="Arial Black"/>
                <a:cs typeface="Arial Black"/>
              </a:rPr>
              <a:t>in</a:t>
            </a:r>
            <a:r>
              <a:rPr dirty="0" sz="1200" spc="-13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the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70">
                <a:solidFill>
                  <a:srgbClr val="888888"/>
                </a:solidFill>
                <a:latin typeface="Arial Black"/>
                <a:cs typeface="Arial Black"/>
              </a:rPr>
              <a:t>(Di</a:t>
            </a:r>
            <a:r>
              <a:rPr dirty="0" sz="1200" spc="-65">
                <a:solidFill>
                  <a:srgbClr val="888888"/>
                </a:solidFill>
                <a:latin typeface="Arial Black"/>
                <a:cs typeface="Arial Black"/>
              </a:rPr>
              <a:t>g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i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t</a:t>
            </a:r>
            <a:r>
              <a:rPr dirty="0" sz="1200" spc="-135">
                <a:solidFill>
                  <a:srgbClr val="888888"/>
                </a:solidFill>
                <a:latin typeface="Arial Black"/>
                <a:cs typeface="Arial Black"/>
              </a:rPr>
              <a:t>al</a:t>
            </a:r>
            <a:r>
              <a:rPr dirty="0" sz="1200" spc="-70">
                <a:solidFill>
                  <a:srgbClr val="888888"/>
                </a:solidFill>
                <a:latin typeface="Arial Black"/>
                <a:cs typeface="Arial Black"/>
              </a:rPr>
              <a:t>)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80">
                <a:solidFill>
                  <a:srgbClr val="888888"/>
                </a:solidFill>
                <a:latin typeface="Arial Black"/>
                <a:cs typeface="Arial Black"/>
              </a:rPr>
              <a:t>H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u</a:t>
            </a:r>
            <a:r>
              <a:rPr dirty="0" sz="1200" spc="-140">
                <a:solidFill>
                  <a:srgbClr val="888888"/>
                </a:solidFill>
                <a:latin typeface="Arial Black"/>
                <a:cs typeface="Arial Black"/>
              </a:rPr>
              <a:t>ma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n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iti</a:t>
            </a:r>
            <a:r>
              <a:rPr dirty="0" sz="1200" spc="-175">
                <a:solidFill>
                  <a:srgbClr val="888888"/>
                </a:solidFill>
                <a:latin typeface="Arial Black"/>
                <a:cs typeface="Arial Black"/>
              </a:rPr>
              <a:t>e</a:t>
            </a:r>
            <a:r>
              <a:rPr dirty="0" sz="1200" spc="-165">
                <a:solidFill>
                  <a:srgbClr val="888888"/>
                </a:solidFill>
                <a:latin typeface="Arial Black"/>
                <a:cs typeface="Arial Black"/>
              </a:rPr>
              <a:t>s</a:t>
            </a:r>
            <a:r>
              <a:rPr dirty="0" sz="1200" spc="-95">
                <a:solidFill>
                  <a:srgbClr val="888888"/>
                </a:solidFill>
                <a:latin typeface="Arial Black"/>
                <a:cs typeface="Arial Black"/>
              </a:rPr>
              <a:t>,</a:t>
            </a:r>
            <a:r>
              <a:rPr dirty="0" sz="1200" spc="-14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45">
                <a:solidFill>
                  <a:srgbClr val="888888"/>
                </a:solidFill>
                <a:latin typeface="Arial Black"/>
                <a:cs typeface="Arial Black"/>
              </a:rPr>
              <a:t>2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7t</a:t>
            </a:r>
            <a:r>
              <a:rPr dirty="0" sz="1200" spc="-75">
                <a:solidFill>
                  <a:srgbClr val="888888"/>
                </a:solidFill>
                <a:latin typeface="Arial Black"/>
                <a:cs typeface="Arial Black"/>
              </a:rPr>
              <a:t>h</a:t>
            </a:r>
            <a:r>
              <a:rPr dirty="0" sz="1200" spc="40">
                <a:solidFill>
                  <a:srgbClr val="888888"/>
                </a:solidFill>
                <a:latin typeface="Arial Black"/>
                <a:cs typeface="Arial Black"/>
              </a:rPr>
              <a:t>-</a:t>
            </a:r>
            <a:r>
              <a:rPr dirty="0" sz="1200" spc="-85">
                <a:solidFill>
                  <a:srgbClr val="888888"/>
                </a:solidFill>
                <a:latin typeface="Arial Black"/>
                <a:cs typeface="Arial Black"/>
              </a:rPr>
              <a:t>28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th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o</a:t>
            </a:r>
            <a:r>
              <a:rPr dirty="0" sz="1200" spc="-35">
                <a:solidFill>
                  <a:srgbClr val="888888"/>
                </a:solidFill>
                <a:latin typeface="Arial Black"/>
                <a:cs typeface="Arial Black"/>
              </a:rPr>
              <a:t>f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O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c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t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o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ber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80">
                <a:solidFill>
                  <a:srgbClr val="888888"/>
                </a:solidFill>
                <a:latin typeface="Arial Black"/>
                <a:cs typeface="Arial Black"/>
              </a:rPr>
              <a:t>2</a:t>
            </a:r>
            <a:r>
              <a:rPr dirty="0" sz="1200" spc="-100">
                <a:solidFill>
                  <a:srgbClr val="888888"/>
                </a:solidFill>
                <a:latin typeface="Arial Black"/>
                <a:cs typeface="Arial Black"/>
              </a:rPr>
              <a:t>0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22,</a:t>
            </a:r>
            <a:r>
              <a:rPr dirty="0" sz="1200" spc="-13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Uni</a:t>
            </a:r>
            <a:r>
              <a:rPr dirty="0" sz="1200" spc="-114">
                <a:solidFill>
                  <a:srgbClr val="888888"/>
                </a:solidFill>
                <a:latin typeface="Arial Black"/>
                <a:cs typeface="Arial Black"/>
              </a:rPr>
              <a:t>v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ersi</a:t>
            </a:r>
            <a:r>
              <a:rPr dirty="0" sz="1200" spc="-100">
                <a:solidFill>
                  <a:srgbClr val="888888"/>
                </a:solidFill>
                <a:latin typeface="Arial Black"/>
                <a:cs typeface="Arial Black"/>
              </a:rPr>
              <a:t>t</a:t>
            </a:r>
            <a:r>
              <a:rPr dirty="0" sz="1200" spc="-100">
                <a:solidFill>
                  <a:srgbClr val="888888"/>
                </a:solidFill>
                <a:latin typeface="Arial Black"/>
                <a:cs typeface="Arial Black"/>
              </a:rPr>
              <a:t>y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o</a:t>
            </a:r>
            <a:r>
              <a:rPr dirty="0" sz="1200" spc="-35">
                <a:solidFill>
                  <a:srgbClr val="888888"/>
                </a:solidFill>
                <a:latin typeface="Arial Black"/>
                <a:cs typeface="Arial Black"/>
              </a:rPr>
              <a:t>f</a:t>
            </a:r>
            <a:r>
              <a:rPr dirty="0" sz="1200" spc="-14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G</a:t>
            </a:r>
            <a:r>
              <a:rPr dirty="0" sz="1200" spc="-95">
                <a:solidFill>
                  <a:srgbClr val="888888"/>
                </a:solidFill>
                <a:latin typeface="Arial Black"/>
                <a:cs typeface="Arial Black"/>
              </a:rPr>
              <a:t>r</a:t>
            </a:r>
            <a:r>
              <a:rPr dirty="0" sz="1200" spc="-165">
                <a:solidFill>
                  <a:srgbClr val="888888"/>
                </a:solidFill>
                <a:latin typeface="Arial Black"/>
                <a:cs typeface="Arial Black"/>
              </a:rPr>
              <a:t>a</a:t>
            </a:r>
            <a:r>
              <a:rPr dirty="0" sz="1200" spc="-95">
                <a:solidFill>
                  <a:srgbClr val="888888"/>
                </a:solidFill>
                <a:latin typeface="Arial Black"/>
                <a:cs typeface="Arial Black"/>
              </a:rPr>
              <a:t>z</a:t>
            </a:r>
            <a:r>
              <a:rPr dirty="0" sz="1200">
                <a:solidFill>
                  <a:srgbClr val="888888"/>
                </a:solidFill>
                <a:latin typeface="Arial Black"/>
                <a:cs typeface="Arial Black"/>
              </a:rPr>
              <a:t>	</a:t>
            </a:r>
            <a:r>
              <a:rPr dirty="0" sz="1200" spc="-100">
                <a:solidFill>
                  <a:srgbClr val="888888"/>
                </a:solidFill>
                <a:latin typeface="Arial Black"/>
                <a:cs typeface="Arial Black"/>
              </a:rPr>
              <a:t>26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943599"/>
            <a:ext cx="12192000" cy="914400"/>
          </a:xfrm>
          <a:custGeom>
            <a:avLst/>
            <a:gdLst/>
            <a:ahLst/>
            <a:cxnLst/>
            <a:rect l="l" t="t" r="r" b="b"/>
            <a:pathLst>
              <a:path w="12192000" h="914400">
                <a:moveTo>
                  <a:pt x="12192000" y="0"/>
                </a:moveTo>
                <a:lnTo>
                  <a:pt x="0" y="0"/>
                </a:lnTo>
                <a:lnTo>
                  <a:pt x="0" y="914399"/>
                </a:lnTo>
                <a:lnTo>
                  <a:pt x="12192000" y="9143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81783" y="352043"/>
            <a:ext cx="8028432" cy="61539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87395" y="6431889"/>
            <a:ext cx="8472805" cy="21462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8304530" algn="l"/>
              </a:tabLst>
            </a:pPr>
            <a:r>
              <a:rPr dirty="0" sz="1200" spc="-30">
                <a:solidFill>
                  <a:srgbClr val="888888"/>
                </a:solidFill>
                <a:latin typeface="Arial Black"/>
                <a:cs typeface="Arial Black"/>
              </a:rPr>
              <a:t>W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o</a:t>
            </a:r>
            <a:r>
              <a:rPr dirty="0" sz="1200" spc="-114">
                <a:solidFill>
                  <a:srgbClr val="888888"/>
                </a:solidFill>
                <a:latin typeface="Arial Black"/>
                <a:cs typeface="Arial Black"/>
              </a:rPr>
              <a:t>rk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sho</a:t>
            </a:r>
            <a:r>
              <a:rPr dirty="0" sz="1200" spc="-60">
                <a:solidFill>
                  <a:srgbClr val="888888"/>
                </a:solidFill>
                <a:latin typeface="Arial Black"/>
                <a:cs typeface="Arial Black"/>
              </a:rPr>
              <a:t>p</a:t>
            </a:r>
            <a:r>
              <a:rPr dirty="0" sz="1200" spc="-15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o</a:t>
            </a:r>
            <a:r>
              <a:rPr dirty="0" sz="1200" spc="-85">
                <a:solidFill>
                  <a:srgbClr val="888888"/>
                </a:solidFill>
                <a:latin typeface="Arial Black"/>
                <a:cs typeface="Arial Black"/>
              </a:rPr>
              <a:t>n</a:t>
            </a:r>
            <a:r>
              <a:rPr dirty="0" sz="1200" spc="-13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0">
                <a:solidFill>
                  <a:srgbClr val="888888"/>
                </a:solidFill>
                <a:latin typeface="Arial Black"/>
                <a:cs typeface="Arial Black"/>
              </a:rPr>
              <a:t>In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f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o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rm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ati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o</a:t>
            </a:r>
            <a:r>
              <a:rPr dirty="0" sz="1200" spc="-85">
                <a:solidFill>
                  <a:srgbClr val="888888"/>
                </a:solidFill>
                <a:latin typeface="Arial Black"/>
                <a:cs typeface="Arial Black"/>
              </a:rPr>
              <a:t>n</a:t>
            </a:r>
            <a:r>
              <a:rPr dirty="0" sz="1200" spc="-16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Viz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u</a:t>
            </a:r>
            <a:r>
              <a:rPr dirty="0" sz="1200" spc="-135">
                <a:solidFill>
                  <a:srgbClr val="888888"/>
                </a:solidFill>
                <a:latin typeface="Arial Black"/>
                <a:cs typeface="Arial Black"/>
              </a:rPr>
              <a:t>al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iza</a:t>
            </a:r>
            <a:r>
              <a:rPr dirty="0" sz="1200" spc="-100">
                <a:solidFill>
                  <a:srgbClr val="888888"/>
                </a:solidFill>
                <a:latin typeface="Arial Black"/>
                <a:cs typeface="Arial Black"/>
              </a:rPr>
              <a:t>tio</a:t>
            </a:r>
            <a:r>
              <a:rPr dirty="0" sz="1200" spc="-85">
                <a:solidFill>
                  <a:srgbClr val="888888"/>
                </a:solidFill>
                <a:latin typeface="Arial Black"/>
                <a:cs typeface="Arial Black"/>
              </a:rPr>
              <a:t>n</a:t>
            </a:r>
            <a:r>
              <a:rPr dirty="0" sz="1200" spc="-13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0">
                <a:solidFill>
                  <a:srgbClr val="888888"/>
                </a:solidFill>
                <a:latin typeface="Arial Black"/>
                <a:cs typeface="Arial Black"/>
              </a:rPr>
              <a:t>in</a:t>
            </a:r>
            <a:r>
              <a:rPr dirty="0" sz="1200" spc="-13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the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70">
                <a:solidFill>
                  <a:srgbClr val="888888"/>
                </a:solidFill>
                <a:latin typeface="Arial Black"/>
                <a:cs typeface="Arial Black"/>
              </a:rPr>
              <a:t>(Di</a:t>
            </a:r>
            <a:r>
              <a:rPr dirty="0" sz="1200" spc="-65">
                <a:solidFill>
                  <a:srgbClr val="888888"/>
                </a:solidFill>
                <a:latin typeface="Arial Black"/>
                <a:cs typeface="Arial Black"/>
              </a:rPr>
              <a:t>g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i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t</a:t>
            </a:r>
            <a:r>
              <a:rPr dirty="0" sz="1200" spc="-135">
                <a:solidFill>
                  <a:srgbClr val="888888"/>
                </a:solidFill>
                <a:latin typeface="Arial Black"/>
                <a:cs typeface="Arial Black"/>
              </a:rPr>
              <a:t>al</a:t>
            </a:r>
            <a:r>
              <a:rPr dirty="0" sz="1200" spc="-70">
                <a:solidFill>
                  <a:srgbClr val="888888"/>
                </a:solidFill>
                <a:latin typeface="Arial Black"/>
                <a:cs typeface="Arial Black"/>
              </a:rPr>
              <a:t>)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80">
                <a:solidFill>
                  <a:srgbClr val="888888"/>
                </a:solidFill>
                <a:latin typeface="Arial Black"/>
                <a:cs typeface="Arial Black"/>
              </a:rPr>
              <a:t>H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u</a:t>
            </a:r>
            <a:r>
              <a:rPr dirty="0" sz="1200" spc="-140">
                <a:solidFill>
                  <a:srgbClr val="888888"/>
                </a:solidFill>
                <a:latin typeface="Arial Black"/>
                <a:cs typeface="Arial Black"/>
              </a:rPr>
              <a:t>ma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n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iti</a:t>
            </a:r>
            <a:r>
              <a:rPr dirty="0" sz="1200" spc="-175">
                <a:solidFill>
                  <a:srgbClr val="888888"/>
                </a:solidFill>
                <a:latin typeface="Arial Black"/>
                <a:cs typeface="Arial Black"/>
              </a:rPr>
              <a:t>e</a:t>
            </a:r>
            <a:r>
              <a:rPr dirty="0" sz="1200" spc="-165">
                <a:solidFill>
                  <a:srgbClr val="888888"/>
                </a:solidFill>
                <a:latin typeface="Arial Black"/>
                <a:cs typeface="Arial Black"/>
              </a:rPr>
              <a:t>s</a:t>
            </a:r>
            <a:r>
              <a:rPr dirty="0" sz="1200" spc="-95">
                <a:solidFill>
                  <a:srgbClr val="888888"/>
                </a:solidFill>
                <a:latin typeface="Arial Black"/>
                <a:cs typeface="Arial Black"/>
              </a:rPr>
              <a:t>,</a:t>
            </a:r>
            <a:r>
              <a:rPr dirty="0" sz="1200" spc="-14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45">
                <a:solidFill>
                  <a:srgbClr val="888888"/>
                </a:solidFill>
                <a:latin typeface="Arial Black"/>
                <a:cs typeface="Arial Black"/>
              </a:rPr>
              <a:t>2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7t</a:t>
            </a:r>
            <a:r>
              <a:rPr dirty="0" sz="1200" spc="-75">
                <a:solidFill>
                  <a:srgbClr val="888888"/>
                </a:solidFill>
                <a:latin typeface="Arial Black"/>
                <a:cs typeface="Arial Black"/>
              </a:rPr>
              <a:t>h</a:t>
            </a:r>
            <a:r>
              <a:rPr dirty="0" sz="1200" spc="40">
                <a:solidFill>
                  <a:srgbClr val="888888"/>
                </a:solidFill>
                <a:latin typeface="Arial Black"/>
                <a:cs typeface="Arial Black"/>
              </a:rPr>
              <a:t>-</a:t>
            </a:r>
            <a:r>
              <a:rPr dirty="0" sz="1200" spc="-85">
                <a:solidFill>
                  <a:srgbClr val="888888"/>
                </a:solidFill>
                <a:latin typeface="Arial Black"/>
                <a:cs typeface="Arial Black"/>
              </a:rPr>
              <a:t>28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th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o</a:t>
            </a:r>
            <a:r>
              <a:rPr dirty="0" sz="1200" spc="-35">
                <a:solidFill>
                  <a:srgbClr val="888888"/>
                </a:solidFill>
                <a:latin typeface="Arial Black"/>
                <a:cs typeface="Arial Black"/>
              </a:rPr>
              <a:t>f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O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c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t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o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ber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80">
                <a:solidFill>
                  <a:srgbClr val="888888"/>
                </a:solidFill>
                <a:latin typeface="Arial Black"/>
                <a:cs typeface="Arial Black"/>
              </a:rPr>
              <a:t>2</a:t>
            </a:r>
            <a:r>
              <a:rPr dirty="0" sz="1200" spc="-100">
                <a:solidFill>
                  <a:srgbClr val="888888"/>
                </a:solidFill>
                <a:latin typeface="Arial Black"/>
                <a:cs typeface="Arial Black"/>
              </a:rPr>
              <a:t>0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22,</a:t>
            </a:r>
            <a:r>
              <a:rPr dirty="0" sz="1200" spc="-13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Uni</a:t>
            </a:r>
            <a:r>
              <a:rPr dirty="0" sz="1200" spc="-114">
                <a:solidFill>
                  <a:srgbClr val="888888"/>
                </a:solidFill>
                <a:latin typeface="Arial Black"/>
                <a:cs typeface="Arial Black"/>
              </a:rPr>
              <a:t>v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ersi</a:t>
            </a:r>
            <a:r>
              <a:rPr dirty="0" sz="1200" spc="-100">
                <a:solidFill>
                  <a:srgbClr val="888888"/>
                </a:solidFill>
                <a:latin typeface="Arial Black"/>
                <a:cs typeface="Arial Black"/>
              </a:rPr>
              <a:t>t</a:t>
            </a:r>
            <a:r>
              <a:rPr dirty="0" sz="1200" spc="-100">
                <a:solidFill>
                  <a:srgbClr val="888888"/>
                </a:solidFill>
                <a:latin typeface="Arial Black"/>
                <a:cs typeface="Arial Black"/>
              </a:rPr>
              <a:t>y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o</a:t>
            </a:r>
            <a:r>
              <a:rPr dirty="0" sz="1200" spc="-35">
                <a:solidFill>
                  <a:srgbClr val="888888"/>
                </a:solidFill>
                <a:latin typeface="Arial Black"/>
                <a:cs typeface="Arial Black"/>
              </a:rPr>
              <a:t>f</a:t>
            </a:r>
            <a:r>
              <a:rPr dirty="0" sz="1200" spc="-14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G</a:t>
            </a:r>
            <a:r>
              <a:rPr dirty="0" sz="1200" spc="-95">
                <a:solidFill>
                  <a:srgbClr val="888888"/>
                </a:solidFill>
                <a:latin typeface="Arial Black"/>
                <a:cs typeface="Arial Black"/>
              </a:rPr>
              <a:t>r</a:t>
            </a:r>
            <a:r>
              <a:rPr dirty="0" sz="1200" spc="-165">
                <a:solidFill>
                  <a:srgbClr val="888888"/>
                </a:solidFill>
                <a:latin typeface="Arial Black"/>
                <a:cs typeface="Arial Black"/>
              </a:rPr>
              <a:t>a</a:t>
            </a:r>
            <a:r>
              <a:rPr dirty="0" sz="1200" spc="-95">
                <a:solidFill>
                  <a:srgbClr val="888888"/>
                </a:solidFill>
                <a:latin typeface="Arial Black"/>
                <a:cs typeface="Arial Black"/>
              </a:rPr>
              <a:t>z</a:t>
            </a:r>
            <a:r>
              <a:rPr dirty="0" sz="1200">
                <a:solidFill>
                  <a:srgbClr val="888888"/>
                </a:solidFill>
                <a:latin typeface="Arial Black"/>
                <a:cs typeface="Arial Black"/>
              </a:rPr>
              <a:t>	</a:t>
            </a:r>
            <a:r>
              <a:rPr dirty="0" sz="1200" spc="-145">
                <a:solidFill>
                  <a:srgbClr val="888888"/>
                </a:solidFill>
                <a:latin typeface="Arial Black"/>
                <a:cs typeface="Arial Black"/>
              </a:rPr>
              <a:t>27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943599"/>
            <a:ext cx="12192000" cy="914400"/>
          </a:xfrm>
          <a:custGeom>
            <a:avLst/>
            <a:gdLst/>
            <a:ahLst/>
            <a:cxnLst/>
            <a:rect l="l" t="t" r="r" b="b"/>
            <a:pathLst>
              <a:path w="12192000" h="914400">
                <a:moveTo>
                  <a:pt x="12192000" y="0"/>
                </a:moveTo>
                <a:lnTo>
                  <a:pt x="0" y="0"/>
                </a:lnTo>
                <a:lnTo>
                  <a:pt x="0" y="914399"/>
                </a:lnTo>
                <a:lnTo>
                  <a:pt x="12192000" y="9143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81783" y="352043"/>
            <a:ext cx="8028432" cy="61539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87395" y="6431889"/>
            <a:ext cx="8475345" cy="21462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8292465" algn="l"/>
              </a:tabLst>
            </a:pPr>
            <a:r>
              <a:rPr dirty="0" sz="1200" spc="-30">
                <a:solidFill>
                  <a:srgbClr val="888888"/>
                </a:solidFill>
                <a:latin typeface="Arial Black"/>
                <a:cs typeface="Arial Black"/>
              </a:rPr>
              <a:t>W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o</a:t>
            </a:r>
            <a:r>
              <a:rPr dirty="0" sz="1200" spc="-114">
                <a:solidFill>
                  <a:srgbClr val="888888"/>
                </a:solidFill>
                <a:latin typeface="Arial Black"/>
                <a:cs typeface="Arial Black"/>
              </a:rPr>
              <a:t>rk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sho</a:t>
            </a:r>
            <a:r>
              <a:rPr dirty="0" sz="1200" spc="-60">
                <a:solidFill>
                  <a:srgbClr val="888888"/>
                </a:solidFill>
                <a:latin typeface="Arial Black"/>
                <a:cs typeface="Arial Black"/>
              </a:rPr>
              <a:t>p</a:t>
            </a:r>
            <a:r>
              <a:rPr dirty="0" sz="1200" spc="-15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o</a:t>
            </a:r>
            <a:r>
              <a:rPr dirty="0" sz="1200" spc="-85">
                <a:solidFill>
                  <a:srgbClr val="888888"/>
                </a:solidFill>
                <a:latin typeface="Arial Black"/>
                <a:cs typeface="Arial Black"/>
              </a:rPr>
              <a:t>n</a:t>
            </a:r>
            <a:r>
              <a:rPr dirty="0" sz="1200" spc="-13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0">
                <a:solidFill>
                  <a:srgbClr val="888888"/>
                </a:solidFill>
                <a:latin typeface="Arial Black"/>
                <a:cs typeface="Arial Black"/>
              </a:rPr>
              <a:t>In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f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o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rm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ati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o</a:t>
            </a:r>
            <a:r>
              <a:rPr dirty="0" sz="1200" spc="-85">
                <a:solidFill>
                  <a:srgbClr val="888888"/>
                </a:solidFill>
                <a:latin typeface="Arial Black"/>
                <a:cs typeface="Arial Black"/>
              </a:rPr>
              <a:t>n</a:t>
            </a:r>
            <a:r>
              <a:rPr dirty="0" sz="1200" spc="-16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Viz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u</a:t>
            </a:r>
            <a:r>
              <a:rPr dirty="0" sz="1200" spc="-135">
                <a:solidFill>
                  <a:srgbClr val="888888"/>
                </a:solidFill>
                <a:latin typeface="Arial Black"/>
                <a:cs typeface="Arial Black"/>
              </a:rPr>
              <a:t>al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iza</a:t>
            </a:r>
            <a:r>
              <a:rPr dirty="0" sz="1200" spc="-100">
                <a:solidFill>
                  <a:srgbClr val="888888"/>
                </a:solidFill>
                <a:latin typeface="Arial Black"/>
                <a:cs typeface="Arial Black"/>
              </a:rPr>
              <a:t>tio</a:t>
            </a:r>
            <a:r>
              <a:rPr dirty="0" sz="1200" spc="-85">
                <a:solidFill>
                  <a:srgbClr val="888888"/>
                </a:solidFill>
                <a:latin typeface="Arial Black"/>
                <a:cs typeface="Arial Black"/>
              </a:rPr>
              <a:t>n</a:t>
            </a:r>
            <a:r>
              <a:rPr dirty="0" sz="1200" spc="-13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0">
                <a:solidFill>
                  <a:srgbClr val="888888"/>
                </a:solidFill>
                <a:latin typeface="Arial Black"/>
                <a:cs typeface="Arial Black"/>
              </a:rPr>
              <a:t>in</a:t>
            </a:r>
            <a:r>
              <a:rPr dirty="0" sz="1200" spc="-13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the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70">
                <a:solidFill>
                  <a:srgbClr val="888888"/>
                </a:solidFill>
                <a:latin typeface="Arial Black"/>
                <a:cs typeface="Arial Black"/>
              </a:rPr>
              <a:t>(Di</a:t>
            </a:r>
            <a:r>
              <a:rPr dirty="0" sz="1200" spc="-65">
                <a:solidFill>
                  <a:srgbClr val="888888"/>
                </a:solidFill>
                <a:latin typeface="Arial Black"/>
                <a:cs typeface="Arial Black"/>
              </a:rPr>
              <a:t>g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i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t</a:t>
            </a:r>
            <a:r>
              <a:rPr dirty="0" sz="1200" spc="-135">
                <a:solidFill>
                  <a:srgbClr val="888888"/>
                </a:solidFill>
                <a:latin typeface="Arial Black"/>
                <a:cs typeface="Arial Black"/>
              </a:rPr>
              <a:t>al</a:t>
            </a:r>
            <a:r>
              <a:rPr dirty="0" sz="1200" spc="-70">
                <a:solidFill>
                  <a:srgbClr val="888888"/>
                </a:solidFill>
                <a:latin typeface="Arial Black"/>
                <a:cs typeface="Arial Black"/>
              </a:rPr>
              <a:t>)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80">
                <a:solidFill>
                  <a:srgbClr val="888888"/>
                </a:solidFill>
                <a:latin typeface="Arial Black"/>
                <a:cs typeface="Arial Black"/>
              </a:rPr>
              <a:t>H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u</a:t>
            </a:r>
            <a:r>
              <a:rPr dirty="0" sz="1200" spc="-140">
                <a:solidFill>
                  <a:srgbClr val="888888"/>
                </a:solidFill>
                <a:latin typeface="Arial Black"/>
                <a:cs typeface="Arial Black"/>
              </a:rPr>
              <a:t>ma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n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iti</a:t>
            </a:r>
            <a:r>
              <a:rPr dirty="0" sz="1200" spc="-175">
                <a:solidFill>
                  <a:srgbClr val="888888"/>
                </a:solidFill>
                <a:latin typeface="Arial Black"/>
                <a:cs typeface="Arial Black"/>
              </a:rPr>
              <a:t>e</a:t>
            </a:r>
            <a:r>
              <a:rPr dirty="0" sz="1200" spc="-165">
                <a:solidFill>
                  <a:srgbClr val="888888"/>
                </a:solidFill>
                <a:latin typeface="Arial Black"/>
                <a:cs typeface="Arial Black"/>
              </a:rPr>
              <a:t>s</a:t>
            </a:r>
            <a:r>
              <a:rPr dirty="0" sz="1200" spc="-95">
                <a:solidFill>
                  <a:srgbClr val="888888"/>
                </a:solidFill>
                <a:latin typeface="Arial Black"/>
                <a:cs typeface="Arial Black"/>
              </a:rPr>
              <a:t>,</a:t>
            </a:r>
            <a:r>
              <a:rPr dirty="0" sz="1200" spc="-14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45">
                <a:solidFill>
                  <a:srgbClr val="888888"/>
                </a:solidFill>
                <a:latin typeface="Arial Black"/>
                <a:cs typeface="Arial Black"/>
              </a:rPr>
              <a:t>2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7t</a:t>
            </a:r>
            <a:r>
              <a:rPr dirty="0" sz="1200" spc="-75">
                <a:solidFill>
                  <a:srgbClr val="888888"/>
                </a:solidFill>
                <a:latin typeface="Arial Black"/>
                <a:cs typeface="Arial Black"/>
              </a:rPr>
              <a:t>h</a:t>
            </a:r>
            <a:r>
              <a:rPr dirty="0" sz="1200" spc="40">
                <a:solidFill>
                  <a:srgbClr val="888888"/>
                </a:solidFill>
                <a:latin typeface="Arial Black"/>
                <a:cs typeface="Arial Black"/>
              </a:rPr>
              <a:t>-</a:t>
            </a:r>
            <a:r>
              <a:rPr dirty="0" sz="1200" spc="-85">
                <a:solidFill>
                  <a:srgbClr val="888888"/>
                </a:solidFill>
                <a:latin typeface="Arial Black"/>
                <a:cs typeface="Arial Black"/>
              </a:rPr>
              <a:t>28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th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o</a:t>
            </a:r>
            <a:r>
              <a:rPr dirty="0" sz="1200" spc="-35">
                <a:solidFill>
                  <a:srgbClr val="888888"/>
                </a:solidFill>
                <a:latin typeface="Arial Black"/>
                <a:cs typeface="Arial Black"/>
              </a:rPr>
              <a:t>f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O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c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t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o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ber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80">
                <a:solidFill>
                  <a:srgbClr val="888888"/>
                </a:solidFill>
                <a:latin typeface="Arial Black"/>
                <a:cs typeface="Arial Black"/>
              </a:rPr>
              <a:t>2</a:t>
            </a:r>
            <a:r>
              <a:rPr dirty="0" sz="1200" spc="-100">
                <a:solidFill>
                  <a:srgbClr val="888888"/>
                </a:solidFill>
                <a:latin typeface="Arial Black"/>
                <a:cs typeface="Arial Black"/>
              </a:rPr>
              <a:t>0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22,</a:t>
            </a:r>
            <a:r>
              <a:rPr dirty="0" sz="1200" spc="-13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Uni</a:t>
            </a:r>
            <a:r>
              <a:rPr dirty="0" sz="1200" spc="-114">
                <a:solidFill>
                  <a:srgbClr val="888888"/>
                </a:solidFill>
                <a:latin typeface="Arial Black"/>
                <a:cs typeface="Arial Black"/>
              </a:rPr>
              <a:t>v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ersi</a:t>
            </a:r>
            <a:r>
              <a:rPr dirty="0" sz="1200" spc="-100">
                <a:solidFill>
                  <a:srgbClr val="888888"/>
                </a:solidFill>
                <a:latin typeface="Arial Black"/>
                <a:cs typeface="Arial Black"/>
              </a:rPr>
              <a:t>t</a:t>
            </a:r>
            <a:r>
              <a:rPr dirty="0" sz="1200" spc="-100">
                <a:solidFill>
                  <a:srgbClr val="888888"/>
                </a:solidFill>
                <a:latin typeface="Arial Black"/>
                <a:cs typeface="Arial Black"/>
              </a:rPr>
              <a:t>y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o</a:t>
            </a:r>
            <a:r>
              <a:rPr dirty="0" sz="1200" spc="-35">
                <a:solidFill>
                  <a:srgbClr val="888888"/>
                </a:solidFill>
                <a:latin typeface="Arial Black"/>
                <a:cs typeface="Arial Black"/>
              </a:rPr>
              <a:t>f</a:t>
            </a:r>
            <a:r>
              <a:rPr dirty="0" sz="1200" spc="-14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G</a:t>
            </a:r>
            <a:r>
              <a:rPr dirty="0" sz="1200" spc="-95">
                <a:solidFill>
                  <a:srgbClr val="888888"/>
                </a:solidFill>
                <a:latin typeface="Arial Black"/>
                <a:cs typeface="Arial Black"/>
              </a:rPr>
              <a:t>r</a:t>
            </a:r>
            <a:r>
              <a:rPr dirty="0" sz="1200" spc="-165">
                <a:solidFill>
                  <a:srgbClr val="888888"/>
                </a:solidFill>
                <a:latin typeface="Arial Black"/>
                <a:cs typeface="Arial Black"/>
              </a:rPr>
              <a:t>a</a:t>
            </a:r>
            <a:r>
              <a:rPr dirty="0" sz="1200" spc="-95">
                <a:solidFill>
                  <a:srgbClr val="888888"/>
                </a:solidFill>
                <a:latin typeface="Arial Black"/>
                <a:cs typeface="Arial Black"/>
              </a:rPr>
              <a:t>z</a:t>
            </a:r>
            <a:r>
              <a:rPr dirty="0" sz="1200">
                <a:solidFill>
                  <a:srgbClr val="888888"/>
                </a:solidFill>
                <a:latin typeface="Arial Black"/>
                <a:cs typeface="Arial Black"/>
              </a:rPr>
              <a:t>	</a:t>
            </a:r>
            <a:r>
              <a:rPr dirty="0" sz="1200" spc="-85">
                <a:solidFill>
                  <a:srgbClr val="888888"/>
                </a:solidFill>
                <a:latin typeface="Arial Black"/>
                <a:cs typeface="Arial Black"/>
              </a:rPr>
              <a:t>28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943599"/>
            <a:ext cx="12192000" cy="914400"/>
          </a:xfrm>
          <a:custGeom>
            <a:avLst/>
            <a:gdLst/>
            <a:ahLst/>
            <a:cxnLst/>
            <a:rect l="l" t="t" r="r" b="b"/>
            <a:pathLst>
              <a:path w="12192000" h="914400">
                <a:moveTo>
                  <a:pt x="12192000" y="0"/>
                </a:moveTo>
                <a:lnTo>
                  <a:pt x="0" y="0"/>
                </a:lnTo>
                <a:lnTo>
                  <a:pt x="0" y="914399"/>
                </a:lnTo>
                <a:lnTo>
                  <a:pt x="12192000" y="9143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81783" y="352043"/>
            <a:ext cx="8028432" cy="61539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87395" y="6431889"/>
            <a:ext cx="8474075" cy="21462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8298815" algn="l"/>
              </a:tabLst>
            </a:pPr>
            <a:r>
              <a:rPr dirty="0" sz="1200" spc="-30">
                <a:solidFill>
                  <a:srgbClr val="888888"/>
                </a:solidFill>
                <a:latin typeface="Arial Black"/>
                <a:cs typeface="Arial Black"/>
              </a:rPr>
              <a:t>W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o</a:t>
            </a:r>
            <a:r>
              <a:rPr dirty="0" sz="1200" spc="-114">
                <a:solidFill>
                  <a:srgbClr val="888888"/>
                </a:solidFill>
                <a:latin typeface="Arial Black"/>
                <a:cs typeface="Arial Black"/>
              </a:rPr>
              <a:t>rk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sho</a:t>
            </a:r>
            <a:r>
              <a:rPr dirty="0" sz="1200" spc="-60">
                <a:solidFill>
                  <a:srgbClr val="888888"/>
                </a:solidFill>
                <a:latin typeface="Arial Black"/>
                <a:cs typeface="Arial Black"/>
              </a:rPr>
              <a:t>p</a:t>
            </a:r>
            <a:r>
              <a:rPr dirty="0" sz="1200" spc="-15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o</a:t>
            </a:r>
            <a:r>
              <a:rPr dirty="0" sz="1200" spc="-85">
                <a:solidFill>
                  <a:srgbClr val="888888"/>
                </a:solidFill>
                <a:latin typeface="Arial Black"/>
                <a:cs typeface="Arial Black"/>
              </a:rPr>
              <a:t>n</a:t>
            </a:r>
            <a:r>
              <a:rPr dirty="0" sz="1200" spc="-13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0">
                <a:solidFill>
                  <a:srgbClr val="888888"/>
                </a:solidFill>
                <a:latin typeface="Arial Black"/>
                <a:cs typeface="Arial Black"/>
              </a:rPr>
              <a:t>In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f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o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rm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ati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o</a:t>
            </a:r>
            <a:r>
              <a:rPr dirty="0" sz="1200" spc="-85">
                <a:solidFill>
                  <a:srgbClr val="888888"/>
                </a:solidFill>
                <a:latin typeface="Arial Black"/>
                <a:cs typeface="Arial Black"/>
              </a:rPr>
              <a:t>n</a:t>
            </a:r>
            <a:r>
              <a:rPr dirty="0" sz="1200" spc="-16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Viz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u</a:t>
            </a:r>
            <a:r>
              <a:rPr dirty="0" sz="1200" spc="-135">
                <a:solidFill>
                  <a:srgbClr val="888888"/>
                </a:solidFill>
                <a:latin typeface="Arial Black"/>
                <a:cs typeface="Arial Black"/>
              </a:rPr>
              <a:t>al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iza</a:t>
            </a:r>
            <a:r>
              <a:rPr dirty="0" sz="1200" spc="-100">
                <a:solidFill>
                  <a:srgbClr val="888888"/>
                </a:solidFill>
                <a:latin typeface="Arial Black"/>
                <a:cs typeface="Arial Black"/>
              </a:rPr>
              <a:t>tio</a:t>
            </a:r>
            <a:r>
              <a:rPr dirty="0" sz="1200" spc="-85">
                <a:solidFill>
                  <a:srgbClr val="888888"/>
                </a:solidFill>
                <a:latin typeface="Arial Black"/>
                <a:cs typeface="Arial Black"/>
              </a:rPr>
              <a:t>n</a:t>
            </a:r>
            <a:r>
              <a:rPr dirty="0" sz="1200" spc="-13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0">
                <a:solidFill>
                  <a:srgbClr val="888888"/>
                </a:solidFill>
                <a:latin typeface="Arial Black"/>
                <a:cs typeface="Arial Black"/>
              </a:rPr>
              <a:t>in</a:t>
            </a:r>
            <a:r>
              <a:rPr dirty="0" sz="1200" spc="-13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the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70">
                <a:solidFill>
                  <a:srgbClr val="888888"/>
                </a:solidFill>
                <a:latin typeface="Arial Black"/>
                <a:cs typeface="Arial Black"/>
              </a:rPr>
              <a:t>(Di</a:t>
            </a:r>
            <a:r>
              <a:rPr dirty="0" sz="1200" spc="-65">
                <a:solidFill>
                  <a:srgbClr val="888888"/>
                </a:solidFill>
                <a:latin typeface="Arial Black"/>
                <a:cs typeface="Arial Black"/>
              </a:rPr>
              <a:t>g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i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t</a:t>
            </a:r>
            <a:r>
              <a:rPr dirty="0" sz="1200" spc="-135">
                <a:solidFill>
                  <a:srgbClr val="888888"/>
                </a:solidFill>
                <a:latin typeface="Arial Black"/>
                <a:cs typeface="Arial Black"/>
              </a:rPr>
              <a:t>al</a:t>
            </a:r>
            <a:r>
              <a:rPr dirty="0" sz="1200" spc="-70">
                <a:solidFill>
                  <a:srgbClr val="888888"/>
                </a:solidFill>
                <a:latin typeface="Arial Black"/>
                <a:cs typeface="Arial Black"/>
              </a:rPr>
              <a:t>)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80">
                <a:solidFill>
                  <a:srgbClr val="888888"/>
                </a:solidFill>
                <a:latin typeface="Arial Black"/>
                <a:cs typeface="Arial Black"/>
              </a:rPr>
              <a:t>H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u</a:t>
            </a:r>
            <a:r>
              <a:rPr dirty="0" sz="1200" spc="-140">
                <a:solidFill>
                  <a:srgbClr val="888888"/>
                </a:solidFill>
                <a:latin typeface="Arial Black"/>
                <a:cs typeface="Arial Black"/>
              </a:rPr>
              <a:t>ma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n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iti</a:t>
            </a:r>
            <a:r>
              <a:rPr dirty="0" sz="1200" spc="-175">
                <a:solidFill>
                  <a:srgbClr val="888888"/>
                </a:solidFill>
                <a:latin typeface="Arial Black"/>
                <a:cs typeface="Arial Black"/>
              </a:rPr>
              <a:t>e</a:t>
            </a:r>
            <a:r>
              <a:rPr dirty="0" sz="1200" spc="-165">
                <a:solidFill>
                  <a:srgbClr val="888888"/>
                </a:solidFill>
                <a:latin typeface="Arial Black"/>
                <a:cs typeface="Arial Black"/>
              </a:rPr>
              <a:t>s</a:t>
            </a:r>
            <a:r>
              <a:rPr dirty="0" sz="1200" spc="-95">
                <a:solidFill>
                  <a:srgbClr val="888888"/>
                </a:solidFill>
                <a:latin typeface="Arial Black"/>
                <a:cs typeface="Arial Black"/>
              </a:rPr>
              <a:t>,</a:t>
            </a:r>
            <a:r>
              <a:rPr dirty="0" sz="1200" spc="-14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45">
                <a:solidFill>
                  <a:srgbClr val="888888"/>
                </a:solidFill>
                <a:latin typeface="Arial Black"/>
                <a:cs typeface="Arial Black"/>
              </a:rPr>
              <a:t>2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7t</a:t>
            </a:r>
            <a:r>
              <a:rPr dirty="0" sz="1200" spc="-75">
                <a:solidFill>
                  <a:srgbClr val="888888"/>
                </a:solidFill>
                <a:latin typeface="Arial Black"/>
                <a:cs typeface="Arial Black"/>
              </a:rPr>
              <a:t>h</a:t>
            </a:r>
            <a:r>
              <a:rPr dirty="0" sz="1200" spc="40">
                <a:solidFill>
                  <a:srgbClr val="888888"/>
                </a:solidFill>
                <a:latin typeface="Arial Black"/>
                <a:cs typeface="Arial Black"/>
              </a:rPr>
              <a:t>-</a:t>
            </a:r>
            <a:r>
              <a:rPr dirty="0" sz="1200" spc="-85">
                <a:solidFill>
                  <a:srgbClr val="888888"/>
                </a:solidFill>
                <a:latin typeface="Arial Black"/>
                <a:cs typeface="Arial Black"/>
              </a:rPr>
              <a:t>28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th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o</a:t>
            </a:r>
            <a:r>
              <a:rPr dirty="0" sz="1200" spc="-35">
                <a:solidFill>
                  <a:srgbClr val="888888"/>
                </a:solidFill>
                <a:latin typeface="Arial Black"/>
                <a:cs typeface="Arial Black"/>
              </a:rPr>
              <a:t>f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O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c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t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o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ber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80">
                <a:solidFill>
                  <a:srgbClr val="888888"/>
                </a:solidFill>
                <a:latin typeface="Arial Black"/>
                <a:cs typeface="Arial Black"/>
              </a:rPr>
              <a:t>2</a:t>
            </a:r>
            <a:r>
              <a:rPr dirty="0" sz="1200" spc="-100">
                <a:solidFill>
                  <a:srgbClr val="888888"/>
                </a:solidFill>
                <a:latin typeface="Arial Black"/>
                <a:cs typeface="Arial Black"/>
              </a:rPr>
              <a:t>0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22,</a:t>
            </a:r>
            <a:r>
              <a:rPr dirty="0" sz="1200" spc="-13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Uni</a:t>
            </a:r>
            <a:r>
              <a:rPr dirty="0" sz="1200" spc="-114">
                <a:solidFill>
                  <a:srgbClr val="888888"/>
                </a:solidFill>
                <a:latin typeface="Arial Black"/>
                <a:cs typeface="Arial Black"/>
              </a:rPr>
              <a:t>v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ersi</a:t>
            </a:r>
            <a:r>
              <a:rPr dirty="0" sz="1200" spc="-100">
                <a:solidFill>
                  <a:srgbClr val="888888"/>
                </a:solidFill>
                <a:latin typeface="Arial Black"/>
                <a:cs typeface="Arial Black"/>
              </a:rPr>
              <a:t>t</a:t>
            </a:r>
            <a:r>
              <a:rPr dirty="0" sz="1200" spc="-100">
                <a:solidFill>
                  <a:srgbClr val="888888"/>
                </a:solidFill>
                <a:latin typeface="Arial Black"/>
                <a:cs typeface="Arial Black"/>
              </a:rPr>
              <a:t>y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o</a:t>
            </a:r>
            <a:r>
              <a:rPr dirty="0" sz="1200" spc="-35">
                <a:solidFill>
                  <a:srgbClr val="888888"/>
                </a:solidFill>
                <a:latin typeface="Arial Black"/>
                <a:cs typeface="Arial Black"/>
              </a:rPr>
              <a:t>f</a:t>
            </a:r>
            <a:r>
              <a:rPr dirty="0" sz="1200" spc="-14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G</a:t>
            </a:r>
            <a:r>
              <a:rPr dirty="0" sz="1200" spc="-95">
                <a:solidFill>
                  <a:srgbClr val="888888"/>
                </a:solidFill>
                <a:latin typeface="Arial Black"/>
                <a:cs typeface="Arial Black"/>
              </a:rPr>
              <a:t>r</a:t>
            </a:r>
            <a:r>
              <a:rPr dirty="0" sz="1200" spc="-165">
                <a:solidFill>
                  <a:srgbClr val="888888"/>
                </a:solidFill>
                <a:latin typeface="Arial Black"/>
                <a:cs typeface="Arial Black"/>
              </a:rPr>
              <a:t>a</a:t>
            </a:r>
            <a:r>
              <a:rPr dirty="0" sz="1200" spc="-95">
                <a:solidFill>
                  <a:srgbClr val="888888"/>
                </a:solidFill>
                <a:latin typeface="Arial Black"/>
                <a:cs typeface="Arial Black"/>
              </a:rPr>
              <a:t>z</a:t>
            </a:r>
            <a:r>
              <a:rPr dirty="0" sz="1200">
                <a:solidFill>
                  <a:srgbClr val="888888"/>
                </a:solidFill>
                <a:latin typeface="Arial Black"/>
                <a:cs typeface="Arial Black"/>
              </a:rPr>
              <a:t>	</a:t>
            </a:r>
            <a:r>
              <a:rPr dirty="0" sz="1200" spc="-114">
                <a:solidFill>
                  <a:srgbClr val="888888"/>
                </a:solidFill>
                <a:latin typeface="Arial Black"/>
                <a:cs typeface="Arial Black"/>
              </a:rPr>
              <a:t>29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943599"/>
            <a:ext cx="12192000" cy="914400"/>
          </a:xfrm>
          <a:custGeom>
            <a:avLst/>
            <a:gdLst/>
            <a:ahLst/>
            <a:cxnLst/>
            <a:rect l="l" t="t" r="r" b="b"/>
            <a:pathLst>
              <a:path w="12192000" h="914400">
                <a:moveTo>
                  <a:pt x="12192000" y="0"/>
                </a:moveTo>
                <a:lnTo>
                  <a:pt x="0" y="0"/>
                </a:lnTo>
                <a:lnTo>
                  <a:pt x="0" y="914399"/>
                </a:lnTo>
                <a:lnTo>
                  <a:pt x="12192000" y="9143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81783" y="356615"/>
            <a:ext cx="8028432" cy="6144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10515600" cy="1324610"/>
          </a:xfrm>
          <a:prstGeom prst="rect"/>
          <a:solidFill>
            <a:srgbClr val="8DAFC1"/>
          </a:solidFill>
        </p:spPr>
        <p:txBody>
          <a:bodyPr wrap="square" lIns="0" tIns="25400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000"/>
              </a:spcBef>
            </a:pPr>
            <a:r>
              <a:rPr dirty="0" spc="-8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24681"/>
            <a:ext cx="4782185" cy="2069464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 spc="-125">
                <a:latin typeface="Arial Black"/>
                <a:cs typeface="Arial Black"/>
              </a:rPr>
              <a:t>Who </a:t>
            </a:r>
            <a:r>
              <a:rPr dirty="0" sz="2800" spc="-400">
                <a:latin typeface="Arial Black"/>
                <a:cs typeface="Arial Black"/>
              </a:rPr>
              <a:t>we</a:t>
            </a:r>
            <a:r>
              <a:rPr dirty="0" sz="2800" spc="-480">
                <a:latin typeface="Arial Black"/>
                <a:cs typeface="Arial Black"/>
              </a:rPr>
              <a:t> </a:t>
            </a:r>
            <a:r>
              <a:rPr dirty="0" sz="2800" spc="-320">
                <a:latin typeface="Arial Black"/>
                <a:cs typeface="Arial Black"/>
              </a:rPr>
              <a:t>are</a:t>
            </a:r>
            <a:endParaRPr sz="2800">
              <a:latin typeface="Arial Black"/>
              <a:cs typeface="Arial Black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 spc="-254">
                <a:latin typeface="Arial Black"/>
                <a:cs typeface="Arial Black"/>
              </a:rPr>
              <a:t>Introduction </a:t>
            </a:r>
            <a:r>
              <a:rPr dirty="0" sz="2800" spc="-225">
                <a:latin typeface="Arial Black"/>
                <a:cs typeface="Arial Black"/>
              </a:rPr>
              <a:t>to </a:t>
            </a:r>
            <a:r>
              <a:rPr dirty="0" sz="2800" spc="-250">
                <a:latin typeface="Arial Black"/>
                <a:cs typeface="Arial Black"/>
              </a:rPr>
              <a:t>the</a:t>
            </a:r>
            <a:r>
              <a:rPr dirty="0" sz="2800" spc="-409">
                <a:latin typeface="Arial Black"/>
                <a:cs typeface="Arial Black"/>
              </a:rPr>
              <a:t> </a:t>
            </a:r>
            <a:r>
              <a:rPr dirty="0" sz="2800" spc="-335">
                <a:latin typeface="Arial Black"/>
                <a:cs typeface="Arial Black"/>
              </a:rPr>
              <a:t>estates</a:t>
            </a:r>
            <a:endParaRPr sz="2800">
              <a:latin typeface="Arial Black"/>
              <a:cs typeface="Arial Black"/>
            </a:endParaRPr>
          </a:p>
          <a:p>
            <a:pPr marL="241300" indent="-2292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 spc="-325">
                <a:latin typeface="Arial Black"/>
                <a:cs typeface="Arial Black"/>
              </a:rPr>
              <a:t>Status</a:t>
            </a:r>
            <a:r>
              <a:rPr dirty="0" sz="2800" spc="-295">
                <a:latin typeface="Arial Black"/>
                <a:cs typeface="Arial Black"/>
              </a:rPr>
              <a:t> </a:t>
            </a:r>
            <a:r>
              <a:rPr dirty="0" sz="2800" spc="-170">
                <a:latin typeface="Arial Black"/>
                <a:cs typeface="Arial Black"/>
              </a:rPr>
              <a:t>Quo</a:t>
            </a:r>
            <a:endParaRPr sz="2800">
              <a:latin typeface="Arial Black"/>
              <a:cs typeface="Arial Black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 spc="-185">
                <a:latin typeface="Arial Black"/>
                <a:cs typeface="Arial Black"/>
              </a:rPr>
              <a:t>What </a:t>
            </a:r>
            <a:r>
              <a:rPr dirty="0" sz="2800" spc="-400">
                <a:latin typeface="Arial Black"/>
                <a:cs typeface="Arial Black"/>
              </a:rPr>
              <a:t>we </a:t>
            </a:r>
            <a:r>
              <a:rPr dirty="0" sz="2800" spc="-315">
                <a:latin typeface="Arial Black"/>
                <a:cs typeface="Arial Black"/>
              </a:rPr>
              <a:t>want </a:t>
            </a:r>
            <a:r>
              <a:rPr dirty="0" sz="2800" spc="-245">
                <a:latin typeface="Arial Black"/>
                <a:cs typeface="Arial Black"/>
              </a:rPr>
              <a:t>the </a:t>
            </a:r>
            <a:r>
              <a:rPr dirty="0" sz="2800" spc="-330">
                <a:latin typeface="Arial Black"/>
                <a:cs typeface="Arial Black"/>
              </a:rPr>
              <a:t>users</a:t>
            </a:r>
            <a:r>
              <a:rPr dirty="0" sz="2800" spc="-425">
                <a:latin typeface="Arial Black"/>
                <a:cs typeface="Arial Black"/>
              </a:rPr>
              <a:t> </a:t>
            </a:r>
            <a:r>
              <a:rPr dirty="0" sz="2800" spc="-370">
                <a:latin typeface="Arial Black"/>
                <a:cs typeface="Arial Black"/>
              </a:rPr>
              <a:t>see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18147" y="2124455"/>
            <a:ext cx="5673852" cy="1147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525768" y="3523488"/>
            <a:ext cx="56662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518147" y="5029200"/>
            <a:ext cx="5673852" cy="11475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774695" y="6419189"/>
            <a:ext cx="7887970" cy="240029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200" spc="-95">
                <a:solidFill>
                  <a:srgbClr val="888888"/>
                </a:solidFill>
                <a:latin typeface="Arial Black"/>
                <a:cs typeface="Arial Black"/>
              </a:rPr>
              <a:t>Workshop</a:t>
            </a:r>
            <a:r>
              <a:rPr dirty="0" sz="1200" spc="-15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85">
                <a:solidFill>
                  <a:srgbClr val="888888"/>
                </a:solidFill>
                <a:latin typeface="Arial Black"/>
                <a:cs typeface="Arial Black"/>
              </a:rPr>
              <a:t>on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Information</a:t>
            </a:r>
            <a:r>
              <a:rPr dirty="0" sz="1200" spc="-14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Vizualization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0">
                <a:solidFill>
                  <a:srgbClr val="888888"/>
                </a:solidFill>
                <a:latin typeface="Arial Black"/>
                <a:cs typeface="Arial Black"/>
              </a:rPr>
              <a:t>in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the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(Digital)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Humanities,</a:t>
            </a:r>
            <a:r>
              <a:rPr dirty="0" sz="1200" spc="-14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80">
                <a:solidFill>
                  <a:srgbClr val="888888"/>
                </a:solidFill>
                <a:latin typeface="Arial Black"/>
                <a:cs typeface="Arial Black"/>
              </a:rPr>
              <a:t>27th-28th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60">
                <a:solidFill>
                  <a:srgbClr val="888888"/>
                </a:solidFill>
                <a:latin typeface="Arial Black"/>
                <a:cs typeface="Arial Black"/>
              </a:rPr>
              <a:t>of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95">
                <a:solidFill>
                  <a:srgbClr val="888888"/>
                </a:solidFill>
                <a:latin typeface="Arial Black"/>
                <a:cs typeface="Arial Black"/>
              </a:rPr>
              <a:t>October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2022,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14">
                <a:solidFill>
                  <a:srgbClr val="888888"/>
                </a:solidFill>
                <a:latin typeface="Arial Black"/>
                <a:cs typeface="Arial Black"/>
              </a:rPr>
              <a:t>University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60">
                <a:solidFill>
                  <a:srgbClr val="888888"/>
                </a:solidFill>
                <a:latin typeface="Arial Black"/>
                <a:cs typeface="Arial Black"/>
              </a:rPr>
              <a:t>of</a:t>
            </a:r>
            <a:r>
              <a:rPr dirty="0" sz="1200" spc="-13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Graz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6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10"/>
              </a:spcBef>
            </a:pPr>
            <a:fld id="{81D60167-4931-47E6-BA6A-407CBD079E47}" type="slidenum">
              <a:rPr dirty="0" spc="-180"/>
              <a:t>10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87395" y="6431889"/>
            <a:ext cx="8474710" cy="21462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8291195" algn="l"/>
              </a:tabLst>
            </a:pPr>
            <a:r>
              <a:rPr dirty="0" sz="1200" spc="-30">
                <a:solidFill>
                  <a:srgbClr val="888888"/>
                </a:solidFill>
                <a:latin typeface="Arial Black"/>
                <a:cs typeface="Arial Black"/>
              </a:rPr>
              <a:t>W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o</a:t>
            </a:r>
            <a:r>
              <a:rPr dirty="0" sz="1200" spc="-114">
                <a:solidFill>
                  <a:srgbClr val="888888"/>
                </a:solidFill>
                <a:latin typeface="Arial Black"/>
                <a:cs typeface="Arial Black"/>
              </a:rPr>
              <a:t>rk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sho</a:t>
            </a:r>
            <a:r>
              <a:rPr dirty="0" sz="1200" spc="-60">
                <a:solidFill>
                  <a:srgbClr val="888888"/>
                </a:solidFill>
                <a:latin typeface="Arial Black"/>
                <a:cs typeface="Arial Black"/>
              </a:rPr>
              <a:t>p</a:t>
            </a:r>
            <a:r>
              <a:rPr dirty="0" sz="1200" spc="-15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o</a:t>
            </a:r>
            <a:r>
              <a:rPr dirty="0" sz="1200" spc="-85">
                <a:solidFill>
                  <a:srgbClr val="888888"/>
                </a:solidFill>
                <a:latin typeface="Arial Black"/>
                <a:cs typeface="Arial Black"/>
              </a:rPr>
              <a:t>n</a:t>
            </a:r>
            <a:r>
              <a:rPr dirty="0" sz="1200" spc="-13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0">
                <a:solidFill>
                  <a:srgbClr val="888888"/>
                </a:solidFill>
                <a:latin typeface="Arial Black"/>
                <a:cs typeface="Arial Black"/>
              </a:rPr>
              <a:t>In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f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o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rm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ati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o</a:t>
            </a:r>
            <a:r>
              <a:rPr dirty="0" sz="1200" spc="-85">
                <a:solidFill>
                  <a:srgbClr val="888888"/>
                </a:solidFill>
                <a:latin typeface="Arial Black"/>
                <a:cs typeface="Arial Black"/>
              </a:rPr>
              <a:t>n</a:t>
            </a:r>
            <a:r>
              <a:rPr dirty="0" sz="1200" spc="-16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Viz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u</a:t>
            </a:r>
            <a:r>
              <a:rPr dirty="0" sz="1200" spc="-135">
                <a:solidFill>
                  <a:srgbClr val="888888"/>
                </a:solidFill>
                <a:latin typeface="Arial Black"/>
                <a:cs typeface="Arial Black"/>
              </a:rPr>
              <a:t>al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iza</a:t>
            </a:r>
            <a:r>
              <a:rPr dirty="0" sz="1200" spc="-100">
                <a:solidFill>
                  <a:srgbClr val="888888"/>
                </a:solidFill>
                <a:latin typeface="Arial Black"/>
                <a:cs typeface="Arial Black"/>
              </a:rPr>
              <a:t>tio</a:t>
            </a:r>
            <a:r>
              <a:rPr dirty="0" sz="1200" spc="-85">
                <a:solidFill>
                  <a:srgbClr val="888888"/>
                </a:solidFill>
                <a:latin typeface="Arial Black"/>
                <a:cs typeface="Arial Black"/>
              </a:rPr>
              <a:t>n</a:t>
            </a:r>
            <a:r>
              <a:rPr dirty="0" sz="1200" spc="-13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0">
                <a:solidFill>
                  <a:srgbClr val="888888"/>
                </a:solidFill>
                <a:latin typeface="Arial Black"/>
                <a:cs typeface="Arial Black"/>
              </a:rPr>
              <a:t>in</a:t>
            </a:r>
            <a:r>
              <a:rPr dirty="0" sz="1200" spc="-13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the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70">
                <a:solidFill>
                  <a:srgbClr val="888888"/>
                </a:solidFill>
                <a:latin typeface="Arial Black"/>
                <a:cs typeface="Arial Black"/>
              </a:rPr>
              <a:t>(Di</a:t>
            </a:r>
            <a:r>
              <a:rPr dirty="0" sz="1200" spc="-65">
                <a:solidFill>
                  <a:srgbClr val="888888"/>
                </a:solidFill>
                <a:latin typeface="Arial Black"/>
                <a:cs typeface="Arial Black"/>
              </a:rPr>
              <a:t>g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i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t</a:t>
            </a:r>
            <a:r>
              <a:rPr dirty="0" sz="1200" spc="-135">
                <a:solidFill>
                  <a:srgbClr val="888888"/>
                </a:solidFill>
                <a:latin typeface="Arial Black"/>
                <a:cs typeface="Arial Black"/>
              </a:rPr>
              <a:t>al</a:t>
            </a:r>
            <a:r>
              <a:rPr dirty="0" sz="1200" spc="-70">
                <a:solidFill>
                  <a:srgbClr val="888888"/>
                </a:solidFill>
                <a:latin typeface="Arial Black"/>
                <a:cs typeface="Arial Black"/>
              </a:rPr>
              <a:t>)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80">
                <a:solidFill>
                  <a:srgbClr val="888888"/>
                </a:solidFill>
                <a:latin typeface="Arial Black"/>
                <a:cs typeface="Arial Black"/>
              </a:rPr>
              <a:t>H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u</a:t>
            </a:r>
            <a:r>
              <a:rPr dirty="0" sz="1200" spc="-140">
                <a:solidFill>
                  <a:srgbClr val="888888"/>
                </a:solidFill>
                <a:latin typeface="Arial Black"/>
                <a:cs typeface="Arial Black"/>
              </a:rPr>
              <a:t>ma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n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iti</a:t>
            </a:r>
            <a:r>
              <a:rPr dirty="0" sz="1200" spc="-175">
                <a:solidFill>
                  <a:srgbClr val="888888"/>
                </a:solidFill>
                <a:latin typeface="Arial Black"/>
                <a:cs typeface="Arial Black"/>
              </a:rPr>
              <a:t>e</a:t>
            </a:r>
            <a:r>
              <a:rPr dirty="0" sz="1200" spc="-165">
                <a:solidFill>
                  <a:srgbClr val="888888"/>
                </a:solidFill>
                <a:latin typeface="Arial Black"/>
                <a:cs typeface="Arial Black"/>
              </a:rPr>
              <a:t>s</a:t>
            </a:r>
            <a:r>
              <a:rPr dirty="0" sz="1200" spc="-95">
                <a:solidFill>
                  <a:srgbClr val="888888"/>
                </a:solidFill>
                <a:latin typeface="Arial Black"/>
                <a:cs typeface="Arial Black"/>
              </a:rPr>
              <a:t>,</a:t>
            </a:r>
            <a:r>
              <a:rPr dirty="0" sz="1200" spc="-14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45">
                <a:solidFill>
                  <a:srgbClr val="888888"/>
                </a:solidFill>
                <a:latin typeface="Arial Black"/>
                <a:cs typeface="Arial Black"/>
              </a:rPr>
              <a:t>2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7t</a:t>
            </a:r>
            <a:r>
              <a:rPr dirty="0" sz="1200" spc="-75">
                <a:solidFill>
                  <a:srgbClr val="888888"/>
                </a:solidFill>
                <a:latin typeface="Arial Black"/>
                <a:cs typeface="Arial Black"/>
              </a:rPr>
              <a:t>h</a:t>
            </a:r>
            <a:r>
              <a:rPr dirty="0" sz="1200" spc="40">
                <a:solidFill>
                  <a:srgbClr val="888888"/>
                </a:solidFill>
                <a:latin typeface="Arial Black"/>
                <a:cs typeface="Arial Black"/>
              </a:rPr>
              <a:t>-</a:t>
            </a:r>
            <a:r>
              <a:rPr dirty="0" sz="1200" spc="-85">
                <a:solidFill>
                  <a:srgbClr val="888888"/>
                </a:solidFill>
                <a:latin typeface="Arial Black"/>
                <a:cs typeface="Arial Black"/>
              </a:rPr>
              <a:t>28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th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o</a:t>
            </a:r>
            <a:r>
              <a:rPr dirty="0" sz="1200" spc="-35">
                <a:solidFill>
                  <a:srgbClr val="888888"/>
                </a:solidFill>
                <a:latin typeface="Arial Black"/>
                <a:cs typeface="Arial Black"/>
              </a:rPr>
              <a:t>f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O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c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t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o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ber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80">
                <a:solidFill>
                  <a:srgbClr val="888888"/>
                </a:solidFill>
                <a:latin typeface="Arial Black"/>
                <a:cs typeface="Arial Black"/>
              </a:rPr>
              <a:t>2</a:t>
            </a:r>
            <a:r>
              <a:rPr dirty="0" sz="1200" spc="-100">
                <a:solidFill>
                  <a:srgbClr val="888888"/>
                </a:solidFill>
                <a:latin typeface="Arial Black"/>
                <a:cs typeface="Arial Black"/>
              </a:rPr>
              <a:t>0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22,</a:t>
            </a:r>
            <a:r>
              <a:rPr dirty="0" sz="1200" spc="-13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Uni</a:t>
            </a:r>
            <a:r>
              <a:rPr dirty="0" sz="1200" spc="-114">
                <a:solidFill>
                  <a:srgbClr val="888888"/>
                </a:solidFill>
                <a:latin typeface="Arial Black"/>
                <a:cs typeface="Arial Black"/>
              </a:rPr>
              <a:t>v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ersi</a:t>
            </a:r>
            <a:r>
              <a:rPr dirty="0" sz="1200" spc="-100">
                <a:solidFill>
                  <a:srgbClr val="888888"/>
                </a:solidFill>
                <a:latin typeface="Arial Black"/>
                <a:cs typeface="Arial Black"/>
              </a:rPr>
              <a:t>t</a:t>
            </a:r>
            <a:r>
              <a:rPr dirty="0" sz="1200" spc="-100">
                <a:solidFill>
                  <a:srgbClr val="888888"/>
                </a:solidFill>
                <a:latin typeface="Arial Black"/>
                <a:cs typeface="Arial Black"/>
              </a:rPr>
              <a:t>y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o</a:t>
            </a:r>
            <a:r>
              <a:rPr dirty="0" sz="1200" spc="-35">
                <a:solidFill>
                  <a:srgbClr val="888888"/>
                </a:solidFill>
                <a:latin typeface="Arial Black"/>
                <a:cs typeface="Arial Black"/>
              </a:rPr>
              <a:t>f</a:t>
            </a:r>
            <a:r>
              <a:rPr dirty="0" sz="1200" spc="-14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G</a:t>
            </a:r>
            <a:r>
              <a:rPr dirty="0" sz="1200" spc="-95">
                <a:solidFill>
                  <a:srgbClr val="888888"/>
                </a:solidFill>
                <a:latin typeface="Arial Black"/>
                <a:cs typeface="Arial Black"/>
              </a:rPr>
              <a:t>r</a:t>
            </a:r>
            <a:r>
              <a:rPr dirty="0" sz="1200" spc="-165">
                <a:solidFill>
                  <a:srgbClr val="888888"/>
                </a:solidFill>
                <a:latin typeface="Arial Black"/>
                <a:cs typeface="Arial Black"/>
              </a:rPr>
              <a:t>a</a:t>
            </a:r>
            <a:r>
              <a:rPr dirty="0" sz="1200" spc="-95">
                <a:solidFill>
                  <a:srgbClr val="888888"/>
                </a:solidFill>
                <a:latin typeface="Arial Black"/>
                <a:cs typeface="Arial Black"/>
              </a:rPr>
              <a:t>z</a:t>
            </a:r>
            <a:r>
              <a:rPr dirty="0" sz="1200">
                <a:solidFill>
                  <a:srgbClr val="888888"/>
                </a:solidFill>
                <a:latin typeface="Arial Black"/>
                <a:cs typeface="Arial Black"/>
              </a:rPr>
              <a:t>	</a:t>
            </a:r>
            <a:r>
              <a:rPr dirty="0" sz="1200" spc="-80">
                <a:solidFill>
                  <a:srgbClr val="888888"/>
                </a:solidFill>
                <a:latin typeface="Arial Black"/>
                <a:cs typeface="Arial Black"/>
              </a:rPr>
              <a:t>30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943599"/>
            <a:ext cx="12192000" cy="914400"/>
          </a:xfrm>
          <a:custGeom>
            <a:avLst/>
            <a:gdLst/>
            <a:ahLst/>
            <a:cxnLst/>
            <a:rect l="l" t="t" r="r" b="b"/>
            <a:pathLst>
              <a:path w="12192000" h="914400">
                <a:moveTo>
                  <a:pt x="12192000" y="0"/>
                </a:moveTo>
                <a:lnTo>
                  <a:pt x="0" y="0"/>
                </a:lnTo>
                <a:lnTo>
                  <a:pt x="0" y="914399"/>
                </a:lnTo>
                <a:lnTo>
                  <a:pt x="12192000" y="9143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81783" y="356615"/>
            <a:ext cx="8028432" cy="6144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87395" y="6431889"/>
            <a:ext cx="8472170" cy="21462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8329295" algn="l"/>
              </a:tabLst>
            </a:pPr>
            <a:r>
              <a:rPr dirty="0" sz="1200" spc="-30">
                <a:solidFill>
                  <a:srgbClr val="888888"/>
                </a:solidFill>
                <a:latin typeface="Arial Black"/>
                <a:cs typeface="Arial Black"/>
              </a:rPr>
              <a:t>W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o</a:t>
            </a:r>
            <a:r>
              <a:rPr dirty="0" sz="1200" spc="-114">
                <a:solidFill>
                  <a:srgbClr val="888888"/>
                </a:solidFill>
                <a:latin typeface="Arial Black"/>
                <a:cs typeface="Arial Black"/>
              </a:rPr>
              <a:t>rk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sho</a:t>
            </a:r>
            <a:r>
              <a:rPr dirty="0" sz="1200" spc="-60">
                <a:solidFill>
                  <a:srgbClr val="888888"/>
                </a:solidFill>
                <a:latin typeface="Arial Black"/>
                <a:cs typeface="Arial Black"/>
              </a:rPr>
              <a:t>p</a:t>
            </a:r>
            <a:r>
              <a:rPr dirty="0" sz="1200" spc="-15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o</a:t>
            </a:r>
            <a:r>
              <a:rPr dirty="0" sz="1200" spc="-85">
                <a:solidFill>
                  <a:srgbClr val="888888"/>
                </a:solidFill>
                <a:latin typeface="Arial Black"/>
                <a:cs typeface="Arial Black"/>
              </a:rPr>
              <a:t>n</a:t>
            </a:r>
            <a:r>
              <a:rPr dirty="0" sz="1200" spc="-13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0">
                <a:solidFill>
                  <a:srgbClr val="888888"/>
                </a:solidFill>
                <a:latin typeface="Arial Black"/>
                <a:cs typeface="Arial Black"/>
              </a:rPr>
              <a:t>In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f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o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rm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ati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o</a:t>
            </a:r>
            <a:r>
              <a:rPr dirty="0" sz="1200" spc="-85">
                <a:solidFill>
                  <a:srgbClr val="888888"/>
                </a:solidFill>
                <a:latin typeface="Arial Black"/>
                <a:cs typeface="Arial Black"/>
              </a:rPr>
              <a:t>n</a:t>
            </a:r>
            <a:r>
              <a:rPr dirty="0" sz="1200" spc="-16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Viz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u</a:t>
            </a:r>
            <a:r>
              <a:rPr dirty="0" sz="1200" spc="-135">
                <a:solidFill>
                  <a:srgbClr val="888888"/>
                </a:solidFill>
                <a:latin typeface="Arial Black"/>
                <a:cs typeface="Arial Black"/>
              </a:rPr>
              <a:t>al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iza</a:t>
            </a:r>
            <a:r>
              <a:rPr dirty="0" sz="1200" spc="-100">
                <a:solidFill>
                  <a:srgbClr val="888888"/>
                </a:solidFill>
                <a:latin typeface="Arial Black"/>
                <a:cs typeface="Arial Black"/>
              </a:rPr>
              <a:t>tio</a:t>
            </a:r>
            <a:r>
              <a:rPr dirty="0" sz="1200" spc="-85">
                <a:solidFill>
                  <a:srgbClr val="888888"/>
                </a:solidFill>
                <a:latin typeface="Arial Black"/>
                <a:cs typeface="Arial Black"/>
              </a:rPr>
              <a:t>n</a:t>
            </a:r>
            <a:r>
              <a:rPr dirty="0" sz="1200" spc="-13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0">
                <a:solidFill>
                  <a:srgbClr val="888888"/>
                </a:solidFill>
                <a:latin typeface="Arial Black"/>
                <a:cs typeface="Arial Black"/>
              </a:rPr>
              <a:t>in</a:t>
            </a:r>
            <a:r>
              <a:rPr dirty="0" sz="1200" spc="-13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the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70">
                <a:solidFill>
                  <a:srgbClr val="888888"/>
                </a:solidFill>
                <a:latin typeface="Arial Black"/>
                <a:cs typeface="Arial Black"/>
              </a:rPr>
              <a:t>(Di</a:t>
            </a:r>
            <a:r>
              <a:rPr dirty="0" sz="1200" spc="-65">
                <a:solidFill>
                  <a:srgbClr val="888888"/>
                </a:solidFill>
                <a:latin typeface="Arial Black"/>
                <a:cs typeface="Arial Black"/>
              </a:rPr>
              <a:t>g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i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t</a:t>
            </a:r>
            <a:r>
              <a:rPr dirty="0" sz="1200" spc="-135">
                <a:solidFill>
                  <a:srgbClr val="888888"/>
                </a:solidFill>
                <a:latin typeface="Arial Black"/>
                <a:cs typeface="Arial Black"/>
              </a:rPr>
              <a:t>al</a:t>
            </a:r>
            <a:r>
              <a:rPr dirty="0" sz="1200" spc="-70">
                <a:solidFill>
                  <a:srgbClr val="888888"/>
                </a:solidFill>
                <a:latin typeface="Arial Black"/>
                <a:cs typeface="Arial Black"/>
              </a:rPr>
              <a:t>)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80">
                <a:solidFill>
                  <a:srgbClr val="888888"/>
                </a:solidFill>
                <a:latin typeface="Arial Black"/>
                <a:cs typeface="Arial Black"/>
              </a:rPr>
              <a:t>H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u</a:t>
            </a:r>
            <a:r>
              <a:rPr dirty="0" sz="1200" spc="-140">
                <a:solidFill>
                  <a:srgbClr val="888888"/>
                </a:solidFill>
                <a:latin typeface="Arial Black"/>
                <a:cs typeface="Arial Black"/>
              </a:rPr>
              <a:t>ma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n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iti</a:t>
            </a:r>
            <a:r>
              <a:rPr dirty="0" sz="1200" spc="-175">
                <a:solidFill>
                  <a:srgbClr val="888888"/>
                </a:solidFill>
                <a:latin typeface="Arial Black"/>
                <a:cs typeface="Arial Black"/>
              </a:rPr>
              <a:t>e</a:t>
            </a:r>
            <a:r>
              <a:rPr dirty="0" sz="1200" spc="-165">
                <a:solidFill>
                  <a:srgbClr val="888888"/>
                </a:solidFill>
                <a:latin typeface="Arial Black"/>
                <a:cs typeface="Arial Black"/>
              </a:rPr>
              <a:t>s</a:t>
            </a:r>
            <a:r>
              <a:rPr dirty="0" sz="1200" spc="-95">
                <a:solidFill>
                  <a:srgbClr val="888888"/>
                </a:solidFill>
                <a:latin typeface="Arial Black"/>
                <a:cs typeface="Arial Black"/>
              </a:rPr>
              <a:t>,</a:t>
            </a:r>
            <a:r>
              <a:rPr dirty="0" sz="1200" spc="-14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45">
                <a:solidFill>
                  <a:srgbClr val="888888"/>
                </a:solidFill>
                <a:latin typeface="Arial Black"/>
                <a:cs typeface="Arial Black"/>
              </a:rPr>
              <a:t>2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7t</a:t>
            </a:r>
            <a:r>
              <a:rPr dirty="0" sz="1200" spc="-75">
                <a:solidFill>
                  <a:srgbClr val="888888"/>
                </a:solidFill>
                <a:latin typeface="Arial Black"/>
                <a:cs typeface="Arial Black"/>
              </a:rPr>
              <a:t>h</a:t>
            </a:r>
            <a:r>
              <a:rPr dirty="0" sz="1200" spc="40">
                <a:solidFill>
                  <a:srgbClr val="888888"/>
                </a:solidFill>
                <a:latin typeface="Arial Black"/>
                <a:cs typeface="Arial Black"/>
              </a:rPr>
              <a:t>-</a:t>
            </a:r>
            <a:r>
              <a:rPr dirty="0" sz="1200" spc="-85">
                <a:solidFill>
                  <a:srgbClr val="888888"/>
                </a:solidFill>
                <a:latin typeface="Arial Black"/>
                <a:cs typeface="Arial Black"/>
              </a:rPr>
              <a:t>28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th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o</a:t>
            </a:r>
            <a:r>
              <a:rPr dirty="0" sz="1200" spc="-35">
                <a:solidFill>
                  <a:srgbClr val="888888"/>
                </a:solidFill>
                <a:latin typeface="Arial Black"/>
                <a:cs typeface="Arial Black"/>
              </a:rPr>
              <a:t>f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O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c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t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o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ber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80">
                <a:solidFill>
                  <a:srgbClr val="888888"/>
                </a:solidFill>
                <a:latin typeface="Arial Black"/>
                <a:cs typeface="Arial Black"/>
              </a:rPr>
              <a:t>2</a:t>
            </a:r>
            <a:r>
              <a:rPr dirty="0" sz="1200" spc="-100">
                <a:solidFill>
                  <a:srgbClr val="888888"/>
                </a:solidFill>
                <a:latin typeface="Arial Black"/>
                <a:cs typeface="Arial Black"/>
              </a:rPr>
              <a:t>0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22,</a:t>
            </a:r>
            <a:r>
              <a:rPr dirty="0" sz="1200" spc="-13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Uni</a:t>
            </a:r>
            <a:r>
              <a:rPr dirty="0" sz="1200" spc="-114">
                <a:solidFill>
                  <a:srgbClr val="888888"/>
                </a:solidFill>
                <a:latin typeface="Arial Black"/>
                <a:cs typeface="Arial Black"/>
              </a:rPr>
              <a:t>v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ersi</a:t>
            </a:r>
            <a:r>
              <a:rPr dirty="0" sz="1200" spc="-100">
                <a:solidFill>
                  <a:srgbClr val="888888"/>
                </a:solidFill>
                <a:latin typeface="Arial Black"/>
                <a:cs typeface="Arial Black"/>
              </a:rPr>
              <a:t>t</a:t>
            </a:r>
            <a:r>
              <a:rPr dirty="0" sz="1200" spc="-100">
                <a:solidFill>
                  <a:srgbClr val="888888"/>
                </a:solidFill>
                <a:latin typeface="Arial Black"/>
                <a:cs typeface="Arial Black"/>
              </a:rPr>
              <a:t>y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o</a:t>
            </a:r>
            <a:r>
              <a:rPr dirty="0" sz="1200" spc="-35">
                <a:solidFill>
                  <a:srgbClr val="888888"/>
                </a:solidFill>
                <a:latin typeface="Arial Black"/>
                <a:cs typeface="Arial Black"/>
              </a:rPr>
              <a:t>f</a:t>
            </a:r>
            <a:r>
              <a:rPr dirty="0" sz="1200" spc="-14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G</a:t>
            </a:r>
            <a:r>
              <a:rPr dirty="0" sz="1200" spc="-95">
                <a:solidFill>
                  <a:srgbClr val="888888"/>
                </a:solidFill>
                <a:latin typeface="Arial Black"/>
                <a:cs typeface="Arial Black"/>
              </a:rPr>
              <a:t>r</a:t>
            </a:r>
            <a:r>
              <a:rPr dirty="0" sz="1200" spc="-165">
                <a:solidFill>
                  <a:srgbClr val="888888"/>
                </a:solidFill>
                <a:latin typeface="Arial Black"/>
                <a:cs typeface="Arial Black"/>
              </a:rPr>
              <a:t>a</a:t>
            </a:r>
            <a:r>
              <a:rPr dirty="0" sz="1200" spc="-95">
                <a:solidFill>
                  <a:srgbClr val="888888"/>
                </a:solidFill>
                <a:latin typeface="Arial Black"/>
                <a:cs typeface="Arial Black"/>
              </a:rPr>
              <a:t>z</a:t>
            </a:r>
            <a:r>
              <a:rPr dirty="0" sz="1200">
                <a:solidFill>
                  <a:srgbClr val="888888"/>
                </a:solidFill>
                <a:latin typeface="Arial Black"/>
                <a:cs typeface="Arial Black"/>
              </a:rPr>
              <a:t>	</a:t>
            </a:r>
            <a:r>
              <a:rPr dirty="0" sz="1200" spc="-245">
                <a:solidFill>
                  <a:srgbClr val="888888"/>
                </a:solidFill>
                <a:latin typeface="Arial Black"/>
                <a:cs typeface="Arial Black"/>
              </a:rPr>
              <a:t>31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943599"/>
            <a:ext cx="12192000" cy="914400"/>
          </a:xfrm>
          <a:custGeom>
            <a:avLst/>
            <a:gdLst/>
            <a:ahLst/>
            <a:cxnLst/>
            <a:rect l="l" t="t" r="r" b="b"/>
            <a:pathLst>
              <a:path w="12192000" h="914400">
                <a:moveTo>
                  <a:pt x="12192000" y="0"/>
                </a:moveTo>
                <a:lnTo>
                  <a:pt x="0" y="0"/>
                </a:lnTo>
                <a:lnTo>
                  <a:pt x="0" y="914399"/>
                </a:lnTo>
                <a:lnTo>
                  <a:pt x="12192000" y="9143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81783" y="356615"/>
            <a:ext cx="8028432" cy="6144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87395" y="6431889"/>
            <a:ext cx="8472805" cy="21462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8304530" algn="l"/>
              </a:tabLst>
            </a:pPr>
            <a:r>
              <a:rPr dirty="0" sz="1200" spc="-30">
                <a:solidFill>
                  <a:srgbClr val="888888"/>
                </a:solidFill>
                <a:latin typeface="Arial Black"/>
                <a:cs typeface="Arial Black"/>
              </a:rPr>
              <a:t>W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o</a:t>
            </a:r>
            <a:r>
              <a:rPr dirty="0" sz="1200" spc="-114">
                <a:solidFill>
                  <a:srgbClr val="888888"/>
                </a:solidFill>
                <a:latin typeface="Arial Black"/>
                <a:cs typeface="Arial Black"/>
              </a:rPr>
              <a:t>rk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sho</a:t>
            </a:r>
            <a:r>
              <a:rPr dirty="0" sz="1200" spc="-60">
                <a:solidFill>
                  <a:srgbClr val="888888"/>
                </a:solidFill>
                <a:latin typeface="Arial Black"/>
                <a:cs typeface="Arial Black"/>
              </a:rPr>
              <a:t>p</a:t>
            </a:r>
            <a:r>
              <a:rPr dirty="0" sz="1200" spc="-15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o</a:t>
            </a:r>
            <a:r>
              <a:rPr dirty="0" sz="1200" spc="-85">
                <a:solidFill>
                  <a:srgbClr val="888888"/>
                </a:solidFill>
                <a:latin typeface="Arial Black"/>
                <a:cs typeface="Arial Black"/>
              </a:rPr>
              <a:t>n</a:t>
            </a:r>
            <a:r>
              <a:rPr dirty="0" sz="1200" spc="-13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0">
                <a:solidFill>
                  <a:srgbClr val="888888"/>
                </a:solidFill>
                <a:latin typeface="Arial Black"/>
                <a:cs typeface="Arial Black"/>
              </a:rPr>
              <a:t>In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f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o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rm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ati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o</a:t>
            </a:r>
            <a:r>
              <a:rPr dirty="0" sz="1200" spc="-85">
                <a:solidFill>
                  <a:srgbClr val="888888"/>
                </a:solidFill>
                <a:latin typeface="Arial Black"/>
                <a:cs typeface="Arial Black"/>
              </a:rPr>
              <a:t>n</a:t>
            </a:r>
            <a:r>
              <a:rPr dirty="0" sz="1200" spc="-16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Viz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u</a:t>
            </a:r>
            <a:r>
              <a:rPr dirty="0" sz="1200" spc="-135">
                <a:solidFill>
                  <a:srgbClr val="888888"/>
                </a:solidFill>
                <a:latin typeface="Arial Black"/>
                <a:cs typeface="Arial Black"/>
              </a:rPr>
              <a:t>al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iza</a:t>
            </a:r>
            <a:r>
              <a:rPr dirty="0" sz="1200" spc="-100">
                <a:solidFill>
                  <a:srgbClr val="888888"/>
                </a:solidFill>
                <a:latin typeface="Arial Black"/>
                <a:cs typeface="Arial Black"/>
              </a:rPr>
              <a:t>tio</a:t>
            </a:r>
            <a:r>
              <a:rPr dirty="0" sz="1200" spc="-85">
                <a:solidFill>
                  <a:srgbClr val="888888"/>
                </a:solidFill>
                <a:latin typeface="Arial Black"/>
                <a:cs typeface="Arial Black"/>
              </a:rPr>
              <a:t>n</a:t>
            </a:r>
            <a:r>
              <a:rPr dirty="0" sz="1200" spc="-13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0">
                <a:solidFill>
                  <a:srgbClr val="888888"/>
                </a:solidFill>
                <a:latin typeface="Arial Black"/>
                <a:cs typeface="Arial Black"/>
              </a:rPr>
              <a:t>in</a:t>
            </a:r>
            <a:r>
              <a:rPr dirty="0" sz="1200" spc="-13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the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70">
                <a:solidFill>
                  <a:srgbClr val="888888"/>
                </a:solidFill>
                <a:latin typeface="Arial Black"/>
                <a:cs typeface="Arial Black"/>
              </a:rPr>
              <a:t>(Di</a:t>
            </a:r>
            <a:r>
              <a:rPr dirty="0" sz="1200" spc="-65">
                <a:solidFill>
                  <a:srgbClr val="888888"/>
                </a:solidFill>
                <a:latin typeface="Arial Black"/>
                <a:cs typeface="Arial Black"/>
              </a:rPr>
              <a:t>g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i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t</a:t>
            </a:r>
            <a:r>
              <a:rPr dirty="0" sz="1200" spc="-135">
                <a:solidFill>
                  <a:srgbClr val="888888"/>
                </a:solidFill>
                <a:latin typeface="Arial Black"/>
                <a:cs typeface="Arial Black"/>
              </a:rPr>
              <a:t>al</a:t>
            </a:r>
            <a:r>
              <a:rPr dirty="0" sz="1200" spc="-70">
                <a:solidFill>
                  <a:srgbClr val="888888"/>
                </a:solidFill>
                <a:latin typeface="Arial Black"/>
                <a:cs typeface="Arial Black"/>
              </a:rPr>
              <a:t>)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80">
                <a:solidFill>
                  <a:srgbClr val="888888"/>
                </a:solidFill>
                <a:latin typeface="Arial Black"/>
                <a:cs typeface="Arial Black"/>
              </a:rPr>
              <a:t>H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u</a:t>
            </a:r>
            <a:r>
              <a:rPr dirty="0" sz="1200" spc="-140">
                <a:solidFill>
                  <a:srgbClr val="888888"/>
                </a:solidFill>
                <a:latin typeface="Arial Black"/>
                <a:cs typeface="Arial Black"/>
              </a:rPr>
              <a:t>ma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n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iti</a:t>
            </a:r>
            <a:r>
              <a:rPr dirty="0" sz="1200" spc="-175">
                <a:solidFill>
                  <a:srgbClr val="888888"/>
                </a:solidFill>
                <a:latin typeface="Arial Black"/>
                <a:cs typeface="Arial Black"/>
              </a:rPr>
              <a:t>e</a:t>
            </a:r>
            <a:r>
              <a:rPr dirty="0" sz="1200" spc="-165">
                <a:solidFill>
                  <a:srgbClr val="888888"/>
                </a:solidFill>
                <a:latin typeface="Arial Black"/>
                <a:cs typeface="Arial Black"/>
              </a:rPr>
              <a:t>s</a:t>
            </a:r>
            <a:r>
              <a:rPr dirty="0" sz="1200" spc="-95">
                <a:solidFill>
                  <a:srgbClr val="888888"/>
                </a:solidFill>
                <a:latin typeface="Arial Black"/>
                <a:cs typeface="Arial Black"/>
              </a:rPr>
              <a:t>,</a:t>
            </a:r>
            <a:r>
              <a:rPr dirty="0" sz="1200" spc="-14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45">
                <a:solidFill>
                  <a:srgbClr val="888888"/>
                </a:solidFill>
                <a:latin typeface="Arial Black"/>
                <a:cs typeface="Arial Black"/>
              </a:rPr>
              <a:t>2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7t</a:t>
            </a:r>
            <a:r>
              <a:rPr dirty="0" sz="1200" spc="-75">
                <a:solidFill>
                  <a:srgbClr val="888888"/>
                </a:solidFill>
                <a:latin typeface="Arial Black"/>
                <a:cs typeface="Arial Black"/>
              </a:rPr>
              <a:t>h</a:t>
            </a:r>
            <a:r>
              <a:rPr dirty="0" sz="1200" spc="40">
                <a:solidFill>
                  <a:srgbClr val="888888"/>
                </a:solidFill>
                <a:latin typeface="Arial Black"/>
                <a:cs typeface="Arial Black"/>
              </a:rPr>
              <a:t>-</a:t>
            </a:r>
            <a:r>
              <a:rPr dirty="0" sz="1200" spc="-85">
                <a:solidFill>
                  <a:srgbClr val="888888"/>
                </a:solidFill>
                <a:latin typeface="Arial Black"/>
                <a:cs typeface="Arial Black"/>
              </a:rPr>
              <a:t>28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th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o</a:t>
            </a:r>
            <a:r>
              <a:rPr dirty="0" sz="1200" spc="-35">
                <a:solidFill>
                  <a:srgbClr val="888888"/>
                </a:solidFill>
                <a:latin typeface="Arial Black"/>
                <a:cs typeface="Arial Black"/>
              </a:rPr>
              <a:t>f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O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c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t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o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ber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80">
                <a:solidFill>
                  <a:srgbClr val="888888"/>
                </a:solidFill>
                <a:latin typeface="Arial Black"/>
                <a:cs typeface="Arial Black"/>
              </a:rPr>
              <a:t>2</a:t>
            </a:r>
            <a:r>
              <a:rPr dirty="0" sz="1200" spc="-100">
                <a:solidFill>
                  <a:srgbClr val="888888"/>
                </a:solidFill>
                <a:latin typeface="Arial Black"/>
                <a:cs typeface="Arial Black"/>
              </a:rPr>
              <a:t>0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22,</a:t>
            </a:r>
            <a:r>
              <a:rPr dirty="0" sz="1200" spc="-13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Uni</a:t>
            </a:r>
            <a:r>
              <a:rPr dirty="0" sz="1200" spc="-114">
                <a:solidFill>
                  <a:srgbClr val="888888"/>
                </a:solidFill>
                <a:latin typeface="Arial Black"/>
                <a:cs typeface="Arial Black"/>
              </a:rPr>
              <a:t>v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ersi</a:t>
            </a:r>
            <a:r>
              <a:rPr dirty="0" sz="1200" spc="-100">
                <a:solidFill>
                  <a:srgbClr val="888888"/>
                </a:solidFill>
                <a:latin typeface="Arial Black"/>
                <a:cs typeface="Arial Black"/>
              </a:rPr>
              <a:t>t</a:t>
            </a:r>
            <a:r>
              <a:rPr dirty="0" sz="1200" spc="-100">
                <a:solidFill>
                  <a:srgbClr val="888888"/>
                </a:solidFill>
                <a:latin typeface="Arial Black"/>
                <a:cs typeface="Arial Black"/>
              </a:rPr>
              <a:t>y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o</a:t>
            </a:r>
            <a:r>
              <a:rPr dirty="0" sz="1200" spc="-35">
                <a:solidFill>
                  <a:srgbClr val="888888"/>
                </a:solidFill>
                <a:latin typeface="Arial Black"/>
                <a:cs typeface="Arial Black"/>
              </a:rPr>
              <a:t>f</a:t>
            </a:r>
            <a:r>
              <a:rPr dirty="0" sz="1200" spc="-14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G</a:t>
            </a:r>
            <a:r>
              <a:rPr dirty="0" sz="1200" spc="-95">
                <a:solidFill>
                  <a:srgbClr val="888888"/>
                </a:solidFill>
                <a:latin typeface="Arial Black"/>
                <a:cs typeface="Arial Black"/>
              </a:rPr>
              <a:t>r</a:t>
            </a:r>
            <a:r>
              <a:rPr dirty="0" sz="1200" spc="-165">
                <a:solidFill>
                  <a:srgbClr val="888888"/>
                </a:solidFill>
                <a:latin typeface="Arial Black"/>
                <a:cs typeface="Arial Black"/>
              </a:rPr>
              <a:t>a</a:t>
            </a:r>
            <a:r>
              <a:rPr dirty="0" sz="1200" spc="-95">
                <a:solidFill>
                  <a:srgbClr val="888888"/>
                </a:solidFill>
                <a:latin typeface="Arial Black"/>
                <a:cs typeface="Arial Black"/>
              </a:rPr>
              <a:t>z</a:t>
            </a:r>
            <a:r>
              <a:rPr dirty="0" sz="1200">
                <a:solidFill>
                  <a:srgbClr val="888888"/>
                </a:solidFill>
                <a:latin typeface="Arial Black"/>
                <a:cs typeface="Arial Black"/>
              </a:rPr>
              <a:t>	</a:t>
            </a:r>
            <a:r>
              <a:rPr dirty="0" sz="1200" spc="-145">
                <a:solidFill>
                  <a:srgbClr val="888888"/>
                </a:solidFill>
                <a:latin typeface="Arial Black"/>
                <a:cs typeface="Arial Black"/>
              </a:rPr>
              <a:t>32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943599"/>
            <a:ext cx="12192000" cy="914400"/>
          </a:xfrm>
          <a:custGeom>
            <a:avLst/>
            <a:gdLst/>
            <a:ahLst/>
            <a:cxnLst/>
            <a:rect l="l" t="t" r="r" b="b"/>
            <a:pathLst>
              <a:path w="12192000" h="914400">
                <a:moveTo>
                  <a:pt x="12192000" y="0"/>
                </a:moveTo>
                <a:lnTo>
                  <a:pt x="0" y="0"/>
                </a:lnTo>
                <a:lnTo>
                  <a:pt x="0" y="914399"/>
                </a:lnTo>
                <a:lnTo>
                  <a:pt x="12192000" y="9143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81783" y="356615"/>
            <a:ext cx="8028432" cy="6144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10515600" cy="1324610"/>
          </a:xfrm>
          <a:prstGeom prst="rect"/>
          <a:solidFill>
            <a:srgbClr val="8DAFC1"/>
          </a:solidFill>
        </p:spPr>
        <p:txBody>
          <a:bodyPr wrap="square" lIns="0" tIns="25400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000"/>
              </a:spcBef>
            </a:pPr>
            <a:r>
              <a:rPr dirty="0" spc="-25"/>
              <a:t>Questions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74695" y="6419189"/>
            <a:ext cx="7887970" cy="240029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200" spc="-95">
                <a:solidFill>
                  <a:srgbClr val="888888"/>
                </a:solidFill>
                <a:latin typeface="Arial Black"/>
                <a:cs typeface="Arial Black"/>
              </a:rPr>
              <a:t>Workshop</a:t>
            </a:r>
            <a:r>
              <a:rPr dirty="0" sz="1200" spc="-14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85">
                <a:solidFill>
                  <a:srgbClr val="888888"/>
                </a:solidFill>
                <a:latin typeface="Arial Black"/>
                <a:cs typeface="Arial Black"/>
              </a:rPr>
              <a:t>on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Information</a:t>
            </a:r>
            <a:r>
              <a:rPr dirty="0" sz="1200" spc="-15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Vizualization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0">
                <a:solidFill>
                  <a:srgbClr val="888888"/>
                </a:solidFill>
                <a:latin typeface="Arial Black"/>
                <a:cs typeface="Arial Black"/>
              </a:rPr>
              <a:t>in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the</a:t>
            </a:r>
            <a:r>
              <a:rPr dirty="0" sz="1200" spc="-114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(Digital)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Humanities,</a:t>
            </a:r>
            <a:r>
              <a:rPr dirty="0" sz="1200" spc="-14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80">
                <a:solidFill>
                  <a:srgbClr val="888888"/>
                </a:solidFill>
                <a:latin typeface="Arial Black"/>
                <a:cs typeface="Arial Black"/>
              </a:rPr>
              <a:t>27th-28th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60">
                <a:solidFill>
                  <a:srgbClr val="888888"/>
                </a:solidFill>
                <a:latin typeface="Arial Black"/>
                <a:cs typeface="Arial Black"/>
              </a:rPr>
              <a:t>of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95">
                <a:solidFill>
                  <a:srgbClr val="888888"/>
                </a:solidFill>
                <a:latin typeface="Arial Black"/>
                <a:cs typeface="Arial Black"/>
              </a:rPr>
              <a:t>October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2022,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14">
                <a:solidFill>
                  <a:srgbClr val="888888"/>
                </a:solidFill>
                <a:latin typeface="Arial Black"/>
                <a:cs typeface="Arial Black"/>
              </a:rPr>
              <a:t>University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60">
                <a:solidFill>
                  <a:srgbClr val="888888"/>
                </a:solidFill>
                <a:latin typeface="Arial Black"/>
                <a:cs typeface="Arial Black"/>
              </a:rPr>
              <a:t>of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Graz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43793" y="6419189"/>
            <a:ext cx="258445" cy="240029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10"/>
              </a:spcBef>
            </a:pPr>
            <a:fld id="{81D60167-4931-47E6-BA6A-407CBD079E47}" type="slidenum">
              <a:rPr dirty="0" sz="1200" spc="-95">
                <a:solidFill>
                  <a:srgbClr val="888888"/>
                </a:solidFill>
                <a:latin typeface="Arial Black"/>
                <a:cs typeface="Arial Black"/>
              </a:rPr>
              <a:t>34</a:t>
            </a:fld>
            <a:endParaRPr sz="12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24681"/>
            <a:ext cx="10077450" cy="2453640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 spc="-280">
                <a:latin typeface="Arial Black"/>
                <a:cs typeface="Arial Black"/>
              </a:rPr>
              <a:t>How </a:t>
            </a:r>
            <a:r>
              <a:rPr dirty="0" sz="2800" spc="-229">
                <a:latin typeface="Arial Black"/>
                <a:cs typeface="Arial Black"/>
              </a:rPr>
              <a:t>to </a:t>
            </a:r>
            <a:r>
              <a:rPr dirty="0" sz="2800" spc="-365">
                <a:latin typeface="Arial Black"/>
                <a:cs typeface="Arial Black"/>
              </a:rPr>
              <a:t>make </a:t>
            </a:r>
            <a:r>
              <a:rPr dirty="0" sz="2800" spc="-330">
                <a:latin typeface="Arial Black"/>
                <a:cs typeface="Arial Black"/>
              </a:rPr>
              <a:t>clear </a:t>
            </a:r>
            <a:r>
              <a:rPr dirty="0" sz="2800" spc="-235">
                <a:latin typeface="Arial Black"/>
                <a:cs typeface="Arial Black"/>
              </a:rPr>
              <a:t>and </a:t>
            </a:r>
            <a:r>
              <a:rPr dirty="0" sz="2800" spc="-280">
                <a:latin typeface="Arial Black"/>
                <a:cs typeface="Arial Black"/>
              </a:rPr>
              <a:t>visible </a:t>
            </a:r>
            <a:r>
              <a:rPr dirty="0" sz="2800" spc="-215">
                <a:latin typeface="Arial Black"/>
                <a:cs typeface="Arial Black"/>
              </a:rPr>
              <a:t>different </a:t>
            </a:r>
            <a:r>
              <a:rPr dirty="0" sz="2800" spc="-285">
                <a:latin typeface="Arial Black"/>
                <a:cs typeface="Arial Black"/>
              </a:rPr>
              <a:t>kinds </a:t>
            </a:r>
            <a:r>
              <a:rPr dirty="0" sz="2800" spc="-140">
                <a:latin typeface="Arial Black"/>
                <a:cs typeface="Arial Black"/>
              </a:rPr>
              <a:t>of</a:t>
            </a:r>
            <a:r>
              <a:rPr dirty="0" sz="2800" spc="-484">
                <a:latin typeface="Arial Black"/>
                <a:cs typeface="Arial Black"/>
              </a:rPr>
              <a:t> </a:t>
            </a:r>
            <a:r>
              <a:rPr dirty="0" sz="2800" spc="-254">
                <a:latin typeface="Arial Black"/>
                <a:cs typeface="Arial Black"/>
              </a:rPr>
              <a:t>uncertainty?</a:t>
            </a:r>
            <a:endParaRPr sz="2800">
              <a:latin typeface="Arial Black"/>
              <a:cs typeface="Arial Black"/>
            </a:endParaRPr>
          </a:p>
          <a:p>
            <a:pPr marL="241300" marR="283845" indent="-229235">
              <a:lnSpc>
                <a:spcPts val="3030"/>
              </a:lnSpc>
              <a:spcBef>
                <a:spcPts val="103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 spc="-280">
                <a:latin typeface="Arial Black"/>
                <a:cs typeface="Arial Black"/>
              </a:rPr>
              <a:t>How </a:t>
            </a:r>
            <a:r>
              <a:rPr dirty="0" sz="2800" spc="-225">
                <a:latin typeface="Arial Black"/>
                <a:cs typeface="Arial Black"/>
              </a:rPr>
              <a:t>to </a:t>
            </a:r>
            <a:r>
              <a:rPr dirty="0" sz="2800" spc="-280">
                <a:latin typeface="Arial Black"/>
                <a:cs typeface="Arial Black"/>
              </a:rPr>
              <a:t>deal with political </a:t>
            </a:r>
            <a:r>
              <a:rPr dirty="0" sz="2800" spc="-229">
                <a:latin typeface="Arial Black"/>
                <a:cs typeface="Arial Black"/>
              </a:rPr>
              <a:t>difficult </a:t>
            </a:r>
            <a:r>
              <a:rPr dirty="0" sz="2800" spc="-265">
                <a:latin typeface="Arial Black"/>
                <a:cs typeface="Arial Black"/>
              </a:rPr>
              <a:t>wordings </a:t>
            </a:r>
            <a:r>
              <a:rPr dirty="0" sz="2800" spc="-165">
                <a:latin typeface="Arial Black"/>
                <a:cs typeface="Arial Black"/>
              </a:rPr>
              <a:t>for </a:t>
            </a:r>
            <a:r>
              <a:rPr dirty="0" sz="2800" spc="-320">
                <a:latin typeface="Arial Black"/>
                <a:cs typeface="Arial Black"/>
              </a:rPr>
              <a:t>instance</a:t>
            </a:r>
            <a:r>
              <a:rPr dirty="0" sz="2800" spc="-695">
                <a:latin typeface="Arial Black"/>
                <a:cs typeface="Arial Black"/>
              </a:rPr>
              <a:t> </a:t>
            </a:r>
            <a:r>
              <a:rPr dirty="0" sz="2800" spc="-165">
                <a:latin typeface="Arial Black"/>
                <a:cs typeface="Arial Black"/>
              </a:rPr>
              <a:t>for  </a:t>
            </a:r>
            <a:r>
              <a:rPr dirty="0" sz="2800" spc="-245">
                <a:latin typeface="Arial Black"/>
                <a:cs typeface="Arial Black"/>
              </a:rPr>
              <a:t>the </a:t>
            </a:r>
            <a:r>
              <a:rPr dirty="0" sz="2800" spc="-204">
                <a:latin typeface="Arial Black"/>
                <a:cs typeface="Arial Black"/>
              </a:rPr>
              <a:t>grouping </a:t>
            </a:r>
            <a:r>
              <a:rPr dirty="0" sz="2800" spc="-140">
                <a:latin typeface="Arial Black"/>
                <a:cs typeface="Arial Black"/>
              </a:rPr>
              <a:t>of </a:t>
            </a:r>
            <a:r>
              <a:rPr dirty="0" sz="2800" spc="-295">
                <a:latin typeface="Arial Black"/>
                <a:cs typeface="Arial Black"/>
              </a:rPr>
              <a:t>cultural</a:t>
            </a:r>
            <a:r>
              <a:rPr dirty="0" sz="2800" spc="-600">
                <a:latin typeface="Arial Black"/>
                <a:cs typeface="Arial Black"/>
              </a:rPr>
              <a:t> </a:t>
            </a:r>
            <a:r>
              <a:rPr dirty="0" sz="2800" spc="-345">
                <a:latin typeface="Arial Black"/>
                <a:cs typeface="Arial Black"/>
              </a:rPr>
              <a:t>circles?</a:t>
            </a:r>
            <a:endParaRPr sz="2800">
              <a:latin typeface="Arial Black"/>
              <a:cs typeface="Arial Black"/>
            </a:endParaRPr>
          </a:p>
          <a:p>
            <a:pPr marL="241300" indent="-22923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 spc="-185">
                <a:latin typeface="Arial Black"/>
                <a:cs typeface="Arial Black"/>
              </a:rPr>
              <a:t>What </a:t>
            </a:r>
            <a:r>
              <a:rPr dirty="0" sz="2800" spc="-240">
                <a:latin typeface="Arial Black"/>
                <a:cs typeface="Arial Black"/>
              </a:rPr>
              <a:t>about </a:t>
            </a:r>
            <a:r>
              <a:rPr dirty="0" sz="2800" spc="-245">
                <a:latin typeface="Arial Black"/>
                <a:cs typeface="Arial Black"/>
              </a:rPr>
              <a:t>the</a:t>
            </a:r>
            <a:r>
              <a:rPr dirty="0" sz="2800" spc="-470">
                <a:latin typeface="Arial Black"/>
                <a:cs typeface="Arial Black"/>
              </a:rPr>
              <a:t> </a:t>
            </a:r>
            <a:r>
              <a:rPr dirty="0" sz="2800" spc="-250">
                <a:latin typeface="Arial Black"/>
                <a:cs typeface="Arial Black"/>
              </a:rPr>
              <a:t>filters?</a:t>
            </a:r>
            <a:endParaRPr sz="2800">
              <a:latin typeface="Arial Black"/>
              <a:cs typeface="Arial Black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 spc="-290">
                <a:latin typeface="Arial Black"/>
                <a:cs typeface="Arial Black"/>
              </a:rPr>
              <a:t>Can </a:t>
            </a:r>
            <a:r>
              <a:rPr dirty="0" sz="2800" spc="-250">
                <a:latin typeface="Arial Black"/>
                <a:cs typeface="Arial Black"/>
              </a:rPr>
              <a:t>the </a:t>
            </a:r>
            <a:r>
              <a:rPr dirty="0" sz="2800" spc="-310">
                <a:latin typeface="Arial Black"/>
                <a:cs typeface="Arial Black"/>
              </a:rPr>
              <a:t>visualisations </a:t>
            </a:r>
            <a:r>
              <a:rPr dirty="0" sz="2800" spc="-204">
                <a:latin typeface="Arial Black"/>
                <a:cs typeface="Arial Black"/>
              </a:rPr>
              <a:t>fulfil </a:t>
            </a:r>
            <a:r>
              <a:rPr dirty="0" sz="2800" spc="-250">
                <a:latin typeface="Arial Black"/>
                <a:cs typeface="Arial Black"/>
              </a:rPr>
              <a:t>the </a:t>
            </a:r>
            <a:r>
              <a:rPr dirty="0" sz="2800" spc="-335">
                <a:latin typeface="Arial Black"/>
                <a:cs typeface="Arial Black"/>
              </a:rPr>
              <a:t>accessibility</a:t>
            </a:r>
            <a:r>
              <a:rPr dirty="0" sz="2800" spc="-495">
                <a:latin typeface="Arial Black"/>
                <a:cs typeface="Arial Black"/>
              </a:rPr>
              <a:t> </a:t>
            </a:r>
            <a:r>
              <a:rPr dirty="0" sz="2800" spc="-285">
                <a:latin typeface="Arial Black"/>
                <a:cs typeface="Arial Black"/>
              </a:rPr>
              <a:t>criteria?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10515600" cy="1324610"/>
          </a:xfrm>
          <a:prstGeom prst="rect"/>
          <a:solidFill>
            <a:srgbClr val="8DAFC1"/>
          </a:solidFill>
        </p:spPr>
        <p:txBody>
          <a:bodyPr wrap="square" lIns="0" tIns="25400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000"/>
              </a:spcBef>
            </a:pPr>
            <a:r>
              <a:rPr dirty="0" spc="-25"/>
              <a:t>Thank</a:t>
            </a:r>
            <a:r>
              <a:rPr dirty="0" spc="-10"/>
              <a:t> </a:t>
            </a:r>
            <a:r>
              <a:rPr dirty="0" spc="-145"/>
              <a:t>you.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74695" y="6419189"/>
            <a:ext cx="7887970" cy="240029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200" spc="-95">
                <a:solidFill>
                  <a:srgbClr val="888888"/>
                </a:solidFill>
                <a:latin typeface="Arial Black"/>
                <a:cs typeface="Arial Black"/>
              </a:rPr>
              <a:t>Workshop</a:t>
            </a:r>
            <a:r>
              <a:rPr dirty="0" sz="1200" spc="-14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85">
                <a:solidFill>
                  <a:srgbClr val="888888"/>
                </a:solidFill>
                <a:latin typeface="Arial Black"/>
                <a:cs typeface="Arial Black"/>
              </a:rPr>
              <a:t>on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Information</a:t>
            </a:r>
            <a:r>
              <a:rPr dirty="0" sz="1200" spc="-15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Vizualization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0">
                <a:solidFill>
                  <a:srgbClr val="888888"/>
                </a:solidFill>
                <a:latin typeface="Arial Black"/>
                <a:cs typeface="Arial Black"/>
              </a:rPr>
              <a:t>in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the</a:t>
            </a:r>
            <a:r>
              <a:rPr dirty="0" sz="1200" spc="-114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(Digital)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Humanities,</a:t>
            </a:r>
            <a:r>
              <a:rPr dirty="0" sz="1200" spc="-14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80">
                <a:solidFill>
                  <a:srgbClr val="888888"/>
                </a:solidFill>
                <a:latin typeface="Arial Black"/>
                <a:cs typeface="Arial Black"/>
              </a:rPr>
              <a:t>27th-28th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60">
                <a:solidFill>
                  <a:srgbClr val="888888"/>
                </a:solidFill>
                <a:latin typeface="Arial Black"/>
                <a:cs typeface="Arial Black"/>
              </a:rPr>
              <a:t>of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95">
                <a:solidFill>
                  <a:srgbClr val="888888"/>
                </a:solidFill>
                <a:latin typeface="Arial Black"/>
                <a:cs typeface="Arial Black"/>
              </a:rPr>
              <a:t>October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2022,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14">
                <a:solidFill>
                  <a:srgbClr val="888888"/>
                </a:solidFill>
                <a:latin typeface="Arial Black"/>
                <a:cs typeface="Arial Black"/>
              </a:rPr>
              <a:t>University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60">
                <a:solidFill>
                  <a:srgbClr val="888888"/>
                </a:solidFill>
                <a:latin typeface="Arial Black"/>
                <a:cs typeface="Arial Black"/>
              </a:rPr>
              <a:t>of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Graz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43793" y="6419189"/>
            <a:ext cx="258445" cy="240029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10"/>
              </a:spcBef>
            </a:pPr>
            <a:fld id="{81D60167-4931-47E6-BA6A-407CBD079E47}" type="slidenum">
              <a:rPr dirty="0" sz="1200" spc="-95">
                <a:solidFill>
                  <a:srgbClr val="888888"/>
                </a:solidFill>
                <a:latin typeface="Arial Black"/>
                <a:cs typeface="Arial Black"/>
              </a:rPr>
              <a:t>34</a:t>
            </a:fld>
            <a:endParaRPr sz="12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24681"/>
            <a:ext cx="7136130" cy="3475990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 spc="-295">
                <a:latin typeface="Arial Black"/>
                <a:cs typeface="Arial Black"/>
              </a:rPr>
              <a:t>Twitter:</a:t>
            </a:r>
            <a:r>
              <a:rPr dirty="0" sz="2800" spc="-285">
                <a:latin typeface="Arial Black"/>
                <a:cs typeface="Arial Black"/>
              </a:rPr>
              <a:t> </a:t>
            </a:r>
            <a:r>
              <a:rPr dirty="0" sz="2800" spc="-190">
                <a:latin typeface="Arial Black"/>
                <a:cs typeface="Arial Black"/>
              </a:rPr>
              <a:t>@wienbibliothek</a:t>
            </a:r>
            <a:endParaRPr sz="2800">
              <a:latin typeface="Arial Black"/>
              <a:cs typeface="Arial Black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Clr>
                <a:srgbClr val="000000"/>
              </a:buClr>
              <a:buFont typeface="Arial"/>
              <a:buChar char="•"/>
              <a:tabLst>
                <a:tab pos="241935" algn="l"/>
              </a:tabLst>
            </a:pPr>
            <a:r>
              <a:rPr dirty="0" u="heavy" sz="2800" spc="-229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Black"/>
                <a:cs typeface="Arial Black"/>
                <a:hlinkClick r:id="rId2"/>
              </a:rPr>
              <a:t>Katharina.Prager@wienbibliothek.at</a:t>
            </a:r>
            <a:endParaRPr sz="2800">
              <a:latin typeface="Arial Black"/>
              <a:cs typeface="Arial Black"/>
            </a:endParaRPr>
          </a:p>
          <a:p>
            <a:pPr marL="241300" indent="-229235">
              <a:lnSpc>
                <a:spcPct val="100000"/>
              </a:lnSpc>
              <a:spcBef>
                <a:spcPts val="675"/>
              </a:spcBef>
              <a:buClr>
                <a:srgbClr val="000000"/>
              </a:buClr>
              <a:buFont typeface="Arial"/>
              <a:buChar char="•"/>
              <a:tabLst>
                <a:tab pos="241935" algn="l"/>
              </a:tabLst>
            </a:pPr>
            <a:r>
              <a:rPr dirty="0" u="heavy" sz="2800" spc="-229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Black"/>
                <a:cs typeface="Arial Black"/>
                <a:hlinkClick r:id="rId3"/>
              </a:rPr>
              <a:t>Evelyne.Luef@wienbibliothek.at</a:t>
            </a:r>
            <a:endParaRPr sz="2800">
              <a:latin typeface="Arial Black"/>
              <a:cs typeface="Arial Black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Clr>
                <a:srgbClr val="000000"/>
              </a:buClr>
              <a:buFont typeface="Arial"/>
              <a:buChar char="•"/>
              <a:tabLst>
                <a:tab pos="241935" algn="l"/>
              </a:tabLst>
            </a:pPr>
            <a:r>
              <a:rPr dirty="0" u="heavy" sz="2800" spc="-23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Black"/>
                <a:cs typeface="Arial Black"/>
                <a:hlinkClick r:id="rId4"/>
              </a:rPr>
              <a:t>Christiane.Fritze@wienbibliothek.at</a:t>
            </a:r>
            <a:endParaRPr sz="28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</a:pPr>
            <a:endParaRPr sz="3600">
              <a:latin typeface="Arial Black"/>
              <a:cs typeface="Arial Black"/>
            </a:endParaRPr>
          </a:p>
          <a:p>
            <a:pPr marL="12700" marR="5080">
              <a:lnSpc>
                <a:spcPts val="3020"/>
              </a:lnSpc>
              <a:spcBef>
                <a:spcPts val="5"/>
              </a:spcBef>
            </a:pPr>
            <a:r>
              <a:rPr dirty="0" u="heavy" sz="2800" spc="-19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Black"/>
                <a:cs typeface="Arial Black"/>
                <a:hlinkClick r:id="rId5"/>
              </a:rPr>
              <a:t>https://www.wienbibliothek.at/bestaende- </a:t>
            </a:r>
            <a:r>
              <a:rPr dirty="0" sz="2800" spc="-195">
                <a:solidFill>
                  <a:srgbClr val="0462C1"/>
                </a:solidFill>
                <a:latin typeface="Arial Black"/>
                <a:cs typeface="Arial Black"/>
                <a:hlinkClick r:id="rId5"/>
              </a:rPr>
              <a:t> </a:t>
            </a:r>
            <a:r>
              <a:rPr dirty="0" u="heavy" sz="2800" spc="-29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Black"/>
                <a:cs typeface="Arial Black"/>
                <a:hlinkClick r:id="rId5"/>
              </a:rPr>
              <a:t>sammlungen/nachlassverzeichnisse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10515600" cy="1324610"/>
          </a:xfrm>
          <a:prstGeom prst="rect"/>
          <a:solidFill>
            <a:srgbClr val="8DAFC1"/>
          </a:solidFill>
        </p:spPr>
        <p:txBody>
          <a:bodyPr wrap="square" lIns="0" tIns="25400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000"/>
              </a:spcBef>
            </a:pPr>
            <a:r>
              <a:rPr dirty="0" spc="-105"/>
              <a:t>Vienna </a:t>
            </a:r>
            <a:r>
              <a:rPr dirty="0" spc="-170"/>
              <a:t>City</a:t>
            </a:r>
            <a:r>
              <a:rPr dirty="0" spc="114"/>
              <a:t> </a:t>
            </a:r>
            <a:r>
              <a:rPr dirty="0" spc="-105"/>
              <a:t>Library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8733"/>
            <a:ext cx="10264140" cy="380619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241300" marR="285115" indent="-22923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 spc="-204">
                <a:latin typeface="Arial Black"/>
                <a:cs typeface="Arial Black"/>
              </a:rPr>
              <a:t>Main </a:t>
            </a:r>
            <a:r>
              <a:rPr dirty="0" sz="2800" spc="-310">
                <a:latin typeface="Arial Black"/>
                <a:cs typeface="Arial Black"/>
              </a:rPr>
              <a:t>focus </a:t>
            </a:r>
            <a:r>
              <a:rPr dirty="0" sz="2800" spc="-360">
                <a:latin typeface="Arial Black"/>
                <a:cs typeface="Arial Black"/>
              </a:rPr>
              <a:t>is </a:t>
            </a:r>
            <a:r>
              <a:rPr dirty="0" sz="2800" spc="-200">
                <a:latin typeface="Arial Black"/>
                <a:cs typeface="Arial Black"/>
              </a:rPr>
              <a:t>on </a:t>
            </a:r>
            <a:r>
              <a:rPr dirty="0" sz="2800" spc="-335">
                <a:latin typeface="Arial Black"/>
                <a:cs typeface="Arial Black"/>
              </a:rPr>
              <a:t>research </a:t>
            </a:r>
            <a:r>
              <a:rPr dirty="0" sz="2800" spc="-235">
                <a:latin typeface="Arial Black"/>
                <a:cs typeface="Arial Black"/>
              </a:rPr>
              <a:t>into and </a:t>
            </a:r>
            <a:r>
              <a:rPr dirty="0" sz="2800" spc="-245">
                <a:latin typeface="Arial Black"/>
                <a:cs typeface="Arial Black"/>
              </a:rPr>
              <a:t>the </a:t>
            </a:r>
            <a:r>
              <a:rPr dirty="0" sz="2800" spc="-265">
                <a:latin typeface="Arial Black"/>
                <a:cs typeface="Arial Black"/>
              </a:rPr>
              <a:t>documentation </a:t>
            </a:r>
            <a:r>
              <a:rPr dirty="0" sz="2800" spc="-140">
                <a:latin typeface="Arial Black"/>
                <a:cs typeface="Arial Black"/>
              </a:rPr>
              <a:t>of</a:t>
            </a:r>
            <a:r>
              <a:rPr dirty="0" sz="2800" spc="-555">
                <a:latin typeface="Arial Black"/>
                <a:cs typeface="Arial Black"/>
              </a:rPr>
              <a:t> </a:t>
            </a:r>
            <a:r>
              <a:rPr dirty="0" sz="2800" spc="-245">
                <a:latin typeface="Arial Black"/>
                <a:cs typeface="Arial Black"/>
              </a:rPr>
              <a:t>the  </a:t>
            </a:r>
            <a:r>
              <a:rPr dirty="0" sz="2800" spc="-250">
                <a:latin typeface="Arial Black"/>
                <a:cs typeface="Arial Black"/>
              </a:rPr>
              <a:t>history </a:t>
            </a:r>
            <a:r>
              <a:rPr dirty="0" sz="2800" spc="-235">
                <a:latin typeface="Arial Black"/>
                <a:cs typeface="Arial Black"/>
              </a:rPr>
              <a:t>and </a:t>
            </a:r>
            <a:r>
              <a:rPr dirty="0" sz="2800" spc="-300">
                <a:latin typeface="Arial Black"/>
                <a:cs typeface="Arial Black"/>
              </a:rPr>
              <a:t>culture </a:t>
            </a:r>
            <a:r>
              <a:rPr dirty="0" sz="2800" spc="-140">
                <a:latin typeface="Arial Black"/>
                <a:cs typeface="Arial Black"/>
              </a:rPr>
              <a:t>of</a:t>
            </a:r>
            <a:r>
              <a:rPr dirty="0" sz="2800" spc="-420">
                <a:latin typeface="Arial Black"/>
                <a:cs typeface="Arial Black"/>
              </a:rPr>
              <a:t> </a:t>
            </a:r>
            <a:r>
              <a:rPr dirty="0" sz="2800" spc="-270">
                <a:latin typeface="Arial Black"/>
                <a:cs typeface="Arial Black"/>
              </a:rPr>
              <a:t>Vienna</a:t>
            </a:r>
            <a:endParaRPr sz="2800">
              <a:latin typeface="Arial Black"/>
              <a:cs typeface="Arial Black"/>
            </a:endParaRPr>
          </a:p>
          <a:p>
            <a:pPr lvl="1" marL="698500" marR="5080" indent="-228600">
              <a:lnSpc>
                <a:spcPts val="2590"/>
              </a:lnSpc>
              <a:spcBef>
                <a:spcPts val="509"/>
              </a:spcBef>
              <a:buFont typeface="Arial"/>
              <a:buChar char="•"/>
              <a:tabLst>
                <a:tab pos="699135" algn="l"/>
              </a:tabLst>
            </a:pPr>
            <a:r>
              <a:rPr dirty="0" sz="2400" spc="-250">
                <a:latin typeface="Arial Black"/>
                <a:cs typeface="Arial Black"/>
              </a:rPr>
              <a:t>Music </a:t>
            </a:r>
            <a:r>
              <a:rPr dirty="0" sz="2400" spc="-200">
                <a:latin typeface="Arial Black"/>
                <a:cs typeface="Arial Black"/>
              </a:rPr>
              <a:t>and </a:t>
            </a:r>
            <a:r>
              <a:rPr dirty="0" sz="2400" spc="-215">
                <a:latin typeface="Arial Black"/>
                <a:cs typeface="Arial Black"/>
              </a:rPr>
              <a:t>Manuscript </a:t>
            </a:r>
            <a:r>
              <a:rPr dirty="0" sz="2400" spc="-195">
                <a:latin typeface="Arial Black"/>
                <a:cs typeface="Arial Black"/>
              </a:rPr>
              <a:t>Department </a:t>
            </a:r>
            <a:r>
              <a:rPr dirty="0" sz="2400" spc="-140">
                <a:latin typeface="Arial Black"/>
                <a:cs typeface="Arial Black"/>
              </a:rPr>
              <a:t>(250.000 </a:t>
            </a:r>
            <a:r>
              <a:rPr dirty="0" sz="2400" spc="-240">
                <a:latin typeface="Arial Black"/>
                <a:cs typeface="Arial Black"/>
              </a:rPr>
              <a:t>catalogued</a:t>
            </a:r>
            <a:r>
              <a:rPr dirty="0" sz="2400" spc="-495">
                <a:latin typeface="Arial Black"/>
                <a:cs typeface="Arial Black"/>
              </a:rPr>
              <a:t> </a:t>
            </a:r>
            <a:r>
              <a:rPr dirty="0" sz="2400" spc="-225">
                <a:latin typeface="Arial Black"/>
                <a:cs typeface="Arial Black"/>
              </a:rPr>
              <a:t>autographs  </a:t>
            </a:r>
            <a:r>
              <a:rPr dirty="0" sz="2400" spc="-200">
                <a:latin typeface="Arial Black"/>
                <a:cs typeface="Arial Black"/>
              </a:rPr>
              <a:t>and </a:t>
            </a:r>
            <a:r>
              <a:rPr dirty="0" sz="2400" spc="-170">
                <a:latin typeface="Arial Black"/>
                <a:cs typeface="Arial Black"/>
              </a:rPr>
              <a:t>100.000 </a:t>
            </a:r>
            <a:r>
              <a:rPr dirty="0" sz="2400" spc="-310">
                <a:latin typeface="Arial Black"/>
                <a:cs typeface="Arial Black"/>
              </a:rPr>
              <a:t>music</a:t>
            </a:r>
            <a:r>
              <a:rPr dirty="0" sz="2400" spc="-440">
                <a:latin typeface="Arial Black"/>
                <a:cs typeface="Arial Black"/>
              </a:rPr>
              <a:t> </a:t>
            </a:r>
            <a:r>
              <a:rPr dirty="0" sz="2400" spc="-250">
                <a:latin typeface="Arial Black"/>
                <a:cs typeface="Arial Black"/>
              </a:rPr>
              <a:t>manuscripts)</a:t>
            </a:r>
            <a:endParaRPr sz="2400">
              <a:latin typeface="Arial Black"/>
              <a:cs typeface="Arial Black"/>
            </a:endParaRPr>
          </a:p>
          <a:p>
            <a:pPr lvl="1" marL="698500" indent="-229235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699135" algn="l"/>
              </a:tabLst>
            </a:pPr>
            <a:r>
              <a:rPr dirty="0" sz="2400" spc="-254">
                <a:latin typeface="Arial Black"/>
                <a:cs typeface="Arial Black"/>
              </a:rPr>
              <a:t>Poster </a:t>
            </a:r>
            <a:r>
              <a:rPr dirty="0" sz="2400" spc="-195">
                <a:latin typeface="Arial Black"/>
                <a:cs typeface="Arial Black"/>
              </a:rPr>
              <a:t>Department </a:t>
            </a:r>
            <a:r>
              <a:rPr dirty="0" sz="2400" spc="-135">
                <a:latin typeface="Arial Black"/>
                <a:cs typeface="Arial Black"/>
              </a:rPr>
              <a:t>(350.000</a:t>
            </a:r>
            <a:r>
              <a:rPr dirty="0" sz="2400" spc="-355">
                <a:latin typeface="Arial Black"/>
                <a:cs typeface="Arial Black"/>
              </a:rPr>
              <a:t> </a:t>
            </a:r>
            <a:r>
              <a:rPr dirty="0" sz="2400" spc="-229">
                <a:latin typeface="Arial Black"/>
                <a:cs typeface="Arial Black"/>
              </a:rPr>
              <a:t>posters)</a:t>
            </a:r>
            <a:endParaRPr sz="2400">
              <a:latin typeface="Arial Black"/>
              <a:cs typeface="Arial Black"/>
            </a:endParaRPr>
          </a:p>
          <a:p>
            <a:pPr lvl="1" marL="698500" indent="-22923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9135" algn="l"/>
              </a:tabLst>
            </a:pPr>
            <a:r>
              <a:rPr dirty="0" sz="2400" spc="-204">
                <a:latin typeface="Arial Black"/>
                <a:cs typeface="Arial Black"/>
              </a:rPr>
              <a:t>Printed </a:t>
            </a:r>
            <a:r>
              <a:rPr dirty="0" sz="2400" spc="-170">
                <a:latin typeface="Arial Black"/>
                <a:cs typeface="Arial Black"/>
              </a:rPr>
              <a:t>Work </a:t>
            </a:r>
            <a:r>
              <a:rPr dirty="0" sz="2400" spc="-195">
                <a:latin typeface="Arial Black"/>
                <a:cs typeface="Arial Black"/>
              </a:rPr>
              <a:t>Department </a:t>
            </a:r>
            <a:r>
              <a:rPr dirty="0" sz="2400" spc="-130">
                <a:latin typeface="Arial Black"/>
                <a:cs typeface="Arial Black"/>
              </a:rPr>
              <a:t>(650.000</a:t>
            </a:r>
            <a:r>
              <a:rPr dirty="0" sz="2400" spc="-555">
                <a:latin typeface="Arial Black"/>
                <a:cs typeface="Arial Black"/>
              </a:rPr>
              <a:t> </a:t>
            </a:r>
            <a:r>
              <a:rPr dirty="0" sz="2400" spc="-245">
                <a:latin typeface="Arial Black"/>
                <a:cs typeface="Arial Black"/>
              </a:rPr>
              <a:t>volumes)</a:t>
            </a:r>
            <a:endParaRPr sz="2400">
              <a:latin typeface="Arial Black"/>
              <a:cs typeface="Arial Black"/>
            </a:endParaRPr>
          </a:p>
          <a:p>
            <a:pPr lvl="1" marL="698500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dirty="0" sz="2400" spc="-190">
                <a:latin typeface="Arial Black"/>
                <a:cs typeface="Arial Black"/>
              </a:rPr>
              <a:t>Digital</a:t>
            </a:r>
            <a:r>
              <a:rPr dirty="0" sz="2400" spc="-275">
                <a:latin typeface="Arial Black"/>
                <a:cs typeface="Arial Black"/>
              </a:rPr>
              <a:t> </a:t>
            </a:r>
            <a:r>
              <a:rPr dirty="0" sz="2400" spc="-204">
                <a:latin typeface="Arial Black"/>
                <a:cs typeface="Arial Black"/>
              </a:rPr>
              <a:t>Library</a:t>
            </a:r>
            <a:endParaRPr sz="2400">
              <a:latin typeface="Arial Black"/>
              <a:cs typeface="Arial Black"/>
            </a:endParaRPr>
          </a:p>
          <a:p>
            <a:pPr lvl="1" marL="698500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dirty="0" sz="2400" spc="-229">
                <a:latin typeface="Arial Black"/>
                <a:cs typeface="Arial Black"/>
              </a:rPr>
              <a:t>Participation</a:t>
            </a:r>
            <a:r>
              <a:rPr dirty="0" sz="2400" spc="-295">
                <a:latin typeface="Arial Black"/>
                <a:cs typeface="Arial Black"/>
              </a:rPr>
              <a:t> </a:t>
            </a:r>
            <a:r>
              <a:rPr dirty="0" sz="2400" spc="-240">
                <a:latin typeface="Arial Black"/>
                <a:cs typeface="Arial Black"/>
              </a:rPr>
              <a:t>initiatives</a:t>
            </a:r>
            <a:endParaRPr sz="2400">
              <a:latin typeface="Arial Black"/>
              <a:cs typeface="Arial Black"/>
            </a:endParaRPr>
          </a:p>
          <a:p>
            <a:pPr lvl="2" marL="1155700" indent="-229235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dirty="0" sz="2000" spc="-200">
                <a:latin typeface="Arial Black"/>
                <a:cs typeface="Arial Black"/>
              </a:rPr>
              <a:t>Crowdsourcing letters</a:t>
            </a:r>
            <a:r>
              <a:rPr dirty="0" sz="2000" spc="-335">
                <a:latin typeface="Arial Black"/>
                <a:cs typeface="Arial Black"/>
              </a:rPr>
              <a:t> </a:t>
            </a:r>
            <a:r>
              <a:rPr dirty="0" sz="2000" spc="-280">
                <a:latin typeface="Arial Black"/>
                <a:cs typeface="Arial Black"/>
              </a:rPr>
              <a:t>1914-1919</a:t>
            </a:r>
            <a:endParaRPr sz="2000">
              <a:latin typeface="Arial Black"/>
              <a:cs typeface="Arial Black"/>
            </a:endParaRPr>
          </a:p>
          <a:p>
            <a:pPr lvl="2" marL="1155700" indent="-229235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dirty="0" sz="2000" spc="-190">
                <a:latin typeface="Arial Black"/>
                <a:cs typeface="Arial Black"/>
              </a:rPr>
              <a:t>Vienna </a:t>
            </a:r>
            <a:r>
              <a:rPr dirty="0" sz="2000" spc="-170">
                <a:latin typeface="Arial Black"/>
                <a:cs typeface="Arial Black"/>
              </a:rPr>
              <a:t>History</a:t>
            </a:r>
            <a:r>
              <a:rPr dirty="0" sz="2000" spc="-280">
                <a:latin typeface="Arial Black"/>
                <a:cs typeface="Arial Black"/>
              </a:rPr>
              <a:t> </a:t>
            </a:r>
            <a:r>
              <a:rPr dirty="0" sz="2000" spc="-155">
                <a:latin typeface="Arial Black"/>
                <a:cs typeface="Arial Black"/>
              </a:rPr>
              <a:t>Wiki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27492" y="4226052"/>
            <a:ext cx="4064507" cy="553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132064" y="4899659"/>
            <a:ext cx="4059935" cy="551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127492" y="5625084"/>
            <a:ext cx="4064507" cy="5516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774695" y="6419189"/>
            <a:ext cx="7887970" cy="240029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200" spc="-95">
                <a:solidFill>
                  <a:srgbClr val="888888"/>
                </a:solidFill>
                <a:latin typeface="Arial Black"/>
                <a:cs typeface="Arial Black"/>
              </a:rPr>
              <a:t>Workshop</a:t>
            </a:r>
            <a:r>
              <a:rPr dirty="0" sz="1200" spc="-15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85">
                <a:solidFill>
                  <a:srgbClr val="888888"/>
                </a:solidFill>
                <a:latin typeface="Arial Black"/>
                <a:cs typeface="Arial Black"/>
              </a:rPr>
              <a:t>on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Information</a:t>
            </a:r>
            <a:r>
              <a:rPr dirty="0" sz="1200" spc="-14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Vizualization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0">
                <a:solidFill>
                  <a:srgbClr val="888888"/>
                </a:solidFill>
                <a:latin typeface="Arial Black"/>
                <a:cs typeface="Arial Black"/>
              </a:rPr>
              <a:t>in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the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(Digital)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Humanities,</a:t>
            </a:r>
            <a:r>
              <a:rPr dirty="0" sz="1200" spc="-14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80">
                <a:solidFill>
                  <a:srgbClr val="888888"/>
                </a:solidFill>
                <a:latin typeface="Arial Black"/>
                <a:cs typeface="Arial Black"/>
              </a:rPr>
              <a:t>27th-28th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60">
                <a:solidFill>
                  <a:srgbClr val="888888"/>
                </a:solidFill>
                <a:latin typeface="Arial Black"/>
                <a:cs typeface="Arial Black"/>
              </a:rPr>
              <a:t>of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95">
                <a:solidFill>
                  <a:srgbClr val="888888"/>
                </a:solidFill>
                <a:latin typeface="Arial Black"/>
                <a:cs typeface="Arial Black"/>
              </a:rPr>
              <a:t>October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2022,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14">
                <a:solidFill>
                  <a:srgbClr val="888888"/>
                </a:solidFill>
                <a:latin typeface="Arial Black"/>
                <a:cs typeface="Arial Black"/>
              </a:rPr>
              <a:t>University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60">
                <a:solidFill>
                  <a:srgbClr val="888888"/>
                </a:solidFill>
                <a:latin typeface="Arial Black"/>
                <a:cs typeface="Arial Black"/>
              </a:rPr>
              <a:t>of</a:t>
            </a:r>
            <a:r>
              <a:rPr dirty="0" sz="1200" spc="-13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Graz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6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10"/>
              </a:spcBef>
            </a:pPr>
            <a:fld id="{81D60167-4931-47E6-BA6A-407CBD079E47}" type="slidenum">
              <a:rPr dirty="0" spc="-180"/>
              <a:t>10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10515600" cy="1324610"/>
          </a:xfrm>
          <a:prstGeom prst="rect"/>
          <a:solidFill>
            <a:srgbClr val="8DAFC1"/>
          </a:solidFill>
        </p:spPr>
        <p:txBody>
          <a:bodyPr wrap="square" lIns="0" tIns="25400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000"/>
              </a:spcBef>
            </a:pPr>
            <a:r>
              <a:rPr dirty="0" spc="-40"/>
              <a:t>Estate, </a:t>
            </a:r>
            <a:r>
              <a:rPr dirty="0" spc="-110"/>
              <a:t>remains,</a:t>
            </a:r>
            <a:r>
              <a:rPr dirty="0" spc="25"/>
              <a:t> </a:t>
            </a:r>
            <a:r>
              <a:rPr dirty="0" spc="-60"/>
              <a:t>bequests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774695" y="6419189"/>
            <a:ext cx="7887970" cy="240029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200" spc="-95">
                <a:solidFill>
                  <a:srgbClr val="888888"/>
                </a:solidFill>
                <a:latin typeface="Arial Black"/>
                <a:cs typeface="Arial Black"/>
              </a:rPr>
              <a:t>Workshop</a:t>
            </a:r>
            <a:r>
              <a:rPr dirty="0" sz="1200" spc="-15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85">
                <a:solidFill>
                  <a:srgbClr val="888888"/>
                </a:solidFill>
                <a:latin typeface="Arial Black"/>
                <a:cs typeface="Arial Black"/>
              </a:rPr>
              <a:t>on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Information</a:t>
            </a:r>
            <a:r>
              <a:rPr dirty="0" sz="1200" spc="-14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Vizualization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0">
                <a:solidFill>
                  <a:srgbClr val="888888"/>
                </a:solidFill>
                <a:latin typeface="Arial Black"/>
                <a:cs typeface="Arial Black"/>
              </a:rPr>
              <a:t>in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the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(Digital)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Humanities,</a:t>
            </a:r>
            <a:r>
              <a:rPr dirty="0" sz="1200" spc="-14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80">
                <a:solidFill>
                  <a:srgbClr val="888888"/>
                </a:solidFill>
                <a:latin typeface="Arial Black"/>
                <a:cs typeface="Arial Black"/>
              </a:rPr>
              <a:t>27th-28th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60">
                <a:solidFill>
                  <a:srgbClr val="888888"/>
                </a:solidFill>
                <a:latin typeface="Arial Black"/>
                <a:cs typeface="Arial Black"/>
              </a:rPr>
              <a:t>of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95">
                <a:solidFill>
                  <a:srgbClr val="888888"/>
                </a:solidFill>
                <a:latin typeface="Arial Black"/>
                <a:cs typeface="Arial Black"/>
              </a:rPr>
              <a:t>October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2022,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14">
                <a:solidFill>
                  <a:srgbClr val="888888"/>
                </a:solidFill>
                <a:latin typeface="Arial Black"/>
                <a:cs typeface="Arial Black"/>
              </a:rPr>
              <a:t>University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60">
                <a:solidFill>
                  <a:srgbClr val="888888"/>
                </a:solidFill>
                <a:latin typeface="Arial Black"/>
                <a:cs typeface="Arial Black"/>
              </a:rPr>
              <a:t>of</a:t>
            </a:r>
            <a:r>
              <a:rPr dirty="0" sz="1200" spc="-13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Graz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6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10"/>
              </a:spcBef>
            </a:pPr>
            <a:fld id="{81D60167-4931-47E6-BA6A-407CBD079E47}" type="slidenum">
              <a:rPr dirty="0" spc="-18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16939" y="1737106"/>
            <a:ext cx="9342755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600" spc="-225">
                <a:latin typeface="Arial Black"/>
                <a:cs typeface="Arial Black"/>
              </a:rPr>
              <a:t>Material</a:t>
            </a:r>
            <a:r>
              <a:rPr dirty="0" sz="2600" spc="-310">
                <a:latin typeface="Arial Black"/>
                <a:cs typeface="Arial Black"/>
              </a:rPr>
              <a:t> </a:t>
            </a:r>
            <a:r>
              <a:rPr dirty="0" sz="2600" spc="-225">
                <a:latin typeface="Arial Black"/>
                <a:cs typeface="Arial Black"/>
              </a:rPr>
              <a:t>that</a:t>
            </a:r>
            <a:r>
              <a:rPr dirty="0" sz="2600" spc="-310">
                <a:latin typeface="Arial Black"/>
                <a:cs typeface="Arial Black"/>
              </a:rPr>
              <a:t> </a:t>
            </a:r>
            <a:r>
              <a:rPr dirty="0" sz="2600" spc="-330">
                <a:latin typeface="Arial Black"/>
                <a:cs typeface="Arial Black"/>
              </a:rPr>
              <a:t>is</a:t>
            </a:r>
            <a:r>
              <a:rPr dirty="0" sz="2600" spc="-280">
                <a:latin typeface="Arial Black"/>
                <a:cs typeface="Arial Black"/>
              </a:rPr>
              <a:t> </a:t>
            </a:r>
            <a:r>
              <a:rPr dirty="0" sz="2600" spc="-125">
                <a:latin typeface="Arial Black"/>
                <a:cs typeface="Arial Black"/>
              </a:rPr>
              <a:t>of</a:t>
            </a:r>
            <a:r>
              <a:rPr dirty="0" sz="2600" spc="-280">
                <a:latin typeface="Arial Black"/>
                <a:cs typeface="Arial Black"/>
              </a:rPr>
              <a:t> </a:t>
            </a:r>
            <a:r>
              <a:rPr dirty="0" sz="2600" spc="-260">
                <a:latin typeface="Arial Black"/>
                <a:cs typeface="Arial Black"/>
              </a:rPr>
              <a:t>interest</a:t>
            </a:r>
            <a:r>
              <a:rPr dirty="0" sz="2600" spc="-325">
                <a:latin typeface="Arial Black"/>
                <a:cs typeface="Arial Black"/>
              </a:rPr>
              <a:t> </a:t>
            </a:r>
            <a:r>
              <a:rPr dirty="0" sz="2600" spc="-204">
                <a:latin typeface="Arial Black"/>
                <a:cs typeface="Arial Black"/>
              </a:rPr>
              <a:t>to</a:t>
            </a:r>
            <a:r>
              <a:rPr dirty="0" sz="2600" spc="-290">
                <a:latin typeface="Arial Black"/>
                <a:cs typeface="Arial Black"/>
              </a:rPr>
              <a:t> </a:t>
            </a:r>
            <a:r>
              <a:rPr dirty="0" sz="2600" spc="-225">
                <a:latin typeface="Arial Black"/>
                <a:cs typeface="Arial Black"/>
              </a:rPr>
              <a:t>the</a:t>
            </a:r>
            <a:r>
              <a:rPr dirty="0" sz="2600" spc="-310">
                <a:latin typeface="Arial Black"/>
                <a:cs typeface="Arial Black"/>
              </a:rPr>
              <a:t> </a:t>
            </a:r>
            <a:r>
              <a:rPr dirty="0" sz="2600" spc="-225">
                <a:latin typeface="Arial Black"/>
                <a:cs typeface="Arial Black"/>
              </a:rPr>
              <a:t>posterity</a:t>
            </a:r>
            <a:r>
              <a:rPr dirty="0" sz="2600" spc="-315">
                <a:latin typeface="Arial Black"/>
                <a:cs typeface="Arial Black"/>
              </a:rPr>
              <a:t> </a:t>
            </a:r>
            <a:r>
              <a:rPr dirty="0" sz="2600" spc="-125">
                <a:latin typeface="Arial Black"/>
                <a:cs typeface="Arial Black"/>
              </a:rPr>
              <a:t>of</a:t>
            </a:r>
            <a:r>
              <a:rPr dirty="0" sz="2600" spc="-285">
                <a:latin typeface="Arial Black"/>
                <a:cs typeface="Arial Black"/>
              </a:rPr>
              <a:t> </a:t>
            </a:r>
            <a:r>
              <a:rPr dirty="0" sz="2600" spc="-225">
                <a:latin typeface="Arial Black"/>
                <a:cs typeface="Arial Black"/>
              </a:rPr>
              <a:t>the</a:t>
            </a:r>
            <a:r>
              <a:rPr dirty="0" sz="2600" spc="-305">
                <a:latin typeface="Arial Black"/>
                <a:cs typeface="Arial Black"/>
              </a:rPr>
              <a:t> </a:t>
            </a:r>
            <a:r>
              <a:rPr dirty="0" sz="2600" spc="-225">
                <a:latin typeface="Arial Black"/>
                <a:cs typeface="Arial Black"/>
              </a:rPr>
              <a:t>person</a:t>
            </a:r>
            <a:r>
              <a:rPr dirty="0" sz="2600" spc="-300">
                <a:latin typeface="Arial Black"/>
                <a:cs typeface="Arial Black"/>
              </a:rPr>
              <a:t> </a:t>
            </a:r>
            <a:r>
              <a:rPr dirty="0" sz="2600" spc="-254">
                <a:latin typeface="Arial Black"/>
                <a:cs typeface="Arial Black"/>
              </a:rPr>
              <a:t>with</a:t>
            </a:r>
            <a:endParaRPr sz="26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5844" y="2014474"/>
            <a:ext cx="4999990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280">
                <a:latin typeface="Arial Black"/>
                <a:cs typeface="Arial Black"/>
              </a:rPr>
              <a:t>reference </a:t>
            </a:r>
            <a:r>
              <a:rPr dirty="0" sz="2600" spc="-204">
                <a:latin typeface="Arial Black"/>
                <a:cs typeface="Arial Black"/>
              </a:rPr>
              <a:t>to </a:t>
            </a:r>
            <a:r>
              <a:rPr dirty="0" sz="2600" spc="-280">
                <a:latin typeface="Arial Black"/>
                <a:cs typeface="Arial Black"/>
              </a:rPr>
              <a:t>his </a:t>
            </a:r>
            <a:r>
              <a:rPr dirty="0" sz="2600" spc="-275">
                <a:latin typeface="Arial Black"/>
                <a:cs typeface="Arial Black"/>
              </a:rPr>
              <a:t>work </a:t>
            </a:r>
            <a:r>
              <a:rPr dirty="0" sz="2600" spc="-210">
                <a:latin typeface="Arial Black"/>
                <a:cs typeface="Arial Black"/>
              </a:rPr>
              <a:t>and</a:t>
            </a:r>
            <a:r>
              <a:rPr dirty="0" sz="2600" spc="-495">
                <a:latin typeface="Arial Black"/>
                <a:cs typeface="Arial Black"/>
              </a:rPr>
              <a:t> </a:t>
            </a:r>
            <a:r>
              <a:rPr dirty="0" sz="2600" spc="-254">
                <a:latin typeface="Arial Black"/>
                <a:cs typeface="Arial Black"/>
              </a:rPr>
              <a:t>activity</a:t>
            </a:r>
            <a:endParaRPr sz="26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2418029"/>
            <a:ext cx="9709785" cy="4229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600" spc="-225">
                <a:latin typeface="Arial Black"/>
                <a:cs typeface="Arial Black"/>
              </a:rPr>
              <a:t>Cataloguing </a:t>
            </a:r>
            <a:r>
              <a:rPr dirty="0" sz="2600" spc="-270">
                <a:latin typeface="Arial Black"/>
                <a:cs typeface="Arial Black"/>
              </a:rPr>
              <a:t>rules </a:t>
            </a:r>
            <a:r>
              <a:rPr dirty="0" sz="2600" spc="-150">
                <a:latin typeface="Arial Black"/>
                <a:cs typeface="Arial Black"/>
              </a:rPr>
              <a:t>for </a:t>
            </a:r>
            <a:r>
              <a:rPr dirty="0" sz="2600" spc="-310">
                <a:latin typeface="Arial Black"/>
                <a:cs typeface="Arial Black"/>
              </a:rPr>
              <a:t>estates </a:t>
            </a:r>
            <a:r>
              <a:rPr dirty="0" sz="2600" spc="-229">
                <a:latin typeface="Arial Black"/>
                <a:cs typeface="Arial Black"/>
              </a:rPr>
              <a:t>(RNAB, </a:t>
            </a:r>
            <a:r>
              <a:rPr dirty="0" sz="2600" spc="-320">
                <a:latin typeface="Arial Black"/>
                <a:cs typeface="Arial Black"/>
              </a:rPr>
              <a:t>2019, </a:t>
            </a:r>
            <a:r>
              <a:rPr dirty="0" sz="2600" spc="-495">
                <a:latin typeface="Arial Black"/>
                <a:cs typeface="Arial Black"/>
              </a:rPr>
              <a:t>v1.1 </a:t>
            </a:r>
            <a:r>
              <a:rPr dirty="0" sz="2600" spc="-215">
                <a:latin typeface="Arial Black"/>
                <a:cs typeface="Arial Black"/>
              </a:rPr>
              <a:t>2022,</a:t>
            </a:r>
            <a:r>
              <a:rPr dirty="0" sz="2600" spc="-375">
                <a:latin typeface="Arial Black"/>
                <a:cs typeface="Arial Black"/>
              </a:rPr>
              <a:t> </a:t>
            </a:r>
            <a:r>
              <a:rPr dirty="0" sz="2600" spc="-320">
                <a:latin typeface="Arial Black"/>
                <a:cs typeface="Arial Black"/>
              </a:rPr>
              <a:t>„Resource</a:t>
            </a:r>
            <a:endParaRPr sz="26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5844" y="2696082"/>
            <a:ext cx="9284335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229">
                <a:latin typeface="Arial Black"/>
                <a:cs typeface="Arial Black"/>
              </a:rPr>
              <a:t>indexing</a:t>
            </a:r>
            <a:r>
              <a:rPr dirty="0" sz="2600" spc="-310">
                <a:latin typeface="Arial Black"/>
                <a:cs typeface="Arial Black"/>
              </a:rPr>
              <a:t> </a:t>
            </a:r>
            <a:r>
              <a:rPr dirty="0" sz="2600" spc="-254">
                <a:latin typeface="Arial Black"/>
                <a:cs typeface="Arial Black"/>
              </a:rPr>
              <a:t>with</a:t>
            </a:r>
            <a:r>
              <a:rPr dirty="0" sz="2600" spc="-295">
                <a:latin typeface="Arial Black"/>
                <a:cs typeface="Arial Black"/>
              </a:rPr>
              <a:t> </a:t>
            </a:r>
            <a:r>
              <a:rPr dirty="0" sz="2600" spc="-204">
                <a:latin typeface="Arial Black"/>
                <a:cs typeface="Arial Black"/>
              </a:rPr>
              <a:t>norm</a:t>
            </a:r>
            <a:r>
              <a:rPr dirty="0" sz="2600" spc="-285">
                <a:latin typeface="Arial Black"/>
                <a:cs typeface="Arial Black"/>
              </a:rPr>
              <a:t> </a:t>
            </a:r>
            <a:r>
              <a:rPr dirty="0" sz="2600" spc="-240">
                <a:latin typeface="Arial Black"/>
                <a:cs typeface="Arial Black"/>
              </a:rPr>
              <a:t>data</a:t>
            </a:r>
            <a:r>
              <a:rPr dirty="0" sz="2600" spc="-300">
                <a:latin typeface="Arial Black"/>
                <a:cs typeface="Arial Black"/>
              </a:rPr>
              <a:t> </a:t>
            </a:r>
            <a:r>
              <a:rPr dirty="0" sz="2600" spc="-215">
                <a:latin typeface="Arial Black"/>
                <a:cs typeface="Arial Black"/>
              </a:rPr>
              <a:t>in</a:t>
            </a:r>
            <a:r>
              <a:rPr dirty="0" sz="2600" spc="-280">
                <a:latin typeface="Arial Black"/>
                <a:cs typeface="Arial Black"/>
              </a:rPr>
              <a:t> </a:t>
            </a:r>
            <a:r>
              <a:rPr dirty="0" sz="2600" spc="-300">
                <a:latin typeface="Arial Black"/>
                <a:cs typeface="Arial Black"/>
              </a:rPr>
              <a:t>archives</a:t>
            </a:r>
            <a:r>
              <a:rPr dirty="0" sz="2600" spc="-310">
                <a:latin typeface="Arial Black"/>
                <a:cs typeface="Arial Black"/>
              </a:rPr>
              <a:t> </a:t>
            </a:r>
            <a:r>
              <a:rPr dirty="0" sz="2600" spc="-210">
                <a:latin typeface="Arial Black"/>
                <a:cs typeface="Arial Black"/>
              </a:rPr>
              <a:t>and</a:t>
            </a:r>
            <a:r>
              <a:rPr dirty="0" sz="2600" spc="-300">
                <a:latin typeface="Arial Black"/>
                <a:cs typeface="Arial Black"/>
              </a:rPr>
              <a:t> </a:t>
            </a:r>
            <a:r>
              <a:rPr dirty="0" sz="2600" spc="-250">
                <a:latin typeface="Arial Black"/>
                <a:cs typeface="Arial Black"/>
              </a:rPr>
              <a:t>libraries</a:t>
            </a:r>
            <a:r>
              <a:rPr dirty="0" sz="2600" spc="-315">
                <a:latin typeface="Arial Black"/>
                <a:cs typeface="Arial Black"/>
              </a:rPr>
              <a:t> </a:t>
            </a:r>
            <a:r>
              <a:rPr dirty="0" sz="2600" spc="-150">
                <a:latin typeface="Arial Black"/>
                <a:cs typeface="Arial Black"/>
              </a:rPr>
              <a:t>for</a:t>
            </a:r>
            <a:r>
              <a:rPr dirty="0" sz="2600" spc="-285">
                <a:latin typeface="Arial Black"/>
                <a:cs typeface="Arial Black"/>
              </a:rPr>
              <a:t> </a:t>
            </a:r>
            <a:r>
              <a:rPr dirty="0" sz="2600" spc="-240">
                <a:latin typeface="Arial Black"/>
                <a:cs typeface="Arial Black"/>
              </a:rPr>
              <a:t>personal,</a:t>
            </a:r>
            <a:endParaRPr sz="26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5844" y="2973451"/>
            <a:ext cx="6429375" cy="7213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2980"/>
              </a:lnSpc>
              <a:spcBef>
                <a:spcPts val="105"/>
              </a:spcBef>
            </a:pPr>
            <a:r>
              <a:rPr dirty="0" sz="2600" spc="-260">
                <a:latin typeface="Arial Black"/>
                <a:cs typeface="Arial Black"/>
              </a:rPr>
              <a:t>family, </a:t>
            </a:r>
            <a:r>
              <a:rPr dirty="0" sz="2600" spc="-245">
                <a:latin typeface="Arial Black"/>
                <a:cs typeface="Arial Black"/>
              </a:rPr>
              <a:t>corporate </a:t>
            </a:r>
            <a:r>
              <a:rPr dirty="0" sz="2600" spc="-300">
                <a:latin typeface="Arial Black"/>
                <a:cs typeface="Arial Black"/>
              </a:rPr>
              <a:t>archives </a:t>
            </a:r>
            <a:r>
              <a:rPr dirty="0" sz="2600" spc="-210">
                <a:latin typeface="Arial Black"/>
                <a:cs typeface="Arial Black"/>
              </a:rPr>
              <a:t>and</a:t>
            </a:r>
            <a:r>
              <a:rPr dirty="0" sz="2600" spc="-475">
                <a:latin typeface="Arial Black"/>
                <a:cs typeface="Arial Black"/>
              </a:rPr>
              <a:t> </a:t>
            </a:r>
            <a:r>
              <a:rPr dirty="0" sz="2600" spc="-280">
                <a:latin typeface="Arial Black"/>
                <a:cs typeface="Arial Black"/>
              </a:rPr>
              <a:t>collections”)</a:t>
            </a:r>
            <a:endParaRPr sz="2600">
              <a:latin typeface="Arial Black"/>
              <a:cs typeface="Arial Black"/>
            </a:endParaRPr>
          </a:p>
          <a:p>
            <a:pPr marL="469265" indent="-229235">
              <a:lnSpc>
                <a:spcPts val="2500"/>
              </a:lnSpc>
              <a:buClr>
                <a:srgbClr val="000000"/>
              </a:buClr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u="heavy" sz="2200" spc="-8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Black"/>
                <a:cs typeface="Arial Black"/>
                <a:hlinkClick r:id="rId2"/>
              </a:rPr>
              <a:t>https://d-nb.info/1250862868/34</a:t>
            </a:r>
            <a:endParaRPr sz="22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6939" y="3675710"/>
            <a:ext cx="10021570" cy="4229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600" spc="-245">
                <a:latin typeface="Arial Black"/>
                <a:cs typeface="Arial Black"/>
              </a:rPr>
              <a:t>Preliminary</a:t>
            </a:r>
            <a:r>
              <a:rPr dirty="0" sz="2600" spc="-320">
                <a:latin typeface="Arial Black"/>
                <a:cs typeface="Arial Black"/>
              </a:rPr>
              <a:t> </a:t>
            </a:r>
            <a:r>
              <a:rPr dirty="0" sz="2600" spc="-229">
                <a:latin typeface="Arial Black"/>
                <a:cs typeface="Arial Black"/>
              </a:rPr>
              <a:t>inventory,</a:t>
            </a:r>
            <a:r>
              <a:rPr dirty="0" sz="2600" spc="-315">
                <a:latin typeface="Arial Black"/>
                <a:cs typeface="Arial Black"/>
              </a:rPr>
              <a:t> </a:t>
            </a:r>
            <a:r>
              <a:rPr dirty="0" sz="2600" spc="-225">
                <a:latin typeface="Arial Black"/>
                <a:cs typeface="Arial Black"/>
              </a:rPr>
              <a:t>partial</a:t>
            </a:r>
            <a:r>
              <a:rPr dirty="0" sz="2600" spc="-300">
                <a:latin typeface="Arial Black"/>
                <a:cs typeface="Arial Black"/>
              </a:rPr>
              <a:t> </a:t>
            </a:r>
            <a:r>
              <a:rPr dirty="0" sz="2600" spc="-229">
                <a:latin typeface="Arial Black"/>
                <a:cs typeface="Arial Black"/>
              </a:rPr>
              <a:t>inventory,</a:t>
            </a:r>
            <a:r>
              <a:rPr dirty="0" sz="2600" spc="-315">
                <a:latin typeface="Arial Black"/>
                <a:cs typeface="Arial Black"/>
              </a:rPr>
              <a:t> </a:t>
            </a:r>
            <a:r>
              <a:rPr dirty="0" sz="2600" spc="-235">
                <a:latin typeface="Arial Black"/>
                <a:cs typeface="Arial Black"/>
              </a:rPr>
              <a:t>splinter</a:t>
            </a:r>
            <a:r>
              <a:rPr dirty="0" sz="2600" spc="-325">
                <a:latin typeface="Arial Black"/>
                <a:cs typeface="Arial Black"/>
              </a:rPr>
              <a:t> </a:t>
            </a:r>
            <a:r>
              <a:rPr dirty="0" sz="2600" spc="-229">
                <a:latin typeface="Arial Black"/>
                <a:cs typeface="Arial Black"/>
              </a:rPr>
              <a:t>inventory,</a:t>
            </a:r>
            <a:r>
              <a:rPr dirty="0" sz="2600" spc="-315">
                <a:latin typeface="Arial Black"/>
                <a:cs typeface="Arial Black"/>
              </a:rPr>
              <a:t> </a:t>
            </a:r>
            <a:r>
              <a:rPr dirty="0" sz="2600" spc="-220">
                <a:latin typeface="Arial Black"/>
                <a:cs typeface="Arial Black"/>
              </a:rPr>
              <a:t>crypto</a:t>
            </a:r>
            <a:endParaRPr sz="26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5844" y="3953636"/>
            <a:ext cx="1470660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145">
                <a:latin typeface="Arial Black"/>
                <a:cs typeface="Arial Black"/>
              </a:rPr>
              <a:t>i</a:t>
            </a:r>
            <a:r>
              <a:rPr dirty="0" sz="2600" spc="-315">
                <a:latin typeface="Arial Black"/>
                <a:cs typeface="Arial Black"/>
              </a:rPr>
              <a:t>n</a:t>
            </a:r>
            <a:r>
              <a:rPr dirty="0" sz="2600" spc="-250">
                <a:latin typeface="Arial Black"/>
                <a:cs typeface="Arial Black"/>
              </a:rPr>
              <a:t>v</a:t>
            </a:r>
            <a:r>
              <a:rPr dirty="0" sz="2600" spc="-254">
                <a:latin typeface="Arial Black"/>
                <a:cs typeface="Arial Black"/>
              </a:rPr>
              <a:t>en</a:t>
            </a:r>
            <a:r>
              <a:rPr dirty="0" sz="2600" spc="-200">
                <a:latin typeface="Arial Black"/>
                <a:cs typeface="Arial Black"/>
              </a:rPr>
              <a:t>t</a:t>
            </a:r>
            <a:r>
              <a:rPr dirty="0" sz="2600" spc="-200">
                <a:latin typeface="Arial Black"/>
                <a:cs typeface="Arial Black"/>
              </a:rPr>
              <a:t>o</a:t>
            </a:r>
            <a:r>
              <a:rPr dirty="0" sz="2600" spc="-120">
                <a:latin typeface="Arial Black"/>
                <a:cs typeface="Arial Black"/>
              </a:rPr>
              <a:t>r</a:t>
            </a:r>
            <a:r>
              <a:rPr dirty="0" sz="2600" spc="-210">
                <a:latin typeface="Arial Black"/>
                <a:cs typeface="Arial Black"/>
              </a:rPr>
              <a:t>y</a:t>
            </a:r>
            <a:endParaRPr sz="26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6939" y="4357496"/>
            <a:ext cx="9329420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600" spc="-185">
                <a:latin typeface="Arial Black"/>
                <a:cs typeface="Arial Black"/>
              </a:rPr>
              <a:t>Different</a:t>
            </a:r>
            <a:r>
              <a:rPr dirty="0" sz="2600" spc="-310">
                <a:latin typeface="Arial Black"/>
                <a:cs typeface="Arial Black"/>
              </a:rPr>
              <a:t> </a:t>
            </a:r>
            <a:r>
              <a:rPr dirty="0" sz="2600" spc="-229">
                <a:latin typeface="Arial Black"/>
                <a:cs typeface="Arial Black"/>
              </a:rPr>
              <a:t>traditions</a:t>
            </a:r>
            <a:r>
              <a:rPr dirty="0" sz="2600" spc="-330">
                <a:latin typeface="Arial Black"/>
                <a:cs typeface="Arial Black"/>
              </a:rPr>
              <a:t> </a:t>
            </a:r>
            <a:r>
              <a:rPr dirty="0" sz="2600" spc="-125">
                <a:latin typeface="Arial Black"/>
                <a:cs typeface="Arial Black"/>
              </a:rPr>
              <a:t>of</a:t>
            </a:r>
            <a:r>
              <a:rPr dirty="0" sz="2600" spc="-275">
                <a:latin typeface="Arial Black"/>
                <a:cs typeface="Arial Black"/>
              </a:rPr>
              <a:t> </a:t>
            </a:r>
            <a:r>
              <a:rPr dirty="0" sz="2600" spc="-215">
                <a:latin typeface="Arial Black"/>
                <a:cs typeface="Arial Black"/>
              </a:rPr>
              <a:t>inventory</a:t>
            </a:r>
            <a:r>
              <a:rPr dirty="0" sz="2600" spc="-335">
                <a:latin typeface="Arial Black"/>
                <a:cs typeface="Arial Black"/>
              </a:rPr>
              <a:t> </a:t>
            </a:r>
            <a:r>
              <a:rPr dirty="0" sz="2600" spc="-225">
                <a:latin typeface="Arial Black"/>
                <a:cs typeface="Arial Black"/>
              </a:rPr>
              <a:t>the</a:t>
            </a:r>
            <a:r>
              <a:rPr dirty="0" sz="2600" spc="-310">
                <a:latin typeface="Arial Black"/>
                <a:cs typeface="Arial Black"/>
              </a:rPr>
              <a:t> </a:t>
            </a:r>
            <a:r>
              <a:rPr dirty="0" sz="2600" spc="-295">
                <a:latin typeface="Arial Black"/>
                <a:cs typeface="Arial Black"/>
              </a:rPr>
              <a:t>estates,</a:t>
            </a:r>
            <a:r>
              <a:rPr dirty="0" sz="2600" spc="-300">
                <a:latin typeface="Arial Black"/>
                <a:cs typeface="Arial Black"/>
              </a:rPr>
              <a:t> </a:t>
            </a:r>
            <a:r>
              <a:rPr dirty="0" sz="2600" spc="-260">
                <a:latin typeface="Arial Black"/>
                <a:cs typeface="Arial Black"/>
              </a:rPr>
              <a:t>even</a:t>
            </a:r>
            <a:r>
              <a:rPr dirty="0" sz="2600" spc="-285">
                <a:latin typeface="Arial Black"/>
                <a:cs typeface="Arial Black"/>
              </a:rPr>
              <a:t> </a:t>
            </a:r>
            <a:r>
              <a:rPr dirty="0" sz="2600" spc="-240">
                <a:latin typeface="Arial Black"/>
                <a:cs typeface="Arial Black"/>
              </a:rPr>
              <a:t>within</a:t>
            </a:r>
            <a:r>
              <a:rPr dirty="0" sz="2600" spc="-310">
                <a:latin typeface="Arial Black"/>
                <a:cs typeface="Arial Black"/>
              </a:rPr>
              <a:t> </a:t>
            </a:r>
            <a:r>
              <a:rPr dirty="0" sz="2600" spc="-225">
                <a:latin typeface="Arial Black"/>
                <a:cs typeface="Arial Black"/>
              </a:rPr>
              <a:t>one</a:t>
            </a:r>
            <a:endParaRPr sz="26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6939" y="4634865"/>
            <a:ext cx="5574665" cy="1125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dirty="0" sz="2600" spc="-225">
                <a:latin typeface="Arial Black"/>
                <a:cs typeface="Arial Black"/>
              </a:rPr>
              <a:t>institution</a:t>
            </a:r>
            <a:endParaRPr sz="2600">
              <a:latin typeface="Arial Black"/>
              <a:cs typeface="Arial Black"/>
            </a:endParaRPr>
          </a:p>
          <a:p>
            <a:pPr marL="241300" indent="-229235">
              <a:lnSpc>
                <a:spcPts val="2970"/>
              </a:lnSpc>
              <a:spcBef>
                <a:spcPts val="7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600" spc="-175">
                <a:latin typeface="Arial Black"/>
                <a:cs typeface="Arial Black"/>
              </a:rPr>
              <a:t>We </a:t>
            </a:r>
            <a:r>
              <a:rPr dirty="0" sz="2600" spc="-235">
                <a:latin typeface="Arial Black"/>
                <a:cs typeface="Arial Black"/>
              </a:rPr>
              <a:t>follow </a:t>
            </a:r>
            <a:r>
              <a:rPr dirty="0" sz="2600" spc="-225">
                <a:latin typeface="Arial Black"/>
                <a:cs typeface="Arial Black"/>
              </a:rPr>
              <a:t>the </a:t>
            </a:r>
            <a:r>
              <a:rPr dirty="0" sz="2600" spc="-265">
                <a:latin typeface="Arial Black"/>
                <a:cs typeface="Arial Black"/>
              </a:rPr>
              <a:t>provenance</a:t>
            </a:r>
            <a:r>
              <a:rPr dirty="0" sz="2600" spc="-580">
                <a:latin typeface="Arial Black"/>
                <a:cs typeface="Arial Black"/>
              </a:rPr>
              <a:t> </a:t>
            </a:r>
            <a:r>
              <a:rPr dirty="0" sz="2600" spc="-229">
                <a:latin typeface="Arial Black"/>
                <a:cs typeface="Arial Black"/>
              </a:rPr>
              <a:t>principle</a:t>
            </a:r>
            <a:endParaRPr sz="2600">
              <a:latin typeface="Arial Black"/>
              <a:cs typeface="Arial Black"/>
            </a:endParaRPr>
          </a:p>
          <a:p>
            <a:pPr lvl="1" marL="698500" indent="-229235">
              <a:lnSpc>
                <a:spcPts val="2490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dirty="0" sz="2200" spc="-215">
                <a:latin typeface="Arial Black"/>
                <a:cs typeface="Arial Black"/>
              </a:rPr>
              <a:t>Every </a:t>
            </a:r>
            <a:r>
              <a:rPr dirty="0" sz="2200" spc="-229">
                <a:latin typeface="Arial Black"/>
                <a:cs typeface="Arial Black"/>
              </a:rPr>
              <a:t>acquisition </a:t>
            </a:r>
            <a:r>
              <a:rPr dirty="0" sz="2200" spc="-325">
                <a:latin typeface="Arial Black"/>
                <a:cs typeface="Arial Black"/>
              </a:rPr>
              <a:t>as </a:t>
            </a:r>
            <a:r>
              <a:rPr dirty="0" sz="2200" spc="-250">
                <a:latin typeface="Arial Black"/>
                <a:cs typeface="Arial Black"/>
              </a:rPr>
              <a:t>closed</a:t>
            </a:r>
            <a:r>
              <a:rPr dirty="0" sz="2200" spc="-180">
                <a:latin typeface="Arial Black"/>
                <a:cs typeface="Arial Black"/>
              </a:rPr>
              <a:t> </a:t>
            </a:r>
            <a:r>
              <a:rPr dirty="0" sz="2200" spc="-185">
                <a:latin typeface="Arial Black"/>
                <a:cs typeface="Arial Black"/>
              </a:rPr>
              <a:t>entity</a:t>
            </a:r>
            <a:endParaRPr sz="2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10515600" cy="1324610"/>
          </a:xfrm>
          <a:prstGeom prst="rect"/>
          <a:solidFill>
            <a:srgbClr val="8DAFC1"/>
          </a:solidFill>
        </p:spPr>
        <p:txBody>
          <a:bodyPr wrap="square" lIns="0" tIns="25400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000"/>
              </a:spcBef>
            </a:pPr>
            <a:r>
              <a:rPr dirty="0" spc="-40"/>
              <a:t>Estate, </a:t>
            </a:r>
            <a:r>
              <a:rPr dirty="0" spc="-110"/>
              <a:t>remains,</a:t>
            </a:r>
            <a:r>
              <a:rPr dirty="0" spc="25"/>
              <a:t> </a:t>
            </a:r>
            <a:r>
              <a:rPr dirty="0" spc="-60"/>
              <a:t>bequests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74695" y="6419189"/>
            <a:ext cx="7887970" cy="240029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200" spc="-95">
                <a:solidFill>
                  <a:srgbClr val="888888"/>
                </a:solidFill>
                <a:latin typeface="Arial Black"/>
                <a:cs typeface="Arial Black"/>
              </a:rPr>
              <a:t>Workshop</a:t>
            </a:r>
            <a:r>
              <a:rPr dirty="0" sz="1200" spc="-15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85">
                <a:solidFill>
                  <a:srgbClr val="888888"/>
                </a:solidFill>
                <a:latin typeface="Arial Black"/>
                <a:cs typeface="Arial Black"/>
              </a:rPr>
              <a:t>on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Information</a:t>
            </a:r>
            <a:r>
              <a:rPr dirty="0" sz="1200" spc="-14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Vizualization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0">
                <a:solidFill>
                  <a:srgbClr val="888888"/>
                </a:solidFill>
                <a:latin typeface="Arial Black"/>
                <a:cs typeface="Arial Black"/>
              </a:rPr>
              <a:t>in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the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(Digital)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Humanities,</a:t>
            </a:r>
            <a:r>
              <a:rPr dirty="0" sz="1200" spc="-14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80">
                <a:solidFill>
                  <a:srgbClr val="888888"/>
                </a:solidFill>
                <a:latin typeface="Arial Black"/>
                <a:cs typeface="Arial Black"/>
              </a:rPr>
              <a:t>27th-28th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60">
                <a:solidFill>
                  <a:srgbClr val="888888"/>
                </a:solidFill>
                <a:latin typeface="Arial Black"/>
                <a:cs typeface="Arial Black"/>
              </a:rPr>
              <a:t>of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95">
                <a:solidFill>
                  <a:srgbClr val="888888"/>
                </a:solidFill>
                <a:latin typeface="Arial Black"/>
                <a:cs typeface="Arial Black"/>
              </a:rPr>
              <a:t>October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2022,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14">
                <a:solidFill>
                  <a:srgbClr val="888888"/>
                </a:solidFill>
                <a:latin typeface="Arial Black"/>
                <a:cs typeface="Arial Black"/>
              </a:rPr>
              <a:t>University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60">
                <a:solidFill>
                  <a:srgbClr val="888888"/>
                </a:solidFill>
                <a:latin typeface="Arial Black"/>
                <a:cs typeface="Arial Black"/>
              </a:rPr>
              <a:t>of</a:t>
            </a:r>
            <a:r>
              <a:rPr dirty="0" sz="1200" spc="-13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Graz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6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10"/>
              </a:spcBef>
            </a:pPr>
            <a:fld id="{81D60167-4931-47E6-BA6A-407CBD079E47}" type="slidenum">
              <a:rPr dirty="0" spc="-18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16939" y="1724681"/>
            <a:ext cx="9343390" cy="2847340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2800" spc="-200">
                <a:latin typeface="Arial Black"/>
                <a:cs typeface="Arial Black"/>
              </a:rPr>
              <a:t>We</a:t>
            </a:r>
            <a:r>
              <a:rPr dirty="0" sz="2800" spc="-305">
                <a:latin typeface="Arial Black"/>
                <a:cs typeface="Arial Black"/>
              </a:rPr>
              <a:t> </a:t>
            </a:r>
            <a:r>
              <a:rPr dirty="0" sz="2800" spc="-335">
                <a:latin typeface="Arial Black"/>
                <a:cs typeface="Arial Black"/>
              </a:rPr>
              <a:t>collect</a:t>
            </a:r>
            <a:endParaRPr sz="2800">
              <a:latin typeface="Arial Black"/>
              <a:cs typeface="Arial Black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 spc="-220">
                <a:latin typeface="Arial Black"/>
                <a:cs typeface="Arial Black"/>
              </a:rPr>
              <a:t>Person- </a:t>
            </a:r>
            <a:r>
              <a:rPr dirty="0" sz="2800" spc="-180">
                <a:latin typeface="Arial Black"/>
                <a:cs typeface="Arial Black"/>
              </a:rPr>
              <a:t>or </a:t>
            </a:r>
            <a:r>
              <a:rPr dirty="0" sz="2800" spc="-270">
                <a:latin typeface="Arial Black"/>
                <a:cs typeface="Arial Black"/>
              </a:rPr>
              <a:t>family</a:t>
            </a:r>
            <a:r>
              <a:rPr dirty="0" sz="2800" spc="-520">
                <a:latin typeface="Arial Black"/>
                <a:cs typeface="Arial Black"/>
              </a:rPr>
              <a:t> </a:t>
            </a:r>
            <a:r>
              <a:rPr dirty="0" sz="2800" spc="-330">
                <a:latin typeface="Arial Black"/>
                <a:cs typeface="Arial Black"/>
              </a:rPr>
              <a:t>archives</a:t>
            </a:r>
            <a:endParaRPr sz="2800">
              <a:latin typeface="Arial Black"/>
              <a:cs typeface="Arial Black"/>
            </a:endParaRPr>
          </a:p>
          <a:p>
            <a:pPr marL="241300" marR="5080" indent="-229235">
              <a:lnSpc>
                <a:spcPts val="3020"/>
              </a:lnSpc>
              <a:spcBef>
                <a:spcPts val="106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 spc="-310">
                <a:latin typeface="Arial Black"/>
                <a:cs typeface="Arial Black"/>
              </a:rPr>
              <a:t>Archives </a:t>
            </a:r>
            <a:r>
              <a:rPr dirty="0" sz="2800" spc="-140">
                <a:latin typeface="Arial Black"/>
                <a:cs typeface="Arial Black"/>
              </a:rPr>
              <a:t>of </a:t>
            </a:r>
            <a:r>
              <a:rPr dirty="0" sz="2800" spc="-265">
                <a:latin typeface="Arial Black"/>
                <a:cs typeface="Arial Black"/>
              </a:rPr>
              <a:t>corporations </a:t>
            </a:r>
            <a:r>
              <a:rPr dirty="0" sz="2800" spc="-305">
                <a:latin typeface="Arial Black"/>
                <a:cs typeface="Arial Black"/>
              </a:rPr>
              <a:t>(companies, </a:t>
            </a:r>
            <a:r>
              <a:rPr dirty="0" sz="2800" spc="-240">
                <a:latin typeface="Arial Black"/>
                <a:cs typeface="Arial Black"/>
              </a:rPr>
              <a:t>publishing</a:t>
            </a:r>
            <a:r>
              <a:rPr dirty="0" sz="2800" spc="-390">
                <a:latin typeface="Arial Black"/>
                <a:cs typeface="Arial Black"/>
              </a:rPr>
              <a:t> </a:t>
            </a:r>
            <a:r>
              <a:rPr dirty="0" sz="2800" spc="-305">
                <a:latin typeface="Arial Black"/>
                <a:cs typeface="Arial Black"/>
              </a:rPr>
              <a:t>houses,  </a:t>
            </a:r>
            <a:r>
              <a:rPr dirty="0" sz="2800" spc="-260">
                <a:latin typeface="Arial Black"/>
                <a:cs typeface="Arial Black"/>
              </a:rPr>
              <a:t>theatre)</a:t>
            </a:r>
            <a:endParaRPr sz="2800">
              <a:latin typeface="Arial Black"/>
              <a:cs typeface="Arial Black"/>
            </a:endParaRPr>
          </a:p>
          <a:p>
            <a:pPr marL="241300" indent="-229235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 spc="-290">
                <a:latin typeface="Arial Black"/>
                <a:cs typeface="Arial Black"/>
              </a:rPr>
              <a:t>Collections </a:t>
            </a:r>
            <a:r>
              <a:rPr dirty="0" sz="2800" spc="-225">
                <a:latin typeface="Arial Black"/>
                <a:cs typeface="Arial Black"/>
              </a:rPr>
              <a:t>to </a:t>
            </a:r>
            <a:r>
              <a:rPr dirty="0" sz="2800" spc="-320">
                <a:latin typeface="Arial Black"/>
                <a:cs typeface="Arial Black"/>
              </a:rPr>
              <a:t>specific</a:t>
            </a:r>
            <a:r>
              <a:rPr dirty="0" sz="2800" spc="-409">
                <a:latin typeface="Arial Black"/>
                <a:cs typeface="Arial Black"/>
              </a:rPr>
              <a:t> </a:t>
            </a:r>
            <a:r>
              <a:rPr dirty="0" sz="2800" spc="-270">
                <a:latin typeface="Arial Black"/>
                <a:cs typeface="Arial Black"/>
              </a:rPr>
              <a:t>persons,</a:t>
            </a:r>
            <a:endParaRPr sz="2800">
              <a:latin typeface="Arial Black"/>
              <a:cs typeface="Arial Black"/>
            </a:endParaRPr>
          </a:p>
          <a:p>
            <a:pPr lvl="1" marL="698500" indent="-229235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699135" algn="l"/>
              </a:tabLst>
            </a:pPr>
            <a:r>
              <a:rPr dirty="0" sz="2400" spc="-229">
                <a:latin typeface="Arial Black"/>
                <a:cs typeface="Arial Black"/>
              </a:rPr>
              <a:t>Initiated </a:t>
            </a:r>
            <a:r>
              <a:rPr dirty="0" sz="2400" spc="-165">
                <a:latin typeface="Arial Black"/>
                <a:cs typeface="Arial Black"/>
              </a:rPr>
              <a:t>by </a:t>
            </a:r>
            <a:r>
              <a:rPr dirty="0" sz="2400" spc="-265">
                <a:latin typeface="Arial Black"/>
                <a:cs typeface="Arial Black"/>
              </a:rPr>
              <a:t>collectors, </a:t>
            </a:r>
            <a:r>
              <a:rPr dirty="0" sz="2400" spc="-165">
                <a:latin typeface="Arial Black"/>
                <a:cs typeface="Arial Black"/>
              </a:rPr>
              <a:t>by </a:t>
            </a:r>
            <a:r>
              <a:rPr dirty="0" sz="2400" spc="-210">
                <a:latin typeface="Arial Black"/>
                <a:cs typeface="Arial Black"/>
              </a:rPr>
              <a:t>the </a:t>
            </a:r>
            <a:r>
              <a:rPr dirty="0" sz="2400" spc="-215">
                <a:latin typeface="Arial Black"/>
                <a:cs typeface="Arial Black"/>
              </a:rPr>
              <a:t>institution </a:t>
            </a:r>
            <a:r>
              <a:rPr dirty="0" sz="2400" spc="-155">
                <a:latin typeface="Arial Black"/>
                <a:cs typeface="Arial Black"/>
              </a:rPr>
              <a:t>or</a:t>
            </a:r>
            <a:r>
              <a:rPr dirty="0" sz="2400" spc="-635">
                <a:latin typeface="Arial Black"/>
                <a:cs typeface="Arial Black"/>
              </a:rPr>
              <a:t> </a:t>
            </a:r>
            <a:r>
              <a:rPr dirty="0" sz="2400" spc="-225">
                <a:latin typeface="Arial Black"/>
                <a:cs typeface="Arial Black"/>
              </a:rPr>
              <a:t>within </a:t>
            </a:r>
            <a:r>
              <a:rPr dirty="0" sz="2400" spc="-240">
                <a:latin typeface="Arial Black"/>
                <a:cs typeface="Arial Black"/>
              </a:rPr>
              <a:t>an </a:t>
            </a:r>
            <a:r>
              <a:rPr dirty="0" sz="2400" spc="-270">
                <a:latin typeface="Arial Black"/>
                <a:cs typeface="Arial Black"/>
              </a:rPr>
              <a:t>estate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365759"/>
            <a:ext cx="10515600" cy="1324610"/>
          </a:xfrm>
          <a:custGeom>
            <a:avLst/>
            <a:gdLst/>
            <a:ahLst/>
            <a:cxnLst/>
            <a:rect l="l" t="t" r="r" b="b"/>
            <a:pathLst>
              <a:path w="10515600" h="1324610">
                <a:moveTo>
                  <a:pt x="10515600" y="0"/>
                </a:moveTo>
                <a:lnTo>
                  <a:pt x="0" y="0"/>
                </a:lnTo>
                <a:lnTo>
                  <a:pt x="0" y="1324356"/>
                </a:lnTo>
                <a:lnTo>
                  <a:pt x="10515600" y="1324356"/>
                </a:lnTo>
                <a:lnTo>
                  <a:pt x="10515600" y="0"/>
                </a:lnTo>
                <a:close/>
              </a:path>
            </a:pathLst>
          </a:custGeom>
          <a:solidFill>
            <a:srgbClr val="8DAF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06628"/>
            <a:ext cx="544766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0"/>
              <a:t>Estate, </a:t>
            </a:r>
            <a:r>
              <a:rPr dirty="0" spc="-110"/>
              <a:t>remains,</a:t>
            </a:r>
            <a:r>
              <a:rPr dirty="0" spc="-35"/>
              <a:t> </a:t>
            </a:r>
            <a:r>
              <a:rPr dirty="0" spc="-60"/>
              <a:t>bequests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776453"/>
            <a:ext cx="10253980" cy="3947795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 spc="-300">
                <a:latin typeface="Arial Black"/>
                <a:cs typeface="Arial Black"/>
              </a:rPr>
              <a:t>The </a:t>
            </a:r>
            <a:r>
              <a:rPr dirty="0" sz="2800" spc="-265">
                <a:latin typeface="Arial Black"/>
                <a:cs typeface="Arial Black"/>
              </a:rPr>
              <a:t>cataloguing </a:t>
            </a:r>
            <a:r>
              <a:rPr dirty="0" sz="2800" spc="-140">
                <a:latin typeface="Arial Black"/>
                <a:cs typeface="Arial Black"/>
              </a:rPr>
              <a:t>of </a:t>
            </a:r>
            <a:r>
              <a:rPr dirty="0" sz="2800" spc="-245">
                <a:latin typeface="Arial Black"/>
                <a:cs typeface="Arial Black"/>
              </a:rPr>
              <a:t>the </a:t>
            </a:r>
            <a:r>
              <a:rPr dirty="0" sz="2800" spc="-320">
                <a:latin typeface="Arial Black"/>
                <a:cs typeface="Arial Black"/>
              </a:rPr>
              <a:t>estate </a:t>
            </a:r>
            <a:r>
              <a:rPr dirty="0" sz="2800" spc="-285">
                <a:latin typeface="Arial Black"/>
                <a:cs typeface="Arial Black"/>
              </a:rPr>
              <a:t>follows an </a:t>
            </a:r>
            <a:r>
              <a:rPr dirty="0" sz="2800" spc="-215">
                <a:latin typeface="Arial Black"/>
                <a:cs typeface="Arial Black"/>
              </a:rPr>
              <a:t>order</a:t>
            </a:r>
            <a:r>
              <a:rPr dirty="0" sz="2800" spc="-550">
                <a:latin typeface="Arial Black"/>
                <a:cs typeface="Arial Black"/>
              </a:rPr>
              <a:t> </a:t>
            </a:r>
            <a:r>
              <a:rPr dirty="0" sz="2800" spc="-360">
                <a:latin typeface="Arial Black"/>
                <a:cs typeface="Arial Black"/>
              </a:rPr>
              <a:t>scheme</a:t>
            </a:r>
            <a:endParaRPr sz="2800">
              <a:latin typeface="Arial Black"/>
              <a:cs typeface="Arial Black"/>
            </a:endParaRPr>
          </a:p>
          <a:p>
            <a:pPr lvl="1" marL="698500" indent="-229235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699135" algn="l"/>
              </a:tabLst>
            </a:pPr>
            <a:r>
              <a:rPr dirty="0" sz="2400" spc="-210">
                <a:latin typeface="Arial Black"/>
                <a:cs typeface="Arial Black"/>
              </a:rPr>
              <a:t>Works</a:t>
            </a:r>
            <a:endParaRPr sz="2400">
              <a:latin typeface="Arial Black"/>
              <a:cs typeface="Arial Black"/>
            </a:endParaRPr>
          </a:p>
          <a:p>
            <a:pPr lvl="1" marL="698500" indent="-229235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9135" algn="l"/>
              </a:tabLst>
            </a:pPr>
            <a:r>
              <a:rPr dirty="0" sz="2400" spc="-245">
                <a:latin typeface="Arial Black"/>
                <a:cs typeface="Arial Black"/>
              </a:rPr>
              <a:t>Correspondences</a:t>
            </a:r>
            <a:endParaRPr sz="2400">
              <a:latin typeface="Arial Black"/>
              <a:cs typeface="Arial Black"/>
            </a:endParaRPr>
          </a:p>
          <a:p>
            <a:pPr lvl="1" marL="698500" indent="-229235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699135" algn="l"/>
              </a:tabLst>
            </a:pPr>
            <a:r>
              <a:rPr dirty="0" sz="2400" spc="-204">
                <a:latin typeface="Arial Black"/>
                <a:cs typeface="Arial Black"/>
              </a:rPr>
              <a:t>Living</a:t>
            </a:r>
            <a:r>
              <a:rPr dirty="0" sz="2400" spc="-340">
                <a:latin typeface="Arial Black"/>
                <a:cs typeface="Arial Black"/>
              </a:rPr>
              <a:t> </a:t>
            </a:r>
            <a:r>
              <a:rPr dirty="0" sz="2400" spc="-250">
                <a:latin typeface="Arial Black"/>
                <a:cs typeface="Arial Black"/>
              </a:rPr>
              <a:t>documents</a:t>
            </a:r>
            <a:endParaRPr sz="2400">
              <a:latin typeface="Arial Black"/>
              <a:cs typeface="Arial Black"/>
            </a:endParaRPr>
          </a:p>
          <a:p>
            <a:pPr lvl="1" marL="698500" indent="-229235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9135" algn="l"/>
              </a:tabLst>
            </a:pPr>
            <a:r>
              <a:rPr dirty="0" sz="2400" spc="-229">
                <a:latin typeface="Arial Black"/>
                <a:cs typeface="Arial Black"/>
              </a:rPr>
              <a:t>Objects</a:t>
            </a:r>
            <a:endParaRPr sz="2400">
              <a:latin typeface="Arial Black"/>
              <a:cs typeface="Arial Black"/>
            </a:endParaRPr>
          </a:p>
          <a:p>
            <a:pPr marL="241300" indent="-229235">
              <a:lnSpc>
                <a:spcPct val="100000"/>
              </a:lnSpc>
              <a:spcBef>
                <a:spcPts val="65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 spc="-310">
                <a:latin typeface="Arial Black"/>
                <a:cs typeface="Arial Black"/>
              </a:rPr>
              <a:t>Archives </a:t>
            </a:r>
            <a:r>
              <a:rPr dirty="0" sz="2800" spc="-140">
                <a:latin typeface="Arial Black"/>
                <a:cs typeface="Arial Black"/>
              </a:rPr>
              <a:t>of </a:t>
            </a:r>
            <a:r>
              <a:rPr dirty="0" sz="2800" spc="-250">
                <a:latin typeface="Arial Black"/>
                <a:cs typeface="Arial Black"/>
              </a:rPr>
              <a:t>person </a:t>
            </a:r>
            <a:r>
              <a:rPr dirty="0" sz="2800" spc="-180">
                <a:latin typeface="Arial Black"/>
                <a:cs typeface="Arial Black"/>
              </a:rPr>
              <a:t>or </a:t>
            </a:r>
            <a:r>
              <a:rPr dirty="0" sz="2800" spc="-305">
                <a:latin typeface="Arial Black"/>
                <a:cs typeface="Arial Black"/>
              </a:rPr>
              <a:t>families </a:t>
            </a:r>
            <a:r>
              <a:rPr dirty="0" sz="2800" spc="-325">
                <a:latin typeface="Arial Black"/>
                <a:cs typeface="Arial Black"/>
              </a:rPr>
              <a:t>may</a:t>
            </a:r>
            <a:r>
              <a:rPr dirty="0" sz="2800" spc="-645">
                <a:latin typeface="Arial Black"/>
                <a:cs typeface="Arial Black"/>
              </a:rPr>
              <a:t> </a:t>
            </a:r>
            <a:r>
              <a:rPr dirty="0" sz="2800" spc="-280">
                <a:latin typeface="Arial Black"/>
                <a:cs typeface="Arial Black"/>
              </a:rPr>
              <a:t>contain:</a:t>
            </a:r>
            <a:endParaRPr sz="2800">
              <a:latin typeface="Arial Black"/>
              <a:cs typeface="Arial Black"/>
            </a:endParaRPr>
          </a:p>
          <a:p>
            <a:pPr lvl="1" marL="698500" marR="5080" indent="-228600">
              <a:lnSpc>
                <a:spcPts val="2590"/>
              </a:lnSpc>
              <a:spcBef>
                <a:spcPts val="550"/>
              </a:spcBef>
              <a:buFont typeface="Arial"/>
              <a:buChar char="•"/>
              <a:tabLst>
                <a:tab pos="699135" algn="l"/>
              </a:tabLst>
            </a:pPr>
            <a:r>
              <a:rPr dirty="0" sz="2400" spc="-235">
                <a:latin typeface="Arial Black"/>
                <a:cs typeface="Arial Black"/>
              </a:rPr>
              <a:t>letters, </a:t>
            </a:r>
            <a:r>
              <a:rPr dirty="0" sz="2400" spc="-200">
                <a:latin typeface="Arial Black"/>
                <a:cs typeface="Arial Black"/>
              </a:rPr>
              <a:t>prints, </a:t>
            </a:r>
            <a:r>
              <a:rPr dirty="0" sz="2400" spc="-204">
                <a:latin typeface="Arial Black"/>
                <a:cs typeface="Arial Black"/>
              </a:rPr>
              <a:t>photos, </a:t>
            </a:r>
            <a:r>
              <a:rPr dirty="0" sz="2400" spc="-245">
                <a:latin typeface="Arial Black"/>
                <a:cs typeface="Arial Black"/>
              </a:rPr>
              <a:t>objects, </a:t>
            </a:r>
            <a:r>
              <a:rPr dirty="0" sz="2400" spc="-254">
                <a:latin typeface="Arial Black"/>
                <a:cs typeface="Arial Black"/>
              </a:rPr>
              <a:t>manuscripts, </a:t>
            </a:r>
            <a:r>
              <a:rPr dirty="0" sz="2400" spc="-235">
                <a:latin typeface="Arial Black"/>
                <a:cs typeface="Arial Black"/>
              </a:rPr>
              <a:t>notes, posters,  </a:t>
            </a:r>
            <a:r>
              <a:rPr dirty="0" sz="2400" spc="-254">
                <a:latin typeface="Arial Black"/>
                <a:cs typeface="Arial Black"/>
              </a:rPr>
              <a:t>postcards, </a:t>
            </a:r>
            <a:r>
              <a:rPr dirty="0" sz="2400" spc="-245">
                <a:latin typeface="Arial Black"/>
                <a:cs typeface="Arial Black"/>
              </a:rPr>
              <a:t>travel documents, </a:t>
            </a:r>
            <a:r>
              <a:rPr dirty="0" sz="2400" spc="-290">
                <a:latin typeface="Arial Black"/>
                <a:cs typeface="Arial Black"/>
              </a:rPr>
              <a:t>passes, </a:t>
            </a:r>
            <a:r>
              <a:rPr dirty="0" sz="2400" spc="-260">
                <a:latin typeface="Arial Black"/>
                <a:cs typeface="Arial Black"/>
              </a:rPr>
              <a:t>certificates, </a:t>
            </a:r>
            <a:r>
              <a:rPr dirty="0" sz="2400" spc="-315">
                <a:latin typeface="Arial Black"/>
                <a:cs typeface="Arial Black"/>
              </a:rPr>
              <a:t>sketches </a:t>
            </a:r>
            <a:r>
              <a:rPr dirty="0" sz="2400" spc="-200">
                <a:latin typeface="Arial Black"/>
                <a:cs typeface="Arial Black"/>
              </a:rPr>
              <a:t>and drafts  </a:t>
            </a:r>
            <a:r>
              <a:rPr dirty="0" sz="2400" spc="-195">
                <a:latin typeface="Arial Black"/>
                <a:cs typeface="Arial Black"/>
              </a:rPr>
              <a:t>to </a:t>
            </a:r>
            <a:r>
              <a:rPr dirty="0" sz="2400" spc="-235">
                <a:latin typeface="Arial Black"/>
                <a:cs typeface="Arial Black"/>
              </a:rPr>
              <a:t>literary, </a:t>
            </a:r>
            <a:r>
              <a:rPr dirty="0" sz="2400" spc="-265">
                <a:latin typeface="Arial Black"/>
                <a:cs typeface="Arial Black"/>
              </a:rPr>
              <a:t>scientific </a:t>
            </a:r>
            <a:r>
              <a:rPr dirty="0" sz="2400" spc="-155">
                <a:latin typeface="Arial Black"/>
                <a:cs typeface="Arial Black"/>
              </a:rPr>
              <a:t>or </a:t>
            </a:r>
            <a:r>
              <a:rPr dirty="0" sz="2400" spc="-190">
                <a:latin typeface="Arial Black"/>
                <a:cs typeface="Arial Black"/>
              </a:rPr>
              <a:t>other </a:t>
            </a:r>
            <a:r>
              <a:rPr dirty="0" sz="2400" spc="-265">
                <a:latin typeface="Arial Black"/>
                <a:cs typeface="Arial Black"/>
              </a:rPr>
              <a:t>works, </a:t>
            </a:r>
            <a:r>
              <a:rPr dirty="0" sz="2400" spc="-235">
                <a:latin typeface="Arial Black"/>
                <a:cs typeface="Arial Black"/>
              </a:rPr>
              <a:t>diaries, </a:t>
            </a:r>
            <a:r>
              <a:rPr dirty="0" sz="2400" spc="-215">
                <a:latin typeface="Arial Black"/>
                <a:cs typeface="Arial Black"/>
              </a:rPr>
              <a:t>audio </a:t>
            </a:r>
            <a:r>
              <a:rPr dirty="0" sz="2400" spc="-204">
                <a:latin typeface="Arial Black"/>
                <a:cs typeface="Arial Black"/>
              </a:rPr>
              <a:t>and </a:t>
            </a:r>
            <a:r>
              <a:rPr dirty="0" sz="2400" spc="-200">
                <a:latin typeface="Arial Black"/>
                <a:cs typeface="Arial Black"/>
              </a:rPr>
              <a:t>video  </a:t>
            </a:r>
            <a:r>
              <a:rPr dirty="0" sz="2400" spc="-245">
                <a:latin typeface="Arial Black"/>
                <a:cs typeface="Arial Black"/>
              </a:rPr>
              <a:t>documents, </a:t>
            </a:r>
            <a:r>
              <a:rPr dirty="0" sz="2400" spc="-229">
                <a:latin typeface="Arial Black"/>
                <a:cs typeface="Arial Black"/>
              </a:rPr>
              <a:t>presentations, </a:t>
            </a:r>
            <a:r>
              <a:rPr dirty="0" sz="2400" spc="-240">
                <a:latin typeface="Arial Black"/>
                <a:cs typeface="Arial Black"/>
              </a:rPr>
              <a:t>newspaper</a:t>
            </a:r>
            <a:r>
              <a:rPr dirty="0" sz="2400" spc="-315">
                <a:latin typeface="Arial Black"/>
                <a:cs typeface="Arial Black"/>
              </a:rPr>
              <a:t> </a:t>
            </a:r>
            <a:r>
              <a:rPr dirty="0" sz="2400" spc="-200">
                <a:latin typeface="Arial Black"/>
                <a:cs typeface="Arial Black"/>
              </a:rPr>
              <a:t>clippings…</a:t>
            </a:r>
            <a:endParaRPr sz="2400">
              <a:latin typeface="Arial Black"/>
              <a:cs typeface="Arial Black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989819" y="70103"/>
            <a:ext cx="2147570" cy="3051175"/>
            <a:chOff x="9989819" y="70103"/>
            <a:chExt cx="2147570" cy="3051175"/>
          </a:xfrm>
        </p:grpSpPr>
        <p:sp>
          <p:nvSpPr>
            <p:cNvPr id="6" name="object 6"/>
            <p:cNvSpPr/>
            <p:nvPr/>
          </p:nvSpPr>
          <p:spPr>
            <a:xfrm>
              <a:off x="9998963" y="79248"/>
              <a:ext cx="2129028" cy="30327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994391" y="74675"/>
              <a:ext cx="2138680" cy="3042285"/>
            </a:xfrm>
            <a:custGeom>
              <a:avLst/>
              <a:gdLst/>
              <a:ahLst/>
              <a:cxnLst/>
              <a:rect l="l" t="t" r="r" b="b"/>
              <a:pathLst>
                <a:path w="2138679" h="3042285">
                  <a:moveTo>
                    <a:pt x="0" y="3041904"/>
                  </a:moveTo>
                  <a:lnTo>
                    <a:pt x="2138172" y="3041904"/>
                  </a:lnTo>
                  <a:lnTo>
                    <a:pt x="2138172" y="0"/>
                  </a:lnTo>
                  <a:lnTo>
                    <a:pt x="0" y="0"/>
                  </a:lnTo>
                  <a:lnTo>
                    <a:pt x="0" y="3041904"/>
                  </a:lnTo>
                  <a:close/>
                </a:path>
              </a:pathLst>
            </a:custGeom>
            <a:ln w="9144">
              <a:solidFill>
                <a:srgbClr val="8DAFC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2774695" y="6419189"/>
            <a:ext cx="7887970" cy="240029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200" spc="-95">
                <a:solidFill>
                  <a:srgbClr val="888888"/>
                </a:solidFill>
                <a:latin typeface="Arial Black"/>
                <a:cs typeface="Arial Black"/>
              </a:rPr>
              <a:t>Workshop</a:t>
            </a:r>
            <a:r>
              <a:rPr dirty="0" sz="1200" spc="-15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85">
                <a:solidFill>
                  <a:srgbClr val="888888"/>
                </a:solidFill>
                <a:latin typeface="Arial Black"/>
                <a:cs typeface="Arial Black"/>
              </a:rPr>
              <a:t>on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Information</a:t>
            </a:r>
            <a:r>
              <a:rPr dirty="0" sz="1200" spc="-14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Vizualization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0">
                <a:solidFill>
                  <a:srgbClr val="888888"/>
                </a:solidFill>
                <a:latin typeface="Arial Black"/>
                <a:cs typeface="Arial Black"/>
              </a:rPr>
              <a:t>in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the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(Digital)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Humanities,</a:t>
            </a:r>
            <a:r>
              <a:rPr dirty="0" sz="1200" spc="-14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80">
                <a:solidFill>
                  <a:srgbClr val="888888"/>
                </a:solidFill>
                <a:latin typeface="Arial Black"/>
                <a:cs typeface="Arial Black"/>
              </a:rPr>
              <a:t>27th-28th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60">
                <a:solidFill>
                  <a:srgbClr val="888888"/>
                </a:solidFill>
                <a:latin typeface="Arial Black"/>
                <a:cs typeface="Arial Black"/>
              </a:rPr>
              <a:t>of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95">
                <a:solidFill>
                  <a:srgbClr val="888888"/>
                </a:solidFill>
                <a:latin typeface="Arial Black"/>
                <a:cs typeface="Arial Black"/>
              </a:rPr>
              <a:t>October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2022,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14">
                <a:solidFill>
                  <a:srgbClr val="888888"/>
                </a:solidFill>
                <a:latin typeface="Arial Black"/>
                <a:cs typeface="Arial Black"/>
              </a:rPr>
              <a:t>University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60">
                <a:solidFill>
                  <a:srgbClr val="888888"/>
                </a:solidFill>
                <a:latin typeface="Arial Black"/>
                <a:cs typeface="Arial Black"/>
              </a:rPr>
              <a:t>of</a:t>
            </a:r>
            <a:r>
              <a:rPr dirty="0" sz="1200" spc="-13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Graz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6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10"/>
              </a:spcBef>
            </a:pPr>
            <a:fld id="{81D60167-4931-47E6-BA6A-407CBD079E47}" type="slidenum">
              <a:rPr dirty="0" spc="-180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10515600" cy="1324610"/>
          </a:xfrm>
          <a:prstGeom prst="rect"/>
          <a:solidFill>
            <a:srgbClr val="8DAFC1"/>
          </a:solidFill>
        </p:spPr>
        <p:txBody>
          <a:bodyPr wrap="square" lIns="0" tIns="25400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000"/>
              </a:spcBef>
            </a:pPr>
            <a:r>
              <a:rPr dirty="0" spc="-30"/>
              <a:t>Estates </a:t>
            </a:r>
            <a:r>
              <a:rPr dirty="0" spc="-55"/>
              <a:t>at </a:t>
            </a:r>
            <a:r>
              <a:rPr dirty="0" spc="-5"/>
              <a:t>the </a:t>
            </a:r>
            <a:r>
              <a:rPr dirty="0" spc="-105"/>
              <a:t>Vienna </a:t>
            </a:r>
            <a:r>
              <a:rPr dirty="0" spc="-170"/>
              <a:t>City</a:t>
            </a:r>
            <a:r>
              <a:rPr dirty="0" spc="195"/>
              <a:t> </a:t>
            </a:r>
            <a:r>
              <a:rPr dirty="0" spc="-105"/>
              <a:t>Library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74695" y="6419189"/>
            <a:ext cx="7887970" cy="240029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200" spc="-95">
                <a:solidFill>
                  <a:srgbClr val="888888"/>
                </a:solidFill>
                <a:latin typeface="Arial Black"/>
                <a:cs typeface="Arial Black"/>
              </a:rPr>
              <a:t>Workshop</a:t>
            </a:r>
            <a:r>
              <a:rPr dirty="0" sz="1200" spc="-15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85">
                <a:solidFill>
                  <a:srgbClr val="888888"/>
                </a:solidFill>
                <a:latin typeface="Arial Black"/>
                <a:cs typeface="Arial Black"/>
              </a:rPr>
              <a:t>on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Information</a:t>
            </a:r>
            <a:r>
              <a:rPr dirty="0" sz="1200" spc="-14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Vizualization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0">
                <a:solidFill>
                  <a:srgbClr val="888888"/>
                </a:solidFill>
                <a:latin typeface="Arial Black"/>
                <a:cs typeface="Arial Black"/>
              </a:rPr>
              <a:t>in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the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(Digital)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Humanities,</a:t>
            </a:r>
            <a:r>
              <a:rPr dirty="0" sz="1200" spc="-14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80">
                <a:solidFill>
                  <a:srgbClr val="888888"/>
                </a:solidFill>
                <a:latin typeface="Arial Black"/>
                <a:cs typeface="Arial Black"/>
              </a:rPr>
              <a:t>27th-28th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60">
                <a:solidFill>
                  <a:srgbClr val="888888"/>
                </a:solidFill>
                <a:latin typeface="Arial Black"/>
                <a:cs typeface="Arial Black"/>
              </a:rPr>
              <a:t>of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95">
                <a:solidFill>
                  <a:srgbClr val="888888"/>
                </a:solidFill>
                <a:latin typeface="Arial Black"/>
                <a:cs typeface="Arial Black"/>
              </a:rPr>
              <a:t>October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2022,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14">
                <a:solidFill>
                  <a:srgbClr val="888888"/>
                </a:solidFill>
                <a:latin typeface="Arial Black"/>
                <a:cs typeface="Arial Black"/>
              </a:rPr>
              <a:t>University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60">
                <a:solidFill>
                  <a:srgbClr val="888888"/>
                </a:solidFill>
                <a:latin typeface="Arial Black"/>
                <a:cs typeface="Arial Black"/>
              </a:rPr>
              <a:t>of</a:t>
            </a:r>
            <a:r>
              <a:rPr dirty="0" sz="1200" spc="-13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Graz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6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10"/>
              </a:spcBef>
            </a:pPr>
            <a:fld id="{81D60167-4931-47E6-BA6A-407CBD079E47}" type="slidenum">
              <a:rPr dirty="0" spc="-18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16939" y="1808733"/>
            <a:ext cx="10201910" cy="275399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 spc="-210">
                <a:latin typeface="Arial Black"/>
                <a:cs typeface="Arial Black"/>
              </a:rPr>
              <a:t>About </a:t>
            </a:r>
            <a:r>
              <a:rPr dirty="0" sz="2800" spc="-270">
                <a:latin typeface="Arial Black"/>
                <a:cs typeface="Arial Black"/>
              </a:rPr>
              <a:t>1400 </a:t>
            </a:r>
            <a:r>
              <a:rPr dirty="0" sz="2800" spc="-340">
                <a:latin typeface="Arial Black"/>
                <a:cs typeface="Arial Black"/>
              </a:rPr>
              <a:t>estates </a:t>
            </a:r>
            <a:r>
              <a:rPr dirty="0" sz="2800" spc="-140">
                <a:latin typeface="Arial Black"/>
                <a:cs typeface="Arial Black"/>
              </a:rPr>
              <a:t>of </a:t>
            </a:r>
            <a:r>
              <a:rPr dirty="0" sz="2800" spc="-365">
                <a:latin typeface="Arial Black"/>
                <a:cs typeface="Arial Black"/>
              </a:rPr>
              <a:t>a </a:t>
            </a:r>
            <a:r>
              <a:rPr dirty="0" sz="2800" spc="-295">
                <a:latin typeface="Arial Black"/>
                <a:cs typeface="Arial Black"/>
              </a:rPr>
              <a:t>wide </a:t>
            </a:r>
            <a:r>
              <a:rPr dirty="0" sz="2800" spc="-265">
                <a:latin typeface="Arial Black"/>
                <a:cs typeface="Arial Black"/>
              </a:rPr>
              <a:t>variety </a:t>
            </a:r>
            <a:r>
              <a:rPr dirty="0" sz="2800" spc="-140">
                <a:latin typeface="Arial Black"/>
                <a:cs typeface="Arial Black"/>
              </a:rPr>
              <a:t>of </a:t>
            </a:r>
            <a:r>
              <a:rPr dirty="0" sz="2800" spc="-280">
                <a:latin typeface="Arial Black"/>
                <a:cs typeface="Arial Black"/>
              </a:rPr>
              <a:t>personalities </a:t>
            </a:r>
            <a:r>
              <a:rPr dirty="0" sz="2800" spc="-220">
                <a:latin typeface="Arial Black"/>
                <a:cs typeface="Arial Black"/>
              </a:rPr>
              <a:t>from</a:t>
            </a:r>
            <a:r>
              <a:rPr dirty="0" sz="2800" spc="-700">
                <a:latin typeface="Arial Black"/>
                <a:cs typeface="Arial Black"/>
              </a:rPr>
              <a:t> </a:t>
            </a:r>
            <a:r>
              <a:rPr dirty="0" sz="2800" spc="-245">
                <a:latin typeface="Arial Black"/>
                <a:cs typeface="Arial Black"/>
              </a:rPr>
              <a:t>the  </a:t>
            </a:r>
            <a:r>
              <a:rPr dirty="0" sz="2800" spc="-295">
                <a:latin typeface="Arial Black"/>
                <a:cs typeface="Arial Black"/>
              </a:rPr>
              <a:t>cultural </a:t>
            </a:r>
            <a:r>
              <a:rPr dirty="0" sz="2800" spc="-235">
                <a:latin typeface="Arial Black"/>
                <a:cs typeface="Arial Black"/>
              </a:rPr>
              <a:t>and </a:t>
            </a:r>
            <a:r>
              <a:rPr dirty="0" sz="2800" spc="-295">
                <a:latin typeface="Arial Black"/>
                <a:cs typeface="Arial Black"/>
              </a:rPr>
              <a:t>intellectual </a:t>
            </a:r>
            <a:r>
              <a:rPr dirty="0" sz="2800" spc="-254">
                <a:latin typeface="Arial Black"/>
                <a:cs typeface="Arial Black"/>
              </a:rPr>
              <a:t>life </a:t>
            </a:r>
            <a:r>
              <a:rPr dirty="0" sz="2800" spc="-140">
                <a:latin typeface="Arial Black"/>
                <a:cs typeface="Arial Black"/>
              </a:rPr>
              <a:t>of</a:t>
            </a:r>
            <a:r>
              <a:rPr dirty="0" sz="2800" spc="-409">
                <a:latin typeface="Arial Black"/>
                <a:cs typeface="Arial Black"/>
              </a:rPr>
              <a:t> </a:t>
            </a:r>
            <a:r>
              <a:rPr dirty="0" sz="2800" spc="-270">
                <a:latin typeface="Arial Black"/>
                <a:cs typeface="Arial Black"/>
              </a:rPr>
              <a:t>Vienna</a:t>
            </a:r>
            <a:endParaRPr sz="2800">
              <a:latin typeface="Arial Black"/>
              <a:cs typeface="Arial Black"/>
            </a:endParaRPr>
          </a:p>
          <a:p>
            <a:pPr marL="241300" indent="-229235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 spc="-245">
                <a:latin typeface="Arial Black"/>
                <a:cs typeface="Arial Black"/>
              </a:rPr>
              <a:t>All </a:t>
            </a:r>
            <a:r>
              <a:rPr dirty="0" sz="2800" spc="-340">
                <a:latin typeface="Arial Black"/>
                <a:cs typeface="Arial Black"/>
              </a:rPr>
              <a:t>estates </a:t>
            </a:r>
            <a:r>
              <a:rPr dirty="0" sz="2800" spc="-300">
                <a:latin typeface="Arial Black"/>
                <a:cs typeface="Arial Black"/>
              </a:rPr>
              <a:t>have </a:t>
            </a:r>
            <a:r>
              <a:rPr dirty="0" sz="2800" spc="-285">
                <a:latin typeface="Arial Black"/>
                <a:cs typeface="Arial Black"/>
              </a:rPr>
              <a:t>an </a:t>
            </a:r>
            <a:r>
              <a:rPr dirty="0" sz="2800" spc="-290">
                <a:latin typeface="Arial Black"/>
                <a:cs typeface="Arial Black"/>
              </a:rPr>
              <a:t>record </a:t>
            </a:r>
            <a:r>
              <a:rPr dirty="0" sz="2800" spc="-235">
                <a:latin typeface="Arial Black"/>
                <a:cs typeface="Arial Black"/>
              </a:rPr>
              <a:t>in </a:t>
            </a:r>
            <a:r>
              <a:rPr dirty="0" sz="2800" spc="-245">
                <a:latin typeface="Arial Black"/>
                <a:cs typeface="Arial Black"/>
              </a:rPr>
              <a:t>the </a:t>
            </a:r>
            <a:r>
              <a:rPr dirty="0" sz="2800" spc="-240">
                <a:latin typeface="Arial Black"/>
                <a:cs typeface="Arial Black"/>
              </a:rPr>
              <a:t>library</a:t>
            </a:r>
            <a:r>
              <a:rPr dirty="0" sz="2800" spc="-450">
                <a:latin typeface="Arial Black"/>
                <a:cs typeface="Arial Black"/>
              </a:rPr>
              <a:t> </a:t>
            </a:r>
            <a:r>
              <a:rPr dirty="0" sz="2800" spc="-300">
                <a:latin typeface="Arial Black"/>
                <a:cs typeface="Arial Black"/>
              </a:rPr>
              <a:t>catalogue</a:t>
            </a:r>
            <a:endParaRPr sz="2800">
              <a:latin typeface="Arial Black"/>
              <a:cs typeface="Arial Black"/>
            </a:endParaRPr>
          </a:p>
          <a:p>
            <a:pPr marL="241300" indent="-2292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 spc="-210">
                <a:latin typeface="Arial Black"/>
                <a:cs typeface="Arial Black"/>
              </a:rPr>
              <a:t>Most </a:t>
            </a:r>
            <a:r>
              <a:rPr dirty="0" sz="2800" spc="-140">
                <a:latin typeface="Arial Black"/>
                <a:cs typeface="Arial Black"/>
              </a:rPr>
              <a:t>of </a:t>
            </a:r>
            <a:r>
              <a:rPr dirty="0" sz="2800" spc="-250">
                <a:latin typeface="Arial Black"/>
                <a:cs typeface="Arial Black"/>
              </a:rPr>
              <a:t>the </a:t>
            </a:r>
            <a:r>
              <a:rPr dirty="0" sz="2800" spc="-270">
                <a:latin typeface="Arial Black"/>
                <a:cs typeface="Arial Black"/>
              </a:rPr>
              <a:t>1400 </a:t>
            </a:r>
            <a:r>
              <a:rPr dirty="0" sz="2800" spc="-240">
                <a:latin typeface="Arial Black"/>
                <a:cs typeface="Arial Black"/>
              </a:rPr>
              <a:t>people </a:t>
            </a:r>
            <a:r>
              <a:rPr dirty="0" sz="2800" spc="-315">
                <a:latin typeface="Arial Black"/>
                <a:cs typeface="Arial Black"/>
              </a:rPr>
              <a:t>are </a:t>
            </a:r>
            <a:r>
              <a:rPr dirty="0" sz="2800" spc="-250">
                <a:latin typeface="Arial Black"/>
                <a:cs typeface="Arial Black"/>
              </a:rPr>
              <a:t>rather</a:t>
            </a:r>
            <a:r>
              <a:rPr dirty="0" sz="2800" spc="-685">
                <a:latin typeface="Arial Black"/>
                <a:cs typeface="Arial Black"/>
              </a:rPr>
              <a:t> </a:t>
            </a:r>
            <a:r>
              <a:rPr dirty="0" sz="2800" spc="-270">
                <a:latin typeface="Arial Black"/>
                <a:cs typeface="Arial Black"/>
              </a:rPr>
              <a:t>unknown</a:t>
            </a:r>
            <a:endParaRPr sz="2800">
              <a:latin typeface="Arial Black"/>
              <a:cs typeface="Arial Black"/>
            </a:endParaRPr>
          </a:p>
          <a:p>
            <a:pPr marL="241300" marR="532765" indent="-229235">
              <a:lnSpc>
                <a:spcPts val="3030"/>
              </a:lnSpc>
              <a:spcBef>
                <a:spcPts val="103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 spc="-300">
                <a:latin typeface="Arial Black"/>
                <a:cs typeface="Arial Black"/>
              </a:rPr>
              <a:t>The </a:t>
            </a:r>
            <a:r>
              <a:rPr dirty="0" sz="2800" spc="-315">
                <a:latin typeface="Arial Black"/>
                <a:cs typeface="Arial Black"/>
              </a:rPr>
              <a:t>collection’s </a:t>
            </a:r>
            <a:r>
              <a:rPr dirty="0" sz="2800" spc="-305">
                <a:latin typeface="Arial Black"/>
                <a:cs typeface="Arial Black"/>
              </a:rPr>
              <a:t>bias </a:t>
            </a:r>
            <a:r>
              <a:rPr dirty="0" sz="2800" spc="-355">
                <a:latin typeface="Arial Black"/>
                <a:cs typeface="Arial Black"/>
              </a:rPr>
              <a:t>is </a:t>
            </a:r>
            <a:r>
              <a:rPr dirty="0" sz="2800" spc="-204">
                <a:latin typeface="Arial Black"/>
                <a:cs typeface="Arial Black"/>
              </a:rPr>
              <a:t>not </a:t>
            </a:r>
            <a:r>
              <a:rPr dirty="0" sz="2800" spc="-290">
                <a:latin typeface="Arial Black"/>
                <a:cs typeface="Arial Black"/>
              </a:rPr>
              <a:t>immediately </a:t>
            </a:r>
            <a:r>
              <a:rPr dirty="0" sz="2800" spc="-250">
                <a:latin typeface="Arial Black"/>
                <a:cs typeface="Arial Black"/>
              </a:rPr>
              <a:t>apparent </a:t>
            </a:r>
            <a:r>
              <a:rPr dirty="0" sz="2800" spc="-235">
                <a:latin typeface="Arial Black"/>
                <a:cs typeface="Arial Black"/>
              </a:rPr>
              <a:t>in</a:t>
            </a:r>
            <a:r>
              <a:rPr dirty="0" sz="2800" spc="-320">
                <a:latin typeface="Arial Black"/>
                <a:cs typeface="Arial Black"/>
              </a:rPr>
              <a:t> several  respects.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7690484" cy="1324610"/>
          </a:xfrm>
          <a:prstGeom prst="rect"/>
          <a:solidFill>
            <a:srgbClr val="8DAFC1"/>
          </a:solidFill>
        </p:spPr>
        <p:txBody>
          <a:bodyPr wrap="square" lIns="0" tIns="25400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000"/>
              </a:spcBef>
            </a:pPr>
            <a:r>
              <a:rPr dirty="0" spc="5"/>
              <a:t>The </a:t>
            </a:r>
            <a:r>
              <a:rPr dirty="0" spc="-135"/>
              <a:t>big</a:t>
            </a:r>
            <a:r>
              <a:rPr dirty="0" spc="-15"/>
              <a:t> </a:t>
            </a:r>
            <a:r>
              <a:rPr dirty="0" spc="-150"/>
              <a:t>Five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24681"/>
            <a:ext cx="6124575" cy="3092450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 spc="-330">
                <a:latin typeface="Arial Black"/>
                <a:cs typeface="Arial Black"/>
              </a:rPr>
              <a:t>Family </a:t>
            </a:r>
            <a:r>
              <a:rPr dirty="0" sz="2800" spc="-254">
                <a:latin typeface="Arial Black"/>
                <a:cs typeface="Arial Black"/>
              </a:rPr>
              <a:t>Johann </a:t>
            </a:r>
            <a:r>
              <a:rPr dirty="0" sz="2800" spc="-280">
                <a:latin typeface="Arial Black"/>
                <a:cs typeface="Arial Black"/>
              </a:rPr>
              <a:t>Strauß</a:t>
            </a:r>
            <a:r>
              <a:rPr dirty="0" sz="2800" spc="-250">
                <a:latin typeface="Arial Black"/>
                <a:cs typeface="Arial Black"/>
              </a:rPr>
              <a:t> </a:t>
            </a:r>
            <a:r>
              <a:rPr dirty="0" sz="2800" spc="-280">
                <a:latin typeface="Arial Black"/>
                <a:cs typeface="Arial Black"/>
              </a:rPr>
              <a:t>(composer)</a:t>
            </a:r>
            <a:endParaRPr sz="2800">
              <a:latin typeface="Arial Black"/>
              <a:cs typeface="Arial Black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 spc="-300">
                <a:latin typeface="Arial Black"/>
                <a:cs typeface="Arial Black"/>
              </a:rPr>
              <a:t>Franz </a:t>
            </a:r>
            <a:r>
              <a:rPr dirty="0" sz="2800" spc="-275">
                <a:latin typeface="Arial Black"/>
                <a:cs typeface="Arial Black"/>
              </a:rPr>
              <a:t>Schubert</a:t>
            </a:r>
            <a:r>
              <a:rPr dirty="0" sz="2800" spc="-290">
                <a:latin typeface="Arial Black"/>
                <a:cs typeface="Arial Black"/>
              </a:rPr>
              <a:t> </a:t>
            </a:r>
            <a:r>
              <a:rPr dirty="0" sz="2800" spc="-280">
                <a:latin typeface="Arial Black"/>
                <a:cs typeface="Arial Black"/>
              </a:rPr>
              <a:t>(composer)</a:t>
            </a:r>
            <a:endParaRPr sz="2800">
              <a:latin typeface="Arial Black"/>
              <a:cs typeface="Arial Black"/>
            </a:endParaRPr>
          </a:p>
          <a:p>
            <a:pPr marL="241300" indent="-2292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 spc="-305">
                <a:latin typeface="Arial Black"/>
                <a:cs typeface="Arial Black"/>
              </a:rPr>
              <a:t>Karl </a:t>
            </a:r>
            <a:r>
              <a:rPr dirty="0" sz="2800" spc="-345">
                <a:latin typeface="Arial Black"/>
                <a:cs typeface="Arial Black"/>
              </a:rPr>
              <a:t>Kraus </a:t>
            </a:r>
            <a:r>
              <a:rPr dirty="0" sz="2800" spc="-265">
                <a:latin typeface="Arial Black"/>
                <a:cs typeface="Arial Black"/>
              </a:rPr>
              <a:t>(publicist, </a:t>
            </a:r>
            <a:r>
              <a:rPr dirty="0" sz="2800" spc="-295">
                <a:latin typeface="Arial Black"/>
                <a:cs typeface="Arial Black"/>
              </a:rPr>
              <a:t>satirist,</a:t>
            </a:r>
            <a:r>
              <a:rPr dirty="0" sz="2800" spc="-310">
                <a:latin typeface="Arial Black"/>
                <a:cs typeface="Arial Black"/>
              </a:rPr>
              <a:t> </a:t>
            </a:r>
            <a:r>
              <a:rPr dirty="0" sz="2800" spc="-254">
                <a:latin typeface="Arial Black"/>
                <a:cs typeface="Arial Black"/>
              </a:rPr>
              <a:t>writer)</a:t>
            </a:r>
            <a:endParaRPr sz="2800">
              <a:latin typeface="Arial Black"/>
              <a:cs typeface="Arial Black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 spc="-300">
                <a:latin typeface="Arial Black"/>
                <a:cs typeface="Arial Black"/>
              </a:rPr>
              <a:t>Franz </a:t>
            </a:r>
            <a:r>
              <a:rPr dirty="0" sz="2800" spc="-254">
                <a:latin typeface="Arial Black"/>
                <a:cs typeface="Arial Black"/>
              </a:rPr>
              <a:t>Grillparzer </a:t>
            </a:r>
            <a:r>
              <a:rPr dirty="0" sz="2800" spc="-245">
                <a:latin typeface="Arial Black"/>
                <a:cs typeface="Arial Black"/>
              </a:rPr>
              <a:t>(writer)</a:t>
            </a:r>
            <a:endParaRPr sz="2800">
              <a:latin typeface="Arial Black"/>
              <a:cs typeface="Arial Black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 spc="-254">
                <a:latin typeface="Arial Black"/>
                <a:cs typeface="Arial Black"/>
              </a:rPr>
              <a:t>Johann </a:t>
            </a:r>
            <a:r>
              <a:rPr dirty="0" sz="2800" spc="-260">
                <a:latin typeface="Arial Black"/>
                <a:cs typeface="Arial Black"/>
              </a:rPr>
              <a:t>Nestroy</a:t>
            </a:r>
            <a:r>
              <a:rPr dirty="0" sz="2800" spc="-315">
                <a:latin typeface="Arial Black"/>
                <a:cs typeface="Arial Black"/>
              </a:rPr>
              <a:t> </a:t>
            </a:r>
            <a:r>
              <a:rPr dirty="0" sz="2800" spc="-260">
                <a:latin typeface="Arial Black"/>
                <a:cs typeface="Arial Black"/>
              </a:rPr>
              <a:t>(actor)</a:t>
            </a:r>
            <a:endParaRPr sz="2800">
              <a:latin typeface="Arial Black"/>
              <a:cs typeface="Arial Black"/>
            </a:endParaRPr>
          </a:p>
          <a:p>
            <a:pPr marL="241300" indent="-2292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935" algn="l"/>
              </a:tabLst>
            </a:pPr>
            <a:r>
              <a:rPr dirty="0" sz="2800" spc="-220">
                <a:latin typeface="Arial Black"/>
                <a:cs typeface="Arial Black"/>
              </a:rPr>
              <a:t>Marie </a:t>
            </a:r>
            <a:r>
              <a:rPr dirty="0" sz="2800" spc="-225">
                <a:latin typeface="Arial Black"/>
                <a:cs typeface="Arial Black"/>
              </a:rPr>
              <a:t>von </a:t>
            </a:r>
            <a:r>
              <a:rPr dirty="0" sz="2800" spc="-270">
                <a:latin typeface="Arial Black"/>
                <a:cs typeface="Arial Black"/>
              </a:rPr>
              <a:t>Ebner-Eschenbach</a:t>
            </a:r>
            <a:r>
              <a:rPr dirty="0" sz="2800" spc="-445">
                <a:latin typeface="Arial Black"/>
                <a:cs typeface="Arial Black"/>
              </a:rPr>
              <a:t> </a:t>
            </a:r>
            <a:r>
              <a:rPr dirty="0" sz="2800" spc="-204">
                <a:latin typeface="Arial Black"/>
                <a:cs typeface="Arial Black"/>
              </a:rPr>
              <a:t>(poet)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776716" y="356615"/>
            <a:ext cx="1287779" cy="18699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274807" y="365759"/>
            <a:ext cx="1290827" cy="15529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816340" y="2342388"/>
            <a:ext cx="1289303" cy="17358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317480" y="2226564"/>
            <a:ext cx="1284731" cy="16992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775192" y="4184903"/>
            <a:ext cx="1289303" cy="17724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277856" y="4146803"/>
            <a:ext cx="1287779" cy="18105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774695" y="6419189"/>
            <a:ext cx="7887970" cy="240029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200" spc="-95">
                <a:solidFill>
                  <a:srgbClr val="888888"/>
                </a:solidFill>
                <a:latin typeface="Arial Black"/>
                <a:cs typeface="Arial Black"/>
              </a:rPr>
              <a:t>Workshop</a:t>
            </a:r>
            <a:r>
              <a:rPr dirty="0" sz="1200" spc="-15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85">
                <a:solidFill>
                  <a:srgbClr val="888888"/>
                </a:solidFill>
                <a:latin typeface="Arial Black"/>
                <a:cs typeface="Arial Black"/>
              </a:rPr>
              <a:t>on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Information</a:t>
            </a:r>
            <a:r>
              <a:rPr dirty="0" sz="1200" spc="-14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10">
                <a:solidFill>
                  <a:srgbClr val="888888"/>
                </a:solidFill>
                <a:latin typeface="Arial Black"/>
                <a:cs typeface="Arial Black"/>
              </a:rPr>
              <a:t>Vizualization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0">
                <a:solidFill>
                  <a:srgbClr val="888888"/>
                </a:solidFill>
                <a:latin typeface="Arial Black"/>
                <a:cs typeface="Arial Black"/>
              </a:rPr>
              <a:t>in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the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90">
                <a:solidFill>
                  <a:srgbClr val="888888"/>
                </a:solidFill>
                <a:latin typeface="Arial Black"/>
                <a:cs typeface="Arial Black"/>
              </a:rPr>
              <a:t>(Digital)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Humanities,</a:t>
            </a:r>
            <a:r>
              <a:rPr dirty="0" sz="1200" spc="-14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80">
                <a:solidFill>
                  <a:srgbClr val="888888"/>
                </a:solidFill>
                <a:latin typeface="Arial Black"/>
                <a:cs typeface="Arial Black"/>
              </a:rPr>
              <a:t>27th-28th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60">
                <a:solidFill>
                  <a:srgbClr val="888888"/>
                </a:solidFill>
                <a:latin typeface="Arial Black"/>
                <a:cs typeface="Arial Black"/>
              </a:rPr>
              <a:t>of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95">
                <a:solidFill>
                  <a:srgbClr val="888888"/>
                </a:solidFill>
                <a:latin typeface="Arial Black"/>
                <a:cs typeface="Arial Black"/>
              </a:rPr>
              <a:t>October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05">
                <a:solidFill>
                  <a:srgbClr val="888888"/>
                </a:solidFill>
                <a:latin typeface="Arial Black"/>
                <a:cs typeface="Arial Black"/>
              </a:rPr>
              <a:t>2022,</a:t>
            </a:r>
            <a:r>
              <a:rPr dirty="0" sz="1200" spc="-130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14">
                <a:solidFill>
                  <a:srgbClr val="888888"/>
                </a:solidFill>
                <a:latin typeface="Arial Black"/>
                <a:cs typeface="Arial Black"/>
              </a:rPr>
              <a:t>University</a:t>
            </a:r>
            <a:r>
              <a:rPr dirty="0" sz="1200" spc="-12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60">
                <a:solidFill>
                  <a:srgbClr val="888888"/>
                </a:solidFill>
                <a:latin typeface="Arial Black"/>
                <a:cs typeface="Arial Black"/>
              </a:rPr>
              <a:t>of</a:t>
            </a:r>
            <a:r>
              <a:rPr dirty="0" sz="1200" spc="-135">
                <a:solidFill>
                  <a:srgbClr val="888888"/>
                </a:solidFill>
                <a:latin typeface="Arial Black"/>
                <a:cs typeface="Arial Black"/>
              </a:rPr>
              <a:t> </a:t>
            </a:r>
            <a:r>
              <a:rPr dirty="0" sz="1200" spc="-120">
                <a:solidFill>
                  <a:srgbClr val="888888"/>
                </a:solidFill>
                <a:latin typeface="Arial Black"/>
                <a:cs typeface="Arial Black"/>
              </a:rPr>
              <a:t>Graz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6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10"/>
              </a:spcBef>
            </a:pPr>
            <a:fld id="{81D60167-4931-47E6-BA6A-407CBD079E47}" type="slidenum">
              <a:rPr dirty="0" spc="-180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Fritze Christiane</dc:creator>
  <dc:title>VisPer – a person centered visualisation of the estates of the Vienna City Library</dc:title>
  <dcterms:created xsi:type="dcterms:W3CDTF">2022-11-16T08:23:01Z</dcterms:created>
  <dcterms:modified xsi:type="dcterms:W3CDTF">2022-11-16T08:23:01Z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2022-11-08T00:00:00Z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2022-11-16T00:00:00Z</vt:filetime>
  </property>
</Properties>
</file>