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3"/>
  </p:notesMasterIdLst>
  <p:sldIdLst>
    <p:sldId id="256" r:id="rId2"/>
    <p:sldId id="257" r:id="rId3"/>
    <p:sldId id="258" r:id="rId4"/>
    <p:sldId id="259" r:id="rId5"/>
    <p:sldId id="260" r:id="rId6"/>
    <p:sldId id="261" r:id="rId7"/>
    <p:sldId id="266" r:id="rId8"/>
    <p:sldId id="268" r:id="rId9"/>
    <p:sldId id="263" r:id="rId10"/>
    <p:sldId id="265" r:id="rId11"/>
    <p:sldId id="264" r:id="rId12"/>
  </p:sldIdLst>
  <p:sldSz cx="9144000" cy="5143500" type="screen16x9"/>
  <p:notesSz cx="6858000" cy="9144000"/>
  <p:embeddedFontLst>
    <p:embeddedFont>
      <p:font typeface="Open Sans" panose="020B0604020202020204" charset="0"/>
      <p:regular r:id="rId14"/>
      <p:bold r:id="rId15"/>
      <p:italic r:id="rId16"/>
      <p:boldItalic r:id="rId17"/>
    </p:embeddedFont>
    <p:embeddedFont>
      <p:font typeface="Source Sans Pro" panose="020B05030304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132" d="100"/>
          <a:sy n="132" d="100"/>
        </p:scale>
        <p:origin x="96"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0de937195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0de93719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fe4879d5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634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75c2255bd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5c2255bd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75c2255b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5c2255b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fe4879d5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fe4879d5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e4879d5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fe4879d5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fe4879d5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75c2255bd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75c2255bd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fe4879d5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091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fe4879d5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3164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fe4879d5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e4879d5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 NOT USE] - Guidelines Slides" type="secHead">
  <p:cSld name="SECTION_HEADER">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49" name="Google Shape;49;p11"/>
          <p:cNvSpPr txBox="1">
            <a:spLocks noGrp="1"/>
          </p:cNvSpPr>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ard" type="twoColTx">
  <p:cSld name="TITLE_AND_TWO_COLUMNS">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a:buNone/>
              <a:defRPr sz="24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Box (small)" type="titleOnly">
  <p:cSld name="TITLE_ONLY">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5"/>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4" name="Google Shape;24;p5"/>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
        <p:nvSpPr>
          <p:cNvPr id="25" name="Google Shape;25;p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8" name="Google Shape;28;p6"/>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29" name="Google Shape;29;p6"/>
          <p:cNvSpPr txBox="1">
            <a:spLocks noGrp="1"/>
          </p:cNvSpPr>
          <p:nvPr>
            <p:ph type="body" idx="1"/>
          </p:nvPr>
        </p:nvSpPr>
        <p:spPr>
          <a:xfrm>
            <a:off x="6047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0" name="Google Shape;30;p6"/>
          <p:cNvSpPr txBox="1">
            <a:spLocks noGrp="1"/>
          </p:cNvSpPr>
          <p:nvPr>
            <p:ph type="body" idx="2"/>
          </p:nvPr>
        </p:nvSpPr>
        <p:spPr>
          <a:xfrm>
            <a:off x="48770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7"/>
          <p:cNvSpPr txBox="1">
            <a:spLocks noGrp="1"/>
          </p:cNvSpPr>
          <p:nvPr>
            <p:ph type="body" idx="1"/>
          </p:nvPr>
        </p:nvSpPr>
        <p:spPr>
          <a:xfrm>
            <a:off x="3266500" y="701850"/>
            <a:ext cx="5205900" cy="39615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4" name="Google Shape;34;p7"/>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35" name="Google Shape;35;p7"/>
          <p:cNvSpPr txBox="1">
            <a:spLocks noGrp="1"/>
          </p:cNvSpPr>
          <p:nvPr>
            <p:ph type="subTitle" idx="2"/>
          </p:nvPr>
        </p:nvSpPr>
        <p:spPr>
          <a:xfrm>
            <a:off x="605400" y="1180500"/>
            <a:ext cx="2509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8"/>
          <p:cNvSpPr txBox="1">
            <a:spLocks noGrp="1"/>
          </p:cNvSpPr>
          <p:nvPr>
            <p:ph type="body" idx="1"/>
          </p:nvPr>
        </p:nvSpPr>
        <p:spPr>
          <a:xfrm>
            <a:off x="605400" y="1333650"/>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9" name="Google Shape;39;p8"/>
          <p:cNvSpPr txBox="1">
            <a:spLocks noGrp="1"/>
          </p:cNvSpPr>
          <p:nvPr>
            <p:ph type="body" idx="2"/>
          </p:nvPr>
        </p:nvSpPr>
        <p:spPr>
          <a:xfrm>
            <a:off x="5030250" y="1333525"/>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40" name="Google Shape;40;p8"/>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s or icons (with title)" type="blank">
  <p:cSld name="BLANK">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2pPr>
            <a:lvl3pPr lvl="2"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3pPr>
            <a:lvl4pPr lvl="3"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4pPr>
            <a:lvl5pPr lvl="4"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5pPr>
            <a:lvl6pPr lvl="5"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6pPr>
            <a:lvl7pPr lvl="6"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7pPr>
            <a:lvl8pPr lvl="7"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8pPr>
            <a:lvl9pPr lvl="8"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Confidential</a:t>
            </a:r>
            <a:endParaRPr sz="800">
              <a:solidFill>
                <a:srgbClr val="999999"/>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2"/>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55" name="Google Shape;55;p12"/>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Data Lake Value Proposition</a:t>
            </a:r>
            <a:endParaRPr sz="2200" b="0"/>
          </a:p>
        </p:txBody>
      </p:sp>
      <p:sp>
        <p:nvSpPr>
          <p:cNvPr id="56" name="Google Shape;56;p12"/>
          <p:cNvSpPr txBox="1">
            <a:spLocks noGrp="1"/>
          </p:cNvSpPr>
          <p:nvPr>
            <p:ph type="subTitle" idx="1"/>
          </p:nvPr>
        </p:nvSpPr>
        <p:spPr>
          <a:xfrm>
            <a:off x="2086350" y="2910325"/>
            <a:ext cx="48867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Chrysanthi Polyzoni</a:t>
            </a:r>
            <a:endParaRPr dirty="0"/>
          </a:p>
        </p:txBody>
      </p:sp>
      <p:sp>
        <p:nvSpPr>
          <p:cNvPr id="57" name="Google Shape;57;p12"/>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
        <p:nvSpPr>
          <p:cNvPr id="58" name="Google Shape;58;p12"/>
          <p:cNvSpPr txBox="1"/>
          <p:nvPr/>
        </p:nvSpPr>
        <p:spPr>
          <a:xfrm>
            <a:off x="2086350" y="2644425"/>
            <a:ext cx="4886700" cy="2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pen Sans"/>
                <a:ea typeface="Open Sans"/>
                <a:cs typeface="Open Sans"/>
                <a:sym typeface="Open Sans"/>
              </a:rPr>
              <a:t>Medical Data Processing Company</a:t>
            </a:r>
            <a:endParaRPr dirty="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1" name="Google Shape;101;p18"/>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Value of Data Lake</a:t>
            </a:r>
            <a:endParaRPr dirty="0"/>
          </a:p>
        </p:txBody>
      </p:sp>
      <p:sp>
        <p:nvSpPr>
          <p:cNvPr id="2" name="TextBox 1">
            <a:extLst>
              <a:ext uri="{FF2B5EF4-FFF2-40B4-BE49-F238E27FC236}">
                <a16:creationId xmlns:a16="http://schemas.microsoft.com/office/drawing/2014/main" id="{AFEFC912-4101-46CB-BFCD-6EC60C0535E9}"/>
              </a:ext>
            </a:extLst>
          </p:cNvPr>
          <p:cNvSpPr txBox="1"/>
          <p:nvPr/>
        </p:nvSpPr>
        <p:spPr>
          <a:xfrm>
            <a:off x="938254" y="1921353"/>
            <a:ext cx="7267492" cy="1815882"/>
          </a:xfrm>
          <a:prstGeom prst="rect">
            <a:avLst/>
          </a:prstGeom>
          <a:noFill/>
        </p:spPr>
        <p:txBody>
          <a:bodyPr wrap="square" rtlCol="0">
            <a:spAutoFit/>
          </a:bodyPr>
          <a:lstStyle/>
          <a:p>
            <a:pPr marL="285750" indent="-285750">
              <a:buFont typeface="Arial" panose="020B0604020202020204" pitchFamily="34" charset="0"/>
              <a:buChar char="•"/>
            </a:pPr>
            <a:r>
              <a:rPr lang="en-US" dirty="0"/>
              <a:t>Create a resilient system to collect different types of data</a:t>
            </a:r>
          </a:p>
          <a:p>
            <a:pPr marL="285750" indent="-285750">
              <a:buFont typeface="Arial" panose="020B0604020202020204" pitchFamily="34" charset="0"/>
              <a:buChar char="•"/>
            </a:pPr>
            <a:r>
              <a:rPr lang="en-US" dirty="0"/>
              <a:t>Capable to grow and change in time</a:t>
            </a:r>
          </a:p>
          <a:p>
            <a:pPr marL="285750" indent="-285750">
              <a:buFont typeface="Arial" panose="020B0604020202020204" pitchFamily="34" charset="0"/>
              <a:buChar char="•"/>
            </a:pPr>
            <a:r>
              <a:rPr lang="en-US" dirty="0"/>
              <a:t>Provide fast and immediate insights</a:t>
            </a:r>
          </a:p>
          <a:p>
            <a:pPr marL="285750" indent="-285750">
              <a:buFont typeface="Arial" panose="020B0604020202020204" pitchFamily="34" charset="0"/>
              <a:buChar char="•"/>
            </a:pPr>
            <a:r>
              <a:rPr lang="en-US" dirty="0"/>
              <a:t>Align different teams on the same vision</a:t>
            </a:r>
          </a:p>
          <a:p>
            <a:pPr marL="285750" indent="-285750">
              <a:buFont typeface="Arial" panose="020B0604020202020204" pitchFamily="34" charset="0"/>
              <a:buChar char="•"/>
            </a:pPr>
            <a:r>
              <a:rPr lang="en-US" dirty="0"/>
              <a:t>Align Finance and Operations teams to mitigate a future disaster</a:t>
            </a:r>
          </a:p>
          <a:p>
            <a:pPr marL="285750" indent="-285750">
              <a:buFont typeface="Arial" panose="020B0604020202020204" pitchFamily="34" charset="0"/>
              <a:buChar char="•"/>
            </a:pPr>
            <a:r>
              <a:rPr lang="en-US" dirty="0"/>
              <a:t>Analyze business models and decide which ones to expand and what to explore because of data availability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5194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114" name="Google Shape;114;p20"/>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THANK YOU</a:t>
            </a:r>
            <a:endParaRPr sz="2200" b="0"/>
          </a:p>
        </p:txBody>
      </p:sp>
      <p:sp>
        <p:nvSpPr>
          <p:cNvPr id="115" name="Google Shape;115;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rgbClr val="666666"/>
                </a:solidFill>
              </a:rPr>
              <a:t>Agenda</a:t>
            </a:r>
            <a:endParaRPr sz="3000">
              <a:solidFill>
                <a:srgbClr val="666666"/>
              </a:solidFill>
            </a:endParaRPr>
          </a:p>
        </p:txBody>
      </p:sp>
      <p:sp>
        <p:nvSpPr>
          <p:cNvPr id="64" name="Google Shape;64;p13"/>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65" name="Google Shape;65;p13"/>
          <p:cNvSpPr txBox="1">
            <a:spLocks noGrp="1"/>
          </p:cNvSpPr>
          <p:nvPr>
            <p:ph type="body" idx="1"/>
          </p:nvPr>
        </p:nvSpPr>
        <p:spPr>
          <a:xfrm>
            <a:off x="1066775" y="1962650"/>
            <a:ext cx="7046400" cy="1382893"/>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What is a Data Lake</a:t>
            </a:r>
            <a:endParaRPr dirty="0"/>
          </a:p>
          <a:p>
            <a:pPr marL="457200" lvl="0" indent="-317500" algn="l" rtl="0">
              <a:spcBef>
                <a:spcPts val="0"/>
              </a:spcBef>
              <a:spcAft>
                <a:spcPts val="0"/>
              </a:spcAft>
              <a:buSzPts val="1400"/>
              <a:buChar char="●"/>
            </a:pPr>
            <a:r>
              <a:rPr lang="en" dirty="0"/>
              <a:t>Components of a Data Lake</a:t>
            </a:r>
            <a:endParaRPr dirty="0"/>
          </a:p>
          <a:p>
            <a:pPr marL="457200" lvl="0" indent="-317500" algn="l" rtl="0">
              <a:spcBef>
                <a:spcPts val="0"/>
              </a:spcBef>
              <a:spcAft>
                <a:spcPts val="0"/>
              </a:spcAft>
              <a:buSzPts val="1400"/>
              <a:buChar char="●"/>
            </a:pPr>
            <a:r>
              <a:rPr lang="en" dirty="0"/>
              <a:t>Data Lake vs Data Warehouse</a:t>
            </a:r>
            <a:endParaRPr dirty="0"/>
          </a:p>
          <a:p>
            <a:pPr marL="457200" lvl="0" indent="-317500" algn="l" rtl="0">
              <a:spcBef>
                <a:spcPts val="0"/>
              </a:spcBef>
              <a:spcAft>
                <a:spcPts val="0"/>
              </a:spcAft>
              <a:buSzPts val="1400"/>
              <a:buChar char="●"/>
            </a:pPr>
            <a:r>
              <a:rPr lang="en" dirty="0"/>
              <a:t>Business Value of Data Lake Solution</a:t>
            </a:r>
            <a:endParaRPr dirty="0"/>
          </a:p>
          <a:p>
            <a:pPr marL="457200" lvl="0" indent="-317500" algn="l" rtl="0">
              <a:spcBef>
                <a:spcPts val="0"/>
              </a:spcBef>
              <a:spcAft>
                <a:spcPts val="0"/>
              </a:spcAft>
              <a:buSzPts val="1400"/>
              <a:buChar char="●"/>
            </a:pPr>
            <a:r>
              <a:rPr lang="en" dirty="0"/>
              <a:t>Proposed Data Lake Architecture for Medical Data Processing system</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fade">
                                      <p:cBhvr>
                                        <p:cTn id="7" dur="1000"/>
                                        <p:tgtEl>
                                          <p:spTgt spid="65">
                                            <p:txEl>
                                              <p:pRg st="0" end="0"/>
                                            </p:txEl>
                                          </p:spTgt>
                                        </p:tgtEl>
                                      </p:cBhvr>
                                    </p:animEffect>
                                    <p:anim calcmode="lin" valueType="num">
                                      <p:cBhvr>
                                        <p:cTn id="8" dur="1000" fill="hold"/>
                                        <p:tgtEl>
                                          <p:spTgt spid="6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
                                            <p:txEl>
                                              <p:pRg st="1" end="1"/>
                                            </p:txEl>
                                          </p:spTgt>
                                        </p:tgtEl>
                                        <p:attrNameLst>
                                          <p:attrName>style.visibility</p:attrName>
                                        </p:attrNameLst>
                                      </p:cBhvr>
                                      <p:to>
                                        <p:strVal val="visible"/>
                                      </p:to>
                                    </p:set>
                                    <p:animEffect transition="in" filter="fade">
                                      <p:cBhvr>
                                        <p:cTn id="14" dur="1000"/>
                                        <p:tgtEl>
                                          <p:spTgt spid="65">
                                            <p:txEl>
                                              <p:pRg st="1" end="1"/>
                                            </p:txEl>
                                          </p:spTgt>
                                        </p:tgtEl>
                                      </p:cBhvr>
                                    </p:animEffect>
                                    <p:anim calcmode="lin" valueType="num">
                                      <p:cBhvr>
                                        <p:cTn id="15" dur="1000" fill="hold"/>
                                        <p:tgtEl>
                                          <p:spTgt spid="6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5">
                                            <p:txEl>
                                              <p:pRg st="2" end="2"/>
                                            </p:txEl>
                                          </p:spTgt>
                                        </p:tgtEl>
                                        <p:attrNameLst>
                                          <p:attrName>style.visibility</p:attrName>
                                        </p:attrNameLst>
                                      </p:cBhvr>
                                      <p:to>
                                        <p:strVal val="visible"/>
                                      </p:to>
                                    </p:set>
                                    <p:animEffect transition="in" filter="fade">
                                      <p:cBhvr>
                                        <p:cTn id="21" dur="1000"/>
                                        <p:tgtEl>
                                          <p:spTgt spid="65">
                                            <p:txEl>
                                              <p:pRg st="2" end="2"/>
                                            </p:txEl>
                                          </p:spTgt>
                                        </p:tgtEl>
                                      </p:cBhvr>
                                    </p:animEffect>
                                    <p:anim calcmode="lin" valueType="num">
                                      <p:cBhvr>
                                        <p:cTn id="22" dur="1000" fill="hold"/>
                                        <p:tgtEl>
                                          <p:spTgt spid="6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5">
                                            <p:txEl>
                                              <p:pRg st="3" end="3"/>
                                            </p:txEl>
                                          </p:spTgt>
                                        </p:tgtEl>
                                        <p:attrNameLst>
                                          <p:attrName>style.visibility</p:attrName>
                                        </p:attrNameLst>
                                      </p:cBhvr>
                                      <p:to>
                                        <p:strVal val="visible"/>
                                      </p:to>
                                    </p:set>
                                    <p:animEffect transition="in" filter="fade">
                                      <p:cBhvr>
                                        <p:cTn id="28" dur="1000"/>
                                        <p:tgtEl>
                                          <p:spTgt spid="65">
                                            <p:txEl>
                                              <p:pRg st="3" end="3"/>
                                            </p:txEl>
                                          </p:spTgt>
                                        </p:tgtEl>
                                      </p:cBhvr>
                                    </p:animEffect>
                                    <p:anim calcmode="lin" valueType="num">
                                      <p:cBhvr>
                                        <p:cTn id="29" dur="1000" fill="hold"/>
                                        <p:tgtEl>
                                          <p:spTgt spid="6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5">
                                            <p:txEl>
                                              <p:pRg st="4" end="4"/>
                                            </p:txEl>
                                          </p:spTgt>
                                        </p:tgtEl>
                                        <p:attrNameLst>
                                          <p:attrName>style.visibility</p:attrName>
                                        </p:attrNameLst>
                                      </p:cBhvr>
                                      <p:to>
                                        <p:strVal val="visible"/>
                                      </p:to>
                                    </p:set>
                                    <p:animEffect transition="in" filter="fade">
                                      <p:cBhvr>
                                        <p:cTn id="35" dur="1000"/>
                                        <p:tgtEl>
                                          <p:spTgt spid="65">
                                            <p:txEl>
                                              <p:pRg st="4" end="4"/>
                                            </p:txEl>
                                          </p:spTgt>
                                        </p:tgtEl>
                                      </p:cBhvr>
                                    </p:animEffect>
                                    <p:anim calcmode="lin" valueType="num">
                                      <p:cBhvr>
                                        <p:cTn id="36" dur="1000" fill="hold"/>
                                        <p:tgtEl>
                                          <p:spTgt spid="6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605400" y="1787020"/>
            <a:ext cx="3008657" cy="27196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 data lake is a </a:t>
            </a:r>
            <a:r>
              <a:rPr lang="en-US" b="1" dirty="0"/>
              <a:t>centralized</a:t>
            </a:r>
            <a:r>
              <a:rPr lang="en-US" dirty="0"/>
              <a:t> </a:t>
            </a:r>
            <a:r>
              <a:rPr lang="en-US" b="1" dirty="0"/>
              <a:t>repository</a:t>
            </a:r>
            <a:r>
              <a:rPr lang="en-US" dirty="0"/>
              <a:t> that allows you to store all your structured and unstructured </a:t>
            </a:r>
            <a:r>
              <a:rPr lang="en-US" b="1" dirty="0"/>
              <a:t>data</a:t>
            </a:r>
            <a:r>
              <a:rPr lang="en-US" dirty="0"/>
              <a:t> at any scale. You can store your data as-is, without having to first structure the data, and run </a:t>
            </a:r>
            <a:r>
              <a:rPr lang="en-US" b="1" dirty="0"/>
              <a:t>different types </a:t>
            </a:r>
            <a:r>
              <a:rPr lang="en-US" dirty="0"/>
              <a:t>of analytics—from dashboards and visualizations to big data processing, real-time analytics, and machine learning to guide better decisions.</a:t>
            </a:r>
            <a:endParaRPr dirty="0"/>
          </a:p>
        </p:txBody>
      </p:sp>
      <p:sp>
        <p:nvSpPr>
          <p:cNvPr id="71" name="Google Shape;71;p14"/>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Executive summary</a:t>
            </a:r>
            <a:endParaRPr/>
          </a:p>
        </p:txBody>
      </p:sp>
      <p:sp>
        <p:nvSpPr>
          <p:cNvPr id="72" name="Google Shape;72;p14"/>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Data Lake</a:t>
            </a:r>
            <a:endParaRPr/>
          </a:p>
        </p:txBody>
      </p:sp>
      <p:pic>
        <p:nvPicPr>
          <p:cNvPr id="3" name="Picture 2" descr="Diagram&#10;&#10;Description automatically generated">
            <a:extLst>
              <a:ext uri="{FF2B5EF4-FFF2-40B4-BE49-F238E27FC236}">
                <a16:creationId xmlns:a16="http://schemas.microsoft.com/office/drawing/2014/main" id="{2489DE5D-85B3-4BDD-8583-2B55BB6583C1}"/>
              </a:ext>
            </a:extLst>
          </p:cNvPr>
          <p:cNvPicPr>
            <a:picLocks noChangeAspect="1"/>
          </p:cNvPicPr>
          <p:nvPr/>
        </p:nvPicPr>
        <p:blipFill rotWithShape="1">
          <a:blip r:embed="rId3"/>
          <a:srcRect l="13356" t="36832" r="13907" b="31871"/>
          <a:stretch/>
        </p:blipFill>
        <p:spPr>
          <a:xfrm>
            <a:off x="4913086" y="2104571"/>
            <a:ext cx="2569028" cy="1110343"/>
          </a:xfrm>
          <a:prstGeom prst="rect">
            <a:avLst/>
          </a:prstGeom>
        </p:spPr>
      </p:pic>
      <p:pic>
        <p:nvPicPr>
          <p:cNvPr id="5" name="Picture 4" descr="Diagram&#10;&#10;Description automatically generated">
            <a:extLst>
              <a:ext uri="{FF2B5EF4-FFF2-40B4-BE49-F238E27FC236}">
                <a16:creationId xmlns:a16="http://schemas.microsoft.com/office/drawing/2014/main" id="{D82DD8EF-03B9-46B5-8C12-4C0990A80285}"/>
              </a:ext>
            </a:extLst>
          </p:cNvPr>
          <p:cNvPicPr>
            <a:picLocks noChangeAspect="1"/>
          </p:cNvPicPr>
          <p:nvPr/>
        </p:nvPicPr>
        <p:blipFill rotWithShape="1">
          <a:blip r:embed="rId3"/>
          <a:srcRect l="-654" t="62188" r="59158"/>
          <a:stretch/>
        </p:blipFill>
        <p:spPr>
          <a:xfrm>
            <a:off x="4288973" y="2989262"/>
            <a:ext cx="1611085" cy="1474608"/>
          </a:xfrm>
          <a:prstGeom prst="rect">
            <a:avLst/>
          </a:prstGeom>
        </p:spPr>
      </p:pic>
      <p:pic>
        <p:nvPicPr>
          <p:cNvPr id="7" name="Picture 6" descr="Diagram&#10;&#10;Description automatically generated">
            <a:extLst>
              <a:ext uri="{FF2B5EF4-FFF2-40B4-BE49-F238E27FC236}">
                <a16:creationId xmlns:a16="http://schemas.microsoft.com/office/drawing/2014/main" id="{D7208711-D160-4285-B746-3EE367607FAA}"/>
              </a:ext>
            </a:extLst>
          </p:cNvPr>
          <p:cNvPicPr>
            <a:picLocks noChangeAspect="1"/>
          </p:cNvPicPr>
          <p:nvPr/>
        </p:nvPicPr>
        <p:blipFill rotWithShape="1">
          <a:blip r:embed="rId3"/>
          <a:srcRect l="61134" t="61496"/>
          <a:stretch/>
        </p:blipFill>
        <p:spPr>
          <a:xfrm>
            <a:off x="6596747" y="2989262"/>
            <a:ext cx="1342573" cy="1336041"/>
          </a:xfrm>
          <a:prstGeom prst="rect">
            <a:avLst/>
          </a:prstGeom>
        </p:spPr>
      </p:pic>
      <p:pic>
        <p:nvPicPr>
          <p:cNvPr id="9" name="Picture 8" descr="Diagram&#10;&#10;Description automatically generated">
            <a:extLst>
              <a:ext uri="{FF2B5EF4-FFF2-40B4-BE49-F238E27FC236}">
                <a16:creationId xmlns:a16="http://schemas.microsoft.com/office/drawing/2014/main" id="{8D11DC25-FA6F-426E-A146-0D37991C0252}"/>
              </a:ext>
            </a:extLst>
          </p:cNvPr>
          <p:cNvPicPr>
            <a:picLocks noChangeAspect="1"/>
          </p:cNvPicPr>
          <p:nvPr/>
        </p:nvPicPr>
        <p:blipFill rotWithShape="1">
          <a:blip r:embed="rId3"/>
          <a:srcRect r="2848" b="61596"/>
          <a:stretch/>
        </p:blipFill>
        <p:spPr>
          <a:xfrm>
            <a:off x="4444380" y="792447"/>
            <a:ext cx="3429621" cy="13617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body" idx="1"/>
          </p:nvPr>
        </p:nvSpPr>
        <p:spPr>
          <a:xfrm>
            <a:off x="4572000" y="1382849"/>
            <a:ext cx="3475932" cy="38462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 dirty="0"/>
              <a:t>Ingestion Layer (Sqoop and Kafka)</a:t>
            </a:r>
            <a:endParaRPr dirty="0"/>
          </a:p>
        </p:txBody>
      </p:sp>
      <p:sp>
        <p:nvSpPr>
          <p:cNvPr id="79" name="Google Shape;79;p1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of Data Lake</a:t>
            </a:r>
            <a:endParaRPr dirty="0"/>
          </a:p>
        </p:txBody>
      </p:sp>
      <p:pic>
        <p:nvPicPr>
          <p:cNvPr id="3" name="Picture 2" descr="Graphical user interface, diagram, application&#10;&#10;Description automatically generated">
            <a:extLst>
              <a:ext uri="{FF2B5EF4-FFF2-40B4-BE49-F238E27FC236}">
                <a16:creationId xmlns:a16="http://schemas.microsoft.com/office/drawing/2014/main" id="{7711FCA0-73EF-4AED-A52D-6C526DBDD14C}"/>
              </a:ext>
            </a:extLst>
          </p:cNvPr>
          <p:cNvPicPr>
            <a:picLocks noChangeAspect="1"/>
          </p:cNvPicPr>
          <p:nvPr/>
        </p:nvPicPr>
        <p:blipFill rotWithShape="1">
          <a:blip r:embed="rId3"/>
          <a:srcRect r="80647" b="53375"/>
          <a:stretch/>
        </p:blipFill>
        <p:spPr>
          <a:xfrm>
            <a:off x="943949" y="1247092"/>
            <a:ext cx="576748" cy="971592"/>
          </a:xfrm>
          <a:prstGeom prst="rect">
            <a:avLst/>
          </a:prstGeom>
        </p:spPr>
      </p:pic>
      <p:pic>
        <p:nvPicPr>
          <p:cNvPr id="5" name="Picture 4" descr="Graphical user interface, diagram, application&#10;&#10;Description automatically generated">
            <a:extLst>
              <a:ext uri="{FF2B5EF4-FFF2-40B4-BE49-F238E27FC236}">
                <a16:creationId xmlns:a16="http://schemas.microsoft.com/office/drawing/2014/main" id="{E1D92D56-24F0-4599-8C72-8F265D5D88A7}"/>
              </a:ext>
            </a:extLst>
          </p:cNvPr>
          <p:cNvPicPr>
            <a:picLocks noChangeAspect="1"/>
          </p:cNvPicPr>
          <p:nvPr/>
        </p:nvPicPr>
        <p:blipFill rotWithShape="1">
          <a:blip r:embed="rId3"/>
          <a:srcRect l="19047" r="53787" b="52200"/>
          <a:stretch/>
        </p:blipFill>
        <p:spPr>
          <a:xfrm>
            <a:off x="1520697" y="1212549"/>
            <a:ext cx="859153" cy="1057018"/>
          </a:xfrm>
          <a:prstGeom prst="rect">
            <a:avLst/>
          </a:prstGeom>
        </p:spPr>
      </p:pic>
      <p:pic>
        <p:nvPicPr>
          <p:cNvPr id="7" name="Picture 6" descr="Graphical user interface, diagram, application&#10;&#10;Description automatically generated">
            <a:extLst>
              <a:ext uri="{FF2B5EF4-FFF2-40B4-BE49-F238E27FC236}">
                <a16:creationId xmlns:a16="http://schemas.microsoft.com/office/drawing/2014/main" id="{6F06B94B-C707-4C1A-9350-057E8BB45596}"/>
              </a:ext>
            </a:extLst>
          </p:cNvPr>
          <p:cNvPicPr>
            <a:picLocks noChangeAspect="1"/>
          </p:cNvPicPr>
          <p:nvPr/>
        </p:nvPicPr>
        <p:blipFill rotWithShape="1">
          <a:blip r:embed="rId3"/>
          <a:srcRect l="46852" r="113" b="59735"/>
          <a:stretch/>
        </p:blipFill>
        <p:spPr>
          <a:xfrm>
            <a:off x="2379850" y="1213274"/>
            <a:ext cx="1677270" cy="890395"/>
          </a:xfrm>
          <a:prstGeom prst="rect">
            <a:avLst/>
          </a:prstGeom>
        </p:spPr>
      </p:pic>
      <p:pic>
        <p:nvPicPr>
          <p:cNvPr id="9" name="Picture 8" descr="Graphical user interface, diagram, application&#10;&#10;Description automatically generated">
            <a:extLst>
              <a:ext uri="{FF2B5EF4-FFF2-40B4-BE49-F238E27FC236}">
                <a16:creationId xmlns:a16="http://schemas.microsoft.com/office/drawing/2014/main" id="{B1F2401B-9628-4B7B-AF64-0B4EB3E6AD6F}"/>
              </a:ext>
            </a:extLst>
          </p:cNvPr>
          <p:cNvPicPr>
            <a:picLocks noChangeAspect="1"/>
          </p:cNvPicPr>
          <p:nvPr/>
        </p:nvPicPr>
        <p:blipFill rotWithShape="1">
          <a:blip r:embed="rId3"/>
          <a:srcRect l="-52" t="49068" r="54610"/>
          <a:stretch/>
        </p:blipFill>
        <p:spPr>
          <a:xfrm>
            <a:off x="943949" y="2277523"/>
            <a:ext cx="1437129" cy="1126266"/>
          </a:xfrm>
          <a:prstGeom prst="rect">
            <a:avLst/>
          </a:prstGeom>
        </p:spPr>
      </p:pic>
      <p:pic>
        <p:nvPicPr>
          <p:cNvPr id="11" name="Picture 10" descr="Graphical user interface, diagram, application&#10;&#10;Description automatically generated">
            <a:extLst>
              <a:ext uri="{FF2B5EF4-FFF2-40B4-BE49-F238E27FC236}">
                <a16:creationId xmlns:a16="http://schemas.microsoft.com/office/drawing/2014/main" id="{694CA000-E944-43BE-9E2C-FE8F82B0F9B6}"/>
              </a:ext>
            </a:extLst>
          </p:cNvPr>
          <p:cNvPicPr>
            <a:picLocks noChangeAspect="1"/>
          </p:cNvPicPr>
          <p:nvPr/>
        </p:nvPicPr>
        <p:blipFill rotWithShape="1">
          <a:blip r:embed="rId3"/>
          <a:srcRect l="46049" t="41207"/>
          <a:stretch/>
        </p:blipFill>
        <p:spPr>
          <a:xfrm>
            <a:off x="2365362" y="2103669"/>
            <a:ext cx="1706245" cy="1300120"/>
          </a:xfrm>
          <a:prstGeom prst="rect">
            <a:avLst/>
          </a:prstGeom>
        </p:spPr>
      </p:pic>
      <p:sp>
        <p:nvSpPr>
          <p:cNvPr id="12" name="TextBox 11">
            <a:extLst>
              <a:ext uri="{FF2B5EF4-FFF2-40B4-BE49-F238E27FC236}">
                <a16:creationId xmlns:a16="http://schemas.microsoft.com/office/drawing/2014/main" id="{DB67BC85-63D4-48C8-8DAF-54F0F7FEF82E}"/>
              </a:ext>
            </a:extLst>
          </p:cNvPr>
          <p:cNvSpPr txBox="1"/>
          <p:nvPr/>
        </p:nvSpPr>
        <p:spPr>
          <a:xfrm>
            <a:off x="4572000" y="2103668"/>
            <a:ext cx="4005942" cy="523220"/>
          </a:xfrm>
          <a:prstGeom prst="rect">
            <a:avLst/>
          </a:prstGeom>
          <a:noFill/>
        </p:spPr>
        <p:txBody>
          <a:bodyPr wrap="square" rtlCol="0">
            <a:spAutoFit/>
          </a:bodyPr>
          <a:lstStyle/>
          <a:p>
            <a:pPr marL="139700" lvl="0" indent="0" algn="l" rtl="0">
              <a:spcBef>
                <a:spcPts val="0"/>
              </a:spcBef>
              <a:spcAft>
                <a:spcPts val="0"/>
              </a:spcAft>
              <a:buSzPts val="1400"/>
              <a:buNone/>
            </a:pPr>
            <a:r>
              <a:rPr lang="en-US" dirty="0"/>
              <a:t>Processing Layer (Advanced Analytics and Machine Learning)</a:t>
            </a:r>
          </a:p>
        </p:txBody>
      </p:sp>
      <p:sp>
        <p:nvSpPr>
          <p:cNvPr id="13" name="TextBox 12">
            <a:extLst>
              <a:ext uri="{FF2B5EF4-FFF2-40B4-BE49-F238E27FC236}">
                <a16:creationId xmlns:a16="http://schemas.microsoft.com/office/drawing/2014/main" id="{92F70538-92CE-4F41-9F9C-3D7222B35867}"/>
              </a:ext>
            </a:extLst>
          </p:cNvPr>
          <p:cNvSpPr txBox="1"/>
          <p:nvPr/>
        </p:nvSpPr>
        <p:spPr>
          <a:xfrm>
            <a:off x="4688114" y="1767469"/>
            <a:ext cx="2284600" cy="307777"/>
          </a:xfrm>
          <a:prstGeom prst="rect">
            <a:avLst/>
          </a:prstGeom>
          <a:noFill/>
        </p:spPr>
        <p:txBody>
          <a:bodyPr wrap="none" rtlCol="0">
            <a:spAutoFit/>
          </a:bodyPr>
          <a:lstStyle/>
          <a:p>
            <a:r>
              <a:rPr lang="en-US" dirty="0"/>
              <a:t>Storage Layer (HDFS, S3)</a:t>
            </a:r>
          </a:p>
        </p:txBody>
      </p:sp>
      <p:sp>
        <p:nvSpPr>
          <p:cNvPr id="16" name="TextBox 15">
            <a:extLst>
              <a:ext uri="{FF2B5EF4-FFF2-40B4-BE49-F238E27FC236}">
                <a16:creationId xmlns:a16="http://schemas.microsoft.com/office/drawing/2014/main" id="{7F47C4A8-0D2F-4812-80CA-6761E7C6BBD3}"/>
              </a:ext>
            </a:extLst>
          </p:cNvPr>
          <p:cNvSpPr txBox="1"/>
          <p:nvPr/>
        </p:nvSpPr>
        <p:spPr>
          <a:xfrm>
            <a:off x="4693963" y="2753729"/>
            <a:ext cx="3506088" cy="307777"/>
          </a:xfrm>
          <a:prstGeom prst="rect">
            <a:avLst/>
          </a:prstGeom>
          <a:noFill/>
        </p:spPr>
        <p:txBody>
          <a:bodyPr wrap="none" rtlCol="0">
            <a:spAutoFit/>
          </a:bodyPr>
          <a:lstStyle/>
          <a:p>
            <a:r>
              <a:rPr lang="en-US" dirty="0"/>
              <a:t>Serving Layer (Reporting and Dashboard)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7">
                                            <p:txEl>
                                              <p:pRg st="0" end="0"/>
                                            </p:txEl>
                                          </p:spTgt>
                                        </p:tgtEl>
                                        <p:attrNameLst>
                                          <p:attrName>style.visibility</p:attrName>
                                        </p:attrNameLst>
                                      </p:cBhvr>
                                      <p:to>
                                        <p:strVal val="visible"/>
                                      </p:to>
                                    </p:set>
                                    <p:animEffect transition="in" filter="fade">
                                      <p:cBhvr>
                                        <p:cTn id="12" dur="1000"/>
                                        <p:tgtEl>
                                          <p:spTgt spid="77">
                                            <p:txEl>
                                              <p:pRg st="0" end="0"/>
                                            </p:txEl>
                                          </p:spTgt>
                                        </p:tgtEl>
                                      </p:cBhvr>
                                    </p:animEffect>
                                    <p:anim calcmode="lin" valueType="num">
                                      <p:cBhvr>
                                        <p:cTn id="13" dur="1000" fill="hold"/>
                                        <p:tgtEl>
                                          <p:spTgt spid="7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build="p"/>
      <p:bldP spid="12" grpId="0"/>
      <p:bldP spid="13"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22222"/>
                </a:solidFill>
                <a:effectLst/>
                <a:latin typeface="Source Sans Pro" panose="020B0604020202020204" pitchFamily="34" charset="0"/>
              </a:rPr>
              <a:t>A data warehouse is a blend of technologies and components which allows the strategic use of data. It is a technique for collecting and managing data from varied sources to provide meaningful business insights.</a:t>
            </a:r>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US" b="0" i="0" dirty="0">
                <a:solidFill>
                  <a:srgbClr val="222222"/>
                </a:solidFill>
                <a:effectLst/>
                <a:latin typeface="Source Sans Pro" panose="020B0503030403020204" pitchFamily="34" charset="0"/>
              </a:rPr>
              <a:t>A Data Lake is a storage repository that can store large amount of structured, semi-structured, and unstructured data. It is a place to store every type of data in its native format with no fixed limits on account size or file. It offers high data quantity to increase analytic performance and native integration.</a:t>
            </a:r>
            <a:endParaRPr dirty="0"/>
          </a:p>
          <a:p>
            <a:pPr marL="0" lvl="0" indent="0" algn="l" rtl="0">
              <a:spcBef>
                <a:spcPts val="0"/>
              </a:spcBef>
              <a:spcAft>
                <a:spcPts val="0"/>
              </a:spcAft>
              <a:buNone/>
            </a:pPr>
            <a:endParaRPr dirty="0"/>
          </a:p>
        </p:txBody>
      </p:sp>
      <p:sp>
        <p:nvSpPr>
          <p:cNvPr id="85" name="Google Shape;85;p16"/>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 vs Data Warehouse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fade">
                                      <p:cBhvr>
                                        <p:cTn id="7" dur="1000"/>
                                        <p:tgtEl>
                                          <p:spTgt spid="84">
                                            <p:txEl>
                                              <p:pRg st="0" end="0"/>
                                            </p:txEl>
                                          </p:spTgt>
                                        </p:tgtEl>
                                      </p:cBhvr>
                                    </p:animEffect>
                                    <p:anim calcmode="lin" valueType="num">
                                      <p:cBhvr>
                                        <p:cTn id="8" dur="1000" fill="hold"/>
                                        <p:tgtEl>
                                          <p:spTgt spid="8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4">
                                            <p:txEl>
                                              <p:pRg st="2" end="2"/>
                                            </p:txEl>
                                          </p:spTgt>
                                        </p:tgtEl>
                                        <p:attrNameLst>
                                          <p:attrName>style.visibility</p:attrName>
                                        </p:attrNameLst>
                                      </p:cBhvr>
                                      <p:to>
                                        <p:strVal val="visible"/>
                                      </p:to>
                                    </p:set>
                                    <p:animEffect transition="in" filter="fade">
                                      <p:cBhvr>
                                        <p:cTn id="14" dur="1000"/>
                                        <p:tgtEl>
                                          <p:spTgt spid="84">
                                            <p:txEl>
                                              <p:pRg st="2" end="2"/>
                                            </p:txEl>
                                          </p:spTgt>
                                        </p:tgtEl>
                                      </p:cBhvr>
                                    </p:animEffect>
                                    <p:anim calcmode="lin" valueType="num">
                                      <p:cBhvr>
                                        <p:cTn id="15" dur="1000" fill="hold"/>
                                        <p:tgtEl>
                                          <p:spTgt spid="8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605400" y="1275250"/>
            <a:ext cx="3442200" cy="34542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dirty="0">
                <a:solidFill>
                  <a:srgbClr val="222222"/>
                </a:solidFill>
                <a:latin typeface="Source Sans Pro" panose="020B0503030403020204" pitchFamily="34" charset="0"/>
              </a:rPr>
              <a:t>Stuctured data</a:t>
            </a:r>
            <a:endParaRPr dirty="0">
              <a:solidFill>
                <a:srgbClr val="222222"/>
              </a:solidFill>
              <a:latin typeface="Source Sans Pro" panose="020B0503030403020204" pitchFamily="34" charset="0"/>
            </a:endParaRPr>
          </a:p>
          <a:p>
            <a:pPr marL="457200" lvl="0" indent="-317500" algn="l" rtl="0">
              <a:lnSpc>
                <a:spcPct val="100000"/>
              </a:lnSpc>
              <a:spcBef>
                <a:spcPts val="0"/>
              </a:spcBef>
              <a:spcAft>
                <a:spcPts val="0"/>
              </a:spcAft>
              <a:buSzPts val="1400"/>
              <a:buChar char="●"/>
            </a:pPr>
            <a:r>
              <a:rPr lang="en-US" b="0" i="0" dirty="0">
                <a:solidFill>
                  <a:srgbClr val="222222"/>
                </a:solidFill>
                <a:effectLst/>
                <a:latin typeface="Source Sans Pro" panose="020B0503030403020204" pitchFamily="34" charset="0"/>
              </a:rPr>
              <a:t>Storing data in Data warehouse is costlier and time-consuming.</a:t>
            </a:r>
            <a:endParaRPr dirty="0"/>
          </a:p>
          <a:p>
            <a:pPr marL="457200" lvl="0" indent="-317500" algn="l" rtl="0">
              <a:lnSpc>
                <a:spcPct val="100000"/>
              </a:lnSpc>
              <a:spcBef>
                <a:spcPts val="0"/>
              </a:spcBef>
              <a:spcAft>
                <a:spcPts val="0"/>
              </a:spcAft>
              <a:buSzPts val="1400"/>
              <a:buChar char="●"/>
            </a:pPr>
            <a:r>
              <a:rPr lang="en-US" b="0" i="0" dirty="0">
                <a:solidFill>
                  <a:srgbClr val="222222"/>
                </a:solidFill>
                <a:effectLst/>
                <a:latin typeface="Source Sans Pro" panose="020B0503030403020204" pitchFamily="34" charset="0"/>
              </a:rPr>
              <a:t>Data warehouses offer insights into pre-defined questions for pre-defined data types. So, any changes to the data warehouse needed more time.</a:t>
            </a:r>
          </a:p>
          <a:p>
            <a:pPr marL="457200" lvl="0" indent="-317500" algn="l" rtl="0">
              <a:lnSpc>
                <a:spcPct val="100000"/>
              </a:lnSpc>
              <a:spcBef>
                <a:spcPts val="0"/>
              </a:spcBef>
              <a:spcAft>
                <a:spcPts val="0"/>
              </a:spcAft>
              <a:buSzPts val="1400"/>
              <a:buChar char="●"/>
            </a:pPr>
            <a:r>
              <a:rPr lang="en-US" dirty="0">
                <a:solidFill>
                  <a:srgbClr val="222222"/>
                </a:solidFill>
                <a:latin typeface="Source Sans Pro" panose="020B0503030403020204" pitchFamily="34" charset="0"/>
              </a:rPr>
              <a:t>Schema on Write</a:t>
            </a:r>
            <a:endParaRPr dirty="0">
              <a:solidFill>
                <a:srgbClr val="222222"/>
              </a:solidFill>
              <a:latin typeface="Source Sans Pro" panose="020B0503030403020204" pitchFamily="34" charset="0"/>
            </a:endParaRPr>
          </a:p>
        </p:txBody>
      </p:sp>
      <p:sp>
        <p:nvSpPr>
          <p:cNvPr id="91" name="Google Shape;91;p17"/>
          <p:cNvSpPr txBox="1">
            <a:spLocks noGrp="1"/>
          </p:cNvSpPr>
          <p:nvPr>
            <p:ph type="body" idx="2"/>
          </p:nvPr>
        </p:nvSpPr>
        <p:spPr>
          <a:xfrm>
            <a:off x="5030250" y="1199050"/>
            <a:ext cx="3442200" cy="33297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dirty="0">
                <a:solidFill>
                  <a:srgbClr val="222222"/>
                </a:solidFill>
                <a:latin typeface="Source Sans Pro" panose="020B0503030403020204" pitchFamily="34" charset="0"/>
              </a:rPr>
              <a:t>Stuctured, Semi Structured, Unstructured data. </a:t>
            </a:r>
            <a:r>
              <a:rPr lang="en" dirty="0"/>
              <a:t>It </a:t>
            </a:r>
            <a:r>
              <a:rPr lang="en-US" b="0" i="0" dirty="0">
                <a:solidFill>
                  <a:srgbClr val="222222"/>
                </a:solidFill>
                <a:effectLst/>
                <a:latin typeface="Source Sans Pro" panose="020B0503030403020204" pitchFamily="34" charset="0"/>
              </a:rPr>
              <a:t>empowers users to access data prior the process of transformed, cleansed and structured.</a:t>
            </a:r>
            <a:endParaRPr dirty="0"/>
          </a:p>
          <a:p>
            <a:pPr marL="457200" lvl="0" indent="-317500" algn="l" rtl="0">
              <a:lnSpc>
                <a:spcPct val="100000"/>
              </a:lnSpc>
              <a:spcBef>
                <a:spcPts val="0"/>
              </a:spcBef>
              <a:spcAft>
                <a:spcPts val="0"/>
              </a:spcAft>
              <a:buSzPts val="1400"/>
              <a:buChar char="●"/>
            </a:pPr>
            <a:r>
              <a:rPr lang="en-US" b="0" i="0" dirty="0">
                <a:solidFill>
                  <a:srgbClr val="222222"/>
                </a:solidFill>
                <a:effectLst/>
                <a:latin typeface="Source Sans Pro" panose="020B0503030403020204" pitchFamily="34" charset="0"/>
              </a:rPr>
              <a:t>Data storing in big data technologies are relatively inexpensive than storing data in a data warehouse.</a:t>
            </a:r>
            <a:endParaRPr dirty="0"/>
          </a:p>
          <a:p>
            <a:pPr marL="457200" lvl="0" indent="-317500" algn="l" rtl="0">
              <a:lnSpc>
                <a:spcPct val="100000"/>
              </a:lnSpc>
              <a:spcBef>
                <a:spcPts val="0"/>
              </a:spcBef>
              <a:spcAft>
                <a:spcPts val="0"/>
              </a:spcAft>
              <a:buSzPts val="1400"/>
              <a:buChar char="●"/>
            </a:pPr>
            <a:r>
              <a:rPr lang="en-US" b="0" i="0" dirty="0">
                <a:solidFill>
                  <a:srgbClr val="222222"/>
                </a:solidFill>
                <a:effectLst/>
                <a:latin typeface="Source Sans Pro" panose="020B0503030403020204" pitchFamily="34" charset="0"/>
              </a:rPr>
              <a:t>Data lakes empower users to access data before it has been transformed, cleansed and structured. Thus, it allows users to get to their result more quickly compares to the traditional data warehouse.</a:t>
            </a:r>
          </a:p>
          <a:p>
            <a:pPr>
              <a:lnSpc>
                <a:spcPct val="100000"/>
              </a:lnSpc>
            </a:pPr>
            <a:r>
              <a:rPr lang="en-US" dirty="0">
                <a:solidFill>
                  <a:srgbClr val="222222"/>
                </a:solidFill>
                <a:latin typeface="Source Sans Pro" panose="020B0503030403020204" pitchFamily="34" charset="0"/>
              </a:rPr>
              <a:t>Schema on Read</a:t>
            </a:r>
            <a:endParaRPr dirty="0">
              <a:solidFill>
                <a:srgbClr val="222222"/>
              </a:solidFill>
              <a:latin typeface="Source Sans Pro" panose="020B0503030403020204" pitchFamily="34" charset="0"/>
            </a:endParaRPr>
          </a:p>
        </p:txBody>
      </p:sp>
      <p:sp>
        <p:nvSpPr>
          <p:cNvPr id="92" name="Google Shape;92;p17"/>
          <p:cNvSpPr txBox="1">
            <a:spLocks noGrp="1"/>
          </p:cNvSpPr>
          <p:nvPr>
            <p:ph type="title"/>
          </p:nvPr>
        </p:nvSpPr>
        <p:spPr>
          <a:xfrm>
            <a:off x="529200" y="626350"/>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Warehouse</a:t>
            </a:r>
            <a:endParaRPr b="0"/>
          </a:p>
          <a:p>
            <a:pPr marL="0" lvl="0" indent="0" algn="l" rtl="0">
              <a:spcBef>
                <a:spcPts val="0"/>
              </a:spcBef>
              <a:spcAft>
                <a:spcPts val="0"/>
              </a:spcAft>
              <a:buNone/>
            </a:pPr>
            <a:endParaRPr/>
          </a:p>
        </p:txBody>
      </p:sp>
      <p:sp>
        <p:nvSpPr>
          <p:cNvPr id="93" name="Google Shape;93;p17"/>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94" name="Google Shape;94;p17"/>
          <p:cNvSpPr txBox="1">
            <a:spLocks noGrp="1"/>
          </p:cNvSpPr>
          <p:nvPr>
            <p:ph type="title"/>
          </p:nvPr>
        </p:nvSpPr>
        <p:spPr>
          <a:xfrm>
            <a:off x="4954050" y="594225"/>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a:t>
            </a:r>
            <a:endParaRPr b="0"/>
          </a:p>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animEffect transition="in" filter="fade">
                                      <p:cBhvr>
                                        <p:cTn id="7" dur="1000"/>
                                        <p:tgtEl>
                                          <p:spTgt spid="90">
                                            <p:txEl>
                                              <p:pRg st="0" end="0"/>
                                            </p:txEl>
                                          </p:spTgt>
                                        </p:tgtEl>
                                      </p:cBhvr>
                                    </p:animEffect>
                                    <p:anim calcmode="lin" valueType="num">
                                      <p:cBhvr>
                                        <p:cTn id="8" dur="1000" fill="hold"/>
                                        <p:tgtEl>
                                          <p:spTgt spid="9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0">
                                            <p:txEl>
                                              <p:pRg st="1" end="1"/>
                                            </p:txEl>
                                          </p:spTgt>
                                        </p:tgtEl>
                                        <p:attrNameLst>
                                          <p:attrName>style.visibility</p:attrName>
                                        </p:attrNameLst>
                                      </p:cBhvr>
                                      <p:to>
                                        <p:strVal val="visible"/>
                                      </p:to>
                                    </p:set>
                                    <p:animEffect transition="in" filter="fade">
                                      <p:cBhvr>
                                        <p:cTn id="14" dur="1000"/>
                                        <p:tgtEl>
                                          <p:spTgt spid="90">
                                            <p:txEl>
                                              <p:pRg st="1" end="1"/>
                                            </p:txEl>
                                          </p:spTgt>
                                        </p:tgtEl>
                                      </p:cBhvr>
                                    </p:animEffect>
                                    <p:anim calcmode="lin" valueType="num">
                                      <p:cBhvr>
                                        <p:cTn id="15" dur="1000" fill="hold"/>
                                        <p:tgtEl>
                                          <p:spTgt spid="9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0">
                                            <p:txEl>
                                              <p:pRg st="2" end="2"/>
                                            </p:txEl>
                                          </p:spTgt>
                                        </p:tgtEl>
                                        <p:attrNameLst>
                                          <p:attrName>style.visibility</p:attrName>
                                        </p:attrNameLst>
                                      </p:cBhvr>
                                      <p:to>
                                        <p:strVal val="visible"/>
                                      </p:to>
                                    </p:set>
                                    <p:animEffect transition="in" filter="fade">
                                      <p:cBhvr>
                                        <p:cTn id="21" dur="1000"/>
                                        <p:tgtEl>
                                          <p:spTgt spid="90">
                                            <p:txEl>
                                              <p:pRg st="2" end="2"/>
                                            </p:txEl>
                                          </p:spTgt>
                                        </p:tgtEl>
                                      </p:cBhvr>
                                    </p:animEffect>
                                    <p:anim calcmode="lin" valueType="num">
                                      <p:cBhvr>
                                        <p:cTn id="22" dur="1000" fill="hold"/>
                                        <p:tgtEl>
                                          <p:spTgt spid="9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0">
                                            <p:txEl>
                                              <p:pRg st="3" end="3"/>
                                            </p:txEl>
                                          </p:spTgt>
                                        </p:tgtEl>
                                        <p:attrNameLst>
                                          <p:attrName>style.visibility</p:attrName>
                                        </p:attrNameLst>
                                      </p:cBhvr>
                                      <p:to>
                                        <p:strVal val="visible"/>
                                      </p:to>
                                    </p:set>
                                    <p:animEffect transition="in" filter="fade">
                                      <p:cBhvr>
                                        <p:cTn id="28" dur="1000"/>
                                        <p:tgtEl>
                                          <p:spTgt spid="90">
                                            <p:txEl>
                                              <p:pRg st="3" end="3"/>
                                            </p:txEl>
                                          </p:spTgt>
                                        </p:tgtEl>
                                      </p:cBhvr>
                                    </p:animEffect>
                                    <p:anim calcmode="lin" valueType="num">
                                      <p:cBhvr>
                                        <p:cTn id="29" dur="1000" fill="hold"/>
                                        <p:tgtEl>
                                          <p:spTgt spid="9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1">
                                            <p:txEl>
                                              <p:pRg st="0" end="0"/>
                                            </p:txEl>
                                          </p:spTgt>
                                        </p:tgtEl>
                                        <p:attrNameLst>
                                          <p:attrName>style.visibility</p:attrName>
                                        </p:attrNameLst>
                                      </p:cBhvr>
                                      <p:to>
                                        <p:strVal val="visible"/>
                                      </p:to>
                                    </p:set>
                                    <p:anim calcmode="lin" valueType="num">
                                      <p:cBhvr additive="base">
                                        <p:cTn id="35" dur="500" fill="hold"/>
                                        <p:tgtEl>
                                          <p:spTgt spid="91">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1">
                                            <p:txEl>
                                              <p:pRg st="1" end="1"/>
                                            </p:txEl>
                                          </p:spTgt>
                                        </p:tgtEl>
                                        <p:attrNameLst>
                                          <p:attrName>style.visibility</p:attrName>
                                        </p:attrNameLst>
                                      </p:cBhvr>
                                      <p:to>
                                        <p:strVal val="visible"/>
                                      </p:to>
                                    </p:set>
                                    <p:anim calcmode="lin" valueType="num">
                                      <p:cBhvr additive="base">
                                        <p:cTn id="41" dur="500" fill="hold"/>
                                        <p:tgtEl>
                                          <p:spTgt spid="91">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1">
                                            <p:txEl>
                                              <p:pRg st="2" end="2"/>
                                            </p:txEl>
                                          </p:spTgt>
                                        </p:tgtEl>
                                        <p:attrNameLst>
                                          <p:attrName>style.visibility</p:attrName>
                                        </p:attrNameLst>
                                      </p:cBhvr>
                                      <p:to>
                                        <p:strVal val="visible"/>
                                      </p:to>
                                    </p:set>
                                    <p:anim calcmode="lin" valueType="num">
                                      <p:cBhvr additive="base">
                                        <p:cTn id="47" dur="500" fill="hold"/>
                                        <p:tgtEl>
                                          <p:spTgt spid="91">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1">
                                            <p:txEl>
                                              <p:pRg st="3" end="3"/>
                                            </p:txEl>
                                          </p:spTgt>
                                        </p:tgtEl>
                                        <p:attrNameLst>
                                          <p:attrName>style.visibility</p:attrName>
                                        </p:attrNameLst>
                                      </p:cBhvr>
                                      <p:to>
                                        <p:strVal val="visible"/>
                                      </p:to>
                                    </p:set>
                                    <p:anim calcmode="lin" valueType="num">
                                      <p:cBhvr additive="base">
                                        <p:cTn id="53" dur="500" fill="hold"/>
                                        <p:tgtEl>
                                          <p:spTgt spid="91">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uiExpand="1" build="p"/>
      <p:bldP spid="9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1" name="Google Shape;101;p18"/>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State of the Art – Data Warehouse</a:t>
            </a:r>
            <a:endParaRPr dirty="0"/>
          </a:p>
        </p:txBody>
      </p:sp>
      <p:pic>
        <p:nvPicPr>
          <p:cNvPr id="7" name="Picture 6" descr="Diagram&#10;&#10;Description automatically generated">
            <a:extLst>
              <a:ext uri="{FF2B5EF4-FFF2-40B4-BE49-F238E27FC236}">
                <a16:creationId xmlns:a16="http://schemas.microsoft.com/office/drawing/2014/main" id="{DEEACF10-2189-4960-926D-26C12F7AE1BA}"/>
              </a:ext>
            </a:extLst>
          </p:cNvPr>
          <p:cNvPicPr>
            <a:picLocks noChangeAspect="1"/>
          </p:cNvPicPr>
          <p:nvPr/>
        </p:nvPicPr>
        <p:blipFill>
          <a:blip r:embed="rId3"/>
          <a:stretch>
            <a:fillRect/>
          </a:stretch>
        </p:blipFill>
        <p:spPr>
          <a:xfrm>
            <a:off x="3009648" y="1046650"/>
            <a:ext cx="3000699" cy="3495969"/>
          </a:xfrm>
          <a:prstGeom prst="rect">
            <a:avLst/>
          </a:prstGeom>
        </p:spPr>
      </p:pic>
      <p:sp>
        <p:nvSpPr>
          <p:cNvPr id="3" name="Rectangle: Rounded Corners 2">
            <a:extLst>
              <a:ext uri="{FF2B5EF4-FFF2-40B4-BE49-F238E27FC236}">
                <a16:creationId xmlns:a16="http://schemas.microsoft.com/office/drawing/2014/main" id="{1450447D-4685-4046-A4F2-30065D54CC18}"/>
              </a:ext>
            </a:extLst>
          </p:cNvPr>
          <p:cNvSpPr/>
          <p:nvPr/>
        </p:nvSpPr>
        <p:spPr>
          <a:xfrm>
            <a:off x="3585029" y="1400629"/>
            <a:ext cx="1037771" cy="812800"/>
          </a:xfrm>
          <a:prstGeom prst="roundRect">
            <a:avLst/>
          </a:prstGeom>
          <a:solidFill>
            <a:srgbClr val="FFAB4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019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1" name="Google Shape;101;p18"/>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Cloud DataBase Management Systems</a:t>
            </a:r>
            <a:endParaRPr dirty="0"/>
          </a:p>
        </p:txBody>
      </p:sp>
      <p:pic>
        <p:nvPicPr>
          <p:cNvPr id="3" name="Picture 2" descr="Timeline&#10;&#10;Description automatically generated">
            <a:extLst>
              <a:ext uri="{FF2B5EF4-FFF2-40B4-BE49-F238E27FC236}">
                <a16:creationId xmlns:a16="http://schemas.microsoft.com/office/drawing/2014/main" id="{95FCCF73-48AD-449E-99E1-3AFE21628A3E}"/>
              </a:ext>
            </a:extLst>
          </p:cNvPr>
          <p:cNvPicPr>
            <a:picLocks noChangeAspect="1"/>
          </p:cNvPicPr>
          <p:nvPr/>
        </p:nvPicPr>
        <p:blipFill rotWithShape="1">
          <a:blip r:embed="rId3"/>
          <a:srcRect l="-1" t="6939" r="8536" b="4277"/>
          <a:stretch/>
        </p:blipFill>
        <p:spPr>
          <a:xfrm>
            <a:off x="2089095" y="1046650"/>
            <a:ext cx="3253122" cy="3443736"/>
          </a:xfrm>
          <a:prstGeom prst="rect">
            <a:avLst/>
          </a:prstGeom>
        </p:spPr>
      </p:pic>
      <p:sp>
        <p:nvSpPr>
          <p:cNvPr id="2" name="Rectangle: Rounded Corners 1">
            <a:extLst>
              <a:ext uri="{FF2B5EF4-FFF2-40B4-BE49-F238E27FC236}">
                <a16:creationId xmlns:a16="http://schemas.microsoft.com/office/drawing/2014/main" id="{A810C1BE-3FA9-45F0-A2E4-1C85503B92EC}"/>
              </a:ext>
            </a:extLst>
          </p:cNvPr>
          <p:cNvSpPr/>
          <p:nvPr/>
        </p:nvSpPr>
        <p:spPr>
          <a:xfrm>
            <a:off x="4492171" y="1619350"/>
            <a:ext cx="638629" cy="1451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27FEDC1-AE2C-4BBC-B76F-BE63045454E0}"/>
              </a:ext>
            </a:extLst>
          </p:cNvPr>
          <p:cNvSpPr/>
          <p:nvPr/>
        </p:nvSpPr>
        <p:spPr>
          <a:xfrm>
            <a:off x="4143829" y="1756229"/>
            <a:ext cx="428171" cy="152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BA15D615-8171-44A6-9BDA-BBDA86385D60}"/>
              </a:ext>
            </a:extLst>
          </p:cNvPr>
          <p:cNvSpPr/>
          <p:nvPr/>
        </p:nvSpPr>
        <p:spPr>
          <a:xfrm>
            <a:off x="4572000" y="1879600"/>
            <a:ext cx="428171" cy="112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9B37A18-32B2-4E93-9864-E6BBA5CA7190}"/>
              </a:ext>
            </a:extLst>
          </p:cNvPr>
          <p:cNvSpPr/>
          <p:nvPr/>
        </p:nvSpPr>
        <p:spPr>
          <a:xfrm>
            <a:off x="3236685" y="2351314"/>
            <a:ext cx="428171" cy="1161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075D89E0-ABB1-4878-BC36-6186E00CECA8}"/>
              </a:ext>
            </a:extLst>
          </p:cNvPr>
          <p:cNvSpPr/>
          <p:nvPr/>
        </p:nvSpPr>
        <p:spPr>
          <a:xfrm flipV="1">
            <a:off x="3929743" y="2712234"/>
            <a:ext cx="428171" cy="1125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900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8" name="Google Shape;108;p1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Lake Architecture</a:t>
            </a:r>
            <a:endParaRPr dirty="0"/>
          </a:p>
        </p:txBody>
      </p:sp>
      <p:pic>
        <p:nvPicPr>
          <p:cNvPr id="3" name="Picture 2" descr="Graphical user interface, diagram, application&#10;&#10;Description automatically generated">
            <a:extLst>
              <a:ext uri="{FF2B5EF4-FFF2-40B4-BE49-F238E27FC236}">
                <a16:creationId xmlns:a16="http://schemas.microsoft.com/office/drawing/2014/main" id="{327B843C-D15F-4274-8651-2F5ABB85FA8B}"/>
              </a:ext>
            </a:extLst>
          </p:cNvPr>
          <p:cNvPicPr>
            <a:picLocks noChangeAspect="1"/>
          </p:cNvPicPr>
          <p:nvPr/>
        </p:nvPicPr>
        <p:blipFill>
          <a:blip r:embed="rId3"/>
          <a:stretch>
            <a:fillRect/>
          </a:stretch>
        </p:blipFill>
        <p:spPr>
          <a:xfrm>
            <a:off x="2204249" y="1046650"/>
            <a:ext cx="5064731" cy="354139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465</Words>
  <Application>Microsoft Office PowerPoint</Application>
  <PresentationFormat>On-screen Show (16:9)</PresentationFormat>
  <Paragraphs>46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Source Sans Pro</vt:lpstr>
      <vt:lpstr>Open Sans</vt:lpstr>
      <vt:lpstr>Simple Light</vt:lpstr>
      <vt:lpstr>Data Lake Value Proposition</vt:lpstr>
      <vt:lpstr>Agenda</vt:lpstr>
      <vt:lpstr>What is a Data Lake</vt:lpstr>
      <vt:lpstr>Components of Data Lake</vt:lpstr>
      <vt:lpstr>Data Lake vs Data Warehouse</vt:lpstr>
      <vt:lpstr>Data Warehouse </vt:lpstr>
      <vt:lpstr>State of the Art – Data Warehouse</vt:lpstr>
      <vt:lpstr>Cloud DataBase Management Systems</vt:lpstr>
      <vt:lpstr>Data Lake Architecture</vt:lpstr>
      <vt:lpstr>Business Value of Data Lake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Value Proposition</dc:title>
  <cp:lastModifiedBy>Chrysanthi Polyzoni</cp:lastModifiedBy>
  <cp:revision>30</cp:revision>
  <dcterms:modified xsi:type="dcterms:W3CDTF">2021-01-21T19:20:53Z</dcterms:modified>
</cp:coreProperties>
</file>