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7"/>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87" r:id="rId21"/>
    <p:sldId id="288"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7772400" cy="10058400"/>
  <p:notesSz cx="6858000" cy="9144000"/>
  <p:embeddedFontLst>
    <p:embeddedFont>
      <p:font typeface="Helvetica Neue" panose="020B0604020202020204" charset="0"/>
      <p:regular r:id="rId38"/>
      <p:bold r:id="rId39"/>
      <p:italic r:id="rId40"/>
      <p:boldItalic r:id="rId41"/>
    </p:embeddedFont>
    <p:embeddedFont>
      <p:font typeface="Open Sans" panose="020B0604020202020204" charset="0"/>
      <p:regular r:id="rId42"/>
      <p:bold r:id="rId43"/>
      <p:italic r:id="rId44"/>
      <p:boldItalic r:id="rId45"/>
    </p:embeddedFont>
    <p:embeddedFont>
      <p:font typeface="Open Sans Light" panose="020B0604020202020204" charset="0"/>
      <p:regular r:id="rId46"/>
      <p:bold r:id="rId47"/>
      <p:italic r:id="rId48"/>
      <p:boldItalic r:id="rId49"/>
    </p:embeddedFont>
    <p:embeddedFont>
      <p:font typeface="Source Code Pro"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28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4.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font" Target="fonts/font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2.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7.fntdata"/><Relationship Id="rId5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YdBZPpaIQvnD9NbgkeLMb5PeFtnhGGRP/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[Chrysanthi Polyzoni 24 September 2020]</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Lucidchart’s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FF0000"/>
                </a:solidFill>
                <a:highlight>
                  <a:srgbClr val="FFFFFF"/>
                </a:highlight>
                <a:latin typeface="Open Sans"/>
                <a:ea typeface="Open Sans"/>
                <a:cs typeface="Open Sans"/>
                <a:sym typeface="Open Sans"/>
              </a:rPr>
              <a:t>** Replace example screenshot below with your response</a:t>
            </a:r>
            <a:endParaRPr sz="1200" dirty="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5" name="Picture 4" descr="Chart&#10;&#10;Description automatically generated">
            <a:extLst>
              <a:ext uri="{FF2B5EF4-FFF2-40B4-BE49-F238E27FC236}">
                <a16:creationId xmlns:a16="http://schemas.microsoft.com/office/drawing/2014/main" id="{9CF6752F-ECB7-49F8-B86D-929970BC15FC}"/>
              </a:ext>
            </a:extLst>
          </p:cNvPr>
          <p:cNvPicPr>
            <a:picLocks noChangeAspect="1"/>
          </p:cNvPicPr>
          <p:nvPr/>
        </p:nvPicPr>
        <p:blipFill>
          <a:blip r:embed="rId3"/>
          <a:stretch>
            <a:fillRect/>
          </a:stretch>
        </p:blipFill>
        <p:spPr>
          <a:xfrm>
            <a:off x="169853" y="5895723"/>
            <a:ext cx="7261397" cy="15132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Logical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4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4" name="Picture 3" descr="Diagram&#10;&#10;Description automatically generated">
            <a:extLst>
              <a:ext uri="{FF2B5EF4-FFF2-40B4-BE49-F238E27FC236}">
                <a16:creationId xmlns:a16="http://schemas.microsoft.com/office/drawing/2014/main" id="{2E9482D9-9E60-4B75-BD8C-7318BDBD2AE5}"/>
              </a:ext>
            </a:extLst>
          </p:cNvPr>
          <p:cNvPicPr>
            <a:picLocks noChangeAspect="1"/>
          </p:cNvPicPr>
          <p:nvPr/>
        </p:nvPicPr>
        <p:blipFill>
          <a:blip r:embed="rId3"/>
          <a:stretch>
            <a:fillRect/>
          </a:stretch>
        </p:blipFill>
        <p:spPr>
          <a:xfrm>
            <a:off x="671736" y="6144937"/>
            <a:ext cx="6428927" cy="26920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FF0000"/>
                </a:solidFill>
                <a:highlight>
                  <a:schemeClr val="lt1"/>
                </a:highlight>
                <a:latin typeface="Open Sans"/>
                <a:ea typeface="Open Sans"/>
                <a:cs typeface="Open Sans"/>
                <a:sym typeface="Open Sans"/>
              </a:rPr>
              <a:t>** Replace example screenshot below with your response</a:t>
            </a:r>
            <a:endParaRPr sz="15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descr="A picture containing diagram&#10;&#10;Description automatically generated">
            <a:extLst>
              <a:ext uri="{FF2B5EF4-FFF2-40B4-BE49-F238E27FC236}">
                <a16:creationId xmlns:a16="http://schemas.microsoft.com/office/drawing/2014/main" id="{0F104853-B845-44CD-ACB8-73FA4923BB10}"/>
              </a:ext>
            </a:extLst>
          </p:cNvPr>
          <p:cNvPicPr>
            <a:picLocks noChangeAspect="1"/>
          </p:cNvPicPr>
          <p:nvPr/>
        </p:nvPicPr>
        <p:blipFill>
          <a:blip r:embed="rId3"/>
          <a:stretch>
            <a:fillRect/>
          </a:stretch>
        </p:blipFill>
        <p:spPr>
          <a:xfrm>
            <a:off x="398584" y="5433929"/>
            <a:ext cx="6975231" cy="32685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dirty="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573742E2-C092-48A6-AFF6-D2A7FBD35BBD}"/>
              </a:ext>
            </a:extLst>
          </p:cNvPr>
          <p:cNvPicPr>
            <a:picLocks noChangeAspect="1"/>
          </p:cNvPicPr>
          <p:nvPr/>
        </p:nvPicPr>
        <p:blipFill>
          <a:blip r:embed="rId3"/>
          <a:stretch>
            <a:fillRect/>
          </a:stretch>
        </p:blipFill>
        <p:spPr>
          <a:xfrm>
            <a:off x="1566766" y="5420356"/>
            <a:ext cx="4638867" cy="441530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63212BB6-4957-4B44-B2D7-1F87D274404D}"/>
              </a:ext>
            </a:extLst>
          </p:cNvPr>
          <p:cNvPicPr>
            <a:picLocks noChangeAspect="1"/>
          </p:cNvPicPr>
          <p:nvPr/>
        </p:nvPicPr>
        <p:blipFill>
          <a:blip r:embed="rId2"/>
          <a:stretch>
            <a:fillRect/>
          </a:stretch>
        </p:blipFill>
        <p:spPr>
          <a:xfrm>
            <a:off x="1737315" y="214878"/>
            <a:ext cx="4297767" cy="5090978"/>
          </a:xfrm>
          <a:prstGeom prst="rect">
            <a:avLst/>
          </a:prstGeom>
        </p:spPr>
      </p:pic>
      <p:pic>
        <p:nvPicPr>
          <p:cNvPr id="7" name="Picture 6" descr="Text&#10;&#10;Description automatically generated">
            <a:extLst>
              <a:ext uri="{FF2B5EF4-FFF2-40B4-BE49-F238E27FC236}">
                <a16:creationId xmlns:a16="http://schemas.microsoft.com/office/drawing/2014/main" id="{37093EB6-02D0-462C-A785-5E4A7235D746}"/>
              </a:ext>
            </a:extLst>
          </p:cNvPr>
          <p:cNvPicPr>
            <a:picLocks noChangeAspect="1"/>
          </p:cNvPicPr>
          <p:nvPr/>
        </p:nvPicPr>
        <p:blipFill>
          <a:blip r:embed="rId3"/>
          <a:stretch>
            <a:fillRect/>
          </a:stretch>
        </p:blipFill>
        <p:spPr>
          <a:xfrm>
            <a:off x="2008704" y="5614100"/>
            <a:ext cx="3754992" cy="4069816"/>
          </a:xfrm>
          <a:prstGeom prst="rect">
            <a:avLst/>
          </a:prstGeom>
        </p:spPr>
      </p:pic>
    </p:spTree>
    <p:extLst>
      <p:ext uri="{BB962C8B-B14F-4D97-AF65-F5344CB8AC3E}">
        <p14:creationId xmlns:p14="http://schemas.microsoft.com/office/powerpoint/2010/main" val="3696806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BF601F6D-E905-407B-870E-D74F64AC2D9D}"/>
              </a:ext>
            </a:extLst>
          </p:cNvPr>
          <p:cNvPicPr>
            <a:picLocks noChangeAspect="1"/>
          </p:cNvPicPr>
          <p:nvPr/>
        </p:nvPicPr>
        <p:blipFill>
          <a:blip r:embed="rId2"/>
          <a:stretch>
            <a:fillRect/>
          </a:stretch>
        </p:blipFill>
        <p:spPr>
          <a:xfrm>
            <a:off x="5274759" y="7524201"/>
            <a:ext cx="2111858" cy="2040939"/>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D2B5B502-9458-41D1-A3F5-7A54E6EBA9A7}"/>
              </a:ext>
            </a:extLst>
          </p:cNvPr>
          <p:cNvPicPr>
            <a:picLocks noChangeAspect="1"/>
          </p:cNvPicPr>
          <p:nvPr/>
        </p:nvPicPr>
        <p:blipFill>
          <a:blip r:embed="rId3"/>
          <a:stretch>
            <a:fillRect/>
          </a:stretch>
        </p:blipFill>
        <p:spPr>
          <a:xfrm>
            <a:off x="201003" y="4639839"/>
            <a:ext cx="7370393" cy="1593932"/>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A1831870-B86C-4BD1-AC06-25C8F0779280}"/>
              </a:ext>
            </a:extLst>
          </p:cNvPr>
          <p:cNvPicPr>
            <a:picLocks noChangeAspect="1"/>
          </p:cNvPicPr>
          <p:nvPr/>
        </p:nvPicPr>
        <p:blipFill>
          <a:blip r:embed="rId4"/>
          <a:stretch>
            <a:fillRect/>
          </a:stretch>
        </p:blipFill>
        <p:spPr>
          <a:xfrm>
            <a:off x="3200930" y="2505483"/>
            <a:ext cx="1689187" cy="1593932"/>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355246EC-719A-4DD5-83D1-B5A093528F82}"/>
              </a:ext>
            </a:extLst>
          </p:cNvPr>
          <p:cNvPicPr>
            <a:picLocks noChangeAspect="1"/>
          </p:cNvPicPr>
          <p:nvPr/>
        </p:nvPicPr>
        <p:blipFill>
          <a:blip r:embed="rId5"/>
          <a:stretch>
            <a:fillRect/>
          </a:stretch>
        </p:blipFill>
        <p:spPr>
          <a:xfrm>
            <a:off x="2062406" y="261779"/>
            <a:ext cx="3966234" cy="1979354"/>
          </a:xfrm>
          <a:prstGeom prst="rect">
            <a:avLst/>
          </a:prstGeom>
        </p:spPr>
      </p:pic>
      <p:pic>
        <p:nvPicPr>
          <p:cNvPr id="11" name="Picture 10" descr="A picture containing indoor, sitting, screen, dark&#10;&#10;Description automatically generated">
            <a:extLst>
              <a:ext uri="{FF2B5EF4-FFF2-40B4-BE49-F238E27FC236}">
                <a16:creationId xmlns:a16="http://schemas.microsoft.com/office/drawing/2014/main" id="{FC967149-0B57-48C6-8112-92901BA31EBC}"/>
              </a:ext>
            </a:extLst>
          </p:cNvPr>
          <p:cNvPicPr>
            <a:picLocks noChangeAspect="1"/>
          </p:cNvPicPr>
          <p:nvPr/>
        </p:nvPicPr>
        <p:blipFill>
          <a:blip r:embed="rId6"/>
          <a:stretch>
            <a:fillRect/>
          </a:stretch>
        </p:blipFill>
        <p:spPr>
          <a:xfrm>
            <a:off x="212765" y="7531696"/>
            <a:ext cx="4153223" cy="1368495"/>
          </a:xfrm>
          <a:prstGeom prst="rect">
            <a:avLst/>
          </a:prstGeom>
        </p:spPr>
      </p:pic>
    </p:spTree>
    <p:extLst>
      <p:ext uri="{BB962C8B-B14F-4D97-AF65-F5344CB8AC3E}">
        <p14:creationId xmlns:p14="http://schemas.microsoft.com/office/powerpoint/2010/main" val="2981522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48B2B541-7D9D-4552-ADD9-A07D1C277982}"/>
              </a:ext>
            </a:extLst>
          </p:cNvPr>
          <p:cNvPicPr>
            <a:picLocks noChangeAspect="1"/>
          </p:cNvPicPr>
          <p:nvPr/>
        </p:nvPicPr>
        <p:blipFill>
          <a:blip r:embed="rId3"/>
          <a:stretch>
            <a:fillRect/>
          </a:stretch>
        </p:blipFill>
        <p:spPr>
          <a:xfrm>
            <a:off x="950393" y="4908642"/>
            <a:ext cx="5871614" cy="39695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7511594"/>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1300" dirty="0">
              <a:solidFill>
                <a:srgbClr val="525C65"/>
              </a:solidFill>
              <a:highlight>
                <a:srgbClr val="FFFFFF"/>
              </a:highlight>
              <a:latin typeface="Open Sans"/>
              <a:ea typeface="Open Sans"/>
              <a:cs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screen shot of a computer&#10;&#10;Description automatically generated">
            <a:extLst>
              <a:ext uri="{FF2B5EF4-FFF2-40B4-BE49-F238E27FC236}">
                <a16:creationId xmlns:a16="http://schemas.microsoft.com/office/drawing/2014/main" id="{30691569-95E2-4ED9-B18C-C1AED82DE32F}"/>
              </a:ext>
            </a:extLst>
          </p:cNvPr>
          <p:cNvPicPr>
            <a:picLocks noChangeAspect="1"/>
          </p:cNvPicPr>
          <p:nvPr/>
        </p:nvPicPr>
        <p:blipFill>
          <a:blip r:embed="rId3"/>
          <a:stretch>
            <a:fillRect/>
          </a:stretch>
        </p:blipFill>
        <p:spPr>
          <a:xfrm>
            <a:off x="2310373" y="4776331"/>
            <a:ext cx="3151653" cy="356171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A3710291-9AA6-45A7-B5BD-57F6356DC14C}"/>
              </a:ext>
            </a:extLst>
          </p:cNvPr>
          <p:cNvPicPr>
            <a:picLocks noChangeAspect="1"/>
          </p:cNvPicPr>
          <p:nvPr/>
        </p:nvPicPr>
        <p:blipFill>
          <a:blip r:embed="rId3"/>
          <a:stretch>
            <a:fillRect/>
          </a:stretch>
        </p:blipFill>
        <p:spPr>
          <a:xfrm>
            <a:off x="1702486" y="4610785"/>
            <a:ext cx="4367428" cy="42248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F4CD6D0E-0283-4916-804F-10735F8BD3B3}"/>
              </a:ext>
            </a:extLst>
          </p:cNvPr>
          <p:cNvPicPr>
            <a:picLocks noChangeAspect="1"/>
          </p:cNvPicPr>
          <p:nvPr/>
        </p:nvPicPr>
        <p:blipFill>
          <a:blip r:embed="rId3"/>
          <a:stretch>
            <a:fillRect/>
          </a:stretch>
        </p:blipFill>
        <p:spPr>
          <a:xfrm>
            <a:off x="1956904" y="4382779"/>
            <a:ext cx="3858591" cy="34586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screen shot of a computer&#10;&#10;Description automatically generated">
            <a:extLst>
              <a:ext uri="{FF2B5EF4-FFF2-40B4-BE49-F238E27FC236}">
                <a16:creationId xmlns:a16="http://schemas.microsoft.com/office/drawing/2014/main" id="{1AD620C6-C1EF-4C7D-83A0-CAA0CB62BB32}"/>
              </a:ext>
            </a:extLst>
          </p:cNvPr>
          <p:cNvPicPr>
            <a:picLocks noChangeAspect="1"/>
          </p:cNvPicPr>
          <p:nvPr/>
        </p:nvPicPr>
        <p:blipFill>
          <a:blip r:embed="rId3"/>
          <a:stretch>
            <a:fillRect/>
          </a:stretch>
        </p:blipFill>
        <p:spPr>
          <a:xfrm>
            <a:off x="914111" y="4947061"/>
            <a:ext cx="5944177" cy="329317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descr="Text&#10;&#10;Description automatically generated">
            <a:extLst>
              <a:ext uri="{FF2B5EF4-FFF2-40B4-BE49-F238E27FC236}">
                <a16:creationId xmlns:a16="http://schemas.microsoft.com/office/drawing/2014/main" id="{0E7F97CC-1036-416B-B291-50358F55C0C4}"/>
              </a:ext>
            </a:extLst>
          </p:cNvPr>
          <p:cNvPicPr>
            <a:picLocks noChangeAspect="1"/>
          </p:cNvPicPr>
          <p:nvPr/>
        </p:nvPicPr>
        <p:blipFill>
          <a:blip r:embed="rId3"/>
          <a:stretch>
            <a:fillRect/>
          </a:stretch>
        </p:blipFill>
        <p:spPr>
          <a:xfrm>
            <a:off x="264851" y="5029201"/>
            <a:ext cx="6842322" cy="198828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0" lvl="0" indent="0" algn="l" rtl="0">
              <a:spcBef>
                <a:spcPts val="1600"/>
              </a:spcBef>
              <a:spcAft>
                <a:spcPts val="0"/>
              </a:spcAft>
              <a:buNone/>
            </a:pPr>
            <a:r>
              <a:rPr lang="en" sz="1900" b="1" dirty="0">
                <a:solidFill>
                  <a:srgbClr val="FF0000"/>
                </a:solidFill>
                <a:latin typeface="Open Sans"/>
                <a:ea typeface="Open Sans"/>
                <a:cs typeface="Open Sans"/>
                <a:sym typeface="Open Sans"/>
              </a:rPr>
              <a:t>** answer in a short paragraph, how you would apply table security to restrict access to employee salaries</a:t>
            </a:r>
          </a:p>
          <a:p>
            <a:pPr marL="0" lvl="0" indent="0" algn="l" rtl="0">
              <a:spcBef>
                <a:spcPts val="1600"/>
              </a:spcBef>
              <a:spcAft>
                <a:spcPts val="0"/>
              </a:spcAft>
              <a:buNone/>
            </a:pPr>
            <a:endParaRPr lang="en" sz="1900" b="1" dirty="0">
              <a:solidFill>
                <a:srgbClr val="FF0000"/>
              </a:solidFill>
              <a:latin typeface="Open Sans"/>
              <a:ea typeface="Open Sans"/>
              <a:cs typeface="Open Sans"/>
              <a:sym typeface="Open Sans"/>
            </a:endParaRPr>
          </a:p>
          <a:p>
            <a:pPr marL="0" lvl="0" indent="0" algn="l" rtl="0">
              <a:spcBef>
                <a:spcPts val="1600"/>
              </a:spcBef>
              <a:spcAft>
                <a:spcPts val="0"/>
              </a:spcAft>
              <a:buNone/>
            </a:pPr>
            <a:r>
              <a:rPr lang="en-US" sz="1200" b="0" i="0" dirty="0">
                <a:solidFill>
                  <a:srgbClr val="4F4F4F"/>
                </a:solidFill>
                <a:effectLst/>
                <a:latin typeface="Open Sans" panose="020B0604020202020204" charset="0"/>
              </a:rPr>
              <a:t>The important part to focus on is the fact that we want to </a:t>
            </a:r>
            <a:r>
              <a:rPr lang="en-US" sz="1200" b="1" i="0" dirty="0">
                <a:solidFill>
                  <a:srgbClr val="4F4F4F"/>
                </a:solidFill>
                <a:effectLst/>
                <a:latin typeface="Open Sans" panose="020B0604020202020204" charset="0"/>
              </a:rPr>
              <a:t>prevent employees</a:t>
            </a:r>
            <a:r>
              <a:rPr lang="en-US" sz="1200" b="0" i="0" dirty="0">
                <a:solidFill>
                  <a:srgbClr val="4F4F4F"/>
                </a:solidFill>
                <a:effectLst/>
                <a:latin typeface="Open Sans" panose="020B0604020202020204" charset="0"/>
              </a:rPr>
              <a:t> from </a:t>
            </a:r>
            <a:r>
              <a:rPr lang="en-US" sz="1200" b="1" i="0" dirty="0">
                <a:solidFill>
                  <a:srgbClr val="4F4F4F"/>
                </a:solidFill>
                <a:effectLst/>
                <a:latin typeface="Open Sans" panose="020B0604020202020204" charset="0"/>
              </a:rPr>
              <a:t>seeing salaries</a:t>
            </a:r>
            <a:r>
              <a:rPr lang="en-US" sz="1200" b="0" i="0" dirty="0">
                <a:solidFill>
                  <a:srgbClr val="4F4F4F"/>
                </a:solidFill>
                <a:effectLst/>
                <a:latin typeface="Open Sans" panose="020B0604020202020204" charset="0"/>
              </a:rPr>
              <a:t>. In database terminology, seeing or viewing equals a user having </a:t>
            </a:r>
            <a:r>
              <a:rPr lang="en-US" sz="1200" b="0" i="1" dirty="0">
                <a:solidFill>
                  <a:srgbClr val="4F4F4F"/>
                </a:solidFill>
                <a:effectLst/>
                <a:latin typeface="Open Sans" panose="020B0604020202020204" charset="0"/>
              </a:rPr>
              <a:t>select access</a:t>
            </a:r>
            <a:r>
              <a:rPr lang="en-US" sz="1200" b="0" i="0" dirty="0">
                <a:solidFill>
                  <a:srgbClr val="4F4F4F"/>
                </a:solidFill>
                <a:effectLst/>
                <a:latin typeface="Open Sans" panose="020B0604020202020204" charset="0"/>
              </a:rPr>
              <a:t> to the data. The question states we want to prevent a student from seeing </a:t>
            </a:r>
            <a:r>
              <a:rPr lang="en-US" sz="1200" b="1" dirty="0">
                <a:solidFill>
                  <a:srgbClr val="4F4F4F"/>
                </a:solidFill>
                <a:latin typeface="Open Sans" panose="020B0604020202020204" charset="0"/>
              </a:rPr>
              <a:t>salaries</a:t>
            </a:r>
            <a:r>
              <a:rPr lang="en-US" sz="1200" b="0" i="0" dirty="0">
                <a:solidFill>
                  <a:srgbClr val="4F4F4F"/>
                </a:solidFill>
                <a:effectLst/>
                <a:latin typeface="Open Sans" panose="020B0604020202020204" charset="0"/>
              </a:rPr>
              <a:t>, so our focus should be on the table that holds salary data. And the question specifically mentions </a:t>
            </a:r>
            <a:r>
              <a:rPr lang="en-US" sz="1200" b="1" i="0" dirty="0">
                <a:solidFill>
                  <a:srgbClr val="4F4F4F"/>
                </a:solidFill>
                <a:effectLst/>
                <a:latin typeface="Open Sans" panose="020B0604020202020204" charset="0"/>
              </a:rPr>
              <a:t>employees that are not managers</a:t>
            </a:r>
            <a:r>
              <a:rPr lang="en-US" sz="1200" b="0" i="0" dirty="0">
                <a:solidFill>
                  <a:srgbClr val="4F4F4F"/>
                </a:solidFill>
                <a:effectLst/>
                <a:latin typeface="Open Sans" panose="020B0604020202020204" charset="0"/>
              </a:rPr>
              <a:t>, so other users should not be affected by this rule.</a:t>
            </a:r>
          </a:p>
          <a:p>
            <a:pPr marL="0" lvl="0" indent="0" algn="l" rtl="0">
              <a:spcBef>
                <a:spcPts val="1600"/>
              </a:spcBef>
              <a:spcAft>
                <a:spcPts val="0"/>
              </a:spcAft>
              <a:buNone/>
            </a:pPr>
            <a:endParaRPr lang="en-US" sz="1200" dirty="0">
              <a:solidFill>
                <a:srgbClr val="4F4F4F"/>
              </a:solidFill>
              <a:latin typeface="Open Sans" panose="020B0604020202020204" charset="0"/>
              <a:ea typeface="Open Sans"/>
              <a:cs typeface="Open Sans"/>
              <a:sym typeface="Open Sans"/>
            </a:endParaRPr>
          </a:p>
          <a:p>
            <a:pPr marL="0" lvl="0" indent="0" algn="l" rtl="0">
              <a:spcBef>
                <a:spcPts val="1600"/>
              </a:spcBef>
              <a:spcAft>
                <a:spcPts val="0"/>
              </a:spcAft>
              <a:buNone/>
            </a:pPr>
            <a:r>
              <a:rPr lang="en-US" sz="1200" b="0" i="0" dirty="0">
                <a:solidFill>
                  <a:srgbClr val="4F4F4F"/>
                </a:solidFill>
                <a:effectLst/>
                <a:latin typeface="Open Sans" panose="020B0604020202020204" charset="0"/>
              </a:rPr>
              <a:t>So for this question, the answer is to: </a:t>
            </a:r>
            <a:r>
              <a:rPr lang="en-US" sz="1200" b="1" i="0" dirty="0">
                <a:solidFill>
                  <a:srgbClr val="4F4F4F"/>
                </a:solidFill>
                <a:effectLst/>
                <a:latin typeface="Open Sans" panose="020B0604020202020204" charset="0"/>
              </a:rPr>
              <a:t>Revoke select rights on Compensation table for employees that are not managers</a:t>
            </a:r>
            <a:r>
              <a:rPr lang="en-US" sz="1200" b="0" i="0" dirty="0">
                <a:solidFill>
                  <a:srgbClr val="4F4F4F"/>
                </a:solidFill>
                <a:effectLst/>
                <a:latin typeface="Open Sans" panose="020B0604020202020204" charset="0"/>
              </a:rPr>
              <a:t>.</a:t>
            </a:r>
            <a:endParaRPr sz="1900" b="1" dirty="0">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Standout Suggestion 1</a:t>
            </a:r>
            <a:endParaRPr dirty="0"/>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view that returns all employee attributes; results should resemble initial Excel file</a:t>
            </a:r>
            <a:endParaRPr sz="2000" b="1" dirty="0">
              <a:latin typeface="Open Sans"/>
              <a:ea typeface="Open Sans"/>
              <a:cs typeface="Open Sans"/>
              <a:sym typeface="Open Sans"/>
            </a:endParaRPr>
          </a:p>
          <a:p>
            <a:pPr marL="0" lvl="0" indent="0" algn="l" rtl="0">
              <a:spcBef>
                <a:spcPts val="1600"/>
              </a:spcBef>
              <a:spcAft>
                <a:spcPts val="0"/>
              </a:spcAft>
              <a:buNone/>
            </a:pPr>
            <a:r>
              <a:rPr lang="en" sz="1900" dirty="0">
                <a:solidFill>
                  <a:srgbClr val="FF0000"/>
                </a:solidFill>
              </a:rPr>
              <a:t>** return a screenshot of the view create code, along with the results of a select all on the view </a:t>
            </a:r>
            <a:endParaRPr sz="1900" dirty="0">
              <a:solidFill>
                <a:srgbClr val="FF0000"/>
              </a:solidFill>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screen shot of a computer&#10;&#10;Description automatically generated">
            <a:extLst>
              <a:ext uri="{FF2B5EF4-FFF2-40B4-BE49-F238E27FC236}">
                <a16:creationId xmlns:a16="http://schemas.microsoft.com/office/drawing/2014/main" id="{F6C0E510-F25D-4B4F-90AB-CF2DA5CA7838}"/>
              </a:ext>
            </a:extLst>
          </p:cNvPr>
          <p:cNvPicPr>
            <a:picLocks noChangeAspect="1"/>
          </p:cNvPicPr>
          <p:nvPr/>
        </p:nvPicPr>
        <p:blipFill>
          <a:blip r:embed="rId3"/>
          <a:stretch>
            <a:fillRect/>
          </a:stretch>
        </p:blipFill>
        <p:spPr>
          <a:xfrm>
            <a:off x="316523" y="4390682"/>
            <a:ext cx="7139354" cy="427267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dirty="0">
              <a:latin typeface="Open Sans"/>
              <a:ea typeface="Open Sans"/>
              <a:cs typeface="Open Sans"/>
              <a:sym typeface="Open Sans"/>
            </a:endParaRPr>
          </a:p>
          <a:p>
            <a:pPr marL="0" lvl="0" indent="0" algn="l" rtl="0">
              <a:spcBef>
                <a:spcPts val="1600"/>
              </a:spcBef>
              <a:spcAft>
                <a:spcPts val="0"/>
              </a:spcAft>
              <a:buNone/>
            </a:pPr>
            <a:r>
              <a:rPr lang="en" sz="1900" dirty="0">
                <a:solidFill>
                  <a:srgbClr val="FF0000"/>
                </a:solidFill>
              </a:rPr>
              <a:t>** submit screenshot of stored procedure creation code, along with a screenshot of the stored procedure executed using Toni Lembeck as the parameter value</a:t>
            </a:r>
            <a:endParaRPr sz="1900" dirty="0">
              <a:solidFill>
                <a:srgbClr val="FF0000"/>
              </a:solidFill>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7EA8C57C-97F6-415A-9153-8E5E014DFA54}"/>
              </a:ext>
            </a:extLst>
          </p:cNvPr>
          <p:cNvPicPr>
            <a:picLocks noChangeAspect="1"/>
          </p:cNvPicPr>
          <p:nvPr/>
        </p:nvPicPr>
        <p:blipFill>
          <a:blip r:embed="rId3"/>
          <a:stretch>
            <a:fillRect/>
          </a:stretch>
        </p:blipFill>
        <p:spPr>
          <a:xfrm>
            <a:off x="1517528" y="5695662"/>
            <a:ext cx="4737343" cy="16447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Implement user security on the restricted salary attribute.</a:t>
            </a:r>
            <a:endParaRPr sz="2000" b="1" dirty="0">
              <a:latin typeface="Open Sans"/>
              <a:ea typeface="Open Sans"/>
              <a:cs typeface="Open Sans"/>
              <a:sym typeface="Open Sans"/>
            </a:endParaRPr>
          </a:p>
          <a:p>
            <a:pPr marL="0" lvl="0" indent="0" algn="l" rtl="0">
              <a:spcBef>
                <a:spcPts val="1600"/>
              </a:spcBef>
              <a:spcAft>
                <a:spcPts val="0"/>
              </a:spcAft>
              <a:buNone/>
            </a:pPr>
            <a:r>
              <a:rPr lang="en" sz="1900" dirty="0">
                <a:solidFill>
                  <a:srgbClr val="FF0000"/>
                </a:solidFill>
              </a:rPr>
              <a:t>Create a non-management user named </a:t>
            </a:r>
            <a:r>
              <a:rPr lang="en" sz="1900" dirty="0">
                <a:solidFill>
                  <a:srgbClr val="FF0000"/>
                </a:solidFill>
                <a:latin typeface="Source Code Pro"/>
                <a:ea typeface="Source Code Pro"/>
                <a:cs typeface="Source Code Pro"/>
                <a:sym typeface="Source Code Pro"/>
              </a:rPr>
              <a:t>NoMgr</a:t>
            </a:r>
            <a:r>
              <a:rPr lang="en" sz="1900" dirty="0">
                <a:solidFill>
                  <a:srgbClr val="FF0000"/>
                </a:solidFill>
                <a:latin typeface="Open Sans"/>
                <a:ea typeface="Open Sans"/>
                <a:cs typeface="Open Sans"/>
                <a:sym typeface="Open Sans"/>
              </a:rPr>
              <a:t>.</a:t>
            </a:r>
            <a:r>
              <a:rPr lang="en" sz="1900" dirty="0">
                <a:solidFill>
                  <a:srgbClr val="FF0000"/>
                </a:solidFill>
              </a:rPr>
              <a:t> Show the code of how your would grant access to the database, but revoke access to the salary data.</a:t>
            </a:r>
            <a:endParaRPr sz="1900" dirty="0">
              <a:solidFill>
                <a:srgbClr val="FF0000"/>
              </a:solidFill>
            </a:endParaRPr>
          </a:p>
          <a:p>
            <a:pPr marL="0" lvl="0" indent="0" algn="l" rtl="0">
              <a:spcBef>
                <a:spcPts val="1600"/>
              </a:spcBef>
              <a:spcAft>
                <a:spcPts val="0"/>
              </a:spcAft>
              <a:buNone/>
            </a:pPr>
            <a:r>
              <a:rPr lang="en" sz="1900" dirty="0">
                <a:solidFill>
                  <a:srgbClr val="FF0000"/>
                </a:solidFill>
              </a:rPr>
              <a:t>Submit screenshot of code</a:t>
            </a:r>
            <a:endParaRPr sz="1900" dirty="0">
              <a:solidFill>
                <a:srgbClr val="FF0000"/>
              </a:solidFill>
            </a:endParaRPr>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4B129AB0-1407-4F0A-A18F-B2F94196F515}"/>
              </a:ext>
            </a:extLst>
          </p:cNvPr>
          <p:cNvPicPr>
            <a:picLocks noChangeAspect="1"/>
          </p:cNvPicPr>
          <p:nvPr/>
        </p:nvPicPr>
        <p:blipFill>
          <a:blip r:embed="rId3"/>
          <a:stretch>
            <a:fillRect/>
          </a:stretch>
        </p:blipFill>
        <p:spPr>
          <a:xfrm>
            <a:off x="1393697" y="5744519"/>
            <a:ext cx="4985006" cy="128911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Step 1: Data Architecture Foundations</a:t>
            </a:r>
            <a:endParaRPr dirty="0"/>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00" y="2077878"/>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p>
          <a:p>
            <a:pPr marL="107950" lvl="0" indent="0" algn="l" rtl="0">
              <a:lnSpc>
                <a:spcPct val="100000"/>
              </a:lnSpc>
              <a:spcBef>
                <a:spcPts val="0"/>
              </a:spcBef>
              <a:spcAft>
                <a:spcPts val="0"/>
              </a:spcAft>
              <a:buSzPts val="1900"/>
              <a:buNone/>
            </a:pPr>
            <a:r>
              <a:rPr lang="en" sz="1700" dirty="0">
                <a:sym typeface="Open Sans"/>
              </a:rPr>
              <a:t>Support exponential growth of the company. They claim their company has grown from 10 employees to 200 in only 6 months (and they are projecting a 20% growth a year for the next 5 years). </a:t>
            </a:r>
            <a:endParaRPr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lang="en" sz="1900" b="1" dirty="0">
              <a:solidFill>
                <a:srgbClr val="000000"/>
              </a:solidFill>
              <a:latin typeface="Arial"/>
              <a:ea typeface="Open Sans"/>
              <a:cs typeface="Arial"/>
              <a:sym typeface="Arial"/>
            </a:endParaRPr>
          </a:p>
          <a:p>
            <a:pPr marL="107950" indent="0">
              <a:lnSpc>
                <a:spcPct val="100000"/>
              </a:lnSpc>
              <a:buSzPts val="1900"/>
              <a:buNone/>
            </a:pPr>
            <a:r>
              <a:rPr lang="en" sz="1700" dirty="0">
                <a:sym typeface="Open Sans"/>
              </a:rPr>
              <a:t>Maintaince of all employee information on a shared spreadsheet</a:t>
            </a:r>
            <a:endParaRPr sz="1700" dirty="0">
              <a:sym typeface="Arial"/>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available:</a:t>
            </a:r>
          </a:p>
          <a:p>
            <a:pPr marL="107950" lvl="0" indent="0" algn="l" rtl="0">
              <a:spcAft>
                <a:spcPts val="0"/>
              </a:spcAft>
              <a:buSzPts val="1900"/>
              <a:buNone/>
            </a:pPr>
            <a:r>
              <a:rPr lang="en" sz="1700" dirty="0">
                <a:sym typeface="Open Sans"/>
              </a:rPr>
              <a:t>Employee email, Hire Date, Job Title, Salary, Department, Manager, Start Date, End Date, Location, Adresss, City, State, Employee Name, Education Level</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Additional data requests:</a:t>
            </a:r>
            <a:endParaRPr sz="1900" b="1" dirty="0">
              <a:latin typeface="Open Sans"/>
              <a:ea typeface="Open Sans"/>
              <a:cs typeface="Open Sans"/>
              <a:sym typeface="Open Sans"/>
            </a:endParaRPr>
          </a:p>
          <a:p>
            <a:pPr marL="107950" lvl="0" indent="0" algn="l" rtl="0">
              <a:lnSpc>
                <a:spcPct val="100000"/>
              </a:lnSpc>
              <a:spcBef>
                <a:spcPts val="0"/>
              </a:spcBef>
              <a:spcAft>
                <a:spcPts val="0"/>
              </a:spcAft>
              <a:buSzPts val="1900"/>
              <a:buNone/>
            </a:pPr>
            <a:r>
              <a:rPr lang="en" sz="1700" dirty="0">
                <a:sym typeface="Open Sans"/>
              </a:rPr>
              <a:t>They claim they are interested in creating a transactional database, therefore </a:t>
            </a:r>
            <a:r>
              <a:rPr lang="en-US" sz="1700" dirty="0"/>
              <a:t>Online transaction processing</a:t>
            </a:r>
            <a:r>
              <a:rPr lang="en" sz="1700" dirty="0">
                <a:sym typeface="Open Sans"/>
              </a:rPr>
              <a:t> Data Base and not Online Analytical processing. They claim 10% of the employees will have writing access in the databse and 90% will have read only access in the database</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p>
          <a:p>
            <a:pPr marL="107950" indent="0">
              <a:buSzPts val="1900"/>
              <a:buNone/>
            </a:pPr>
            <a:r>
              <a:rPr lang="en-US" sz="1700" dirty="0"/>
              <a:t>The HR department will own the data </a:t>
            </a:r>
            <a:endParaRPr sz="1700" dirty="0"/>
          </a:p>
          <a:p>
            <a:pPr marL="457200" lvl="0" indent="0" algn="l" rtl="0">
              <a:lnSpc>
                <a:spcPct val="100000"/>
              </a:lnSpc>
              <a:spcBef>
                <a:spcPts val="0"/>
              </a:spcBef>
              <a:spcAft>
                <a:spcPts val="0"/>
              </a:spcAft>
              <a:buNone/>
            </a:pPr>
            <a:endParaRPr sz="19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107950" lvl="0" indent="0" algn="l" rtl="0">
              <a:lnSpc>
                <a:spcPct val="100000"/>
              </a:lnSpc>
              <a:spcBef>
                <a:spcPts val="0"/>
              </a:spcBef>
              <a:spcAft>
                <a:spcPts val="0"/>
              </a:spcAft>
              <a:buSzPts val="1900"/>
              <a:buNone/>
            </a:pPr>
            <a:r>
              <a:rPr lang="en" sz="1700" dirty="0">
                <a:sym typeface="Open Sans"/>
              </a:rPr>
              <a:t>Read Only access for non management emloyees</a:t>
            </a:r>
          </a:p>
          <a:p>
            <a:pPr marL="107950" lvl="0" indent="0" algn="l" rtl="0">
              <a:lnSpc>
                <a:spcPct val="100000"/>
              </a:lnSpc>
              <a:spcBef>
                <a:spcPts val="0"/>
              </a:spcBef>
              <a:spcAft>
                <a:spcPts val="0"/>
              </a:spcAft>
              <a:buSzPts val="1900"/>
              <a:buNone/>
            </a:pPr>
            <a:r>
              <a:rPr lang="en" sz="1700" dirty="0">
                <a:sym typeface="Open Sans"/>
              </a:rPr>
              <a:t>Access to salary information restricted to C-level staff</a:t>
            </a:r>
          </a:p>
          <a:p>
            <a:pPr marL="107950" lvl="0" indent="0" algn="l" rtl="0">
              <a:lnSpc>
                <a:spcPct val="100000"/>
              </a:lnSpc>
              <a:spcBef>
                <a:spcPts val="0"/>
              </a:spcBef>
              <a:spcAft>
                <a:spcPts val="0"/>
              </a:spcAft>
              <a:buSzPts val="1900"/>
              <a:buNone/>
            </a:pPr>
            <a:r>
              <a:rPr lang="en" sz="1700" dirty="0">
                <a:sym typeface="Open Sans"/>
              </a:rPr>
              <a:t>Write access restricted to C-level staff</a:t>
            </a:r>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400 records in total. They expect to double their size in five years from now. This is 20% per year that is approximately 40 people per year which doubles the size of the company in the next five years.</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20% estimated annual growth</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Employee Salary is restricted information</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There is a defined problem (company growth)</a:t>
            </a:r>
          </a:p>
          <a:p>
            <a:pPr marL="457200" lvl="0" indent="0" algn="l" rtl="0">
              <a:lnSpc>
                <a:spcPct val="100000"/>
              </a:lnSpc>
              <a:spcBef>
                <a:spcPts val="1600"/>
              </a:spcBef>
              <a:spcAft>
                <a:spcPts val="0"/>
              </a:spcAft>
              <a:buNone/>
            </a:pPr>
            <a:r>
              <a:rPr lang="en-US" sz="1700" dirty="0"/>
              <a:t>There is data available for creating the database</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the database objects (tables, views, special procedures)  that will be created for the database. </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dirty="0"/>
              <a:t>Hint - you may want to circle back to this answer after completing the logical ERD in step 2.</a:t>
            </a:r>
            <a:endParaRPr sz="1700" dirty="0"/>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Select a data ingestion method (ERD, Direct feed, API) based on the information provided. </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 sz="1700" dirty="0"/>
              <a:t>Head of HR Department</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sym typeface="Open Sans"/>
              </a:rPr>
              <a:t>They claim everyone will have acess to the data</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 sz="1900" dirty="0"/>
              <a:t>Should replication or sharding be used to ensure scalability based on user needs: Database is small so replication should not be a problem</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marL="457200" lvl="0" indent="0" algn="l" rtl="0">
              <a:spcBef>
                <a:spcPts val="1600"/>
              </a:spcBef>
              <a:spcAft>
                <a:spcPts val="0"/>
              </a:spcAft>
              <a:buNone/>
            </a:pPr>
            <a:r>
              <a:rPr lang="en" sz="1900" dirty="0"/>
              <a:t>Describe measures taken to ensure future data integration if needed</a:t>
            </a:r>
          </a:p>
          <a:p>
            <a:pPr marL="457200" lvl="0" indent="0" algn="l" rtl="0">
              <a:spcBef>
                <a:spcPts val="1600"/>
              </a:spcBef>
              <a:spcAft>
                <a:spcPts val="0"/>
              </a:spcAft>
              <a:buNone/>
            </a:pPr>
            <a:r>
              <a:rPr lang="en" sz="1900" dirty="0"/>
              <a:t>Creation of separate tables for location and department. Creation of a separate table for salaries and compensation where in the future could be added bonus etc information.</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a:t>check </a:t>
            </a:r>
            <a:r>
              <a:rPr lang="en" sz="1700" u="sng" dirty="0">
                <a:solidFill>
                  <a:schemeClr val="hlink"/>
                </a:solidFill>
                <a:hlinkClick r:id="rId3"/>
              </a:rPr>
              <a:t>IT best practices document</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800" dirty="0">
                <a:solidFill>
                  <a:srgbClr val="525C65"/>
                </a:solidFill>
                <a:highlight>
                  <a:srgbClr val="FFFFFF"/>
                </a:highlight>
                <a:latin typeface="Open Sans"/>
                <a:ea typeface="Open Sans"/>
                <a:cs typeface="Open Sans"/>
                <a:sym typeface="Open Sans"/>
              </a:rPr>
              <a:t>required by federal regulations to maintain this data for at least 7 years.</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 </a:t>
            </a:r>
            <a:r>
              <a:rPr lang="en" sz="1700" u="sng" dirty="0">
                <a:solidFill>
                  <a:schemeClr val="hlink"/>
                </a:solidFill>
                <a:hlinkClick r:id="rId3"/>
              </a:rPr>
              <a:t>IT Best Practices document</a:t>
            </a:r>
            <a:r>
              <a:rPr lang="en" sz="1700" dirty="0"/>
              <a:t> lists Backup schedule requirements</a:t>
            </a: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2716</Words>
  <Application>Microsoft Office PowerPoint</Application>
  <PresentationFormat>Custom</PresentationFormat>
  <Paragraphs>259</Paragraphs>
  <Slides>32</Slides>
  <Notes>30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32</vt:i4>
      </vt:variant>
    </vt:vector>
  </HeadingPairs>
  <TitlesOfParts>
    <vt:vector size="41" baseType="lpstr">
      <vt:lpstr>Open Sans Light</vt:lpstr>
      <vt:lpstr>Arial</vt:lpstr>
      <vt:lpstr>Source Code Pro</vt:lpstr>
      <vt:lpstr>Open Sans</vt:lpstr>
      <vt:lpstr>Helvetica Neue</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PowerPoint Presentation</vt:lpstr>
      <vt:lpstr>PowerPoint Presentation</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Chrysanthi Polyzoni</cp:lastModifiedBy>
  <cp:revision>27</cp:revision>
  <dcterms:modified xsi:type="dcterms:W3CDTF">2020-10-05T11:48:52Z</dcterms:modified>
</cp:coreProperties>
</file>