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56" r:id="rId2"/>
    <p:sldId id="263" r:id="rId3"/>
    <p:sldId id="257" r:id="rId4"/>
    <p:sldId id="258" r:id="rId5"/>
    <p:sldId id="259" r:id="rId6"/>
    <p:sldId id="260" r:id="rId7"/>
    <p:sldId id="265" r:id="rId8"/>
    <p:sldId id="261"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103"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25DDA-832D-4AE4-9AFC-0022346E41D5}"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F5F8C-8DD3-4B1E-89F1-474A2AF51B0C}" type="slidenum">
              <a:rPr lang="en-US" smtClean="0"/>
              <a:t>‹#›</a:t>
            </a:fld>
            <a:endParaRPr lang="en-US"/>
          </a:p>
        </p:txBody>
      </p:sp>
    </p:spTree>
    <p:extLst>
      <p:ext uri="{BB962C8B-B14F-4D97-AF65-F5344CB8AC3E}">
        <p14:creationId xmlns:p14="http://schemas.microsoft.com/office/powerpoint/2010/main" val="44211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Welcome to a short video on my project about using Deep learning to find stock price patterns.</a:t>
            </a: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DF5F8C-8DD3-4B1E-89F1-474A2AF51B0C}" type="slidenum">
              <a:rPr lang="en-US" smtClean="0"/>
              <a:t>1</a:t>
            </a:fld>
            <a:endParaRPr lang="en-US"/>
          </a:p>
        </p:txBody>
      </p:sp>
    </p:spTree>
    <p:extLst>
      <p:ext uri="{BB962C8B-B14F-4D97-AF65-F5344CB8AC3E}">
        <p14:creationId xmlns:p14="http://schemas.microsoft.com/office/powerpoint/2010/main" val="3095194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Please feel free to reach out to me with any questions or comments.  Thanks for watching</a:t>
            </a: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DF5F8C-8DD3-4B1E-89F1-474A2AF51B0C}" type="slidenum">
              <a:rPr lang="en-US" smtClean="0"/>
              <a:t>10</a:t>
            </a:fld>
            <a:endParaRPr lang="en-US"/>
          </a:p>
        </p:txBody>
      </p:sp>
    </p:spTree>
    <p:extLst>
      <p:ext uri="{BB962C8B-B14F-4D97-AF65-F5344CB8AC3E}">
        <p14:creationId xmlns:p14="http://schemas.microsoft.com/office/powerpoint/2010/main" val="307554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video, I will introduce the situation, the research question, overview of the data, the project methodology, and finally, I will present the project’s results and conclusions.</a:t>
            </a: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 disclaimer, everything in this video is for academic purposes only and is not financial advice.</a:t>
            </a: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DF5F8C-8DD3-4B1E-89F1-474A2AF51B0C}" type="slidenum">
              <a:rPr lang="en-US" smtClean="0"/>
              <a:t>2</a:t>
            </a:fld>
            <a:endParaRPr lang="en-US"/>
          </a:p>
        </p:txBody>
      </p:sp>
    </p:spTree>
    <p:extLst>
      <p:ext uri="{BB962C8B-B14F-4D97-AF65-F5344CB8AC3E}">
        <p14:creationId xmlns:p14="http://schemas.microsoft.com/office/powerpoint/2010/main" val="267231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Three things about today’s stock market catch my attention.</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First is the rise of algorithmic trading, which accounts for 70% of the trades in the stock market.</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Second, is the prevalence of Exchange Traded Funds, or ETFs.  An ETF is a stock that tracks a market index or a niche sector. </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Third, we’ve also seen in recent years that stock prices can be extremely volatile outside of the day’s normal market hours.</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these factors mixed with the rise of Recurrent Neural Networks, or RNNs, convalesce into an interesting research domain.   </a:t>
            </a:r>
          </a:p>
          <a:p>
            <a:endParaRPr lang="en-US" dirty="0"/>
          </a:p>
          <a:p>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3</a:t>
            </a:fld>
            <a:endParaRPr lang="en-US"/>
          </a:p>
        </p:txBody>
      </p:sp>
    </p:spTree>
    <p:extLst>
      <p:ext uri="{BB962C8B-B14F-4D97-AF65-F5344CB8AC3E}">
        <p14:creationId xmlns:p14="http://schemas.microsoft.com/office/powerpoint/2010/main" val="260012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My research question is: Can RNNs be used on the pricing data of ETFs to find profitable trading patterns within different market time windows?</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 believe my project is unique for a few reasons.  One is my use of ETFs as the dataset.   Second, is analyzing price within the day.  Many studies and blogs talk about predicting stock price for the next day or days.  I focus on a shorter timeline.</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And finally, I structure my problem as a binary classification problem– whether the stock will go up or down.  A lot of stock analysis is regression – trying to predict the exact price.   I think my approach is both simpler and more useful.</a:t>
            </a:r>
          </a:p>
          <a:p>
            <a:endParaRPr lang="en-US" dirty="0"/>
          </a:p>
          <a:p>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4</a:t>
            </a:fld>
            <a:endParaRPr lang="en-US"/>
          </a:p>
        </p:txBody>
      </p:sp>
    </p:spTree>
    <p:extLst>
      <p:ext uri="{BB962C8B-B14F-4D97-AF65-F5344CB8AC3E}">
        <p14:creationId xmlns:p14="http://schemas.microsoft.com/office/powerpoint/2010/main" val="2000215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data I used for this project comes from Alpha Vantage, which provides minute-by-minute stock price data for the most recent two years.</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Each minute is a row in the dataset and it contains the stock’s opening, closing, high, and low price for the minute, as well as how many shares were traded.</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 downloaded this data for the stocks of 54 ETFs, 5 of which I also used as proxies for economic indicators that impact the stock market.  </a:t>
            </a:r>
          </a:p>
          <a:p>
            <a:pPr marL="0" marR="0">
              <a:lnSpc>
                <a:spcPct val="115000"/>
              </a:lnSpc>
              <a:spcBef>
                <a:spcPts val="0"/>
              </a:spcBef>
              <a:spcAft>
                <a:spcPts val="1000"/>
              </a:spcAft>
            </a:pPr>
            <a:endParaRPr lang="en-US" dirty="0"/>
          </a:p>
          <a:p>
            <a:pPr marL="0" marR="0">
              <a:lnSpc>
                <a:spcPct val="115000"/>
              </a:lnSpc>
              <a:spcBef>
                <a:spcPts val="0"/>
              </a:spcBef>
              <a:spcAft>
                <a:spcPts val="1000"/>
              </a:spcAft>
            </a:pPr>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5</a:t>
            </a:fld>
            <a:endParaRPr lang="en-US"/>
          </a:p>
        </p:txBody>
      </p:sp>
    </p:spTree>
    <p:extLst>
      <p:ext uri="{BB962C8B-B14F-4D97-AF65-F5344CB8AC3E}">
        <p14:creationId xmlns:p14="http://schemas.microsoft.com/office/powerpoint/2010/main" val="180958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first step in the project was to download the data.</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Next, I cleaned the data and engineered features.  </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first features I engineered were technical indicators that are commonly used in quantitative investing.  They include RSI, Bollinger Bands, and Moving Average. </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 also engineered features for the hour, minute, and day of the week.</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next step in the project was exploratory data analysis.  I plotted the stock’s prices, calculated missing value percentages, and checked class balance.</a:t>
            </a:r>
          </a:p>
          <a:p>
            <a:endParaRPr lang="en-US" dirty="0"/>
          </a:p>
          <a:p>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6</a:t>
            </a:fld>
            <a:endParaRPr lang="en-US"/>
          </a:p>
        </p:txBody>
      </p:sp>
    </p:spTree>
    <p:extLst>
      <p:ext uri="{BB962C8B-B14F-4D97-AF65-F5344CB8AC3E}">
        <p14:creationId xmlns:p14="http://schemas.microsoft.com/office/powerpoint/2010/main" val="291811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After I had clean data with features, I was able to prepare it for machine learning.  For this, I needed to transform my data to be stationary and then scale the features.</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My datasets were large, so I had to create a Data Generator which windows the data in real time as it feeds it into the model.   The graphic demonstrates how 3 days of data is fed to the model and then the model makes a prediction for 30 minutes into the future.   </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After having this structure set up, I was able to start building the models.  I used two stacked LSTM layers and tested different parameters such as layer size, dropout and recurrent dropout values.</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After settling on the final model architecture, I trained, validated, evaluated, and saved the models.</a:t>
            </a:r>
          </a:p>
          <a:p>
            <a:endParaRPr lang="en-US" dirty="0"/>
          </a:p>
          <a:p>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7</a:t>
            </a:fld>
            <a:endParaRPr lang="en-US"/>
          </a:p>
        </p:txBody>
      </p:sp>
    </p:spTree>
    <p:extLst>
      <p:ext uri="{BB962C8B-B14F-4D97-AF65-F5344CB8AC3E}">
        <p14:creationId xmlns:p14="http://schemas.microsoft.com/office/powerpoint/2010/main" val="4268667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Over the dataset as a whole, 18 of the 54 models achieved an ROC score greater than 50%, which is a good threshold to use for the stock market. </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 also evaluated each model on every one of the 35 different 30-minute trading windows of the week.  </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Evaluating the models on individual trading windows showed that some models perform very well in a more granular view.</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example, the ETF with symbol TQQQ achieved an ROC score of 90% for the window at 1:30 on Tuesdays.</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 also created a Dash application to visualize the results.   Interacting with it shows different windows and their ROC scores and investment returns. </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One example strategy includes investing in each stock and window pair that achieved an ROC Score over 80%.  This strategy had an average weekly return of 4.63%.  The passive return for this same strategy is just -0.06% per week. </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Interacting with the dashboard shows several other profitable strategies</a:t>
            </a:r>
            <a:endParaRPr lang="en-US" dirty="0"/>
          </a:p>
          <a:p>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8</a:t>
            </a:fld>
            <a:endParaRPr lang="en-US"/>
          </a:p>
        </p:txBody>
      </p:sp>
    </p:spTree>
    <p:extLst>
      <p:ext uri="{BB962C8B-B14F-4D97-AF65-F5344CB8AC3E}">
        <p14:creationId xmlns:p14="http://schemas.microsoft.com/office/powerpoint/2010/main" val="757298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conclusion, this project showed that deep learning can be used to find price patterns for ETF stocks.</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It can be hard to find patterns in the data overall, but patterns for certain windows of the trading week are much more evident to the models.</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Of course, the results come with two big caveats: One is that past results do not indicate future performance.  And second, only having 2 years of data is pretty limited.</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Overall, this project showed me that deep learning can discover potentially profitable trading strategies, BUT traders must always tread carefully.  For every successful quantitative investor, I would bet that there are several ones that failed.</a:t>
            </a:r>
          </a:p>
          <a:p>
            <a:endParaRPr lang="en-US" dirty="0"/>
          </a:p>
          <a:p>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9</a:t>
            </a:fld>
            <a:endParaRPr lang="en-US"/>
          </a:p>
        </p:txBody>
      </p:sp>
    </p:spTree>
    <p:extLst>
      <p:ext uri="{BB962C8B-B14F-4D97-AF65-F5344CB8AC3E}">
        <p14:creationId xmlns:p14="http://schemas.microsoft.com/office/powerpoint/2010/main" val="316408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0C905CD-EA2D-4B15-9A99-C281A7CECA39}" type="datetimeFigureOut">
              <a:rPr lang="en-US" smtClean="0"/>
              <a:t>12/8/2021</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19482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F0C905CD-EA2D-4B15-9A99-C281A7CECA39}" type="datetimeFigureOut">
              <a:rPr lang="en-US" smtClean="0"/>
              <a:t>12/8/2021</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373000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F0C905CD-EA2D-4B15-9A99-C281A7CECA39}" type="datetimeFigureOut">
              <a:rPr lang="en-US" smtClean="0"/>
              <a:t>12/8/2021</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309409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0C905CD-EA2D-4B15-9A99-C281A7CECA39}" type="datetimeFigureOut">
              <a:rPr lang="en-US" smtClean="0"/>
              <a:t>12/8/2021</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58172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F0C905CD-EA2D-4B15-9A99-C281A7CECA39}" type="datetimeFigureOut">
              <a:rPr lang="en-US" smtClean="0"/>
              <a:t>12/8/2021</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226143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F0C905CD-EA2D-4B15-9A99-C281A7CECA39}" type="datetimeFigureOut">
              <a:rPr lang="en-US" smtClean="0"/>
              <a:t>12/8/2021</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324975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F0C905CD-EA2D-4B15-9A99-C281A7CECA39}" type="datetimeFigureOut">
              <a:rPr lang="en-US" smtClean="0"/>
              <a:t>12/8/2021</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400635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0C905CD-EA2D-4B15-9A99-C281A7CECA39}" type="datetimeFigureOut">
              <a:rPr lang="en-US" smtClean="0"/>
              <a:t>12/8/2021</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147351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0C905CD-EA2D-4B15-9A99-C281A7CECA39}" type="datetimeFigureOut">
              <a:rPr lang="en-US" smtClean="0"/>
              <a:t>12/8/2021</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304260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F0C905CD-EA2D-4B15-9A99-C281A7CECA39}" type="datetimeFigureOut">
              <a:rPr lang="en-US" smtClean="0"/>
              <a:t>12/8/2021</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46D600-3E97-4BFD-AD5E-5EAF685ADA70}" type="slidenum">
              <a:rPr lang="en-US" smtClean="0"/>
              <a:t>‹#›</a:t>
            </a:fld>
            <a:endParaRPr lang="en-US"/>
          </a:p>
        </p:txBody>
      </p:sp>
    </p:spTree>
    <p:extLst>
      <p:ext uri="{BB962C8B-B14F-4D97-AF65-F5344CB8AC3E}">
        <p14:creationId xmlns:p14="http://schemas.microsoft.com/office/powerpoint/2010/main" val="3328171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0C905CD-EA2D-4B15-9A99-C281A7CECA39}" type="datetimeFigureOut">
              <a:rPr lang="en-US" smtClean="0"/>
              <a:t>12/8/2021</a:t>
            </a:fld>
            <a:endParaRPr lang="en-US"/>
          </a:p>
        </p:txBody>
      </p:sp>
      <p:sp>
        <p:nvSpPr>
          <p:cNvPr id="6" name="Footer Placeholder 5"/>
          <p:cNvSpPr>
            <a:spLocks noGrp="1"/>
          </p:cNvSpPr>
          <p:nvPr>
            <p:ph type="ftr" sz="quarter" idx="11"/>
          </p:nvPr>
        </p:nvSpPr>
        <p:spPr>
          <a:xfrm>
            <a:off x="1097279" y="6446838"/>
            <a:ext cx="6818262" cy="365125"/>
          </a:xfrm>
        </p:spPr>
        <p:txBody>
          <a:bodyPr/>
          <a:lstStyle/>
          <a:p>
            <a:endParaRPr lang="en-US"/>
          </a:p>
        </p:txBody>
      </p:sp>
      <p:sp>
        <p:nvSpPr>
          <p:cNvPr id="7" name="Slide Number Placeholder 6"/>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1824084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F0C905CD-EA2D-4B15-9A99-C281A7CECA39}" type="datetimeFigureOut">
              <a:rPr lang="en-US" smtClean="0"/>
              <a:t>12/8/2021</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6F46D600-3E97-4BFD-AD5E-5EAF685ADA70}"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7479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hyperlink" Target="https://www.linkedin.com/in/christopherpranger/" TargetMode="External"/><Relationship Id="rId5" Type="http://schemas.openxmlformats.org/officeDocument/2006/relationships/hyperlink" Target="https://github.com/chpr1410/MSDS696-Practicum" TargetMode="External"/><Relationship Id="rId4" Type="http://schemas.openxmlformats.org/officeDocument/2006/relationships/hyperlink" Target="mailto:cpranger@regis.edu"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3.xml"/><Relationship Id="rId5" Type="http://schemas.openxmlformats.org/officeDocument/2006/relationships/hyperlink" Target="https://www.youtube.com/watch?v=dyZUvP5sAw8&amp;t=60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F598-8038-499D-9043-0886B96DB1C2}"/>
              </a:ext>
            </a:extLst>
          </p:cNvPr>
          <p:cNvSpPr>
            <a:spLocks noGrp="1"/>
          </p:cNvSpPr>
          <p:nvPr>
            <p:ph type="ctrTitle"/>
          </p:nvPr>
        </p:nvSpPr>
        <p:spPr>
          <a:xfrm>
            <a:off x="5117690" y="758952"/>
            <a:ext cx="6037990" cy="3566160"/>
          </a:xfrm>
        </p:spPr>
        <p:txBody>
          <a:bodyPr>
            <a:noAutofit/>
          </a:bodyPr>
          <a:lstStyle/>
          <a:p>
            <a:r>
              <a:rPr lang="en-US" sz="5400" dirty="0"/>
              <a:t>Using Deep Learning to Find Stock Price Patterns</a:t>
            </a:r>
          </a:p>
        </p:txBody>
      </p:sp>
      <p:sp>
        <p:nvSpPr>
          <p:cNvPr id="3" name="Subtitle 2">
            <a:extLst>
              <a:ext uri="{FF2B5EF4-FFF2-40B4-BE49-F238E27FC236}">
                <a16:creationId xmlns:a16="http://schemas.microsoft.com/office/drawing/2014/main" id="{00AB02B1-C84C-4991-9F50-D1AF1320B5F2}"/>
              </a:ext>
            </a:extLst>
          </p:cNvPr>
          <p:cNvSpPr>
            <a:spLocks noGrp="1"/>
          </p:cNvSpPr>
          <p:nvPr>
            <p:ph type="subTitle" idx="1"/>
          </p:nvPr>
        </p:nvSpPr>
        <p:spPr>
          <a:xfrm>
            <a:off x="5966847" y="4645152"/>
            <a:ext cx="5191604" cy="1143000"/>
          </a:xfrm>
        </p:spPr>
        <p:txBody>
          <a:bodyPr>
            <a:normAutofit fontScale="92500" lnSpcReduction="20000"/>
          </a:bodyPr>
          <a:lstStyle/>
          <a:p>
            <a:r>
              <a:rPr lang="en-US" sz="1600" dirty="0"/>
              <a:t>By: </a:t>
            </a:r>
            <a:r>
              <a:rPr lang="en-US" sz="1900" dirty="0"/>
              <a:t>Chris</a:t>
            </a:r>
            <a:r>
              <a:rPr lang="en-US" sz="1600" dirty="0"/>
              <a:t> </a:t>
            </a:r>
            <a:r>
              <a:rPr lang="en-US" sz="1800" dirty="0"/>
              <a:t>Pranger</a:t>
            </a:r>
            <a:endParaRPr lang="en-US" sz="1600" dirty="0"/>
          </a:p>
          <a:p>
            <a:r>
              <a:rPr lang="en-US" sz="1600" dirty="0"/>
              <a:t>Regis University</a:t>
            </a:r>
          </a:p>
          <a:p>
            <a:r>
              <a:rPr lang="en-US" sz="1600" dirty="0"/>
              <a:t>Data Science Practicum II</a:t>
            </a:r>
          </a:p>
        </p:txBody>
      </p:sp>
      <p:pic>
        <p:nvPicPr>
          <p:cNvPr id="4" name="Picture 3" descr="A picture containing building, sitting, bench, side&#10;&#10;Description automatically generated">
            <a:extLst>
              <a:ext uri="{FF2B5EF4-FFF2-40B4-BE49-F238E27FC236}">
                <a16:creationId xmlns:a16="http://schemas.microsoft.com/office/drawing/2014/main" id="{FD3EC9DB-D9F0-4EAF-A4B5-418C0D57B8D6}"/>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
            <a:ext cx="4635315" cy="6857999"/>
          </a:xfrm>
          <a:prstGeom prst="rect">
            <a:avLst/>
          </a:prstGeom>
        </p:spPr>
      </p:pic>
    </p:spTree>
    <p:extLst>
      <p:ext uri="{BB962C8B-B14F-4D97-AF65-F5344CB8AC3E}">
        <p14:creationId xmlns:p14="http://schemas.microsoft.com/office/powerpoint/2010/main" val="16247929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7599-7D07-4B4F-A032-BBCD4EE6D352}"/>
              </a:ext>
            </a:extLst>
          </p:cNvPr>
          <p:cNvSpPr>
            <a:spLocks noGrp="1"/>
          </p:cNvSpPr>
          <p:nvPr>
            <p:ph type="title"/>
          </p:nvPr>
        </p:nvSpPr>
        <p:spPr>
          <a:xfrm>
            <a:off x="838200" y="336990"/>
            <a:ext cx="10515600" cy="1325563"/>
          </a:xfrm>
        </p:spPr>
        <p:txBody>
          <a:bodyPr/>
          <a:lstStyle/>
          <a:p>
            <a:r>
              <a:rPr lang="en-US" dirty="0"/>
              <a:t>Contact</a:t>
            </a:r>
          </a:p>
        </p:txBody>
      </p:sp>
      <p:sp>
        <p:nvSpPr>
          <p:cNvPr id="3" name="Content Placeholder 2">
            <a:extLst>
              <a:ext uri="{FF2B5EF4-FFF2-40B4-BE49-F238E27FC236}">
                <a16:creationId xmlns:a16="http://schemas.microsoft.com/office/drawing/2014/main" id="{AB4E32AB-E118-4A88-A838-0708576AD2B6}"/>
              </a:ext>
            </a:extLst>
          </p:cNvPr>
          <p:cNvSpPr>
            <a:spLocks noGrp="1"/>
          </p:cNvSpPr>
          <p:nvPr>
            <p:ph idx="1"/>
          </p:nvPr>
        </p:nvSpPr>
        <p:spPr>
          <a:xfrm>
            <a:off x="1089890" y="2752817"/>
            <a:ext cx="6585527" cy="2959316"/>
          </a:xfrm>
        </p:spPr>
        <p:txBody>
          <a:bodyPr>
            <a:normAutofit/>
          </a:bodyPr>
          <a:lstStyle/>
          <a:p>
            <a:pPr marL="0" indent="0">
              <a:buNone/>
            </a:pPr>
            <a:r>
              <a:rPr lang="en-US" b="1" dirty="0"/>
              <a:t>Chris Pranger</a:t>
            </a:r>
          </a:p>
          <a:p>
            <a:pPr marL="0" indent="0">
              <a:buNone/>
            </a:pPr>
            <a:r>
              <a:rPr lang="en-US" sz="1400" dirty="0"/>
              <a:t>Regis University</a:t>
            </a:r>
          </a:p>
          <a:p>
            <a:pPr marL="0" indent="0">
              <a:buNone/>
            </a:pPr>
            <a:r>
              <a:rPr lang="en-US" sz="1400" dirty="0"/>
              <a:t>Master of Data Science Program</a:t>
            </a:r>
          </a:p>
          <a:p>
            <a:pPr marL="0" indent="0">
              <a:buNone/>
            </a:pPr>
            <a:r>
              <a:rPr lang="en-US" sz="1400" dirty="0"/>
              <a:t>Email: </a:t>
            </a:r>
            <a:r>
              <a:rPr lang="en-US" sz="1400" dirty="0">
                <a:hlinkClick r:id="rId4"/>
              </a:rPr>
              <a:t>cpranger@regis.edu</a:t>
            </a:r>
            <a:endParaRPr lang="en-US" sz="1400" dirty="0"/>
          </a:p>
          <a:p>
            <a:pPr marL="0" indent="0">
              <a:lnSpc>
                <a:spcPct val="120000"/>
              </a:lnSpc>
              <a:buNone/>
            </a:pPr>
            <a:r>
              <a:rPr lang="en-US" sz="1400" dirty="0"/>
              <a:t>GitHub: </a:t>
            </a:r>
            <a:r>
              <a:rPr lang="en-US" sz="1400" dirty="0">
                <a:hlinkClick r:id="rId5"/>
              </a:rPr>
              <a:t>https://github.com/chpr1410/MSDS696-Practicum</a:t>
            </a:r>
            <a:endParaRPr lang="en-US" sz="1400" dirty="0"/>
          </a:p>
          <a:p>
            <a:pPr marL="0" indent="0">
              <a:lnSpc>
                <a:spcPct val="130000"/>
              </a:lnSpc>
              <a:buNone/>
            </a:pPr>
            <a:r>
              <a:rPr lang="en-US" sz="1400" dirty="0"/>
              <a:t>LinkedIn: </a:t>
            </a:r>
            <a:r>
              <a:rPr lang="en-US" sz="1400" dirty="0">
                <a:hlinkClick r:id="rId6"/>
              </a:rPr>
              <a:t>https://www.linkedin.com/in/christopherpranger/</a:t>
            </a:r>
            <a:endParaRPr lang="en-US" sz="1400" dirty="0"/>
          </a:p>
          <a:p>
            <a:pPr marL="0" indent="0">
              <a:buNone/>
            </a:pPr>
            <a:endParaRPr lang="en-US" dirty="0"/>
          </a:p>
        </p:txBody>
      </p:sp>
      <p:pic>
        <p:nvPicPr>
          <p:cNvPr id="1026" name="Picture 2" descr="Video Conferencing, Web Conferencing, Online Meetings, Screen Sharing - Zoom">
            <a:extLst>
              <a:ext uri="{FF2B5EF4-FFF2-40B4-BE49-F238E27FC236}">
                <a16:creationId xmlns:a16="http://schemas.microsoft.com/office/drawing/2014/main" id="{6AC911D5-0A69-43C7-9B9F-8107A4AA97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3998" y="3166357"/>
            <a:ext cx="3766484" cy="1609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55101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B080-8F76-4686-99B6-0574A275953D}"/>
              </a:ext>
            </a:extLst>
          </p:cNvPr>
          <p:cNvSpPr>
            <a:spLocks noGrp="1"/>
          </p:cNvSpPr>
          <p:nvPr>
            <p:ph type="title"/>
          </p:nvPr>
        </p:nvSpPr>
        <p:spPr>
          <a:xfrm>
            <a:off x="1533832" y="365125"/>
            <a:ext cx="9819968" cy="1325563"/>
          </a:xfrm>
        </p:spPr>
        <p:txBody>
          <a:bodyPr/>
          <a:lstStyle/>
          <a:p>
            <a:r>
              <a:rPr lang="en-US" dirty="0"/>
              <a:t>Content</a:t>
            </a:r>
          </a:p>
        </p:txBody>
      </p:sp>
      <p:sp>
        <p:nvSpPr>
          <p:cNvPr id="3" name="Content Placeholder 2">
            <a:extLst>
              <a:ext uri="{FF2B5EF4-FFF2-40B4-BE49-F238E27FC236}">
                <a16:creationId xmlns:a16="http://schemas.microsoft.com/office/drawing/2014/main" id="{3B74D659-47C0-4F43-99E4-1B901B9ED304}"/>
              </a:ext>
            </a:extLst>
          </p:cNvPr>
          <p:cNvSpPr>
            <a:spLocks noGrp="1"/>
          </p:cNvSpPr>
          <p:nvPr>
            <p:ph idx="1"/>
          </p:nvPr>
        </p:nvSpPr>
        <p:spPr>
          <a:xfrm>
            <a:off x="1533832" y="2094271"/>
            <a:ext cx="9819968" cy="3215149"/>
          </a:xfrm>
        </p:spPr>
        <p:txBody>
          <a:bodyPr>
            <a:normAutofit/>
          </a:bodyPr>
          <a:lstStyle/>
          <a:p>
            <a:pPr>
              <a:buFont typeface="Arial" panose="020B0604020202020204" pitchFamily="34" charset="0"/>
              <a:buChar char="•"/>
            </a:pPr>
            <a:r>
              <a:rPr lang="en-US" sz="2400" dirty="0">
                <a:solidFill>
                  <a:schemeClr val="tx1"/>
                </a:solidFill>
              </a:rPr>
              <a:t>Situational Context</a:t>
            </a:r>
          </a:p>
          <a:p>
            <a:pPr>
              <a:buFont typeface="Arial" panose="020B0604020202020204" pitchFamily="34" charset="0"/>
              <a:buChar char="•"/>
            </a:pPr>
            <a:r>
              <a:rPr lang="en-US" sz="2400" dirty="0">
                <a:solidFill>
                  <a:schemeClr val="tx1"/>
                </a:solidFill>
              </a:rPr>
              <a:t>Research Question</a:t>
            </a:r>
          </a:p>
          <a:p>
            <a:pPr>
              <a:buFont typeface="Arial" panose="020B0604020202020204" pitchFamily="34" charset="0"/>
              <a:buChar char="•"/>
            </a:pPr>
            <a:r>
              <a:rPr lang="en-US" sz="2400" dirty="0">
                <a:solidFill>
                  <a:schemeClr val="tx1"/>
                </a:solidFill>
              </a:rPr>
              <a:t>Data Overview</a:t>
            </a:r>
          </a:p>
          <a:p>
            <a:pPr>
              <a:buFont typeface="Arial" panose="020B0604020202020204" pitchFamily="34" charset="0"/>
              <a:buChar char="•"/>
            </a:pPr>
            <a:r>
              <a:rPr lang="en-US" sz="2400" dirty="0">
                <a:solidFill>
                  <a:schemeClr val="tx1"/>
                </a:solidFill>
              </a:rPr>
              <a:t>Project Methodology</a:t>
            </a:r>
          </a:p>
          <a:p>
            <a:pPr>
              <a:buFont typeface="Arial" panose="020B0604020202020204" pitchFamily="34" charset="0"/>
              <a:buChar char="•"/>
            </a:pPr>
            <a:r>
              <a:rPr lang="en-US" sz="2400" dirty="0">
                <a:solidFill>
                  <a:schemeClr val="tx1"/>
                </a:solidFill>
              </a:rPr>
              <a:t>Project Results and Conclusions</a:t>
            </a:r>
          </a:p>
        </p:txBody>
      </p:sp>
      <p:sp>
        <p:nvSpPr>
          <p:cNvPr id="5" name="TextBox 4">
            <a:extLst>
              <a:ext uri="{FF2B5EF4-FFF2-40B4-BE49-F238E27FC236}">
                <a16:creationId xmlns:a16="http://schemas.microsoft.com/office/drawing/2014/main" id="{05E8E641-D603-46B6-A4DD-DBE025292919}"/>
              </a:ext>
            </a:extLst>
          </p:cNvPr>
          <p:cNvSpPr txBox="1"/>
          <p:nvPr/>
        </p:nvSpPr>
        <p:spPr>
          <a:xfrm>
            <a:off x="3143865" y="5420615"/>
            <a:ext cx="5589639" cy="584775"/>
          </a:xfrm>
          <a:prstGeom prst="rect">
            <a:avLst/>
          </a:prstGeom>
          <a:noFill/>
        </p:spPr>
        <p:txBody>
          <a:bodyPr wrap="square" rtlCol="0">
            <a:spAutoFit/>
          </a:bodyPr>
          <a:lstStyle/>
          <a:p>
            <a:r>
              <a:rPr lang="en-US" sz="1600" dirty="0">
                <a:solidFill>
                  <a:srgbClr val="FF0000"/>
                </a:solidFill>
              </a:rPr>
              <a:t>Disclaimer: This presentation is for academic purposes only and should not be taken as financial advice.</a:t>
            </a:r>
          </a:p>
        </p:txBody>
      </p:sp>
    </p:spTree>
    <p:extLst>
      <p:ext uri="{BB962C8B-B14F-4D97-AF65-F5344CB8AC3E}">
        <p14:creationId xmlns:p14="http://schemas.microsoft.com/office/powerpoint/2010/main" val="35930667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B5E6-21B3-496C-9F07-E99F9394D571}"/>
              </a:ext>
            </a:extLst>
          </p:cNvPr>
          <p:cNvSpPr>
            <a:spLocks noGrp="1"/>
          </p:cNvSpPr>
          <p:nvPr>
            <p:ph type="title"/>
          </p:nvPr>
        </p:nvSpPr>
        <p:spPr>
          <a:xfrm>
            <a:off x="1097280" y="286603"/>
            <a:ext cx="10058400" cy="1450757"/>
          </a:xfrm>
        </p:spPr>
        <p:txBody>
          <a:bodyPr anchor="b">
            <a:normAutofit/>
          </a:bodyPr>
          <a:lstStyle/>
          <a:p>
            <a:r>
              <a:rPr lang="en-US" dirty="0"/>
              <a:t>Situation</a:t>
            </a:r>
          </a:p>
        </p:txBody>
      </p:sp>
      <p:sp>
        <p:nvSpPr>
          <p:cNvPr id="3" name="Content Placeholder 2">
            <a:extLst>
              <a:ext uri="{FF2B5EF4-FFF2-40B4-BE49-F238E27FC236}">
                <a16:creationId xmlns:a16="http://schemas.microsoft.com/office/drawing/2014/main" id="{D82DC5C1-6B4A-476C-BB3C-53741705E55B}"/>
              </a:ext>
            </a:extLst>
          </p:cNvPr>
          <p:cNvSpPr>
            <a:spLocks noGrp="1"/>
          </p:cNvSpPr>
          <p:nvPr>
            <p:ph sz="half" idx="1"/>
          </p:nvPr>
        </p:nvSpPr>
        <p:spPr>
          <a:xfrm>
            <a:off x="1097280" y="2120900"/>
            <a:ext cx="4639736" cy="3748193"/>
          </a:xfrm>
        </p:spPr>
        <p:txBody>
          <a:bodyPr>
            <a:normAutofit/>
          </a:bodyPr>
          <a:lstStyle/>
          <a:p>
            <a:pPr>
              <a:lnSpc>
                <a:spcPct val="90000"/>
              </a:lnSpc>
            </a:pPr>
            <a:r>
              <a:rPr lang="en-US" sz="1800" dirty="0"/>
              <a:t>Rise of Algorithmic Trading in Recent Years</a:t>
            </a:r>
          </a:p>
          <a:p>
            <a:pPr lvl="1">
              <a:lnSpc>
                <a:spcPct val="90000"/>
              </a:lnSpc>
            </a:pPr>
            <a:r>
              <a:rPr lang="en-US" sz="1800" dirty="0"/>
              <a:t>Up to 70% of all market volume</a:t>
            </a:r>
          </a:p>
          <a:p>
            <a:pPr>
              <a:lnSpc>
                <a:spcPct val="90000"/>
              </a:lnSpc>
            </a:pPr>
            <a:r>
              <a:rPr lang="en-US" sz="1800" dirty="0"/>
              <a:t>High Volume Exchange Traded Funds (ETFs)</a:t>
            </a:r>
          </a:p>
          <a:p>
            <a:pPr lvl="1">
              <a:lnSpc>
                <a:spcPct val="90000"/>
              </a:lnSpc>
            </a:pPr>
            <a:r>
              <a:rPr lang="en-US" sz="1800" dirty="0"/>
              <a:t>Stocks that track an index or niche sector</a:t>
            </a:r>
          </a:p>
          <a:p>
            <a:pPr lvl="1">
              <a:lnSpc>
                <a:spcPct val="90000"/>
              </a:lnSpc>
            </a:pPr>
            <a:r>
              <a:rPr lang="en-US" sz="1800" dirty="0"/>
              <a:t>Ripe for algorithmic trading </a:t>
            </a:r>
          </a:p>
          <a:p>
            <a:pPr>
              <a:lnSpc>
                <a:spcPct val="90000"/>
              </a:lnSpc>
            </a:pPr>
            <a:r>
              <a:rPr lang="en-US" sz="1800" dirty="0"/>
              <a:t>Intra-Day Trading</a:t>
            </a:r>
          </a:p>
          <a:p>
            <a:pPr lvl="1">
              <a:lnSpc>
                <a:spcPct val="90000"/>
              </a:lnSpc>
            </a:pPr>
            <a:r>
              <a:rPr lang="en-US" sz="1800" dirty="0"/>
              <a:t>Lower risk exposure to pre- and post-market volatility </a:t>
            </a:r>
          </a:p>
          <a:p>
            <a:pPr>
              <a:lnSpc>
                <a:spcPct val="90000"/>
              </a:lnSpc>
            </a:pPr>
            <a:r>
              <a:rPr lang="en-US" sz="1800" dirty="0"/>
              <a:t>Recurrent Neural Networks (RNNs) </a:t>
            </a:r>
          </a:p>
          <a:p>
            <a:pPr lvl="1">
              <a:lnSpc>
                <a:spcPct val="90000"/>
              </a:lnSpc>
            </a:pPr>
            <a:r>
              <a:rPr lang="en-US" sz="1800" dirty="0"/>
              <a:t>Deep Learning method for time series prediction</a:t>
            </a:r>
          </a:p>
        </p:txBody>
      </p:sp>
      <p:pic>
        <p:nvPicPr>
          <p:cNvPr id="5" name="Picture 4">
            <a:extLst>
              <a:ext uri="{FF2B5EF4-FFF2-40B4-BE49-F238E27FC236}">
                <a16:creationId xmlns:a16="http://schemas.microsoft.com/office/drawing/2014/main" id="{B65F3525-BC02-4D20-94BC-74BDA594552F}"/>
              </a:ext>
            </a:extLst>
          </p:cNvPr>
          <p:cNvPicPr>
            <a:picLocks noChangeAspect="1"/>
          </p:cNvPicPr>
          <p:nvPr/>
        </p:nvPicPr>
        <p:blipFill>
          <a:blip r:embed="rId4"/>
          <a:stretch>
            <a:fillRect/>
          </a:stretch>
        </p:blipFill>
        <p:spPr>
          <a:xfrm>
            <a:off x="5920300" y="2120901"/>
            <a:ext cx="6144580" cy="3748192"/>
          </a:xfrm>
          <a:prstGeom prst="rect">
            <a:avLst/>
          </a:prstGeom>
          <a:noFill/>
          <a:ln w="25400">
            <a:solidFill>
              <a:schemeClr val="tx1"/>
            </a:solidFill>
          </a:ln>
        </p:spPr>
      </p:pic>
      <p:sp>
        <p:nvSpPr>
          <p:cNvPr id="4" name="TextBox 3">
            <a:extLst>
              <a:ext uri="{FF2B5EF4-FFF2-40B4-BE49-F238E27FC236}">
                <a16:creationId xmlns:a16="http://schemas.microsoft.com/office/drawing/2014/main" id="{DDEEA032-98E1-472C-B5A7-66B5F61964B9}"/>
              </a:ext>
            </a:extLst>
          </p:cNvPr>
          <p:cNvSpPr txBox="1"/>
          <p:nvPr/>
        </p:nvSpPr>
        <p:spPr>
          <a:xfrm>
            <a:off x="7696080" y="6037190"/>
            <a:ext cx="4368800" cy="215444"/>
          </a:xfrm>
          <a:prstGeom prst="rect">
            <a:avLst/>
          </a:prstGeom>
          <a:noFill/>
        </p:spPr>
        <p:txBody>
          <a:bodyPr wrap="square" rtlCol="0">
            <a:spAutoFit/>
          </a:bodyPr>
          <a:lstStyle/>
          <a:p>
            <a:r>
              <a:rPr lang="en-US" sz="800" dirty="0">
                <a:hlinkClick r:id="rId5"/>
              </a:rPr>
              <a:t>https://www.youtube.com/watch?v=dyZUvP5sAw8&amp;t=60s </a:t>
            </a:r>
            <a:endParaRPr lang="en-US" sz="700" dirty="0"/>
          </a:p>
        </p:txBody>
      </p:sp>
    </p:spTree>
    <p:extLst>
      <p:ext uri="{BB962C8B-B14F-4D97-AF65-F5344CB8AC3E}">
        <p14:creationId xmlns:p14="http://schemas.microsoft.com/office/powerpoint/2010/main" val="33526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3251-58E7-4B6E-95C6-C04F4D04DF8C}"/>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33D95D42-D8B1-4E1B-8310-6BA9B2B08F6F}"/>
              </a:ext>
            </a:extLst>
          </p:cNvPr>
          <p:cNvSpPr>
            <a:spLocks noGrp="1"/>
          </p:cNvSpPr>
          <p:nvPr>
            <p:ph idx="1"/>
          </p:nvPr>
        </p:nvSpPr>
        <p:spPr/>
        <p:txBody>
          <a:bodyPr>
            <a:normAutofit/>
          </a:bodyPr>
          <a:lstStyle/>
          <a:p>
            <a:r>
              <a:rPr lang="en-US" sz="2000" dirty="0">
                <a:solidFill>
                  <a:schemeClr val="tx1"/>
                </a:solidFill>
              </a:rPr>
              <a:t>Can RNNs be used on the pricing data of ETFs to find profitable trading patterns within different market time windows?</a:t>
            </a:r>
          </a:p>
          <a:p>
            <a:endParaRPr lang="en-US" sz="2000" dirty="0">
              <a:solidFill>
                <a:schemeClr val="tx1"/>
              </a:solidFill>
            </a:endParaRPr>
          </a:p>
          <a:p>
            <a:r>
              <a:rPr lang="en-US" sz="2000" dirty="0">
                <a:solidFill>
                  <a:schemeClr val="tx1"/>
                </a:solidFill>
              </a:rPr>
              <a:t>Novel Approach to a common question:</a:t>
            </a:r>
          </a:p>
          <a:p>
            <a:pPr lvl="1"/>
            <a:r>
              <a:rPr lang="en-US" sz="1800" dirty="0">
                <a:solidFill>
                  <a:schemeClr val="tx1"/>
                </a:solidFill>
              </a:rPr>
              <a:t>Specific Universe of ETFs</a:t>
            </a:r>
          </a:p>
          <a:p>
            <a:pPr lvl="1"/>
            <a:r>
              <a:rPr lang="en-US" sz="1800" dirty="0">
                <a:solidFill>
                  <a:schemeClr val="tx1"/>
                </a:solidFill>
              </a:rPr>
              <a:t>Different inter-day windows, not just predicting the next day’s price.</a:t>
            </a:r>
          </a:p>
          <a:p>
            <a:pPr lvl="1"/>
            <a:r>
              <a:rPr lang="en-US" sz="1800" dirty="0">
                <a:solidFill>
                  <a:schemeClr val="tx1"/>
                </a:solidFill>
              </a:rPr>
              <a:t>Binary classification instead of regression.  Simply asks, will the price be higher or lower at the end of the next trading window?</a:t>
            </a:r>
          </a:p>
        </p:txBody>
      </p:sp>
    </p:spTree>
    <p:extLst>
      <p:ext uri="{BB962C8B-B14F-4D97-AF65-F5344CB8AC3E}">
        <p14:creationId xmlns:p14="http://schemas.microsoft.com/office/powerpoint/2010/main" val="130313121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61B6-5583-41E1-B72B-C59358C9403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7682A5A-2BA7-4745-929C-630CF97F641C}"/>
              </a:ext>
            </a:extLst>
          </p:cNvPr>
          <p:cNvSpPr>
            <a:spLocks noGrp="1"/>
          </p:cNvSpPr>
          <p:nvPr>
            <p:ph idx="1"/>
          </p:nvPr>
        </p:nvSpPr>
        <p:spPr/>
        <p:txBody>
          <a:bodyPr>
            <a:normAutofit/>
          </a:bodyPr>
          <a:lstStyle/>
          <a:p>
            <a:r>
              <a:rPr lang="en-US" sz="2800" dirty="0">
                <a:solidFill>
                  <a:schemeClr val="tx1"/>
                </a:solidFill>
              </a:rPr>
              <a:t>Time series stock data from Alpha Vantage</a:t>
            </a:r>
          </a:p>
          <a:p>
            <a:pPr lvl="1"/>
            <a:r>
              <a:rPr lang="en-US" sz="2400" dirty="0">
                <a:solidFill>
                  <a:schemeClr val="tx1"/>
                </a:solidFill>
              </a:rPr>
              <a:t>Minute-by-minute data going back 2 years for each stock</a:t>
            </a:r>
          </a:p>
          <a:p>
            <a:pPr lvl="1"/>
            <a:r>
              <a:rPr lang="en-US" sz="2400" dirty="0">
                <a:solidFill>
                  <a:schemeClr val="tx1"/>
                </a:solidFill>
              </a:rPr>
              <a:t>For each minute:</a:t>
            </a:r>
          </a:p>
          <a:p>
            <a:pPr lvl="2"/>
            <a:r>
              <a:rPr lang="en-US" sz="2000" dirty="0">
                <a:solidFill>
                  <a:schemeClr val="tx1"/>
                </a:solidFill>
              </a:rPr>
              <a:t>Open, High, Low, Close, Volume datapoints</a:t>
            </a:r>
          </a:p>
          <a:p>
            <a:pPr lvl="1"/>
            <a:r>
              <a:rPr lang="en-US" sz="2400" dirty="0">
                <a:solidFill>
                  <a:schemeClr val="tx1"/>
                </a:solidFill>
              </a:rPr>
              <a:t>The stocks of 54 ETFs</a:t>
            </a:r>
          </a:p>
          <a:p>
            <a:pPr lvl="1"/>
            <a:r>
              <a:rPr lang="en-US" sz="2400" dirty="0">
                <a:solidFill>
                  <a:schemeClr val="tx1"/>
                </a:solidFill>
              </a:rPr>
              <a:t> 5 ETFs in the set will serve as proxies for economic indicators:</a:t>
            </a:r>
          </a:p>
          <a:p>
            <a:pPr lvl="2"/>
            <a:r>
              <a:rPr lang="en-US" sz="2000" dirty="0">
                <a:solidFill>
                  <a:schemeClr val="tx1"/>
                </a:solidFill>
              </a:rPr>
              <a:t>Economic Growth, Inflation, Unemployment, Business Confidence, and Housing</a:t>
            </a:r>
          </a:p>
          <a:p>
            <a:pPr marL="457200" lvl="1" indent="0">
              <a:buNone/>
            </a:pPr>
            <a:endParaRPr lang="en-US" dirty="0">
              <a:solidFill>
                <a:schemeClr val="tx1"/>
              </a:solidFill>
            </a:endParaRPr>
          </a:p>
        </p:txBody>
      </p:sp>
    </p:spTree>
    <p:extLst>
      <p:ext uri="{BB962C8B-B14F-4D97-AF65-F5344CB8AC3E}">
        <p14:creationId xmlns:p14="http://schemas.microsoft.com/office/powerpoint/2010/main" val="28335879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7841-3FCA-4628-87CF-B1720EFE2E88}"/>
              </a:ext>
            </a:extLst>
          </p:cNvPr>
          <p:cNvSpPr>
            <a:spLocks noGrp="1"/>
          </p:cNvSpPr>
          <p:nvPr>
            <p:ph type="title"/>
          </p:nvPr>
        </p:nvSpPr>
        <p:spPr/>
        <p:txBody>
          <a:bodyPr/>
          <a:lstStyle/>
          <a:p>
            <a:r>
              <a:rPr lang="en-US" dirty="0"/>
              <a:t>Project Methodology</a:t>
            </a:r>
          </a:p>
        </p:txBody>
      </p:sp>
      <p:sp>
        <p:nvSpPr>
          <p:cNvPr id="3" name="Content Placeholder 2">
            <a:extLst>
              <a:ext uri="{FF2B5EF4-FFF2-40B4-BE49-F238E27FC236}">
                <a16:creationId xmlns:a16="http://schemas.microsoft.com/office/drawing/2014/main" id="{324892A7-3C95-4F2F-85FA-7811242D10EF}"/>
              </a:ext>
            </a:extLst>
          </p:cNvPr>
          <p:cNvSpPr>
            <a:spLocks noGrp="1"/>
          </p:cNvSpPr>
          <p:nvPr>
            <p:ph idx="1"/>
          </p:nvPr>
        </p:nvSpPr>
        <p:spPr/>
        <p:txBody>
          <a:bodyPr>
            <a:normAutofit/>
          </a:bodyPr>
          <a:lstStyle/>
          <a:p>
            <a:r>
              <a:rPr lang="en-US" sz="2000" dirty="0">
                <a:solidFill>
                  <a:schemeClr val="tx1"/>
                </a:solidFill>
              </a:rPr>
              <a:t>Collect stock and economic proxies via Alpha Vantage API</a:t>
            </a:r>
          </a:p>
          <a:p>
            <a:r>
              <a:rPr lang="en-US" sz="2000" dirty="0">
                <a:solidFill>
                  <a:schemeClr val="tx1"/>
                </a:solidFill>
              </a:rPr>
              <a:t>Data Cleaning and Feature Engineering</a:t>
            </a:r>
          </a:p>
          <a:p>
            <a:pPr lvl="1"/>
            <a:r>
              <a:rPr lang="en-US" sz="2000" dirty="0">
                <a:solidFill>
                  <a:schemeClr val="tx1"/>
                </a:solidFill>
              </a:rPr>
              <a:t>Trim minutes outside of market hours and impute missing values</a:t>
            </a:r>
          </a:p>
          <a:p>
            <a:pPr lvl="1"/>
            <a:r>
              <a:rPr lang="en-US" sz="2000" dirty="0">
                <a:solidFill>
                  <a:schemeClr val="tx1"/>
                </a:solidFill>
              </a:rPr>
              <a:t>Feature engineer technical indicators (RSI, Bollinger Bands, Moving Average)</a:t>
            </a:r>
          </a:p>
          <a:p>
            <a:pPr lvl="1"/>
            <a:r>
              <a:rPr lang="en-US" sz="2000" dirty="0">
                <a:solidFill>
                  <a:schemeClr val="tx1"/>
                </a:solidFill>
              </a:rPr>
              <a:t>Feature engineer time features (Hour, Minute, Day of Week)</a:t>
            </a:r>
          </a:p>
          <a:p>
            <a:r>
              <a:rPr lang="en-US" sz="2000" dirty="0">
                <a:solidFill>
                  <a:schemeClr val="tx1"/>
                </a:solidFill>
              </a:rPr>
              <a:t>Exploratory Data Analysis</a:t>
            </a:r>
          </a:p>
          <a:p>
            <a:pPr lvl="1"/>
            <a:r>
              <a:rPr lang="en-US" sz="2000" dirty="0">
                <a:solidFill>
                  <a:schemeClr val="tx1"/>
                </a:solidFill>
              </a:rPr>
              <a:t>Plot prices</a:t>
            </a:r>
          </a:p>
          <a:p>
            <a:pPr lvl="1"/>
            <a:r>
              <a:rPr lang="en-US" sz="2000" dirty="0">
                <a:solidFill>
                  <a:schemeClr val="tx1"/>
                </a:solidFill>
              </a:rPr>
              <a:t>Calculate % of Missing Values</a:t>
            </a:r>
          </a:p>
          <a:p>
            <a:pPr lvl="1"/>
            <a:r>
              <a:rPr lang="en-US" sz="2000" dirty="0">
                <a:solidFill>
                  <a:schemeClr val="tx1"/>
                </a:solidFill>
              </a:rPr>
              <a:t>Class Balance</a:t>
            </a:r>
          </a:p>
        </p:txBody>
      </p:sp>
    </p:spTree>
    <p:extLst>
      <p:ext uri="{BB962C8B-B14F-4D97-AF65-F5344CB8AC3E}">
        <p14:creationId xmlns:p14="http://schemas.microsoft.com/office/powerpoint/2010/main" val="73949265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7479-D282-46D3-A7FD-556BFAEC53A8}"/>
              </a:ext>
            </a:extLst>
          </p:cNvPr>
          <p:cNvSpPr>
            <a:spLocks noGrp="1"/>
          </p:cNvSpPr>
          <p:nvPr>
            <p:ph type="title"/>
          </p:nvPr>
        </p:nvSpPr>
        <p:spPr/>
        <p:txBody>
          <a:bodyPr/>
          <a:lstStyle/>
          <a:p>
            <a:r>
              <a:rPr lang="en-US" dirty="0"/>
              <a:t>Project Methodology (cont.)</a:t>
            </a:r>
          </a:p>
        </p:txBody>
      </p:sp>
      <p:sp>
        <p:nvSpPr>
          <p:cNvPr id="3" name="Content Placeholder 2">
            <a:extLst>
              <a:ext uri="{FF2B5EF4-FFF2-40B4-BE49-F238E27FC236}">
                <a16:creationId xmlns:a16="http://schemas.microsoft.com/office/drawing/2014/main" id="{EF2C5B36-C207-47FB-89DA-8B668718C513}"/>
              </a:ext>
            </a:extLst>
          </p:cNvPr>
          <p:cNvSpPr>
            <a:spLocks noGrp="1"/>
          </p:cNvSpPr>
          <p:nvPr>
            <p:ph idx="1"/>
          </p:nvPr>
        </p:nvSpPr>
        <p:spPr/>
        <p:txBody>
          <a:bodyPr/>
          <a:lstStyle/>
          <a:p>
            <a:r>
              <a:rPr lang="en-US" sz="1700" dirty="0">
                <a:solidFill>
                  <a:schemeClr val="tx1"/>
                </a:solidFill>
              </a:rPr>
              <a:t>Data Preparation</a:t>
            </a:r>
          </a:p>
          <a:p>
            <a:pPr lvl="1"/>
            <a:r>
              <a:rPr lang="en-US" dirty="0">
                <a:solidFill>
                  <a:schemeClr val="tx1"/>
                </a:solidFill>
              </a:rPr>
              <a:t>Stationarity</a:t>
            </a:r>
          </a:p>
          <a:p>
            <a:pPr lvl="1"/>
            <a:r>
              <a:rPr lang="en-US" dirty="0">
                <a:solidFill>
                  <a:schemeClr val="tx1"/>
                </a:solidFill>
              </a:rPr>
              <a:t>Feature Scaling</a:t>
            </a:r>
          </a:p>
          <a:p>
            <a:pPr lvl="1"/>
            <a:r>
              <a:rPr lang="en-US" dirty="0">
                <a:solidFill>
                  <a:schemeClr val="tx1"/>
                </a:solidFill>
              </a:rPr>
              <a:t>Data Generator</a:t>
            </a:r>
          </a:p>
          <a:p>
            <a:r>
              <a:rPr lang="en-US" dirty="0">
                <a:solidFill>
                  <a:schemeClr val="tx1"/>
                </a:solidFill>
              </a:rPr>
              <a:t>Determine Model Architecture</a:t>
            </a:r>
          </a:p>
          <a:p>
            <a:pPr lvl="1"/>
            <a:r>
              <a:rPr lang="en-US" dirty="0">
                <a:solidFill>
                  <a:schemeClr val="tx1"/>
                </a:solidFill>
              </a:rPr>
              <a:t>Stacked LSTM Layers</a:t>
            </a:r>
          </a:p>
          <a:p>
            <a:pPr lvl="1"/>
            <a:r>
              <a:rPr lang="en-US" dirty="0">
                <a:solidFill>
                  <a:schemeClr val="tx1"/>
                </a:solidFill>
              </a:rPr>
              <a:t>Parameter Testing</a:t>
            </a:r>
          </a:p>
          <a:p>
            <a:r>
              <a:rPr lang="en-US" dirty="0">
                <a:solidFill>
                  <a:schemeClr val="tx1"/>
                </a:solidFill>
              </a:rPr>
              <a:t>Training The models</a:t>
            </a:r>
          </a:p>
          <a:p>
            <a:pPr lvl="1"/>
            <a:r>
              <a:rPr lang="en-US" dirty="0">
                <a:solidFill>
                  <a:schemeClr val="tx1"/>
                </a:solidFill>
              </a:rPr>
              <a:t>Train, validate, evaluate, and save models</a:t>
            </a:r>
          </a:p>
        </p:txBody>
      </p:sp>
      <p:pic>
        <p:nvPicPr>
          <p:cNvPr id="7" name="Picture 6" descr="Diagram&#10;&#10;Description automatically generated">
            <a:extLst>
              <a:ext uri="{FF2B5EF4-FFF2-40B4-BE49-F238E27FC236}">
                <a16:creationId xmlns:a16="http://schemas.microsoft.com/office/drawing/2014/main" id="{283D65C8-6F10-4564-B04B-D3FB4F347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0886" y="2403168"/>
            <a:ext cx="6172354" cy="2443785"/>
          </a:xfrm>
          <a:prstGeom prst="rect">
            <a:avLst/>
          </a:prstGeom>
          <a:ln w="25400">
            <a:solidFill>
              <a:schemeClr val="tx1"/>
            </a:solidFill>
          </a:ln>
        </p:spPr>
      </p:pic>
    </p:spTree>
    <p:extLst>
      <p:ext uri="{BB962C8B-B14F-4D97-AF65-F5344CB8AC3E}">
        <p14:creationId xmlns:p14="http://schemas.microsoft.com/office/powerpoint/2010/main" val="403804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351A-A484-49F1-B7FA-98C396B8F00E}"/>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D3E99D92-805A-416A-9911-BC3A91150A77}"/>
              </a:ext>
            </a:extLst>
          </p:cNvPr>
          <p:cNvSpPr>
            <a:spLocks noGrp="1"/>
          </p:cNvSpPr>
          <p:nvPr>
            <p:ph idx="1"/>
          </p:nvPr>
        </p:nvSpPr>
        <p:spPr>
          <a:xfrm>
            <a:off x="1097280" y="2108201"/>
            <a:ext cx="10058400" cy="3972559"/>
          </a:xfrm>
        </p:spPr>
        <p:txBody>
          <a:bodyPr>
            <a:normAutofit/>
          </a:bodyPr>
          <a:lstStyle/>
          <a:p>
            <a:r>
              <a:rPr lang="en-US" sz="2400" dirty="0">
                <a:solidFill>
                  <a:schemeClr val="tx1"/>
                </a:solidFill>
              </a:rPr>
              <a:t>Model Performance Overall:</a:t>
            </a:r>
          </a:p>
          <a:p>
            <a:pPr lvl="1"/>
            <a:r>
              <a:rPr lang="en-US" sz="2000" dirty="0">
                <a:solidFill>
                  <a:schemeClr val="tx1"/>
                </a:solidFill>
              </a:rPr>
              <a:t>18 of 54 Models had an ROC score greater than 50%</a:t>
            </a:r>
          </a:p>
          <a:p>
            <a:r>
              <a:rPr lang="en-US" sz="2400" dirty="0">
                <a:solidFill>
                  <a:schemeClr val="tx1"/>
                </a:solidFill>
              </a:rPr>
              <a:t>Model Performance by Trading Window:</a:t>
            </a:r>
          </a:p>
          <a:p>
            <a:pPr lvl="1"/>
            <a:r>
              <a:rPr lang="en-US" sz="2000" dirty="0">
                <a:solidFill>
                  <a:schemeClr val="tx1"/>
                </a:solidFill>
              </a:rPr>
              <a:t>Some models have much higher ROC Scores for specific windows</a:t>
            </a:r>
          </a:p>
          <a:p>
            <a:pPr lvl="1"/>
            <a:r>
              <a:rPr lang="en-US" sz="2000" dirty="0">
                <a:solidFill>
                  <a:schemeClr val="tx1"/>
                </a:solidFill>
              </a:rPr>
              <a:t>For Example:  The ETF “TQQQ” has an ROC score of 90% for the 30-minute window starting on Tuesday at 1:30 PM.  </a:t>
            </a:r>
          </a:p>
          <a:p>
            <a:pPr lvl="1"/>
            <a:r>
              <a:rPr lang="en-US" sz="2000" dirty="0" err="1">
                <a:solidFill>
                  <a:schemeClr val="tx1"/>
                </a:solidFill>
              </a:rPr>
              <a:t>Plotly</a:t>
            </a:r>
            <a:r>
              <a:rPr lang="en-US" sz="2000" dirty="0">
                <a:solidFill>
                  <a:schemeClr val="tx1"/>
                </a:solidFill>
              </a:rPr>
              <a:t> Dash Application – Slice and Dice the data table to find profitable patterns.</a:t>
            </a:r>
          </a:p>
          <a:p>
            <a:pPr lvl="2"/>
            <a:r>
              <a:rPr lang="en-US" sz="1600" dirty="0">
                <a:solidFill>
                  <a:schemeClr val="tx1"/>
                </a:solidFill>
              </a:rPr>
              <a:t>http://chpr1410.pythonanywhere.com/</a:t>
            </a:r>
            <a:endParaRPr lang="en-US" sz="2000" dirty="0">
              <a:solidFill>
                <a:schemeClr val="tx1"/>
              </a:solidFill>
            </a:endParaRPr>
          </a:p>
          <a:p>
            <a:pPr lvl="1"/>
            <a:r>
              <a:rPr lang="en-US" sz="2000" dirty="0">
                <a:solidFill>
                  <a:schemeClr val="tx1"/>
                </a:solidFill>
              </a:rPr>
              <a:t>Example Strategy: Investing in each window with an ROC &gt;80% </a:t>
            </a:r>
          </a:p>
          <a:p>
            <a:pPr lvl="2"/>
            <a:r>
              <a:rPr lang="en-US" sz="1600" dirty="0">
                <a:solidFill>
                  <a:schemeClr val="tx1"/>
                </a:solidFill>
              </a:rPr>
              <a:t>Average weekly return of 4.63% - or 954% annually.</a:t>
            </a:r>
          </a:p>
          <a:p>
            <a:pPr lvl="1"/>
            <a:endParaRPr lang="en-US" sz="2000" dirty="0">
              <a:solidFill>
                <a:schemeClr val="tx1"/>
              </a:solidFill>
            </a:endParaRPr>
          </a:p>
        </p:txBody>
      </p:sp>
    </p:spTree>
    <p:extLst>
      <p:ext uri="{BB962C8B-B14F-4D97-AF65-F5344CB8AC3E}">
        <p14:creationId xmlns:p14="http://schemas.microsoft.com/office/powerpoint/2010/main" val="131626463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7A5C-6220-4D9E-85EA-437897A8BDB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89DC988-9B99-4B4B-A8A1-98326DB4F455}"/>
              </a:ext>
            </a:extLst>
          </p:cNvPr>
          <p:cNvSpPr>
            <a:spLocks noGrp="1"/>
          </p:cNvSpPr>
          <p:nvPr>
            <p:ph idx="1"/>
          </p:nvPr>
        </p:nvSpPr>
        <p:spPr/>
        <p:txBody>
          <a:bodyPr>
            <a:normAutofit fontScale="85000" lnSpcReduction="20000"/>
          </a:bodyPr>
          <a:lstStyle/>
          <a:p>
            <a:r>
              <a:rPr lang="en-US" sz="2400" dirty="0">
                <a:solidFill>
                  <a:schemeClr val="tx1"/>
                </a:solidFill>
              </a:rPr>
              <a:t>Answer to My Research Question: </a:t>
            </a:r>
          </a:p>
          <a:p>
            <a:pPr lvl="1"/>
            <a:r>
              <a:rPr lang="en-US" sz="2200" dirty="0">
                <a:solidFill>
                  <a:schemeClr val="tx1"/>
                </a:solidFill>
              </a:rPr>
              <a:t>Yes, deep learning can seemingly find stock pricing patterns for different windows.</a:t>
            </a:r>
          </a:p>
          <a:p>
            <a:pPr lvl="1"/>
            <a:r>
              <a:rPr lang="en-US" sz="2400" dirty="0">
                <a:solidFill>
                  <a:schemeClr val="tx1"/>
                </a:solidFill>
              </a:rPr>
              <a:t>It can be hard to find patterns for ETF data overall, but patterns for certain ETFs during certain windows of the day are much more evident</a:t>
            </a:r>
            <a:endParaRPr lang="en-US" sz="2200" dirty="0">
              <a:solidFill>
                <a:schemeClr val="tx1"/>
              </a:solidFill>
            </a:endParaRPr>
          </a:p>
          <a:p>
            <a:r>
              <a:rPr lang="en-US" sz="2400" dirty="0">
                <a:solidFill>
                  <a:schemeClr val="tx1"/>
                </a:solidFill>
              </a:rPr>
              <a:t>2 Caveats</a:t>
            </a:r>
          </a:p>
          <a:p>
            <a:pPr lvl="1"/>
            <a:r>
              <a:rPr lang="en-US" sz="2000" dirty="0">
                <a:solidFill>
                  <a:schemeClr val="tx1"/>
                </a:solidFill>
              </a:rPr>
              <a:t>Patterns in historical data do not guarantee the same patterns in future data</a:t>
            </a:r>
          </a:p>
          <a:p>
            <a:pPr lvl="1"/>
            <a:r>
              <a:rPr lang="en-US" sz="2000" dirty="0">
                <a:solidFill>
                  <a:schemeClr val="tx1"/>
                </a:solidFill>
              </a:rPr>
              <a:t>Sample Size: </a:t>
            </a:r>
          </a:p>
          <a:p>
            <a:pPr lvl="2"/>
            <a:r>
              <a:rPr lang="en-US" sz="1600" dirty="0">
                <a:solidFill>
                  <a:schemeClr val="tx1"/>
                </a:solidFill>
              </a:rPr>
              <a:t>Entire Dataset was 2 years.  The 10% test dataset that the models were evaluated on represents 10 weeks</a:t>
            </a:r>
          </a:p>
          <a:p>
            <a:r>
              <a:rPr lang="en-US" sz="2400" dirty="0">
                <a:solidFill>
                  <a:schemeClr val="tx1"/>
                </a:solidFill>
              </a:rPr>
              <a:t>Data Science Strategies Can Work</a:t>
            </a:r>
          </a:p>
          <a:p>
            <a:pPr lvl="1"/>
            <a:r>
              <a:rPr lang="en-US" sz="2000" dirty="0">
                <a:solidFill>
                  <a:schemeClr val="tx1"/>
                </a:solidFill>
              </a:rPr>
              <a:t>See: Renaissance Technologies (66% annual returns – before fees – since 1988)</a:t>
            </a:r>
          </a:p>
          <a:p>
            <a:pPr lvl="1"/>
            <a:r>
              <a:rPr lang="en-US" sz="2000" dirty="0">
                <a:solidFill>
                  <a:schemeClr val="tx1"/>
                </a:solidFill>
              </a:rPr>
              <a:t>But Traders Must Always Tread Carefully.</a:t>
            </a:r>
          </a:p>
          <a:p>
            <a:pPr lvl="2"/>
            <a:r>
              <a:rPr lang="en-US" sz="1600" dirty="0">
                <a:solidFill>
                  <a:schemeClr val="tx1"/>
                </a:solidFill>
              </a:rPr>
              <a:t>See: Lots of bankrupt quantitative investors</a:t>
            </a:r>
          </a:p>
        </p:txBody>
      </p:sp>
    </p:spTree>
    <p:extLst>
      <p:ext uri="{BB962C8B-B14F-4D97-AF65-F5344CB8AC3E}">
        <p14:creationId xmlns:p14="http://schemas.microsoft.com/office/powerpoint/2010/main" val="155815359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
  <TotalTime>1140</TotalTime>
  <Words>1580</Words>
  <Application>Microsoft Office PowerPoint</Application>
  <PresentationFormat>Widescreen</PresentationFormat>
  <Paragraphs>147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Using Deep Learning to Find Stock Price Patterns</vt:lpstr>
      <vt:lpstr>Content</vt:lpstr>
      <vt:lpstr>Situation</vt:lpstr>
      <vt:lpstr>Research Question</vt:lpstr>
      <vt:lpstr>Data</vt:lpstr>
      <vt:lpstr>Project Methodology</vt:lpstr>
      <vt:lpstr>Project Methodology (cont.)</vt:lpstr>
      <vt:lpstr>Results </vt:lpstr>
      <vt:lpstr>Conclusions</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Deep Learning to Predict Stock Prices</dc:title>
  <dc:creator>Chris P</dc:creator>
  <cp:lastModifiedBy>Chris P</cp:lastModifiedBy>
  <cp:revision>30</cp:revision>
  <dcterms:created xsi:type="dcterms:W3CDTF">2021-10-23T18:12:27Z</dcterms:created>
  <dcterms:modified xsi:type="dcterms:W3CDTF">2021-12-09T01:01:01Z</dcterms:modified>
</cp:coreProperties>
</file>