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7" r:id="rId2"/>
    <p:sldId id="256" r:id="rId3"/>
    <p:sldId id="271" r:id="rId4"/>
    <p:sldId id="272" r:id="rId5"/>
    <p:sldId id="270" r:id="rId6"/>
    <p:sldId id="257" r:id="rId7"/>
    <p:sldId id="258" r:id="rId8"/>
    <p:sldId id="259" r:id="rId9"/>
    <p:sldId id="260" r:id="rId10"/>
    <p:sldId id="261" r:id="rId11"/>
    <p:sldId id="262" r:id="rId12"/>
    <p:sldId id="263" r:id="rId13"/>
    <p:sldId id="264" r:id="rId14"/>
    <p:sldId id="265" r:id="rId15"/>
    <p:sldId id="266" r:id="rId16"/>
    <p:sldId id="269"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9966FF"/>
    <a:srgbClr val="66CCFF"/>
    <a:srgbClr val="FFCCFF"/>
    <a:srgbClr val="66FFFF"/>
    <a:srgbClr val="FF99CC"/>
    <a:srgbClr val="00FF99"/>
    <a:srgbClr val="FFFF99"/>
    <a:srgbClr val="99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62" autoAdjust="0"/>
    <p:restoredTop sz="86444" autoAdjust="0"/>
  </p:normalViewPr>
  <p:slideViewPr>
    <p:cSldViewPr>
      <p:cViewPr>
        <p:scale>
          <a:sx n="70" d="100"/>
          <a:sy n="70" d="100"/>
        </p:scale>
        <p:origin x="-1278" y="36"/>
      </p:cViewPr>
      <p:guideLst>
        <p:guide orient="horz" pos="2160"/>
        <p:guide pos="2880"/>
      </p:guideLst>
    </p:cSldViewPr>
  </p:slideViewPr>
  <p:outlineViewPr>
    <p:cViewPr>
      <p:scale>
        <a:sx n="33" d="100"/>
        <a:sy n="33" d="100"/>
      </p:scale>
      <p:origin x="258" y="11574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CB535-F1A1-4EAE-8F57-A77A0D602D3C}" type="datetimeFigureOut">
              <a:rPr lang="en-US" smtClean="0"/>
              <a:pPr/>
              <a:t>7/10/2014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7D9DB-5311-4724-A3B9-B0CCEE68DA8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67D9DB-5311-4724-A3B9-B0CCEE68DA84}"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67D9DB-5311-4724-A3B9-B0CCEE68DA8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FB5B4A3-2D90-4C21-928D-86DB884C533A}" type="datetimeFigureOut">
              <a:rPr lang="en-US" smtClean="0"/>
              <a:pPr/>
              <a:t>7/10/2014</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E7F0C1-EDA2-4094-9607-0A4746E0DEF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FB5B4A3-2D90-4C21-928D-86DB884C533A}" type="datetimeFigureOut">
              <a:rPr lang="en-US" smtClean="0"/>
              <a:pPr/>
              <a:t>7/10/2014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E7F0C1-EDA2-4094-9607-0A4746E0DEF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FB5B4A3-2D90-4C21-928D-86DB884C533A}" type="datetimeFigureOut">
              <a:rPr lang="en-US" smtClean="0"/>
              <a:pPr/>
              <a:t>7/10/2014</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E7F0C1-EDA2-4094-9607-0A4746E0DEF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FB5B4A3-2D90-4C21-928D-86DB884C533A}" type="datetimeFigureOut">
              <a:rPr lang="en-US" smtClean="0"/>
              <a:pPr/>
              <a:t>7/10/2014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E7F0C1-EDA2-4094-9607-0A4746E0DEF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FB5B4A3-2D90-4C21-928D-86DB884C533A}" type="datetimeFigureOut">
              <a:rPr lang="en-US" smtClean="0"/>
              <a:pPr/>
              <a:t>7/10/2014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E7F0C1-EDA2-4094-9607-0A4746E0DEF1}"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FB5B4A3-2D90-4C21-928D-86DB884C533A}" type="datetimeFigureOut">
              <a:rPr lang="en-US" smtClean="0"/>
              <a:pPr/>
              <a:t>7/10/2014</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E7F0C1-EDA2-4094-9607-0A4746E0DEF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9372600" cy="6858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dirty="0" smtClean="0"/>
              <a:t>Book Entry</a:t>
            </a:r>
            <a:endParaRPr lang="en-US"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normAutofit/>
          </a:bodyPr>
          <a:lstStyle/>
          <a:p>
            <a:pPr>
              <a:buFont typeface="Wingdings" pitchFamily="2" charset="2"/>
              <a:buChar char="v"/>
            </a:pPr>
            <a:r>
              <a:rPr lang="en-US" dirty="0" smtClean="0"/>
              <a:t>INPUTS: Title</a:t>
            </a:r>
            <a:r>
              <a:rPr lang="en-US" dirty="0" smtClean="0"/>
              <a:t>, Author, subject</a:t>
            </a:r>
            <a:r>
              <a:rPr lang="en-US" dirty="0" smtClean="0"/>
              <a:t>….etc.</a:t>
            </a:r>
          </a:p>
          <a:p>
            <a:pPr>
              <a:buNone/>
            </a:pPr>
            <a:endParaRPr lang="en-US" dirty="0" smtClean="0"/>
          </a:p>
          <a:p>
            <a:pPr>
              <a:buFont typeface="Wingdings" pitchFamily="2" charset="2"/>
              <a:buChar char="v"/>
            </a:pPr>
            <a:r>
              <a:rPr lang="en-US" dirty="0" smtClean="0"/>
              <a:t>OUTPUT</a:t>
            </a:r>
            <a:r>
              <a:rPr lang="en-US" dirty="0" smtClean="0"/>
              <a:t>:</a:t>
            </a:r>
          </a:p>
          <a:p>
            <a:pPr>
              <a:buFont typeface="Wingdings" pitchFamily="2" charset="2"/>
              <a:buChar char="ü"/>
            </a:pPr>
            <a:r>
              <a:rPr lang="en-US" dirty="0" smtClean="0"/>
              <a:t>Data stored successfully</a:t>
            </a:r>
          </a:p>
          <a:p>
            <a:pPr>
              <a:buFont typeface="Wingdings" pitchFamily="2" charset="2"/>
              <a:buChar char="ü"/>
            </a:pPr>
            <a:r>
              <a:rPr lang="en-US" dirty="0" smtClean="0"/>
              <a:t>Edit Book successfully</a:t>
            </a:r>
          </a:p>
          <a:p>
            <a:pPr>
              <a:buFont typeface="Wingdings" pitchFamily="2" charset="2"/>
              <a:buChar char="ü"/>
            </a:pPr>
            <a:r>
              <a:rPr lang="en-US" dirty="0" smtClean="0"/>
              <a:t>Updated Book successfully</a:t>
            </a:r>
          </a:p>
          <a:p>
            <a:pPr>
              <a:buFont typeface="Wingdings" pitchFamily="2" charset="2"/>
              <a:buChar char="v"/>
            </a:pPr>
            <a:endParaRPr lang="en-US" dirty="0" smtClean="0"/>
          </a:p>
          <a:p>
            <a:pPr>
              <a:buFont typeface="Wingdings" pitchFamily="2" charset="2"/>
              <a:buChar char="v"/>
            </a:pPr>
            <a:r>
              <a:rPr lang="en-US" dirty="0" smtClean="0"/>
              <a:t>VALIDATION:</a:t>
            </a:r>
          </a:p>
          <a:p>
            <a:pPr>
              <a:buFont typeface="Wingdings" pitchFamily="2" charset="2"/>
              <a:buChar char="Ø"/>
            </a:pPr>
            <a:r>
              <a:rPr lang="en-US" dirty="0" smtClean="0"/>
              <a:t>If the Book is edit then it will show the total No. of Books and how many Books are issued.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dirty="0" smtClean="0"/>
              <a:t>Student Entry</a:t>
            </a:r>
            <a:endParaRPr lang="en-US" dirty="0"/>
          </a:p>
        </p:txBody>
      </p:sp>
      <p:sp>
        <p:nvSpPr>
          <p:cNvPr id="3" name="Content Placeholder 2"/>
          <p:cNvSpPr>
            <a:spLocks noGrp="1"/>
          </p:cNvSpPr>
          <p:nvPr>
            <p:ph idx="1"/>
          </p:nvPr>
        </p:nvSpPr>
        <p:spPr/>
        <p:style>
          <a:lnRef idx="3">
            <a:schemeClr val="lt1"/>
          </a:lnRef>
          <a:fillRef idx="1">
            <a:schemeClr val="accent5"/>
          </a:fillRef>
          <a:effectRef idx="1">
            <a:schemeClr val="accent5"/>
          </a:effectRef>
          <a:fontRef idx="minor">
            <a:schemeClr val="lt1"/>
          </a:fontRef>
        </p:style>
        <p:txBody>
          <a:bodyPr/>
          <a:lstStyle/>
          <a:p>
            <a:pPr>
              <a:buFont typeface="Wingdings" pitchFamily="2" charset="2"/>
              <a:buChar char="v"/>
            </a:pPr>
            <a:r>
              <a:rPr lang="en-US" dirty="0" smtClean="0"/>
              <a:t>INPUTS: Name</a:t>
            </a:r>
            <a:r>
              <a:rPr lang="en-US" dirty="0" smtClean="0"/>
              <a:t>, Branch, Admission </a:t>
            </a:r>
            <a:r>
              <a:rPr lang="en-US" dirty="0" smtClean="0"/>
              <a:t>No etc.</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r>
              <a:rPr lang="en-US" dirty="0" smtClean="0"/>
              <a:t>OUTPUT: </a:t>
            </a:r>
          </a:p>
          <a:p>
            <a:pPr>
              <a:buFont typeface="Wingdings" pitchFamily="2" charset="2"/>
              <a:buChar char="ü"/>
            </a:pPr>
            <a:r>
              <a:rPr lang="en-US" dirty="0" smtClean="0"/>
              <a:t>Student Entry successfully</a:t>
            </a:r>
          </a:p>
          <a:p>
            <a:pPr>
              <a:buFont typeface="Wingdings" pitchFamily="2" charset="2"/>
              <a:buChar char="ü"/>
            </a:pPr>
            <a:r>
              <a:rPr lang="en-US" dirty="0" smtClean="0"/>
              <a:t>Student Entry Edit Successfully</a:t>
            </a:r>
          </a:p>
          <a:p>
            <a:pPr>
              <a:buFont typeface="Wingdings" pitchFamily="2" charset="2"/>
              <a:buChar char="ü"/>
            </a:pPr>
            <a:r>
              <a:rPr lang="en-US" dirty="0" smtClean="0"/>
              <a:t> Student Update successfully</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Staff Entry</a:t>
            </a:r>
            <a:endParaRPr lang="en-US" dirty="0"/>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Font typeface="Wingdings" pitchFamily="2" charset="2"/>
              <a:buChar char="v"/>
            </a:pPr>
            <a:r>
              <a:rPr lang="en-US" dirty="0" smtClean="0"/>
              <a:t>INPUTS: </a:t>
            </a:r>
            <a:r>
              <a:rPr lang="en-US" dirty="0" err="1" smtClean="0"/>
              <a:t>Name,Designation</a:t>
            </a:r>
            <a:r>
              <a:rPr lang="en-US" dirty="0" smtClean="0"/>
              <a:t>,……..etc.</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r>
              <a:rPr lang="en-US" dirty="0" smtClean="0"/>
              <a:t>OUTPUT:</a:t>
            </a:r>
          </a:p>
          <a:p>
            <a:pPr>
              <a:buFont typeface="Wingdings" pitchFamily="2" charset="2"/>
              <a:buChar char="ü"/>
            </a:pPr>
            <a:r>
              <a:rPr lang="en-US" dirty="0" smtClean="0"/>
              <a:t>Staff Entry data stored successfully</a:t>
            </a:r>
          </a:p>
          <a:p>
            <a:pPr>
              <a:buFont typeface="Wingdings" pitchFamily="2" charset="2"/>
              <a:buChar char="ü"/>
            </a:pPr>
            <a:r>
              <a:rPr lang="en-US" dirty="0" smtClean="0"/>
              <a:t>Staff Edit successfully</a:t>
            </a:r>
          </a:p>
          <a:p>
            <a:pPr>
              <a:buFont typeface="Wingdings" pitchFamily="2" charset="2"/>
              <a:buChar char="ü"/>
            </a:pPr>
            <a:r>
              <a:rPr lang="en-US" dirty="0" smtClean="0"/>
              <a:t>Staff Update successfully</a:t>
            </a:r>
          </a:p>
          <a:p>
            <a:pPr>
              <a:buFont typeface="Wingdings" pitchFamily="2" charset="2"/>
              <a:buChar char="ü"/>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2">
            <a:schemeClr val="dk2"/>
          </a:fillRef>
          <a:effectRef idx="0">
            <a:scrgbClr r="0" g="0" b="0"/>
          </a:effectRef>
          <a:fontRef idx="major"/>
        </p:style>
        <p:txBody>
          <a:bodyPr/>
          <a:lstStyle/>
          <a:p>
            <a:r>
              <a:rPr lang="en-US" dirty="0" smtClean="0"/>
              <a:t>Book Issues</a:t>
            </a:r>
            <a:endParaRPr lang="en-US" dirty="0"/>
          </a:p>
        </p:txBody>
      </p:sp>
      <p:sp>
        <p:nvSpPr>
          <p:cNvPr id="3" name="Content Placeholder 2"/>
          <p:cNvSpPr>
            <a:spLocks noGrp="1"/>
          </p:cNvSpPr>
          <p:nvPr>
            <p:ph idx="1"/>
          </p:nvPr>
        </p:nvSpPr>
        <p:spPr/>
        <p:style>
          <a:lnRef idx="0">
            <a:schemeClr val="accent2"/>
          </a:lnRef>
          <a:fillRef idx="1002">
            <a:schemeClr val="dk1"/>
          </a:fillRef>
          <a:effectRef idx="3">
            <a:schemeClr val="accent2"/>
          </a:effectRef>
          <a:fontRef idx="minor">
            <a:schemeClr val="lt1"/>
          </a:fontRef>
        </p:style>
        <p:txBody>
          <a:bodyPr>
            <a:normAutofit fontScale="85000" lnSpcReduction="20000"/>
          </a:bodyPr>
          <a:lstStyle/>
          <a:p>
            <a:pPr>
              <a:buFont typeface="Wingdings" pitchFamily="2" charset="2"/>
              <a:buChar char="v"/>
            </a:pPr>
            <a:r>
              <a:rPr lang="en-US" dirty="0" err="1" smtClean="0"/>
              <a:t>INPUTS:Member</a:t>
            </a:r>
            <a:r>
              <a:rPr lang="en-US" dirty="0" smtClean="0"/>
              <a:t> </a:t>
            </a:r>
            <a:r>
              <a:rPr lang="en-US" dirty="0" err="1" smtClean="0"/>
              <a:t>Id,Book</a:t>
            </a:r>
            <a:r>
              <a:rPr lang="en-US" dirty="0" smtClean="0"/>
              <a:t> Id,….etc.</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r>
              <a:rPr lang="en-US" dirty="0" smtClean="0"/>
              <a:t>OUTPUT:</a:t>
            </a:r>
          </a:p>
          <a:p>
            <a:pPr>
              <a:buFont typeface="Wingdings" pitchFamily="2" charset="2"/>
              <a:buChar char="ü"/>
            </a:pPr>
            <a:r>
              <a:rPr lang="en-US" dirty="0" smtClean="0"/>
              <a:t>Book Issued successfully.</a:t>
            </a:r>
          </a:p>
          <a:p>
            <a:pPr>
              <a:buFont typeface="Wingdings" pitchFamily="2" charset="2"/>
              <a:buChar char="ü"/>
            </a:pPr>
            <a:r>
              <a:rPr lang="en-US" dirty="0" smtClean="0"/>
              <a:t>For every student 3 books issued only.</a:t>
            </a:r>
          </a:p>
          <a:p>
            <a:pPr>
              <a:buFont typeface="Wingdings" pitchFamily="2" charset="2"/>
              <a:buChar char="ü"/>
            </a:pPr>
            <a:r>
              <a:rPr lang="en-US" dirty="0" smtClean="0"/>
              <a:t>For every staff 5 books issued only.</a:t>
            </a:r>
          </a:p>
          <a:p>
            <a:pPr>
              <a:buFont typeface="Wingdings" pitchFamily="2" charset="2"/>
              <a:buChar char="ü"/>
            </a:pPr>
            <a:endParaRPr lang="en-US" dirty="0" smtClean="0"/>
          </a:p>
          <a:p>
            <a:pPr>
              <a:buFont typeface="Wingdings" pitchFamily="2" charset="2"/>
              <a:buChar char="v"/>
            </a:pPr>
            <a:r>
              <a:rPr lang="en-US" dirty="0" smtClean="0"/>
              <a:t>Validation:</a:t>
            </a:r>
          </a:p>
          <a:p>
            <a:pPr>
              <a:buFont typeface="Wingdings" pitchFamily="2" charset="2"/>
              <a:buChar char="Ø"/>
            </a:pPr>
            <a:r>
              <a:rPr lang="en-US" dirty="0" smtClean="0"/>
              <a:t>If Books are over, it will displays already all books are issued.</a:t>
            </a:r>
          </a:p>
          <a:p>
            <a:pPr>
              <a:buFont typeface="Wingdings" pitchFamily="2" charset="2"/>
              <a:buChar char="Ø"/>
            </a:pPr>
            <a:r>
              <a:rPr lang="en-US" dirty="0" smtClean="0"/>
              <a:t>Same Book can’t be issued twice.</a:t>
            </a:r>
          </a:p>
          <a:p>
            <a:pPr>
              <a:buFont typeface="Wingdings" pitchFamily="2" charset="2"/>
              <a:buChar char="Ø"/>
            </a:pPr>
            <a:r>
              <a:rPr lang="en-US" dirty="0" smtClean="0"/>
              <a:t>Some limitation of  Books are issued to the member.</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Book Returns</a:t>
            </a:r>
            <a:endParaRPr lang="en-US" dirty="0"/>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normAutofit fontScale="92500"/>
          </a:bodyPr>
          <a:lstStyle/>
          <a:p>
            <a:pPr>
              <a:buFont typeface="Wingdings" pitchFamily="2" charset="2"/>
              <a:buChar char="v"/>
            </a:pPr>
            <a:r>
              <a:rPr lang="en-US" dirty="0" err="1" smtClean="0"/>
              <a:t>INPUTS:Member</a:t>
            </a:r>
            <a:r>
              <a:rPr lang="en-US" dirty="0" smtClean="0"/>
              <a:t> Id, Book Id,……etc.</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r>
              <a:rPr lang="en-US" dirty="0" smtClean="0"/>
              <a:t>OUTPUTS:</a:t>
            </a:r>
          </a:p>
          <a:p>
            <a:pPr>
              <a:buFont typeface="Wingdings" pitchFamily="2" charset="2"/>
              <a:buChar char="ü"/>
            </a:pPr>
            <a:r>
              <a:rPr lang="en-US" dirty="0" smtClean="0"/>
              <a:t>Book Returns successfully.</a:t>
            </a:r>
          </a:p>
          <a:p>
            <a:pPr>
              <a:buFont typeface="Wingdings" pitchFamily="2" charset="2"/>
              <a:buChar char="ü"/>
            </a:pPr>
            <a:r>
              <a:rPr lang="en-US" dirty="0" smtClean="0"/>
              <a:t>The Book Return with in 15 days.</a:t>
            </a:r>
          </a:p>
          <a:p>
            <a:pPr>
              <a:buFont typeface="Wingdings" pitchFamily="2" charset="2"/>
              <a:buChar char="ü"/>
            </a:pPr>
            <a:endParaRPr lang="en-US" dirty="0" smtClean="0"/>
          </a:p>
          <a:p>
            <a:pPr>
              <a:buFont typeface="Wingdings" pitchFamily="2" charset="2"/>
              <a:buChar char="v"/>
            </a:pPr>
            <a:r>
              <a:rPr lang="en-US" dirty="0" smtClean="0"/>
              <a:t>Validation:</a:t>
            </a:r>
          </a:p>
          <a:p>
            <a:pPr>
              <a:buFont typeface="Wingdings" pitchFamily="2" charset="2"/>
              <a:buChar char="Ø"/>
            </a:pPr>
            <a:r>
              <a:rPr lang="en-US" dirty="0" smtClean="0"/>
              <a:t>For Student</a:t>
            </a:r>
            <a:r>
              <a:rPr lang="en-US" dirty="0" smtClean="0"/>
              <a:t>: If </a:t>
            </a:r>
            <a:r>
              <a:rPr lang="en-US" dirty="0" smtClean="0"/>
              <a:t>Book  issued date is greater than 15 days  than Fine will shown on the screen.</a:t>
            </a:r>
          </a:p>
          <a:p>
            <a:pPr>
              <a:buFont typeface="Wingdings" pitchFamily="2" charset="2"/>
              <a:buChar char="Ø"/>
            </a:pPr>
            <a:r>
              <a:rPr lang="en-US" dirty="0" smtClean="0"/>
              <a:t>For  Staff: There is no Fines for Staff.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For All Reports</a:t>
            </a:r>
            <a:endParaRPr lang="en-US"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buFont typeface="Wingdings" pitchFamily="2" charset="2"/>
              <a:buChar char="v"/>
            </a:pPr>
            <a:r>
              <a:rPr lang="en-US" dirty="0" smtClean="0"/>
              <a:t>INPUT:</a:t>
            </a:r>
          </a:p>
          <a:p>
            <a:pPr>
              <a:buFont typeface="Wingdings" pitchFamily="2" charset="2"/>
              <a:buChar char="ü"/>
            </a:pPr>
            <a:r>
              <a:rPr lang="en-US" dirty="0" smtClean="0"/>
              <a:t>Today’s Report</a:t>
            </a:r>
          </a:p>
          <a:p>
            <a:pPr>
              <a:buFont typeface="Wingdings" pitchFamily="2" charset="2"/>
              <a:buChar char="ü"/>
            </a:pPr>
            <a:r>
              <a:rPr lang="en-US" dirty="0" smtClean="0"/>
              <a:t>Weekly Report</a:t>
            </a:r>
          </a:p>
          <a:p>
            <a:pPr>
              <a:buFont typeface="Wingdings" pitchFamily="2" charset="2"/>
              <a:buChar char="ü"/>
            </a:pPr>
            <a:r>
              <a:rPr lang="en-US" dirty="0" smtClean="0"/>
              <a:t>Monthly Report</a:t>
            </a:r>
          </a:p>
          <a:p>
            <a:pPr>
              <a:buFont typeface="Wingdings" pitchFamily="2" charset="2"/>
              <a:buChar char="ü"/>
            </a:pPr>
            <a:r>
              <a:rPr lang="en-US" dirty="0" smtClean="0"/>
              <a:t>Year Report</a:t>
            </a:r>
          </a:p>
          <a:p>
            <a:pPr>
              <a:buFont typeface="Wingdings" pitchFamily="2" charset="2"/>
              <a:buChar char="ü"/>
            </a:pPr>
            <a:r>
              <a:rPr lang="en-US" dirty="0" smtClean="0"/>
              <a:t>Between dates</a:t>
            </a:r>
          </a:p>
          <a:p>
            <a:endParaRPr lang="en-US" dirty="0" smtClean="0"/>
          </a:p>
          <a:p>
            <a:pPr>
              <a:buFont typeface="Wingdings" pitchFamily="2" charset="2"/>
              <a:buChar char="v"/>
            </a:pPr>
            <a:r>
              <a:rPr lang="en-US" dirty="0" smtClean="0"/>
              <a:t>OUTPUT: All Reports showed successfully.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Copy rights reserved</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Dr.L.BULLAYYA COLLEGE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THANKING YOU</a:t>
            </a:r>
            <a:endParaRPr lang="en-US" dirty="0"/>
          </a:p>
        </p:txBody>
      </p:sp>
      <p:pic>
        <p:nvPicPr>
          <p:cNvPr id="4" name="Content Placeholder 3" descr="bg_afternoon_1440x900.jpg"/>
          <p:cNvPicPr>
            <a:picLocks noGrp="1" noChangeAspect="1"/>
          </p:cNvPicPr>
          <p:nvPr>
            <p:ph idx="1"/>
          </p:nvPr>
        </p:nvPicPr>
        <p:blipFill>
          <a:blip r:embed="rId3"/>
          <a:stretch>
            <a:fillRect/>
          </a:stretch>
        </p:blipFill>
        <p:spPr>
          <a:xfrm>
            <a:off x="457200" y="1770856"/>
            <a:ext cx="7239000" cy="45243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a:solidFill>
            <a:srgbClr val="00B0F0"/>
          </a:solidFill>
        </p:spPr>
        <p:txBody>
          <a:bodyPr/>
          <a:lstStyle/>
          <a:p>
            <a:pPr algn="ctr"/>
            <a:r>
              <a:rPr lang="en-US" i="1" dirty="0" smtClean="0"/>
              <a:t>LIBRARY MANAGEMENT </a:t>
            </a:r>
            <a:r>
              <a:rPr lang="en-US" i="1" dirty="0" smtClean="0"/>
              <a:t>SYSTEM</a:t>
            </a:r>
            <a:br>
              <a:rPr lang="en-US" i="1" dirty="0" smtClean="0"/>
            </a:br>
            <a:r>
              <a:rPr lang="en-US" sz="3600" i="1" dirty="0" smtClean="0">
                <a:solidFill>
                  <a:schemeClr val="accent5">
                    <a:lumMod val="75000"/>
                  </a:schemeClr>
                </a:solidFill>
              </a:rPr>
              <a:t>presented by</a:t>
            </a:r>
            <a:br>
              <a:rPr lang="en-US" sz="3600" i="1" dirty="0" smtClean="0">
                <a:solidFill>
                  <a:schemeClr val="accent5">
                    <a:lumMod val="75000"/>
                  </a:schemeClr>
                </a:solidFill>
              </a:rPr>
            </a:br>
            <a:r>
              <a:rPr lang="en-US" sz="3600" i="1" dirty="0" smtClean="0">
                <a:solidFill>
                  <a:schemeClr val="accent5">
                    <a:lumMod val="75000"/>
                  </a:schemeClr>
                </a:solidFill>
              </a:rPr>
              <a:t>k. bharathi devi</a:t>
            </a:r>
            <a:r>
              <a:rPr lang="en-US" sz="3600" i="1" dirty="0" smtClean="0">
                <a:solidFill>
                  <a:srgbClr val="FF0000"/>
                </a:solidFill>
              </a:rPr>
              <a:t/>
            </a:r>
            <a:br>
              <a:rPr lang="en-US" sz="3600" i="1" dirty="0" smtClean="0">
                <a:solidFill>
                  <a:srgbClr val="FF0000"/>
                </a:solidFill>
              </a:rPr>
            </a:br>
            <a:endParaRPr lang="en-US" i="1" dirty="0">
              <a:solidFill>
                <a:srgbClr val="FF0000"/>
              </a:solidFill>
            </a:endParaRPr>
          </a:p>
        </p:txBody>
      </p:sp>
      <p:pic>
        <p:nvPicPr>
          <p:cNvPr id="1026" name="Picture 2" descr="C:\Users\bharathi\Pictures\library-management-software-500x500.jpg"/>
          <p:cNvPicPr>
            <a:picLocks noChangeAspect="1" noChangeArrowheads="1"/>
          </p:cNvPicPr>
          <p:nvPr/>
        </p:nvPicPr>
        <p:blipFill>
          <a:blip r:embed="rId2"/>
          <a:srcRect/>
          <a:stretch>
            <a:fillRect/>
          </a:stretch>
        </p:blipFill>
        <p:spPr bwMode="auto">
          <a:xfrm>
            <a:off x="2336800" y="990600"/>
            <a:ext cx="4445000" cy="304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fontScale="90000"/>
          </a:bodyPr>
          <a:lstStyle/>
          <a:p>
            <a:r>
              <a:rPr lang="en-US" i="1" dirty="0" smtClean="0"/>
              <a:t>LIBRARY MANAGEMENT SYSTEM</a:t>
            </a:r>
            <a:endParaRPr lang="en-US" dirty="0"/>
          </a:p>
        </p:txBody>
      </p:sp>
      <p:sp>
        <p:nvSpPr>
          <p:cNvPr id="3" name="Content Placeholder 2"/>
          <p:cNvSpPr>
            <a:spLocks noGrp="1"/>
          </p:cNvSpPr>
          <p:nvPr>
            <p:ph idx="1"/>
          </p:nvPr>
        </p:nvSpPr>
        <p:spPr>
          <a:xfrm>
            <a:off x="457200" y="2295216"/>
            <a:ext cx="7239000" cy="2429184"/>
          </a:xfrm>
        </p:spPr>
        <p:txBody>
          <a:bodyPr/>
          <a:lstStyle/>
          <a:p>
            <a:pPr algn="just">
              <a:buNone/>
            </a:pPr>
            <a:r>
              <a:rPr lang="en-US" sz="2400" dirty="0" smtClean="0">
                <a:latin typeface="Times New Roman" pitchFamily="18" charset="0"/>
                <a:cs typeface="Times New Roman" pitchFamily="18" charset="0"/>
              </a:rPr>
              <a:t>		This </a:t>
            </a:r>
            <a:r>
              <a:rPr lang="en-US" sz="2400" dirty="0" smtClean="0">
                <a:latin typeface="Times New Roman" pitchFamily="18" charset="0"/>
                <a:cs typeface="Times New Roman" pitchFamily="18" charset="0"/>
              </a:rPr>
              <a:t>Project is </a:t>
            </a:r>
            <a:r>
              <a:rPr lang="en-US" sz="2400" b="1" dirty="0" smtClean="0">
                <a:latin typeface="Times New Roman" pitchFamily="18" charset="0"/>
                <a:cs typeface="Times New Roman" pitchFamily="18" charset="0"/>
              </a:rPr>
              <a:t>Library Management System</a:t>
            </a:r>
            <a:r>
              <a:rPr lang="en-US" sz="2400" dirty="0" smtClean="0">
                <a:latin typeface="Times New Roman" pitchFamily="18" charset="0"/>
                <a:cs typeface="Times New Roman" pitchFamily="18" charset="0"/>
              </a:rPr>
              <a:t>. It includes all Library works, such as Maintaining Books and Members details, Issue Books, returns from the Members and at the end of the day generate Issue and Return reports. These works are done by the Librarian.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5715000" cy="1219200"/>
          </a:xfrm>
        </p:spPr>
        <p:txBody>
          <a:bodyPr>
            <a:normAutofit fontScale="90000"/>
          </a:bodyPr>
          <a:lstStyle/>
          <a:p>
            <a:pPr lvl="0" algn="ctr"/>
            <a:r>
              <a:rPr lang="en-US" dirty="0" smtClean="0"/>
              <a:t>Software Requirements:</a:t>
            </a:r>
            <a:br>
              <a:rPr lang="en-US" dirty="0" smtClean="0"/>
            </a:br>
            <a:endParaRPr lang="en-US" dirty="0"/>
          </a:p>
        </p:txBody>
      </p:sp>
      <p:sp>
        <p:nvSpPr>
          <p:cNvPr id="3" name="Content Placeholder 2"/>
          <p:cNvSpPr>
            <a:spLocks noGrp="1"/>
          </p:cNvSpPr>
          <p:nvPr>
            <p:ph idx="1"/>
          </p:nvPr>
        </p:nvSpPr>
        <p:spPr>
          <a:xfrm>
            <a:off x="152400" y="1402080"/>
            <a:ext cx="8458200" cy="4846320"/>
          </a:xfrm>
        </p:spPr>
        <p:txBody>
          <a:bodyPr>
            <a:normAutofit/>
          </a:bodyPr>
          <a:lstStyle/>
          <a:p>
            <a:pPr lvl="0"/>
            <a:r>
              <a:rPr lang="en-US" sz="2000" dirty="0" smtClean="0">
                <a:latin typeface="Times New Roman" pitchFamily="18" charset="0"/>
                <a:cs typeface="Times New Roman" pitchFamily="18" charset="0"/>
              </a:rPr>
              <a:t>Web Presentation			:	CSS </a:t>
            </a:r>
          </a:p>
          <a:p>
            <a:pPr lvl="0"/>
            <a:r>
              <a:rPr lang="en-US" sz="2000" dirty="0" smtClean="0">
                <a:latin typeface="Times New Roman" pitchFamily="18" charset="0"/>
                <a:cs typeface="Times New Roman" pitchFamily="18" charset="0"/>
              </a:rPr>
              <a:t>Client – side Scripting			:	JavaScript </a:t>
            </a:r>
          </a:p>
          <a:p>
            <a:pPr lvl="0"/>
            <a:r>
              <a:rPr lang="en-US" sz="2000" dirty="0" smtClean="0">
                <a:latin typeface="Times New Roman" pitchFamily="18" charset="0"/>
                <a:cs typeface="Times New Roman" pitchFamily="18" charset="0"/>
              </a:rPr>
              <a:t>Programming Language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Java</a:t>
            </a:r>
          </a:p>
          <a:p>
            <a:pPr lvl="0"/>
            <a:r>
              <a:rPr lang="en-US" sz="2000" dirty="0" smtClean="0">
                <a:latin typeface="Times New Roman" pitchFamily="18" charset="0"/>
                <a:cs typeface="Times New Roman" pitchFamily="18" charset="0"/>
              </a:rPr>
              <a:t>Web based Technologies		:	Html, </a:t>
            </a:r>
            <a:r>
              <a:rPr lang="en-US" sz="2000" dirty="0" smtClean="0">
                <a:latin typeface="Times New Roman" pitchFamily="18" charset="0"/>
                <a:cs typeface="Times New Roman" pitchFamily="18" charset="0"/>
              </a:rPr>
              <a:t>Servlets</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Database Connectivity 		</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JDBC</a:t>
            </a:r>
          </a:p>
          <a:p>
            <a:pPr lvl="0"/>
            <a:r>
              <a:rPr lang="en-US" sz="2000" dirty="0" smtClean="0">
                <a:latin typeface="Times New Roman" pitchFamily="18" charset="0"/>
                <a:cs typeface="Times New Roman" pitchFamily="18" charset="0"/>
              </a:rPr>
              <a:t>Java Version				:	JDK 1.6</a:t>
            </a:r>
          </a:p>
          <a:p>
            <a:pPr lvl="0"/>
            <a:r>
              <a:rPr lang="en-US" sz="2000" dirty="0" smtClean="0">
                <a:latin typeface="Times New Roman" pitchFamily="18" charset="0"/>
                <a:cs typeface="Times New Roman" pitchFamily="18" charset="0"/>
              </a:rPr>
              <a:t>Backend Database			:	MY SQL</a:t>
            </a:r>
          </a:p>
          <a:p>
            <a:pPr lvl="0"/>
            <a:r>
              <a:rPr lang="en-US" sz="2000" dirty="0" smtClean="0">
                <a:latin typeface="Times New Roman" pitchFamily="18" charset="0"/>
                <a:cs typeface="Times New Roman" pitchFamily="18" charset="0"/>
              </a:rPr>
              <a:t>Operating System			:	Windows7/      </a:t>
            </a:r>
            <a:r>
              <a:rPr lang="en-US" sz="2000" dirty="0" smtClean="0">
                <a:latin typeface="Times New Roman" pitchFamily="18" charset="0"/>
                <a:cs typeface="Times New Roman" pitchFamily="18" charset="0"/>
              </a:rPr>
              <a:t>                                                                                 					              XP/2000/2003,LINUX</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Web Server				: 	Tomcat 7.0</a:t>
            </a:r>
          </a:p>
          <a:p>
            <a:pPr lvl="0"/>
            <a:r>
              <a:rPr lang="en-US" sz="2000" dirty="0" smtClean="0">
                <a:latin typeface="Times New Roman" pitchFamily="18" charset="0"/>
                <a:cs typeface="Times New Roman" pitchFamily="18" charset="0"/>
              </a:rPr>
              <a:t>Browser				:	Mozilla Firefox</a:t>
            </a: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LOGIN FORM: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98069"/>
            <a:ext cx="7239000" cy="40699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smtClean="0"/>
              <a:t>USERS</a:t>
            </a:r>
            <a:r>
              <a:rPr lang="en-US" dirty="0" smtClean="0"/>
              <a:t>: Admin &amp; Clerks</a:t>
            </a:r>
            <a:endParaRPr lang="en-US" dirty="0"/>
          </a:p>
        </p:txBody>
      </p:sp>
      <p:pic>
        <p:nvPicPr>
          <p:cNvPr id="2050" name="Picture 2" descr="C:\Program Files\Microsoft Office\MEDIA\CAGCAT10\j0299125.wmf"/>
          <p:cNvPicPr>
            <a:picLocks noGrp="1" noChangeAspect="1" noChangeArrowheads="1"/>
          </p:cNvPicPr>
          <p:nvPr>
            <p:ph idx="1"/>
          </p:nvPr>
        </p:nvPicPr>
        <p:blipFill>
          <a:blip r:embed="rId2"/>
          <a:srcRect/>
          <a:stretch>
            <a:fillRect/>
          </a:stretch>
        </p:blipFill>
        <p:spPr bwMode="auto">
          <a:xfrm>
            <a:off x="1752600" y="2960668"/>
            <a:ext cx="3369411" cy="321153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Admin functionalities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Create Clerk</a:t>
            </a:r>
          </a:p>
          <a:p>
            <a:pPr>
              <a:buFont typeface="Wingdings" pitchFamily="2" charset="2"/>
              <a:buChar char="Ø"/>
            </a:pPr>
            <a:r>
              <a:rPr lang="en-US" dirty="0" smtClean="0"/>
              <a:t>Book Entry</a:t>
            </a:r>
          </a:p>
          <a:p>
            <a:pPr>
              <a:buFont typeface="Wingdings" pitchFamily="2" charset="2"/>
              <a:buChar char="Ø"/>
            </a:pPr>
            <a:r>
              <a:rPr lang="en-US" dirty="0" smtClean="0"/>
              <a:t>Staff Entry</a:t>
            </a:r>
          </a:p>
          <a:p>
            <a:pPr>
              <a:buFont typeface="Wingdings" pitchFamily="2" charset="2"/>
              <a:buChar char="Ø"/>
            </a:pPr>
            <a:r>
              <a:rPr lang="en-US" dirty="0" smtClean="0"/>
              <a:t>Student Entry</a:t>
            </a:r>
          </a:p>
          <a:p>
            <a:pPr>
              <a:buFont typeface="Wingdings" pitchFamily="2" charset="2"/>
              <a:buChar char="Ø"/>
            </a:pPr>
            <a:r>
              <a:rPr lang="en-US" dirty="0" smtClean="0"/>
              <a:t>Book Issues</a:t>
            </a:r>
          </a:p>
          <a:p>
            <a:pPr>
              <a:buFont typeface="Wingdings" pitchFamily="2" charset="2"/>
              <a:buChar char="Ø"/>
            </a:pPr>
            <a:r>
              <a:rPr lang="en-US" dirty="0" smtClean="0"/>
              <a:t>Book Returns</a:t>
            </a:r>
          </a:p>
          <a:p>
            <a:pPr>
              <a:buFont typeface="Wingdings" pitchFamily="2" charset="2"/>
              <a:buChar char="Ø"/>
            </a:pPr>
            <a:r>
              <a:rPr lang="en-US" dirty="0" smtClean="0"/>
              <a:t>Fine collection</a:t>
            </a:r>
          </a:p>
          <a:p>
            <a:pPr>
              <a:buFont typeface="Wingdings" pitchFamily="2" charset="2"/>
              <a:buChar char="Ø"/>
            </a:pPr>
            <a:r>
              <a:rPr lang="en-US" dirty="0" smtClean="0"/>
              <a:t>All Reports</a:t>
            </a:r>
          </a:p>
          <a:p>
            <a:pPr>
              <a:buFont typeface="Wingdings"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66CCFF"/>
          </a:solidFill>
        </p:spPr>
        <p:txBody>
          <a:bodyPr/>
          <a:lstStyle/>
          <a:p>
            <a:r>
              <a:rPr lang="en-US" i="1" dirty="0" smtClean="0"/>
              <a:t>Clerk Functionalities</a:t>
            </a:r>
            <a:endParaRPr lang="en-US" i="1" dirty="0"/>
          </a:p>
        </p:txBody>
      </p:sp>
      <p:sp>
        <p:nvSpPr>
          <p:cNvPr id="3" name="Content Placeholder 2"/>
          <p:cNvSpPr>
            <a:spLocks noGrp="1"/>
          </p:cNvSpPr>
          <p:nvPr>
            <p:ph idx="1"/>
          </p:nvPr>
        </p:nvSpPr>
        <p:spPr/>
        <p:style>
          <a:lnRef idx="1">
            <a:schemeClr val="accent6"/>
          </a:lnRef>
          <a:fillRef idx="3">
            <a:schemeClr val="accent6"/>
          </a:fillRef>
          <a:effectRef idx="2">
            <a:schemeClr val="accent6"/>
          </a:effectRef>
          <a:fontRef idx="minor">
            <a:schemeClr val="lt1"/>
          </a:fontRef>
        </p:style>
        <p:txBody>
          <a:bodyPr/>
          <a:lstStyle/>
          <a:p>
            <a:pPr>
              <a:buFont typeface="Wingdings" pitchFamily="2" charset="2"/>
              <a:buChar char="Ø"/>
            </a:pPr>
            <a:r>
              <a:rPr lang="en-US" dirty="0" smtClean="0"/>
              <a:t>Book Entry</a:t>
            </a:r>
          </a:p>
          <a:p>
            <a:pPr>
              <a:buFont typeface="Wingdings" pitchFamily="2" charset="2"/>
              <a:buChar char="Ø"/>
            </a:pPr>
            <a:r>
              <a:rPr lang="en-US" dirty="0" smtClean="0"/>
              <a:t>Student Entry</a:t>
            </a:r>
          </a:p>
          <a:p>
            <a:pPr>
              <a:buFont typeface="Wingdings" pitchFamily="2" charset="2"/>
              <a:buChar char="Ø"/>
            </a:pPr>
            <a:r>
              <a:rPr lang="en-US" dirty="0" smtClean="0"/>
              <a:t>Staff Entry</a:t>
            </a:r>
          </a:p>
          <a:p>
            <a:pPr>
              <a:buFont typeface="Wingdings" pitchFamily="2" charset="2"/>
              <a:buChar char="Ø"/>
            </a:pPr>
            <a:r>
              <a:rPr lang="en-US" dirty="0" smtClean="0"/>
              <a:t>Book Issues</a:t>
            </a:r>
          </a:p>
          <a:p>
            <a:pPr>
              <a:buFont typeface="Wingdings" pitchFamily="2" charset="2"/>
              <a:buChar char="Ø"/>
            </a:pPr>
            <a:r>
              <a:rPr lang="en-US" dirty="0" smtClean="0"/>
              <a:t>Book Returns</a:t>
            </a:r>
          </a:p>
          <a:p>
            <a:pPr>
              <a:buFont typeface="Wingdings" pitchFamily="2" charset="2"/>
              <a:buChar char="Ø"/>
            </a:pPr>
            <a:r>
              <a:rPr lang="en-US" dirty="0" smtClean="0"/>
              <a:t>Fine Collection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r>
              <a:rPr lang="en-US" dirty="0" smtClean="0"/>
              <a:t>Clerk Creation</a:t>
            </a:r>
            <a:endParaRPr lang="en-US"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normAutofit fontScale="92500"/>
          </a:bodyPr>
          <a:lstStyle/>
          <a:p>
            <a:pPr>
              <a:buFont typeface="Wingdings" pitchFamily="2" charset="2"/>
              <a:buChar char="v"/>
            </a:pPr>
            <a:r>
              <a:rPr lang="en-US" dirty="0" smtClean="0"/>
              <a:t>INPUTS: </a:t>
            </a:r>
            <a:r>
              <a:rPr lang="en-US" dirty="0" err="1" smtClean="0"/>
              <a:t>FullName,Qulification,Username,password</a:t>
            </a:r>
            <a:r>
              <a:rPr lang="en-US" dirty="0" smtClean="0"/>
              <a:t> etc.</a:t>
            </a:r>
          </a:p>
          <a:p>
            <a:pPr>
              <a:buFont typeface="Wingdings" pitchFamily="2" charset="2"/>
              <a:buChar char="v"/>
            </a:pPr>
            <a:endParaRPr lang="en-US" dirty="0" smtClean="0"/>
          </a:p>
          <a:p>
            <a:pPr>
              <a:buFont typeface="Wingdings" pitchFamily="2" charset="2"/>
              <a:buChar char="v"/>
            </a:pPr>
            <a:r>
              <a:rPr lang="en-US" dirty="0" smtClean="0"/>
              <a:t>OUTPUT:-</a:t>
            </a:r>
          </a:p>
          <a:p>
            <a:pPr>
              <a:buFont typeface="Wingdings" pitchFamily="2" charset="2"/>
              <a:buChar char="ü"/>
            </a:pPr>
            <a:r>
              <a:rPr lang="en-US" dirty="0" smtClean="0"/>
              <a:t>Created clerk successfully </a:t>
            </a:r>
          </a:p>
          <a:p>
            <a:pPr>
              <a:buFont typeface="Wingdings" pitchFamily="2" charset="2"/>
              <a:buChar char="ü"/>
            </a:pPr>
            <a:r>
              <a:rPr lang="en-US" dirty="0" smtClean="0"/>
              <a:t>Edit clerk successfully </a:t>
            </a:r>
          </a:p>
          <a:p>
            <a:pPr>
              <a:buFont typeface="Wingdings" pitchFamily="2" charset="2"/>
              <a:buChar char="ü"/>
            </a:pPr>
            <a:r>
              <a:rPr lang="en-US" dirty="0" smtClean="0"/>
              <a:t>Updated clerk successfully </a:t>
            </a:r>
          </a:p>
          <a:p>
            <a:pPr>
              <a:buNone/>
            </a:pPr>
            <a:endParaRPr lang="en-US" dirty="0" smtClean="0"/>
          </a:p>
          <a:p>
            <a:pPr>
              <a:buFont typeface="Wingdings" pitchFamily="2" charset="2"/>
              <a:buChar char="q"/>
            </a:pPr>
            <a:r>
              <a:rPr lang="en-US" dirty="0" smtClean="0"/>
              <a:t>VALIDATION:</a:t>
            </a:r>
          </a:p>
          <a:p>
            <a:pPr>
              <a:buFont typeface="Wingdings" pitchFamily="2" charset="2"/>
              <a:buChar char="ü"/>
            </a:pPr>
            <a:r>
              <a:rPr lang="en-US" dirty="0" smtClean="0"/>
              <a:t>If we are submit without filling details, then it will show “please fill all the details”.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360</TotalTime>
  <Words>334</Words>
  <Application>Microsoft Office PowerPoint</Application>
  <PresentationFormat>On-screen Show (4:3)</PresentationFormat>
  <Paragraphs>107</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Slide 1</vt:lpstr>
      <vt:lpstr>LIBRARY MANAGEMENT SYSTEM presented by k. bharathi devi </vt:lpstr>
      <vt:lpstr>LIBRARY MANAGEMENT SYSTEM</vt:lpstr>
      <vt:lpstr>Software Requirements: </vt:lpstr>
      <vt:lpstr>LOGIN FORM:</vt:lpstr>
      <vt:lpstr>USERS: Admin &amp; Clerks</vt:lpstr>
      <vt:lpstr>Admin functionalities</vt:lpstr>
      <vt:lpstr>Clerk Functionalities</vt:lpstr>
      <vt:lpstr>Clerk Creation</vt:lpstr>
      <vt:lpstr>Book Entry</vt:lpstr>
      <vt:lpstr>Student Entry</vt:lpstr>
      <vt:lpstr>Staff Entry</vt:lpstr>
      <vt:lpstr>Book Issues</vt:lpstr>
      <vt:lpstr>Book Returns</vt:lpstr>
      <vt:lpstr>For All Reports</vt:lpstr>
      <vt:lpstr>Copy rights reserved</vt:lpstr>
      <vt:lpstr>THANKING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bharathi</dc:creator>
  <cp:lastModifiedBy>bharathi</cp:lastModifiedBy>
  <cp:revision>42</cp:revision>
  <dcterms:created xsi:type="dcterms:W3CDTF">2014-04-15T15:29:26Z</dcterms:created>
  <dcterms:modified xsi:type="dcterms:W3CDTF">2014-07-10T13:22:06Z</dcterms:modified>
</cp:coreProperties>
</file>