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17"/>
  </p:notesMasterIdLst>
  <p:handoutMasterIdLst>
    <p:handoutMasterId r:id="rId18"/>
  </p:handoutMasterIdLst>
  <p:sldIdLst>
    <p:sldId id="260" r:id="rId10"/>
    <p:sldId id="273" r:id="rId11"/>
    <p:sldId id="284" r:id="rId12"/>
    <p:sldId id="285" r:id="rId13"/>
    <p:sldId id="288" r:id="rId14"/>
    <p:sldId id="286" r:id="rId15"/>
    <p:sldId id="287" r:id="rId16"/>
  </p:sldIdLst>
  <p:sldSz cx="12190413" cy="6858000"/>
  <p:notesSz cx="6858000" cy="9144000"/>
  <p:custDataLst>
    <p:tags r:id="rId19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AC6E82-EF3E-4544-A0AF-58F5D1526B23}">
          <p14:sldIdLst>
            <p14:sldId id="260"/>
            <p14:sldId id="273"/>
            <p14:sldId id="284"/>
            <p14:sldId id="285"/>
            <p14:sldId id="288"/>
            <p14:sldId id="286"/>
            <p14:sldId id="287"/>
          </p14:sldIdLst>
        </p14:section>
        <p14:section name="Archive" id="{93E69863-642C-714F-9B36-69274C55233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1585"/>
    <a:srgbClr val="4BB97C"/>
    <a:srgbClr val="F7BF8F"/>
    <a:srgbClr val="E289C1"/>
    <a:srgbClr val="E287C0"/>
    <a:srgbClr val="FFFFFF"/>
    <a:srgbClr val="FFE0C1"/>
    <a:srgbClr val="FFDDEE"/>
    <a:srgbClr val="FF99CC"/>
    <a:srgbClr val="F6D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8" autoAdjust="0"/>
    <p:restoredTop sz="94878" autoAdjust="0"/>
  </p:normalViewPr>
  <p:slideViewPr>
    <p:cSldViewPr showGuides="1">
      <p:cViewPr>
        <p:scale>
          <a:sx n="100" d="100"/>
          <a:sy n="100" d="100"/>
        </p:scale>
        <p:origin x="1478" y="4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3e2bb467-8b42-4c8b-93c8-6cd04590fb8c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 smtClean="0">
                <a:solidFill>
                  <a:schemeClr val="bg1"/>
                </a:solidFill>
                <a:latin typeface="+mn-lt"/>
              </a:rPr>
              <a:t>DTU Food</a:t>
            </a:r>
            <a:endParaRPr lang="en-GB" sz="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ate" descr="{&quot;templafy&quot;:{&quot;id&quot;:&quot;195ca46f-6491-49f5-b421-acea6c84b62c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16 November 2021</a:t>
            </a:r>
            <a:endParaRPr kumimoji="0" lang="en-GB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id&quot;:&quot;986187ad-f869-4614-ac7b-8322e2e57ef0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 smtClean="0">
                <a:solidFill>
                  <a:schemeClr val="bg1"/>
                </a:solidFill>
                <a:latin typeface="+mn-lt"/>
              </a:rPr>
              <a:t>Mathematical Models in Ecology</a:t>
            </a:r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600" dirty="0"/>
              <a:t>Spatial models: advection, rection, diffusion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dirty="0"/>
              <a:t>Group: Amalia Bogri, Christian </a:t>
            </a:r>
            <a:r>
              <a:rPr lang="en-GB" sz="3200" dirty="0" err="1"/>
              <a:t>Berrig</a:t>
            </a:r>
            <a:r>
              <a:rPr lang="en-GB" sz="3200" dirty="0"/>
              <a:t> &amp; Jonas </a:t>
            </a:r>
            <a:r>
              <a:rPr lang="en-GB" sz="3200" dirty="0" err="1"/>
              <a:t>Bolduan</a:t>
            </a:r>
            <a:endParaRPr lang="en-GB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903932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Spatial model: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02A19782-5A00-4B43-8469-19760162E4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113232"/>
                  </p:ext>
                </p:extLst>
              </p:nvPr>
            </p:nvGraphicFramePr>
            <p:xfrm>
              <a:off x="849459" y="1398588"/>
              <a:ext cx="10237641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237635">
                      <a:extLst>
                        <a:ext uri="{9D8B030D-6E8A-4147-A177-3AD203B41FA5}">
                          <a16:colId xmlns:a16="http://schemas.microsoft.com/office/drawing/2014/main" val="3546922884"/>
                        </a:ext>
                      </a:extLst>
                    </a:gridCol>
                    <a:gridCol w="2587459">
                      <a:extLst>
                        <a:ext uri="{9D8B030D-6E8A-4147-A177-3AD203B41FA5}">
                          <a16:colId xmlns:a16="http://schemas.microsoft.com/office/drawing/2014/main" val="4141585766"/>
                        </a:ext>
                      </a:extLst>
                    </a:gridCol>
                    <a:gridCol w="3412547">
                      <a:extLst>
                        <a:ext uri="{9D8B030D-6E8A-4147-A177-3AD203B41FA5}">
                          <a16:colId xmlns:a16="http://schemas.microsoft.com/office/drawing/2014/main" val="13435059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noProof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210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noProof="0" dirty="0" smtClean="0"/>
                            <a:t>Concentration of phytoplankton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noProof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1600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600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GB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600" i="0" noProof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600" b="0" i="0" noProof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GB" sz="1600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noProof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600" b="0" i="1" noProof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600" noProof="0" dirty="0" smtClean="0"/>
                            <a:t>= 3</a:t>
                          </a:r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7231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b="0" noProof="0" dirty="0"/>
                            <a:t>Time,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GB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noProof="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 smtClean="0"/>
                            <a:t>0-300</a:t>
                          </a:r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949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noProof="0" dirty="0"/>
                            <a:t>Depth,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endParaRPr lang="en-GB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noProof="0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GB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 smtClean="0"/>
                            <a:t>100</a:t>
                          </a:r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2274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noProof="0" dirty="0"/>
                            <a:t>Diffusion,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noProof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endParaRPr lang="en-GB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GB" sz="1600" i="1" noProof="0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600" b="0" i="1" noProof="0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de-DE" sz="1600" b="0" i="1" noProof="0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600" b="0" i="1" noProof="0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GB" sz="1600" b="0" i="1" noProof="0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 smtClean="0"/>
                            <a:t>0.1</a:t>
                          </a:r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166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noProof="0" dirty="0"/>
                            <a:t>Advection</a:t>
                          </a:r>
                          <a:r>
                            <a:rPr lang="en-GB" sz="1600" baseline="0" noProof="0" dirty="0"/>
                            <a:t> velocity</a:t>
                          </a:r>
                          <a:r>
                            <a:rPr lang="en-GB" sz="1600" noProof="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noProof="0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1600" b="0" i="1" noProof="0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600" b="0" i="1" noProof="0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GB" sz="1600" b="0" i="1" noProof="0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 smtClean="0"/>
                            <a:t>0.1</a:t>
                          </a:r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912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noProof="0" dirty="0"/>
                            <a:t>Maximum growth rate,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noProof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sz="1600" b="0" i="1" noProof="0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endParaRPr lang="en-GB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noProof="0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GB" sz="1600" b="0" i="1" noProof="0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 smtClean="0"/>
                            <a:t>0.01</a:t>
                          </a:r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136438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en-GB" sz="1600" b="1" noProof="0" dirty="0" smtClean="0"/>
                            <a:t>Extension:</a:t>
                          </a:r>
                          <a:endParaRPr lang="en-GB" sz="1600" b="1" noProof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600" noProof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468017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en-GB" sz="1600" noProof="0" dirty="0" smtClean="0"/>
                            <a:t>Growth rate: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noProof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sz="1600" b="0" i="1" noProof="0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noProof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1600" b="0" i="1" noProof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600" b="0" i="1" noProof="0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GB" sz="1600" b="0" i="1" noProof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GB" sz="1600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GB" sz="1600" b="0" i="1" noProof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GB" sz="1600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GB" sz="1600" noProof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600" noProof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300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noProof="0" dirty="0" smtClean="0"/>
                            <a:t>Damping coefficient</a:t>
                          </a:r>
                          <a:r>
                            <a:rPr lang="en-GB" sz="1600" noProof="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noProof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oMath>
                          </a14:m>
                          <a:endParaRPr lang="en-GB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noProof="0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GB" sz="1600" b="0" i="1" noProof="0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 smtClean="0"/>
                            <a:t>0.2</a:t>
                          </a:r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693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noProof="0" dirty="0"/>
                            <a:t>Carrying capacity,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GB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600" i="0" noProof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600" b="0" i="0" noProof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GB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 smtClean="0"/>
                            <a:t>10</a:t>
                          </a:r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7844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02A19782-5A00-4B43-8469-19760162E4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113232"/>
                  </p:ext>
                </p:extLst>
              </p:nvPr>
            </p:nvGraphicFramePr>
            <p:xfrm>
              <a:off x="849459" y="1398588"/>
              <a:ext cx="10237641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237635">
                      <a:extLst>
                        <a:ext uri="{9D8B030D-6E8A-4147-A177-3AD203B41FA5}">
                          <a16:colId xmlns:a16="http://schemas.microsoft.com/office/drawing/2014/main" val="3546922884"/>
                        </a:ext>
                      </a:extLst>
                    </a:gridCol>
                    <a:gridCol w="2587459">
                      <a:extLst>
                        <a:ext uri="{9D8B030D-6E8A-4147-A177-3AD203B41FA5}">
                          <a16:colId xmlns:a16="http://schemas.microsoft.com/office/drawing/2014/main" val="4141585766"/>
                        </a:ext>
                      </a:extLst>
                    </a:gridCol>
                    <a:gridCol w="3412547">
                      <a:extLst>
                        <a:ext uri="{9D8B030D-6E8A-4147-A177-3AD203B41FA5}">
                          <a16:colId xmlns:a16="http://schemas.microsoft.com/office/drawing/2014/main" val="13435059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noProof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210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" t="-104918" r="-142302" b="-9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765" t="-104918" r="-132706" b="-9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179" t="-104918" r="-714" b="-9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7231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" t="-204918" r="-142302" b="-8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765" t="-204918" r="-132706" b="-8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 smtClean="0"/>
                            <a:t>0-300</a:t>
                          </a:r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949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" t="-304918" r="-142302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765" t="-304918" r="-132706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 smtClean="0"/>
                            <a:t>100</a:t>
                          </a:r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2274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" t="-404918" r="-142302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765" t="-404918" r="-132706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 smtClean="0"/>
                            <a:t>0.1</a:t>
                          </a:r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166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" t="-513333" r="-142302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765" t="-513333" r="-132706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 smtClean="0"/>
                            <a:t>0.1</a:t>
                          </a:r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912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" t="-603279" r="-142302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765" t="-603279" r="-132706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 smtClean="0"/>
                            <a:t>0.01</a:t>
                          </a:r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136438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en-GB" sz="1600" b="1" noProof="0" dirty="0" smtClean="0"/>
                            <a:t>Extension:</a:t>
                          </a:r>
                          <a:endParaRPr lang="en-GB" sz="1600" b="1" noProof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600" noProof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468017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" t="-803279" r="-238" b="-211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600" noProof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300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" t="-903279" r="-142302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765" t="-903279" r="-13270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 smtClean="0"/>
                            <a:t>0.2</a:t>
                          </a:r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693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" t="-1003279" r="-14230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765" t="-1003279" r="-13270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 smtClean="0"/>
                            <a:t>10</a:t>
                          </a:r>
                          <a:endParaRPr lang="en-GB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784447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6104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 bwMode="auto">
          <a:xfrm>
            <a:off x="760594" y="4682716"/>
            <a:ext cx="438068" cy="438068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60594" y="2509246"/>
            <a:ext cx="438068" cy="438068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7B66-774B-AF4D-A72E-69B4A0417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7E447-CCE9-114E-9842-278EDE172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C4DF01-CAB3-3341-BC2B-5B6B29951648}"/>
                  </a:ext>
                </a:extLst>
              </p:cNvPr>
              <p:cNvSpPr txBox="1"/>
              <p:nvPr/>
            </p:nvSpPr>
            <p:spPr>
              <a:xfrm>
                <a:off x="4038621" y="1268760"/>
                <a:ext cx="644907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 err="1">
                  <a:latin typeface="+mn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C4DF01-CAB3-3341-BC2B-5B6B29951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21" y="1268760"/>
                <a:ext cx="6449073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903932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Equations: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C4DF01-CAB3-3341-BC2B-5B6B29951648}"/>
                  </a:ext>
                </a:extLst>
              </p:cNvPr>
              <p:cNvSpPr txBox="1"/>
              <p:nvPr/>
            </p:nvSpPr>
            <p:spPr>
              <a:xfrm>
                <a:off x="4038621" y="2420888"/>
                <a:ext cx="491974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𝑣𝐶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𝑟𝐶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 err="1">
                  <a:latin typeface="+mn-lt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C4DF01-CAB3-3341-BC2B-5B6B29951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21" y="2420888"/>
                <a:ext cx="4919745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549100" y="2574392"/>
                <a:ext cx="18098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:r>
                  <a:rPr lang="en-GB" sz="1800" dirty="0" smtClean="0">
                    <a:latin typeface="+mn-lt"/>
                  </a:rPr>
                  <a:t>Constant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800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800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800" dirty="0" smtClean="0">
                    <a:latin typeface="+mn-lt"/>
                  </a:rPr>
                  <a:t>: </a:t>
                </a:r>
                <a:endParaRPr lang="en-GB" sz="18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100" y="2574392"/>
                <a:ext cx="1809802" cy="276999"/>
              </a:xfrm>
              <a:prstGeom prst="rect">
                <a:avLst/>
              </a:prstGeom>
              <a:blipFill>
                <a:blip r:embed="rId4"/>
                <a:stretch>
                  <a:fillRect l="-7744" t="-28261" r="-5724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549100" y="4797152"/>
                <a:ext cx="2817914" cy="1261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:r>
                  <a:rPr lang="en-GB" sz="1800" dirty="0" smtClean="0">
                    <a:latin typeface="+mn-lt"/>
                  </a:rPr>
                  <a:t>Constant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800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GB" sz="1800" dirty="0" smtClean="0">
                  <a:latin typeface="+mn-lt"/>
                  <a:ea typeface="Cambria Math" panose="02040503050406030204" pitchFamily="18" charset="0"/>
                </a:endParaRPr>
              </a:p>
              <a:p>
                <a:pPr>
                  <a:spcBef>
                    <a:spcPts val="432"/>
                  </a:spcBef>
                </a:pPr>
                <a:r>
                  <a:rPr lang="en-GB" sz="1800" dirty="0" smtClean="0">
                    <a:latin typeface="+mn-lt"/>
                  </a:rPr>
                  <a:t>Growth rate:</a:t>
                </a:r>
              </a:p>
              <a:p>
                <a:pPr>
                  <a:spcBef>
                    <a:spcPts val="432"/>
                  </a:spcBef>
                </a:pPr>
                <a:r>
                  <a:rPr lang="en-GB" sz="1800" dirty="0" smtClean="0">
                    <a:latin typeface="+mn-lt"/>
                  </a:rPr>
                  <a:t>- declines with light &amp; </a:t>
                </a:r>
              </a:p>
              <a:p>
                <a:pPr>
                  <a:spcBef>
                    <a:spcPts val="432"/>
                  </a:spcBef>
                </a:pPr>
                <a:r>
                  <a:rPr lang="en-GB" sz="1800" dirty="0" smtClean="0">
                    <a:latin typeface="+mn-lt"/>
                  </a:rPr>
                  <a:t>- logistic growth</a:t>
                </a:r>
                <a:endParaRPr lang="en-GB" sz="18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100" y="4797152"/>
                <a:ext cx="2817914" cy="1261884"/>
              </a:xfrm>
              <a:prstGeom prst="rect">
                <a:avLst/>
              </a:prstGeom>
              <a:blipFill>
                <a:blip r:embed="rId5"/>
                <a:stretch>
                  <a:fillRect l="-4978" t="-6280" b="-101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C4DF01-CAB3-3341-BC2B-5B6B29951648}"/>
                  </a:ext>
                </a:extLst>
              </p:cNvPr>
              <p:cNvSpPr txBox="1"/>
              <p:nvPr/>
            </p:nvSpPr>
            <p:spPr>
              <a:xfrm>
                <a:off x="4038621" y="4992082"/>
                <a:ext cx="650171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𝑣𝐶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 err="1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C4DF01-CAB3-3341-BC2B-5B6B29951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21" y="4992082"/>
                <a:ext cx="6501716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549100" y="1398859"/>
            <a:ext cx="18098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800" dirty="0" smtClean="0">
                <a:latin typeface="+mn-lt"/>
              </a:rPr>
              <a:t>General:</a:t>
            </a:r>
            <a:endParaRPr lang="en-GB" sz="1800" dirty="0" smtClean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0630" y="2605170"/>
            <a:ext cx="2880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1</a:t>
            </a:r>
            <a:endParaRPr lang="en-GB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0630" y="4778640"/>
            <a:ext cx="2880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3</a:t>
            </a:r>
            <a:endParaRPr lang="en-GB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60594" y="3284984"/>
            <a:ext cx="438068" cy="438068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549100" y="3399420"/>
                <a:ext cx="2817914" cy="933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:r>
                  <a:rPr lang="en-GB" sz="1800" dirty="0" smtClean="0">
                    <a:latin typeface="+mn-lt"/>
                  </a:rPr>
                  <a:t>Constant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800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GB" sz="1800" dirty="0" smtClean="0">
                  <a:latin typeface="+mn-lt"/>
                  <a:ea typeface="Cambria Math" panose="02040503050406030204" pitchFamily="18" charset="0"/>
                </a:endParaRPr>
              </a:p>
              <a:p>
                <a:pPr>
                  <a:spcBef>
                    <a:spcPts val="432"/>
                  </a:spcBef>
                </a:pPr>
                <a:r>
                  <a:rPr lang="en-GB" sz="1800" dirty="0" smtClean="0">
                    <a:latin typeface="+mn-lt"/>
                  </a:rPr>
                  <a:t>Growth rate:</a:t>
                </a:r>
              </a:p>
              <a:p>
                <a:pPr>
                  <a:spcBef>
                    <a:spcPts val="432"/>
                  </a:spcBef>
                </a:pPr>
                <a:r>
                  <a:rPr lang="en-GB" sz="1800" dirty="0" smtClean="0">
                    <a:latin typeface="+mn-lt"/>
                  </a:rPr>
                  <a:t>- logistic growth</a:t>
                </a:r>
                <a:endParaRPr lang="en-GB" sz="18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100" y="3399420"/>
                <a:ext cx="2817914" cy="933589"/>
              </a:xfrm>
              <a:prstGeom prst="rect">
                <a:avLst/>
              </a:prstGeom>
              <a:blipFill>
                <a:blip r:embed="rId7"/>
                <a:stretch>
                  <a:fillRect l="-4978" t="-8497" b="-14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C4DF01-CAB3-3341-BC2B-5B6B29951648}"/>
                  </a:ext>
                </a:extLst>
              </p:cNvPr>
              <p:cNvSpPr txBox="1"/>
              <p:nvPr/>
            </p:nvSpPr>
            <p:spPr>
              <a:xfrm>
                <a:off x="4038621" y="3594350"/>
                <a:ext cx="624126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𝑣𝐶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 err="1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C4DF01-CAB3-3341-BC2B-5B6B29951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21" y="3594350"/>
                <a:ext cx="6241260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10630" y="3380908"/>
            <a:ext cx="2880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2</a:t>
            </a:r>
            <a:endParaRPr lang="en-GB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91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7B66-774B-AF4D-A72E-69B4A0417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7E447-CCE9-114E-9842-278EDE172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903932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1: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C4DF01-CAB3-3341-BC2B-5B6B29951648}"/>
                  </a:ext>
                </a:extLst>
              </p:cNvPr>
              <p:cNvSpPr txBox="1"/>
              <p:nvPr/>
            </p:nvSpPr>
            <p:spPr>
              <a:xfrm>
                <a:off x="855490" y="1134837"/>
                <a:ext cx="491974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𝑣𝐶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𝑟𝐶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 err="1">
                  <a:latin typeface="+mn-lt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C4DF01-CAB3-3341-BC2B-5B6B29951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90" y="1134837"/>
                <a:ext cx="4919745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10462" y="610834"/>
                <a:ext cx="18098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:r>
                  <a:rPr lang="en-GB" sz="1800" dirty="0" smtClean="0">
                    <a:latin typeface="+mn-lt"/>
                  </a:rPr>
                  <a:t>Constant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800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800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800" dirty="0" smtClean="0">
                    <a:latin typeface="+mn-lt"/>
                  </a:rPr>
                  <a:t> </a:t>
                </a:r>
                <a:endParaRPr lang="en-GB" sz="18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62" y="610834"/>
                <a:ext cx="1809802" cy="276999"/>
              </a:xfrm>
              <a:prstGeom prst="rect">
                <a:avLst/>
              </a:prstGeom>
              <a:blipFill>
                <a:blip r:embed="rId3"/>
                <a:stretch>
                  <a:fillRect l="-7744" t="-28261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3" y="2348881"/>
            <a:ext cx="7339037" cy="42021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645260" y="3641923"/>
            <a:ext cx="4048840" cy="2667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dirty="0" smtClean="0">
                <a:latin typeface="+mn-lt"/>
              </a:rPr>
              <a:t>Because of the constant diffusion, the graph becomes more ‘blurry’ as time passes.</a:t>
            </a:r>
          </a:p>
          <a:p>
            <a:pPr>
              <a:spcBef>
                <a:spcPts val="432"/>
              </a:spcBef>
            </a:pPr>
            <a:endParaRPr lang="en-GB" dirty="0">
              <a:latin typeface="+mn-lt"/>
            </a:endParaRPr>
          </a:p>
          <a:p>
            <a:pPr>
              <a:spcBef>
                <a:spcPts val="432"/>
              </a:spcBef>
            </a:pPr>
            <a:r>
              <a:rPr lang="en-GB" dirty="0" smtClean="0">
                <a:latin typeface="+mn-lt"/>
              </a:rPr>
              <a:t>Because of the constant advection towards a deeper depth, the concentration of phytoplankton moves downwards in time.</a:t>
            </a:r>
          </a:p>
          <a:p>
            <a:pPr>
              <a:spcBef>
                <a:spcPts val="432"/>
              </a:spcBef>
            </a:pPr>
            <a:endParaRPr lang="en-GB" dirty="0">
              <a:latin typeface="+mn-lt"/>
            </a:endParaRPr>
          </a:p>
          <a:p>
            <a:pPr>
              <a:spcBef>
                <a:spcPts val="432"/>
              </a:spcBef>
            </a:pPr>
            <a:r>
              <a:rPr lang="en-GB" dirty="0" smtClean="0">
                <a:latin typeface="+mn-lt"/>
              </a:rPr>
              <a:t>Because of the exponential growth, the concentration of phytoplankton increases in time (more yellow). </a:t>
            </a:r>
            <a:endParaRPr lang="en-GB" dirty="0" smtClean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95" y="188640"/>
            <a:ext cx="4752525" cy="25202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6200000">
            <a:off x="6525271" y="1085677"/>
            <a:ext cx="16129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050" dirty="0" smtClean="0">
                <a:latin typeface="+mn-lt"/>
              </a:rPr>
              <a:t>Concentration,</a:t>
            </a:r>
            <a:r>
              <a:rPr lang="en-GB" sz="1100" dirty="0" smtClean="0">
                <a:latin typeface="+mn-lt"/>
              </a:rPr>
              <a:t> </a:t>
            </a:r>
            <a:r>
              <a:rPr lang="el-GR" sz="1100" dirty="0" err="1">
                <a:latin typeface="+mn-lt"/>
              </a:rPr>
              <a:t>μ</a:t>
            </a:r>
            <a:r>
              <a:rPr lang="en-GB" sz="1100" dirty="0" smtClean="0">
                <a:latin typeface="+mn-lt"/>
              </a:rPr>
              <a:t>M</a:t>
            </a:r>
            <a:endParaRPr lang="en-GB" sz="1100" dirty="0" smtClean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7534" y="2596388"/>
            <a:ext cx="1612972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050" dirty="0" smtClean="0">
                <a:latin typeface="+mn-lt"/>
              </a:rPr>
              <a:t>Depth, m</a:t>
            </a:r>
            <a:endParaRPr lang="en-GB" sz="1100" dirty="0" smtClean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82838" y="6309320"/>
            <a:ext cx="1612972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050" dirty="0" smtClean="0">
                <a:latin typeface="+mn-lt"/>
              </a:rPr>
              <a:t>Time, s</a:t>
            </a:r>
            <a:endParaRPr lang="en-GB" sz="1100" dirty="0" smtClean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607151" y="4226702"/>
            <a:ext cx="1612972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050" dirty="0" smtClean="0">
                <a:latin typeface="+mn-lt"/>
              </a:rPr>
              <a:t>Depth, m</a:t>
            </a:r>
            <a:endParaRPr lang="en-GB" sz="1100" dirty="0" smtClean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6068177" y="4148280"/>
            <a:ext cx="16129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050" dirty="0" smtClean="0">
                <a:latin typeface="+mn-lt"/>
              </a:rPr>
              <a:t>Concentration,</a:t>
            </a:r>
            <a:r>
              <a:rPr lang="en-GB" sz="1100" dirty="0" smtClean="0">
                <a:latin typeface="+mn-lt"/>
              </a:rPr>
              <a:t> </a:t>
            </a:r>
            <a:r>
              <a:rPr lang="el-GR" sz="1100" dirty="0" err="1">
                <a:latin typeface="+mn-lt"/>
              </a:rPr>
              <a:t>μ</a:t>
            </a:r>
            <a:r>
              <a:rPr lang="en-GB" sz="1100" dirty="0" smtClean="0">
                <a:latin typeface="+mn-lt"/>
              </a:rPr>
              <a:t>M</a:t>
            </a:r>
            <a:endParaRPr lang="en-GB" sz="1100" dirty="0" smtClean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99815" y="1637443"/>
            <a:ext cx="23094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dirty="0" smtClean="0">
                <a:latin typeface="Ink Free" panose="03080402000500000000" pitchFamily="66" charset="0"/>
              </a:rPr>
              <a:t>Moves deeper with </a:t>
            </a:r>
          </a:p>
          <a:p>
            <a:pPr algn="ctr">
              <a:spcBef>
                <a:spcPts val="0"/>
              </a:spcBef>
            </a:pPr>
            <a:r>
              <a:rPr lang="en-GB" dirty="0" smtClean="0">
                <a:latin typeface="Ink Free" panose="03080402000500000000" pitchFamily="66" charset="0"/>
              </a:rPr>
              <a:t>higher concentrations </a:t>
            </a:r>
          </a:p>
        </p:txBody>
      </p:sp>
    </p:spTree>
    <p:extLst>
      <p:ext uri="{BB962C8B-B14F-4D97-AF65-F5344CB8AC3E}">
        <p14:creationId xmlns:p14="http://schemas.microsoft.com/office/powerpoint/2010/main" val="20536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309" y="152085"/>
            <a:ext cx="4675535" cy="24794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1" y="2300443"/>
            <a:ext cx="7429067" cy="42537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7B66-774B-AF4D-A72E-69B4A0417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7E447-CCE9-114E-9842-278EDE172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903932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2: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51390" y="2828229"/>
            <a:ext cx="4248472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dirty="0" smtClean="0">
                <a:latin typeface="+mn-lt"/>
              </a:rPr>
              <a:t>Because of the constant diffusion, the graph becomes more ‘blurry’ as time passes.</a:t>
            </a:r>
          </a:p>
          <a:p>
            <a:pPr>
              <a:spcBef>
                <a:spcPts val="0"/>
              </a:spcBef>
            </a:pPr>
            <a:endParaRPr lang="en-GB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GB" dirty="0" smtClean="0">
                <a:latin typeface="+mn-lt"/>
              </a:rPr>
              <a:t>Because of the constant advection towards a deeper depth, the concentration of phytoplankton moves downwards in time.</a:t>
            </a:r>
          </a:p>
          <a:p>
            <a:pPr>
              <a:spcBef>
                <a:spcPts val="0"/>
              </a:spcBef>
            </a:pPr>
            <a:endParaRPr lang="en-GB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GB" dirty="0" smtClean="0">
                <a:latin typeface="+mn-lt"/>
              </a:rPr>
              <a:t>Because of the logistic growth, </a:t>
            </a:r>
          </a:p>
          <a:p>
            <a:pPr>
              <a:spcBef>
                <a:spcPts val="0"/>
              </a:spcBef>
            </a:pPr>
            <a:r>
              <a:rPr lang="en-GB" dirty="0" smtClean="0">
                <a:latin typeface="+mn-lt"/>
              </a:rPr>
              <a:t>the concentration of phytoplankton increases in time, yet it is limited by the carrying capacity. </a:t>
            </a:r>
            <a:endParaRPr lang="en-GB" dirty="0" smtClean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525271" y="1085677"/>
            <a:ext cx="16129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050" dirty="0" smtClean="0">
                <a:latin typeface="+mn-lt"/>
              </a:rPr>
              <a:t>Concentration,</a:t>
            </a:r>
            <a:r>
              <a:rPr lang="en-GB" sz="1100" dirty="0" smtClean="0">
                <a:latin typeface="+mn-lt"/>
              </a:rPr>
              <a:t> </a:t>
            </a:r>
            <a:r>
              <a:rPr lang="el-GR" sz="1100" dirty="0" err="1">
                <a:latin typeface="+mn-lt"/>
              </a:rPr>
              <a:t>μ</a:t>
            </a:r>
            <a:r>
              <a:rPr lang="en-GB" sz="1100" dirty="0" smtClean="0">
                <a:latin typeface="+mn-lt"/>
              </a:rPr>
              <a:t>M</a:t>
            </a:r>
            <a:endParaRPr lang="en-GB" sz="1100" dirty="0" smtClean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61134" y="2469953"/>
            <a:ext cx="1612972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050" dirty="0" smtClean="0">
                <a:latin typeface="+mn-lt"/>
              </a:rPr>
              <a:t>Depth, m</a:t>
            </a:r>
            <a:endParaRPr lang="en-GB" sz="1100" dirty="0" smtClean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82838" y="6309320"/>
            <a:ext cx="1612972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050" dirty="0" smtClean="0">
                <a:latin typeface="+mn-lt"/>
              </a:rPr>
              <a:t>Time, s</a:t>
            </a:r>
            <a:endParaRPr lang="en-GB" sz="1100" dirty="0" smtClean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607151" y="4226702"/>
            <a:ext cx="1612972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050" dirty="0" smtClean="0">
                <a:latin typeface="+mn-lt"/>
              </a:rPr>
              <a:t>Depth, m</a:t>
            </a:r>
            <a:endParaRPr lang="en-GB" sz="1100" dirty="0" smtClean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6068177" y="4148280"/>
            <a:ext cx="16129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050" dirty="0" smtClean="0">
                <a:latin typeface="+mn-lt"/>
              </a:rPr>
              <a:t>Concentration,</a:t>
            </a:r>
            <a:r>
              <a:rPr lang="en-GB" sz="1100" dirty="0" smtClean="0">
                <a:latin typeface="+mn-lt"/>
              </a:rPr>
              <a:t> </a:t>
            </a:r>
            <a:r>
              <a:rPr lang="el-GR" sz="1100" dirty="0" err="1">
                <a:latin typeface="+mn-lt"/>
              </a:rPr>
              <a:t>μ</a:t>
            </a:r>
            <a:r>
              <a:rPr lang="en-GB" sz="1100" dirty="0" smtClean="0">
                <a:latin typeface="+mn-lt"/>
              </a:rPr>
              <a:t>M</a:t>
            </a:r>
            <a:endParaRPr lang="en-GB" sz="1100" dirty="0" smtClean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07030" y="1628800"/>
            <a:ext cx="23094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dirty="0" smtClean="0">
                <a:latin typeface="Ink Free" panose="03080402000500000000" pitchFamily="66" charset="0"/>
              </a:rPr>
              <a:t>Moves deeper with </a:t>
            </a:r>
          </a:p>
          <a:p>
            <a:pPr algn="ctr">
              <a:spcBef>
                <a:spcPts val="0"/>
              </a:spcBef>
            </a:pPr>
            <a:r>
              <a:rPr lang="en-GB" dirty="0" smtClean="0">
                <a:latin typeface="Ink Free" panose="03080402000500000000" pitchFamily="66" charset="0"/>
              </a:rPr>
              <a:t>higher</a:t>
            </a:r>
            <a:r>
              <a:rPr lang="en-GB" dirty="0" smtClean="0">
                <a:latin typeface="Ink Free" panose="03080402000500000000" pitchFamily="66" charset="0"/>
              </a:rPr>
              <a:t> concentrations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C4DF01-CAB3-3341-BC2B-5B6B29951648}"/>
                  </a:ext>
                </a:extLst>
              </p:cNvPr>
              <p:cNvSpPr txBox="1"/>
              <p:nvPr/>
            </p:nvSpPr>
            <p:spPr>
              <a:xfrm>
                <a:off x="622598" y="1354452"/>
                <a:ext cx="624126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𝑣𝐶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 err="1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C4DF01-CAB3-3341-BC2B-5B6B29951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1354452"/>
                <a:ext cx="6241260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356602" y="472204"/>
                <a:ext cx="5037708" cy="543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:r>
                  <a:rPr lang="en-GB" dirty="0" smtClean="0">
                    <a:latin typeface="+mn-lt"/>
                  </a:rPr>
                  <a:t>Constant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 smtClean="0">
                    <a:latin typeface="+mn-lt"/>
                    <a:ea typeface="Cambria Math" panose="02040503050406030204" pitchFamily="18" charset="0"/>
                  </a:rPr>
                  <a:t>, </a:t>
                </a:r>
              </a:p>
              <a:p>
                <a:pPr>
                  <a:spcBef>
                    <a:spcPts val="432"/>
                  </a:spcBef>
                </a:pPr>
                <a:r>
                  <a:rPr lang="en-GB" dirty="0" smtClean="0">
                    <a:latin typeface="+mn-lt"/>
                  </a:rPr>
                  <a:t>Growth rate depends on C</a:t>
                </a:r>
                <a:endParaRPr lang="en-GB" dirty="0" smtClean="0">
                  <a:latin typeface="+mn-lt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602" y="472204"/>
                <a:ext cx="5037708" cy="543739"/>
              </a:xfrm>
              <a:prstGeom prst="rect">
                <a:avLst/>
              </a:prstGeom>
              <a:blipFill>
                <a:blip r:embed="rId5"/>
                <a:stretch>
                  <a:fillRect l="-2542" t="-11111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15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76" y="142696"/>
            <a:ext cx="4702076" cy="2453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1" y="2315311"/>
            <a:ext cx="7507967" cy="42258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7B66-774B-AF4D-A72E-69B4A0417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7E447-CCE9-114E-9842-278EDE172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903932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3: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51390" y="2828229"/>
            <a:ext cx="4248472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dirty="0" smtClean="0">
                <a:latin typeface="+mn-lt"/>
              </a:rPr>
              <a:t>Because of the constant diffusion, the graph becomes more ‘blurry’ as time passes.</a:t>
            </a:r>
          </a:p>
          <a:p>
            <a:pPr>
              <a:spcBef>
                <a:spcPts val="0"/>
              </a:spcBef>
            </a:pPr>
            <a:endParaRPr lang="en-GB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GB" dirty="0" smtClean="0">
                <a:latin typeface="+mn-lt"/>
              </a:rPr>
              <a:t>Because of the constant advection towards a deeper depth, the concentration of phytoplankton moves downwards in time.</a:t>
            </a:r>
          </a:p>
          <a:p>
            <a:pPr>
              <a:spcBef>
                <a:spcPts val="0"/>
              </a:spcBef>
            </a:pPr>
            <a:endParaRPr lang="en-GB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GB" dirty="0" smtClean="0">
                <a:latin typeface="+mn-lt"/>
              </a:rPr>
              <a:t>Because of the growth rate that is exponentially decaying with depth </a:t>
            </a:r>
          </a:p>
          <a:p>
            <a:pPr>
              <a:spcBef>
                <a:spcPts val="0"/>
              </a:spcBef>
            </a:pPr>
            <a:r>
              <a:rPr lang="en-GB" dirty="0" smtClean="0">
                <a:latin typeface="+mn-lt"/>
              </a:rPr>
              <a:t>&amp; is depended on C, </a:t>
            </a:r>
          </a:p>
          <a:p>
            <a:pPr>
              <a:spcBef>
                <a:spcPts val="0"/>
              </a:spcBef>
            </a:pPr>
            <a:r>
              <a:rPr lang="en-GB" dirty="0" smtClean="0">
                <a:latin typeface="+mn-lt"/>
              </a:rPr>
              <a:t>the concentration of phytoplankton decreases the more it sinks by advection, in time</a:t>
            </a:r>
            <a:r>
              <a:rPr lang="en-GB" dirty="0" smtClean="0">
                <a:latin typeface="+mn-lt"/>
              </a:rPr>
              <a:t>.</a:t>
            </a:r>
            <a:endParaRPr lang="en-GB" dirty="0">
              <a:latin typeface="+mn-lt"/>
            </a:endParaRPr>
          </a:p>
          <a:p>
            <a:pPr>
              <a:spcBef>
                <a:spcPts val="0"/>
              </a:spcBef>
            </a:pPr>
            <a:endParaRPr lang="en-GB" dirty="0" smtClean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525271" y="1085677"/>
            <a:ext cx="16129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050" dirty="0" smtClean="0">
                <a:latin typeface="+mn-lt"/>
              </a:rPr>
              <a:t>Concentration,</a:t>
            </a:r>
            <a:r>
              <a:rPr lang="en-GB" sz="1100" dirty="0" smtClean="0">
                <a:latin typeface="+mn-lt"/>
              </a:rPr>
              <a:t> </a:t>
            </a:r>
            <a:r>
              <a:rPr lang="el-GR" sz="1100" dirty="0" err="1">
                <a:latin typeface="+mn-lt"/>
              </a:rPr>
              <a:t>μ</a:t>
            </a:r>
            <a:r>
              <a:rPr lang="en-GB" sz="1100" dirty="0" smtClean="0">
                <a:latin typeface="+mn-lt"/>
              </a:rPr>
              <a:t>M</a:t>
            </a:r>
            <a:endParaRPr lang="en-GB" sz="1100" dirty="0" smtClean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61134" y="2469953"/>
            <a:ext cx="1612972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050" dirty="0" smtClean="0">
                <a:latin typeface="+mn-lt"/>
              </a:rPr>
              <a:t>Depth, m</a:t>
            </a:r>
            <a:endParaRPr lang="en-GB" sz="1100" dirty="0" smtClean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82838" y="6309320"/>
            <a:ext cx="1612972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050" dirty="0" smtClean="0">
                <a:latin typeface="+mn-lt"/>
              </a:rPr>
              <a:t>Time, s</a:t>
            </a:r>
            <a:endParaRPr lang="en-GB" sz="1100" dirty="0" smtClean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607151" y="4226702"/>
            <a:ext cx="1612972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050" dirty="0" smtClean="0">
                <a:latin typeface="+mn-lt"/>
              </a:rPr>
              <a:t>Depth, m</a:t>
            </a:r>
            <a:endParaRPr lang="en-GB" sz="1100" dirty="0" smtClean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6068177" y="4148280"/>
            <a:ext cx="16129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050" dirty="0" smtClean="0">
                <a:latin typeface="+mn-lt"/>
              </a:rPr>
              <a:t>Concentration,</a:t>
            </a:r>
            <a:r>
              <a:rPr lang="en-GB" sz="1100" dirty="0" smtClean="0">
                <a:latin typeface="+mn-lt"/>
              </a:rPr>
              <a:t> </a:t>
            </a:r>
            <a:r>
              <a:rPr lang="el-GR" sz="1100" dirty="0" err="1">
                <a:latin typeface="+mn-lt"/>
              </a:rPr>
              <a:t>μ</a:t>
            </a:r>
            <a:r>
              <a:rPr lang="en-GB" sz="1100" dirty="0" smtClean="0">
                <a:latin typeface="+mn-lt"/>
              </a:rPr>
              <a:t>M</a:t>
            </a:r>
            <a:endParaRPr lang="en-GB" sz="1100" dirty="0" smtClean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07030" y="1628800"/>
            <a:ext cx="23094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dirty="0" smtClean="0">
                <a:latin typeface="Ink Free" panose="03080402000500000000" pitchFamily="66" charset="0"/>
              </a:rPr>
              <a:t>Moves deeper with </a:t>
            </a:r>
          </a:p>
          <a:p>
            <a:pPr algn="ctr">
              <a:spcBef>
                <a:spcPts val="0"/>
              </a:spcBef>
            </a:pPr>
            <a:r>
              <a:rPr lang="en-GB" dirty="0" smtClean="0">
                <a:latin typeface="Ink Free" panose="03080402000500000000" pitchFamily="66" charset="0"/>
              </a:rPr>
              <a:t>lower</a:t>
            </a:r>
            <a:r>
              <a:rPr lang="en-GB" dirty="0" smtClean="0">
                <a:latin typeface="Ink Free" panose="03080402000500000000" pitchFamily="66" charset="0"/>
              </a:rPr>
              <a:t> concentrations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C4DF01-CAB3-3341-BC2B-5B6B29951648}"/>
                  </a:ext>
                </a:extLst>
              </p:cNvPr>
              <p:cNvSpPr txBox="1"/>
              <p:nvPr/>
            </p:nvSpPr>
            <p:spPr>
              <a:xfrm>
                <a:off x="622598" y="1354452"/>
                <a:ext cx="650171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𝑣𝐶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 err="1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C4DF01-CAB3-3341-BC2B-5B6B29951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1354452"/>
                <a:ext cx="6501716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356602" y="472204"/>
                <a:ext cx="5037708" cy="543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:r>
                  <a:rPr lang="en-GB" dirty="0" smtClean="0">
                    <a:latin typeface="+mn-lt"/>
                  </a:rPr>
                  <a:t>Constant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 smtClean="0">
                    <a:latin typeface="+mn-lt"/>
                    <a:ea typeface="Cambria Math" panose="02040503050406030204" pitchFamily="18" charset="0"/>
                  </a:rPr>
                  <a:t>, </a:t>
                </a:r>
              </a:p>
              <a:p>
                <a:pPr>
                  <a:spcBef>
                    <a:spcPts val="432"/>
                  </a:spcBef>
                </a:pPr>
                <a:r>
                  <a:rPr lang="en-GB" dirty="0" smtClean="0">
                    <a:latin typeface="+mn-lt"/>
                  </a:rPr>
                  <a:t>Growth rate </a:t>
                </a:r>
                <a:r>
                  <a:rPr lang="en-GB" dirty="0" smtClean="0">
                    <a:latin typeface="+mn-lt"/>
                  </a:rPr>
                  <a:t>declines with light &amp; logistic growth</a:t>
                </a:r>
                <a:endParaRPr lang="en-GB" dirty="0" smtClean="0">
                  <a:latin typeface="+mn-lt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602" y="472204"/>
                <a:ext cx="5037708" cy="543739"/>
              </a:xfrm>
              <a:prstGeom prst="rect">
                <a:avLst/>
              </a:prstGeom>
              <a:blipFill>
                <a:blip r:embed="rId5"/>
                <a:stretch>
                  <a:fillRect l="-2542" t="-11111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18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9696020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code</a:t>
            </a: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2558" y="1124744"/>
            <a:ext cx="5472608" cy="5416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Import stuff: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from </a:t>
            </a:r>
            <a:r>
              <a:rPr lang="en-GB" sz="800" dirty="0" err="1">
                <a:latin typeface="Consolas" panose="020B0609020204030204" pitchFamily="49" charset="0"/>
              </a:rPr>
              <a:t>scipy.integrate</a:t>
            </a:r>
            <a:r>
              <a:rPr lang="en-GB" sz="800" dirty="0">
                <a:latin typeface="Consolas" panose="020B0609020204030204" pitchFamily="49" charset="0"/>
              </a:rPr>
              <a:t> import </a:t>
            </a:r>
            <a:r>
              <a:rPr lang="en-GB" sz="800" dirty="0" err="1">
                <a:latin typeface="Consolas" panose="020B0609020204030204" pitchFamily="49" charset="0"/>
              </a:rPr>
              <a:t>odeint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solve_ivp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import </a:t>
            </a:r>
            <a:r>
              <a:rPr lang="en-GB" sz="800" dirty="0" err="1">
                <a:latin typeface="Consolas" panose="020B0609020204030204" pitchFamily="49" charset="0"/>
              </a:rPr>
              <a:t>matplotlib.pyplot</a:t>
            </a:r>
            <a:r>
              <a:rPr lang="en-GB" sz="800" dirty="0">
                <a:latin typeface="Consolas" panose="020B0609020204030204" pitchFamily="49" charset="0"/>
              </a:rPr>
              <a:t> as </a:t>
            </a:r>
            <a:r>
              <a:rPr lang="en-GB" sz="800" dirty="0" err="1">
                <a:latin typeface="Consolas" panose="020B0609020204030204" pitchFamily="49" charset="0"/>
              </a:rPr>
              <a:t>plt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import </a:t>
            </a:r>
            <a:r>
              <a:rPr lang="en-GB" sz="800" dirty="0" err="1">
                <a:latin typeface="Consolas" panose="020B0609020204030204" pitchFamily="49" charset="0"/>
              </a:rPr>
              <a:t>numpy</a:t>
            </a:r>
            <a:r>
              <a:rPr lang="en-GB" sz="800" dirty="0">
                <a:latin typeface="Consolas" panose="020B0609020204030204" pitchFamily="49" charset="0"/>
              </a:rPr>
              <a:t> as np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This is for reasonable </a:t>
            </a:r>
            <a:r>
              <a:rPr lang="en-GB" sz="800" dirty="0" err="1">
                <a:latin typeface="Consolas" panose="020B0609020204030204" pitchFamily="49" charset="0"/>
              </a:rPr>
              <a:t>fontsize</a:t>
            </a:r>
            <a:r>
              <a:rPr lang="en-GB" sz="800" dirty="0">
                <a:latin typeface="Consolas" panose="020B0609020204030204" pitchFamily="49" charset="0"/>
              </a:rPr>
              <a:t> universally defined: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 = 16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parameters = {               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figure.titlesize</a:t>
            </a:r>
            <a:r>
              <a:rPr lang="en-GB" sz="800" dirty="0">
                <a:latin typeface="Consolas" panose="020B0609020204030204" pitchFamily="49" charset="0"/>
              </a:rPr>
              <a:t>': fs_label+6,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axes.labelsize</a:t>
            </a:r>
            <a:r>
              <a:rPr lang="en-GB" sz="800" dirty="0">
                <a:latin typeface="Consolas" panose="020B0609020204030204" pitchFamily="49" charset="0"/>
              </a:rPr>
              <a:t>': </a:t>
            </a: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axes.titlesize</a:t>
            </a:r>
            <a:r>
              <a:rPr lang="en-GB" sz="800" dirty="0">
                <a:latin typeface="Consolas" panose="020B0609020204030204" pitchFamily="49" charset="0"/>
              </a:rPr>
              <a:t>': fs_label+4,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xtick.labelsize</a:t>
            </a:r>
            <a:r>
              <a:rPr lang="en-GB" sz="800" dirty="0">
                <a:latin typeface="Consolas" panose="020B0609020204030204" pitchFamily="49" charset="0"/>
              </a:rPr>
              <a:t>': </a:t>
            </a: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ytick.labelsize</a:t>
            </a:r>
            <a:r>
              <a:rPr lang="en-GB" sz="800" dirty="0">
                <a:latin typeface="Consolas" panose="020B0609020204030204" pitchFamily="49" charset="0"/>
              </a:rPr>
              <a:t>': </a:t>
            </a: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legend.fontsize</a:t>
            </a:r>
            <a:r>
              <a:rPr lang="en-GB" sz="800" dirty="0">
                <a:latin typeface="Consolas" panose="020B0609020204030204" pitchFamily="49" charset="0"/>
              </a:rPr>
              <a:t>': </a:t>
            </a: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lines.linewidth</a:t>
            </a:r>
            <a:r>
              <a:rPr lang="en-GB" sz="800" dirty="0">
                <a:latin typeface="Consolas" panose="020B0609020204030204" pitchFamily="49" charset="0"/>
              </a:rPr>
              <a:t>': 5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}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plt.rcParams.update</a:t>
            </a:r>
            <a:r>
              <a:rPr lang="en-GB" sz="800" dirty="0">
                <a:latin typeface="Consolas" panose="020B0609020204030204" pitchFamily="49" charset="0"/>
              </a:rPr>
              <a:t>(parameters</a:t>
            </a:r>
            <a:r>
              <a:rPr lang="en-GB" sz="800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Parameters: 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params_dict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dict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L = 100, #100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N = 3000,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D_const</a:t>
            </a:r>
            <a:r>
              <a:rPr lang="en-GB" sz="800" dirty="0">
                <a:latin typeface="Consolas" panose="020B0609020204030204" pitchFamily="49" charset="0"/>
              </a:rPr>
              <a:t> = 0.1, #0.0001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v_const</a:t>
            </a:r>
            <a:r>
              <a:rPr lang="en-GB" sz="800" dirty="0">
                <a:latin typeface="Consolas" panose="020B0609020204030204" pitchFamily="49" charset="0"/>
              </a:rPr>
              <a:t> = 0.1 , #0.0001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r_const</a:t>
            </a:r>
            <a:r>
              <a:rPr lang="en-GB" sz="800" dirty="0">
                <a:latin typeface="Consolas" panose="020B0609020204030204" pitchFamily="49" charset="0"/>
              </a:rPr>
              <a:t> = 0.01, ##0.0001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H = 0.2, #2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K = 10 #10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for k, v in </a:t>
            </a:r>
            <a:r>
              <a:rPr lang="en-GB" sz="800" dirty="0" err="1">
                <a:latin typeface="Consolas" panose="020B0609020204030204" pitchFamily="49" charset="0"/>
              </a:rPr>
              <a:t>params_dict.items</a:t>
            </a:r>
            <a:r>
              <a:rPr lang="en-GB" sz="800" dirty="0">
                <a:latin typeface="Consolas" panose="020B0609020204030204" pitchFamily="49" charset="0"/>
              </a:rPr>
              <a:t>():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assign_str</a:t>
            </a:r>
            <a:r>
              <a:rPr lang="en-GB" sz="800" dirty="0">
                <a:latin typeface="Consolas" panose="020B0609020204030204" pitchFamily="49" charset="0"/>
              </a:rPr>
              <a:t> = f"{k} = {v}"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exec(</a:t>
            </a:r>
            <a:r>
              <a:rPr lang="en-GB" sz="800" dirty="0" err="1">
                <a:latin typeface="Consolas" panose="020B0609020204030204" pitchFamily="49" charset="0"/>
              </a:rPr>
              <a:t>assign_str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print(</a:t>
            </a:r>
            <a:r>
              <a:rPr lang="en-GB" sz="800" dirty="0" err="1">
                <a:latin typeface="Consolas" panose="020B0609020204030204" pitchFamily="49" charset="0"/>
              </a:rPr>
              <a:t>assign_str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ddx</a:t>
            </a:r>
            <a:r>
              <a:rPr lang="en-GB" sz="800" dirty="0">
                <a:latin typeface="Consolas" panose="020B0609020204030204" pitchFamily="49" charset="0"/>
              </a:rPr>
              <a:t> = lambda </a:t>
            </a:r>
            <a:r>
              <a:rPr lang="en-GB" sz="800" dirty="0" err="1">
                <a:latin typeface="Consolas" panose="020B0609020204030204" pitchFamily="49" charset="0"/>
              </a:rPr>
              <a:t>arr</a:t>
            </a:r>
            <a:r>
              <a:rPr lang="en-GB" sz="800" dirty="0">
                <a:latin typeface="Consolas" panose="020B0609020204030204" pitchFamily="49" charset="0"/>
              </a:rPr>
              <a:t>, delta: </a:t>
            </a:r>
            <a:r>
              <a:rPr lang="en-GB" sz="800" dirty="0" err="1">
                <a:latin typeface="Consolas" panose="020B0609020204030204" pitchFamily="49" charset="0"/>
              </a:rPr>
              <a:t>np.array</a:t>
            </a:r>
            <a:r>
              <a:rPr lang="en-GB" sz="800" dirty="0">
                <a:latin typeface="Consolas" panose="020B0609020204030204" pitchFamily="49" charset="0"/>
              </a:rPr>
              <a:t>([</a:t>
            </a:r>
            <a:r>
              <a:rPr lang="en-GB" sz="800" dirty="0" err="1">
                <a:latin typeface="Consolas" panose="020B0609020204030204" pitchFamily="49" charset="0"/>
              </a:rPr>
              <a:t>arr</a:t>
            </a:r>
            <a:r>
              <a:rPr lang="en-GB" sz="800" dirty="0">
                <a:latin typeface="Consolas" panose="020B0609020204030204" pitchFamily="49" charset="0"/>
              </a:rPr>
              <a:t>[0]] + list((</a:t>
            </a:r>
            <a:r>
              <a:rPr lang="en-GB" sz="800" dirty="0" err="1">
                <a:latin typeface="Consolas" panose="020B0609020204030204" pitchFamily="49" charset="0"/>
              </a:rPr>
              <a:t>np.diff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arr</a:t>
            </a:r>
            <a:r>
              <a:rPr lang="en-GB" sz="800" dirty="0">
                <a:latin typeface="Consolas" panose="020B0609020204030204" pitchFamily="49" charset="0"/>
              </a:rPr>
              <a:t>[:-1]) + </a:t>
            </a:r>
            <a:r>
              <a:rPr lang="en-GB" sz="800" dirty="0" err="1">
                <a:latin typeface="Consolas" panose="020B0609020204030204" pitchFamily="49" charset="0"/>
              </a:rPr>
              <a:t>np.diff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arr</a:t>
            </a:r>
            <a:r>
              <a:rPr lang="en-GB" sz="800" dirty="0">
                <a:latin typeface="Consolas" panose="020B0609020204030204" pitchFamily="49" charset="0"/>
              </a:rPr>
              <a:t>[1:]))/(2*delta)) + [</a:t>
            </a:r>
            <a:r>
              <a:rPr lang="en-GB" sz="800" dirty="0" err="1">
                <a:latin typeface="Consolas" panose="020B0609020204030204" pitchFamily="49" charset="0"/>
              </a:rPr>
              <a:t>arr</a:t>
            </a:r>
            <a:r>
              <a:rPr lang="en-GB" sz="800" dirty="0">
                <a:latin typeface="Consolas" panose="020B0609020204030204" pitchFamily="49" charset="0"/>
              </a:rPr>
              <a:t>[-1]])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#Simple </a:t>
            </a:r>
            <a:r>
              <a:rPr lang="en-GB" sz="800" dirty="0" err="1">
                <a:latin typeface="Consolas" panose="020B0609020204030204" pitchFamily="49" charset="0"/>
              </a:rPr>
              <a:t>funtions</a:t>
            </a:r>
            <a:r>
              <a:rPr lang="en-GB" sz="800" dirty="0">
                <a:latin typeface="Consolas" panose="020B0609020204030204" pitchFamily="49" charset="0"/>
              </a:rPr>
              <a:t> defining diffusion, advection and reaction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D = lambda x, t: </a:t>
            </a:r>
            <a:r>
              <a:rPr lang="en-GB" sz="800" dirty="0" err="1">
                <a:latin typeface="Consolas" panose="020B0609020204030204" pitchFamily="49" charset="0"/>
              </a:rPr>
              <a:t>D_const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v = lambda x, t: </a:t>
            </a:r>
            <a:r>
              <a:rPr lang="en-GB" sz="800" dirty="0" err="1">
                <a:latin typeface="Consolas" panose="020B0609020204030204" pitchFamily="49" charset="0"/>
              </a:rPr>
              <a:t>v_const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r = lambda x, t: </a:t>
            </a:r>
            <a:r>
              <a:rPr lang="en-GB" sz="800" dirty="0" err="1">
                <a:latin typeface="Consolas" panose="020B0609020204030204" pitchFamily="49" charset="0"/>
              </a:rPr>
              <a:t>r_const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7054" y="188640"/>
            <a:ext cx="7271886" cy="64017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# </a:t>
            </a:r>
            <a:r>
              <a:rPr lang="en-GB" sz="800" dirty="0">
                <a:latin typeface="Consolas" panose="020B0609020204030204" pitchFamily="49" charset="0"/>
              </a:rPr>
              <a:t>Flux: 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J = lambda c, x, t, delta: c*v(x, t) - D(x, t)*</a:t>
            </a:r>
            <a:r>
              <a:rPr lang="en-GB" sz="800" dirty="0" err="1">
                <a:latin typeface="Consolas" panose="020B0609020204030204" pitchFamily="49" charset="0"/>
              </a:rPr>
              <a:t>ddx</a:t>
            </a:r>
            <a:r>
              <a:rPr lang="en-GB" sz="800" dirty="0">
                <a:latin typeface="Consolas" panose="020B0609020204030204" pitchFamily="49" charset="0"/>
              </a:rPr>
              <a:t>(c, delta)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Intrinsic growth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 = lambda c, x, t: r(x, t)*c*(</a:t>
            </a:r>
            <a:r>
              <a:rPr lang="en-GB" sz="800" dirty="0" err="1">
                <a:latin typeface="Consolas" panose="020B0609020204030204" pitchFamily="49" charset="0"/>
              </a:rPr>
              <a:t>np.exp</a:t>
            </a:r>
            <a:r>
              <a:rPr lang="en-GB" sz="800" dirty="0">
                <a:latin typeface="Consolas" panose="020B0609020204030204" pitchFamily="49" charset="0"/>
              </a:rPr>
              <a:t>(- x/H) - c/K) </a:t>
            </a:r>
            <a:r>
              <a:rPr lang="en-GB" sz="800" dirty="0" smtClean="0">
                <a:latin typeface="Consolas" panose="020B0609020204030204" pitchFamily="49" charset="0"/>
              </a:rPr>
              <a:t> # case 1</a:t>
            </a:r>
          </a:p>
          <a:p>
            <a:pPr>
              <a:spcBef>
                <a:spcPts val="0"/>
              </a:spcBef>
            </a:pPr>
            <a:r>
              <a:rPr lang="pt-BR" sz="800" dirty="0" smtClean="0">
                <a:latin typeface="Consolas" panose="020B0609020204030204" pitchFamily="49" charset="0"/>
              </a:rPr>
              <a:t># Case 2: f </a:t>
            </a:r>
            <a:r>
              <a:rPr lang="pt-BR" sz="800" dirty="0">
                <a:latin typeface="Consolas" panose="020B0609020204030204" pitchFamily="49" charset="0"/>
              </a:rPr>
              <a:t>= lambda c, x, t: r(x, t)*c</a:t>
            </a:r>
            <a:r>
              <a:rPr lang="pt-BR" sz="800" dirty="0" smtClean="0">
                <a:latin typeface="Consolas" panose="020B0609020204030204" pitchFamily="49" charset="0"/>
              </a:rPr>
              <a:t>*(1 - </a:t>
            </a:r>
            <a:r>
              <a:rPr lang="pt-BR" sz="800" dirty="0">
                <a:latin typeface="Consolas" panose="020B0609020204030204" pitchFamily="49" charset="0"/>
              </a:rPr>
              <a:t>c/K) 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800" dirty="0">
                <a:latin typeface="Consolas" panose="020B0609020204030204" pitchFamily="49" charset="0"/>
              </a:rPr>
              <a:t># Case </a:t>
            </a:r>
            <a:r>
              <a:rPr lang="pt-BR" sz="800" dirty="0" smtClean="0">
                <a:latin typeface="Consolas" panose="020B0609020204030204" pitchFamily="49" charset="0"/>
              </a:rPr>
              <a:t>3: </a:t>
            </a:r>
            <a:r>
              <a:rPr lang="pt-BR" sz="800" dirty="0">
                <a:latin typeface="Consolas" panose="020B0609020204030204" pitchFamily="49" charset="0"/>
              </a:rPr>
              <a:t>f = lambda c, x, t: r(x, t)*c*(np.exp(- x/H) - c/K) 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def</a:t>
            </a:r>
            <a:r>
              <a:rPr lang="en-GB" sz="800" dirty="0">
                <a:latin typeface="Consolas" panose="020B0609020204030204" pitchFamily="49" charset="0"/>
              </a:rPr>
              <a:t> DAR(t, state, *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 smtClean="0">
                <a:latin typeface="Consolas" panose="020B0609020204030204" pitchFamily="49" charset="0"/>
              </a:rPr>
              <a:t>):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for key, </a:t>
            </a: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 in 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</a:t>
            </a:r>
            <a:r>
              <a:rPr lang="en-GB" sz="800" dirty="0" err="1">
                <a:latin typeface="Consolas" panose="020B0609020204030204" pitchFamily="49" charset="0"/>
              </a:rPr>
              <a:t>assign_str</a:t>
            </a:r>
            <a:r>
              <a:rPr lang="en-GB" sz="800" dirty="0">
                <a:latin typeface="Consolas" panose="020B0609020204030204" pitchFamily="49" charset="0"/>
              </a:rPr>
              <a:t> = f"{key} = {</a:t>
            </a: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}"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exec(</a:t>
            </a:r>
            <a:r>
              <a:rPr lang="en-GB" sz="800" dirty="0" err="1">
                <a:latin typeface="Consolas" panose="020B0609020204030204" pitchFamily="49" charset="0"/>
              </a:rPr>
              <a:t>assign_str</a:t>
            </a:r>
            <a:r>
              <a:rPr lang="en-GB" sz="800" dirty="0" smtClean="0">
                <a:latin typeface="Consolas" panose="020B0609020204030204" pitchFamily="49" charset="0"/>
              </a:rPr>
              <a:t>)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deltax</a:t>
            </a:r>
            <a:r>
              <a:rPr lang="en-GB" sz="800" dirty="0">
                <a:latin typeface="Consolas" panose="020B0609020204030204" pitchFamily="49" charset="0"/>
              </a:rPr>
              <a:t> = L/N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x_list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np.arange</a:t>
            </a:r>
            <a:r>
              <a:rPr lang="en-GB" sz="800" dirty="0">
                <a:latin typeface="Consolas" panose="020B0609020204030204" pitchFamily="49" charset="0"/>
              </a:rPr>
              <a:t>(0, L, </a:t>
            </a:r>
            <a:r>
              <a:rPr lang="en-GB" sz="800" dirty="0" err="1">
                <a:latin typeface="Consolas" panose="020B0609020204030204" pitchFamily="49" charset="0"/>
              </a:rPr>
              <a:t>deltax</a:t>
            </a:r>
            <a:r>
              <a:rPr lang="en-GB" sz="800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    C = state</a:t>
            </a: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dCdt</a:t>
            </a:r>
            <a:r>
              <a:rPr lang="en-GB" sz="800" dirty="0">
                <a:latin typeface="Consolas" panose="020B0609020204030204" pitchFamily="49" charset="0"/>
              </a:rPr>
              <a:t> = -</a:t>
            </a:r>
            <a:r>
              <a:rPr lang="en-GB" sz="800" dirty="0" err="1">
                <a:latin typeface="Consolas" panose="020B0609020204030204" pitchFamily="49" charset="0"/>
              </a:rPr>
              <a:t>ddx</a:t>
            </a:r>
            <a:r>
              <a:rPr lang="en-GB" sz="800" dirty="0">
                <a:latin typeface="Consolas" panose="020B0609020204030204" pitchFamily="49" charset="0"/>
              </a:rPr>
              <a:t>(J(C, </a:t>
            </a:r>
            <a:r>
              <a:rPr lang="en-GB" sz="800" dirty="0" err="1">
                <a:latin typeface="Consolas" panose="020B0609020204030204" pitchFamily="49" charset="0"/>
              </a:rPr>
              <a:t>x_list</a:t>
            </a:r>
            <a:r>
              <a:rPr lang="en-GB" sz="800" dirty="0">
                <a:latin typeface="Consolas" panose="020B0609020204030204" pitchFamily="49" charset="0"/>
              </a:rPr>
              <a:t>, t, </a:t>
            </a:r>
            <a:r>
              <a:rPr lang="en-GB" sz="800" dirty="0" err="1">
                <a:latin typeface="Consolas" panose="020B0609020204030204" pitchFamily="49" charset="0"/>
              </a:rPr>
              <a:t>deltax</a:t>
            </a:r>
            <a:r>
              <a:rPr lang="en-GB" sz="800" dirty="0">
                <a:latin typeface="Consolas" panose="020B0609020204030204" pitchFamily="49" charset="0"/>
              </a:rPr>
              <a:t>), </a:t>
            </a:r>
            <a:r>
              <a:rPr lang="en-GB" sz="800" dirty="0" err="1">
                <a:latin typeface="Consolas" panose="020B0609020204030204" pitchFamily="49" charset="0"/>
              </a:rPr>
              <a:t>deltax</a:t>
            </a:r>
            <a:r>
              <a:rPr lang="en-GB" sz="800" dirty="0">
                <a:latin typeface="Consolas" panose="020B0609020204030204" pitchFamily="49" charset="0"/>
              </a:rPr>
              <a:t>) + f(C, </a:t>
            </a:r>
            <a:r>
              <a:rPr lang="en-GB" sz="800" dirty="0" err="1">
                <a:latin typeface="Consolas" panose="020B0609020204030204" pitchFamily="49" charset="0"/>
              </a:rPr>
              <a:t>x_list</a:t>
            </a:r>
            <a:r>
              <a:rPr lang="en-GB" sz="800" dirty="0">
                <a:latin typeface="Consolas" panose="020B0609020204030204" pitchFamily="49" charset="0"/>
              </a:rPr>
              <a:t>, t</a:t>
            </a:r>
            <a:r>
              <a:rPr lang="en-GB" sz="800" dirty="0" smtClean="0">
                <a:latin typeface="Consolas" panose="020B0609020204030204" pitchFamily="49" charset="0"/>
              </a:rPr>
              <a:t>)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return </a:t>
            </a:r>
            <a:r>
              <a:rPr lang="en-GB" sz="800" dirty="0" err="1">
                <a:latin typeface="Consolas" panose="020B0609020204030204" pitchFamily="49" charset="0"/>
              </a:rPr>
              <a:t>np.array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dCdt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C_init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np.zeros</a:t>
            </a:r>
            <a:r>
              <a:rPr lang="en-GB" sz="800" dirty="0">
                <a:latin typeface="Consolas" panose="020B0609020204030204" pitchFamily="49" charset="0"/>
              </a:rPr>
              <a:t>(N</a:t>
            </a:r>
            <a:r>
              <a:rPr lang="en-GB" sz="800" dirty="0" smtClean="0">
                <a:latin typeface="Consolas" panose="020B0609020204030204" pitchFamily="49" charset="0"/>
              </a:rPr>
              <a:t>)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C_init</a:t>
            </a:r>
            <a:r>
              <a:rPr lang="en-GB" sz="800" dirty="0">
                <a:latin typeface="Consolas" panose="020B0609020204030204" pitchFamily="49" charset="0"/>
              </a:rPr>
              <a:t>[</a:t>
            </a:r>
            <a:r>
              <a:rPr lang="en-GB" sz="800" dirty="0" err="1">
                <a:latin typeface="Consolas" panose="020B0609020204030204" pitchFamily="49" charset="0"/>
              </a:rPr>
              <a:t>int</a:t>
            </a:r>
            <a:r>
              <a:rPr lang="en-GB" sz="800" dirty="0">
                <a:latin typeface="Consolas" panose="020B0609020204030204" pitchFamily="49" charset="0"/>
              </a:rPr>
              <a:t>(N*1/50):</a:t>
            </a:r>
            <a:r>
              <a:rPr lang="en-GB" sz="800" dirty="0" err="1">
                <a:latin typeface="Consolas" panose="020B0609020204030204" pitchFamily="49" charset="0"/>
              </a:rPr>
              <a:t>int</a:t>
            </a:r>
            <a:r>
              <a:rPr lang="en-GB" sz="800" dirty="0">
                <a:latin typeface="Consolas" panose="020B0609020204030204" pitchFamily="49" charset="0"/>
              </a:rPr>
              <a:t>(N*2/6)] = </a:t>
            </a:r>
            <a:r>
              <a:rPr lang="en-GB" sz="800" dirty="0" smtClean="0">
                <a:latin typeface="Consolas" panose="020B0609020204030204" pitchFamily="49" charset="0"/>
              </a:rPr>
              <a:t>3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 = tuple(</a:t>
            </a:r>
            <a:r>
              <a:rPr lang="en-GB" sz="800" dirty="0" err="1">
                <a:latin typeface="Consolas" panose="020B0609020204030204" pitchFamily="49" charset="0"/>
              </a:rPr>
              <a:t>params_dict.items</a:t>
            </a:r>
            <a:r>
              <a:rPr lang="en-GB" sz="800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num_sol</a:t>
            </a:r>
            <a:r>
              <a:rPr lang="en-GB" sz="800" dirty="0" smtClean="0">
                <a:latin typeface="Consolas" panose="020B0609020204030204" pitchFamily="49" charset="0"/>
              </a:rPr>
              <a:t> </a:t>
            </a:r>
            <a:r>
              <a:rPr lang="en-GB" sz="800" dirty="0">
                <a:latin typeface="Consolas" panose="020B0609020204030204" pitchFamily="49" charset="0"/>
              </a:rPr>
              <a:t>= </a:t>
            </a:r>
            <a:r>
              <a:rPr lang="en-GB" sz="800" dirty="0" err="1">
                <a:latin typeface="Consolas" panose="020B0609020204030204" pitchFamily="49" charset="0"/>
              </a:rPr>
              <a:t>solve_ivp</a:t>
            </a:r>
            <a:r>
              <a:rPr lang="en-GB" sz="800" dirty="0">
                <a:latin typeface="Consolas" panose="020B0609020204030204" pitchFamily="49" charset="0"/>
              </a:rPr>
              <a:t>(DAR, (0, 100), </a:t>
            </a:r>
            <a:r>
              <a:rPr lang="en-GB" sz="800" dirty="0" err="1">
                <a:latin typeface="Consolas" panose="020B0609020204030204" pitchFamily="49" charset="0"/>
              </a:rPr>
              <a:t>C_init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args</a:t>
            </a:r>
            <a:r>
              <a:rPr lang="en-GB" sz="800" dirty="0">
                <a:latin typeface="Consolas" panose="020B0609020204030204" pitchFamily="49" charset="0"/>
              </a:rPr>
              <a:t>=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ns = </a:t>
            </a:r>
            <a:r>
              <a:rPr lang="en-GB" sz="800" dirty="0" err="1">
                <a:latin typeface="Consolas" panose="020B0609020204030204" pitchFamily="49" charset="0"/>
              </a:rPr>
              <a:t>num_sol.y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t_list</a:t>
            </a:r>
            <a:r>
              <a:rPr lang="en-GB" sz="800" dirty="0">
                <a:latin typeface="Consolas" panose="020B0609020204030204" pitchFamily="49" charset="0"/>
              </a:rPr>
              <a:t> = num_sol.t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fig, </a:t>
            </a: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plt.subplots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figsize</a:t>
            </a:r>
            <a:r>
              <a:rPr lang="en-GB" sz="800" dirty="0">
                <a:latin typeface="Consolas" panose="020B0609020204030204" pitchFamily="49" charset="0"/>
              </a:rPr>
              <a:t>=(16,8))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im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ax.imshow</a:t>
            </a:r>
            <a:r>
              <a:rPr lang="en-GB" sz="800" dirty="0">
                <a:latin typeface="Consolas" panose="020B0609020204030204" pitchFamily="49" charset="0"/>
              </a:rPr>
              <a:t>(ns, aspect="auto", extent=[</a:t>
            </a:r>
            <a:r>
              <a:rPr lang="en-GB" sz="800" dirty="0" err="1">
                <a:latin typeface="Consolas" panose="020B0609020204030204" pitchFamily="49" charset="0"/>
              </a:rPr>
              <a:t>t_list</a:t>
            </a:r>
            <a:r>
              <a:rPr lang="en-GB" sz="800" dirty="0">
                <a:latin typeface="Consolas" panose="020B0609020204030204" pitchFamily="49" charset="0"/>
              </a:rPr>
              <a:t>[0], </a:t>
            </a:r>
            <a:r>
              <a:rPr lang="en-GB" sz="800" dirty="0" err="1">
                <a:latin typeface="Consolas" panose="020B0609020204030204" pitchFamily="49" charset="0"/>
              </a:rPr>
              <a:t>t_list</a:t>
            </a:r>
            <a:r>
              <a:rPr lang="en-GB" sz="800" dirty="0">
                <a:latin typeface="Consolas" panose="020B0609020204030204" pitchFamily="49" charset="0"/>
              </a:rPr>
              <a:t>[-1], L, 0])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ax.set_xlabel</a:t>
            </a:r>
            <a:r>
              <a:rPr lang="en-GB" sz="800" dirty="0">
                <a:latin typeface="Consolas" panose="020B0609020204030204" pitchFamily="49" charset="0"/>
              </a:rPr>
              <a:t>("$t$")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ax.set_ylabel</a:t>
            </a:r>
            <a:r>
              <a:rPr lang="en-GB" sz="800" dirty="0">
                <a:latin typeface="Consolas" panose="020B0609020204030204" pitchFamily="49" charset="0"/>
              </a:rPr>
              <a:t>("$x$")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fig.colorbar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im</a:t>
            </a:r>
            <a:r>
              <a:rPr lang="en-GB" sz="800" dirty="0">
                <a:latin typeface="Consolas" panose="020B0609020204030204" pitchFamily="49" charset="0"/>
              </a:rPr>
              <a:t>,)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filename = "</a:t>
            </a:r>
            <a:r>
              <a:rPr lang="en-GB" sz="800" dirty="0" err="1">
                <a:latin typeface="Consolas" panose="020B0609020204030204" pitchFamily="49" charset="0"/>
              </a:rPr>
              <a:t>DAR_heatmap</a:t>
            </a:r>
            <a:r>
              <a:rPr lang="en-GB" sz="800" dirty="0">
                <a:latin typeface="Consolas" panose="020B0609020204030204" pitchFamily="49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plt.show</a:t>
            </a:r>
            <a:r>
              <a:rPr lang="en-GB" sz="800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print(</a:t>
            </a:r>
            <a:r>
              <a:rPr lang="en-GB" sz="800" dirty="0" err="1">
                <a:latin typeface="Consolas" panose="020B0609020204030204" pitchFamily="49" charset="0"/>
              </a:rPr>
              <a:t>params_dict.items</a:t>
            </a:r>
            <a:r>
              <a:rPr lang="en-GB" sz="800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fig, </a:t>
            </a: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plt.subplots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figsize</a:t>
            </a:r>
            <a:r>
              <a:rPr lang="en-GB" sz="800" dirty="0">
                <a:latin typeface="Consolas" panose="020B0609020204030204" pitchFamily="49" charset="0"/>
              </a:rPr>
              <a:t>=(16,8))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num_levels</a:t>
            </a:r>
            <a:r>
              <a:rPr lang="en-GB" sz="800" dirty="0">
                <a:latin typeface="Consolas" panose="020B0609020204030204" pitchFamily="49" charset="0"/>
              </a:rPr>
              <a:t> = 10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levels = [</a:t>
            </a:r>
            <a:r>
              <a:rPr lang="en-GB" sz="800" dirty="0" err="1">
                <a:latin typeface="Consolas" panose="020B0609020204030204" pitchFamily="49" charset="0"/>
              </a:rPr>
              <a:t>int</a:t>
            </a:r>
            <a:r>
              <a:rPr lang="en-GB" sz="800" dirty="0">
                <a:latin typeface="Consolas" panose="020B0609020204030204" pitchFamily="49" charset="0"/>
              </a:rPr>
              <a:t>(k*</a:t>
            </a:r>
            <a:r>
              <a:rPr lang="en-GB" sz="800" dirty="0" err="1">
                <a:latin typeface="Consolas" panose="020B0609020204030204" pitchFamily="49" charset="0"/>
              </a:rPr>
              <a:t>len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ns.T</a:t>
            </a:r>
            <a:r>
              <a:rPr lang="en-GB" sz="800" dirty="0">
                <a:latin typeface="Consolas" panose="020B0609020204030204" pitchFamily="49" charset="0"/>
              </a:rPr>
              <a:t>)/</a:t>
            </a:r>
            <a:r>
              <a:rPr lang="en-GB" sz="800" dirty="0" err="1">
                <a:latin typeface="Consolas" panose="020B0609020204030204" pitchFamily="49" charset="0"/>
              </a:rPr>
              <a:t>num_levels</a:t>
            </a:r>
            <a:r>
              <a:rPr lang="en-GB" sz="800" dirty="0">
                <a:latin typeface="Consolas" panose="020B0609020204030204" pitchFamily="49" charset="0"/>
              </a:rPr>
              <a:t>) for k in range(</a:t>
            </a:r>
            <a:r>
              <a:rPr lang="en-GB" sz="800" dirty="0" err="1">
                <a:latin typeface="Consolas" panose="020B0609020204030204" pitchFamily="49" charset="0"/>
              </a:rPr>
              <a:t>num_levels</a:t>
            </a:r>
            <a:r>
              <a:rPr lang="en-GB" sz="800" dirty="0">
                <a:latin typeface="Consolas" panose="020B0609020204030204" pitchFamily="49" charset="0"/>
              </a:rPr>
              <a:t>)]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colors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plt.cm.jet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np.linspace</a:t>
            </a:r>
            <a:r>
              <a:rPr lang="en-GB" sz="800" dirty="0">
                <a:latin typeface="Consolas" panose="020B0609020204030204" pitchFamily="49" charset="0"/>
              </a:rPr>
              <a:t>(0,1,num_levels))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for </a:t>
            </a:r>
            <a:r>
              <a:rPr lang="en-GB" sz="800" dirty="0" err="1">
                <a:latin typeface="Consolas" panose="020B0609020204030204" pitchFamily="49" charset="0"/>
              </a:rPr>
              <a:t>i</a:t>
            </a:r>
            <a:r>
              <a:rPr lang="en-GB" sz="800" dirty="0">
                <a:latin typeface="Consolas" panose="020B0609020204030204" pitchFamily="49" charset="0"/>
              </a:rPr>
              <a:t>, l in enumerate(levels):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ax.plot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ns.T</a:t>
            </a:r>
            <a:r>
              <a:rPr lang="en-GB" sz="800" dirty="0">
                <a:latin typeface="Consolas" panose="020B0609020204030204" pitchFamily="49" charset="0"/>
              </a:rPr>
              <a:t>[l],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</a:t>
            </a:r>
            <a:r>
              <a:rPr lang="en-GB" sz="800" dirty="0" err="1">
                <a:latin typeface="Consolas" panose="020B0609020204030204" pitchFamily="49" charset="0"/>
              </a:rPr>
              <a:t>colors</a:t>
            </a:r>
            <a:r>
              <a:rPr lang="en-GB" sz="800" dirty="0">
                <a:latin typeface="Consolas" panose="020B0609020204030204" pitchFamily="49" charset="0"/>
              </a:rPr>
              <a:t>[</a:t>
            </a:r>
            <a:r>
              <a:rPr lang="en-GB" sz="800" dirty="0" err="1">
                <a:latin typeface="Consolas" panose="020B0609020204030204" pitchFamily="49" charset="0"/>
              </a:rPr>
              <a:t>i</a:t>
            </a:r>
            <a:r>
              <a:rPr lang="en-GB" sz="800" dirty="0">
                <a:latin typeface="Consolas" panose="020B0609020204030204" pitchFamily="49" charset="0"/>
              </a:rPr>
              <a:t>], alpha=0.4, label=</a:t>
            </a:r>
            <a:r>
              <a:rPr lang="en-GB" sz="800" dirty="0" err="1">
                <a:latin typeface="Consolas" panose="020B0609020204030204" pitchFamily="49" charset="0"/>
              </a:rPr>
              <a:t>f"C</a:t>
            </a:r>
            <a:r>
              <a:rPr lang="en-GB" sz="800" dirty="0">
                <a:latin typeface="Consolas" panose="020B0609020204030204" pitchFamily="49" charset="0"/>
              </a:rPr>
              <a:t>(t={round(</a:t>
            </a:r>
            <a:r>
              <a:rPr lang="en-GB" sz="800" dirty="0" err="1">
                <a:latin typeface="Consolas" panose="020B0609020204030204" pitchFamily="49" charset="0"/>
              </a:rPr>
              <a:t>t_list</a:t>
            </a:r>
            <a:r>
              <a:rPr lang="en-GB" sz="800" dirty="0">
                <a:latin typeface="Consolas" panose="020B0609020204030204" pitchFamily="49" charset="0"/>
              </a:rPr>
              <a:t>[l],2)})")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ax.set_xlabel</a:t>
            </a:r>
            <a:r>
              <a:rPr lang="en-GB" sz="800" dirty="0">
                <a:latin typeface="Consolas" panose="020B0609020204030204" pitchFamily="49" charset="0"/>
              </a:rPr>
              <a:t>("x (depth)")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ax.legend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loc</a:t>
            </a:r>
            <a:r>
              <a:rPr lang="en-GB" sz="800" dirty="0">
                <a:latin typeface="Consolas" panose="020B0609020204030204" pitchFamily="49" charset="0"/>
              </a:rPr>
              <a:t>="upper right")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filename = "</a:t>
            </a:r>
            <a:r>
              <a:rPr lang="en-GB" sz="800" dirty="0" err="1">
                <a:latin typeface="Consolas" panose="020B0609020204030204" pitchFamily="49" charset="0"/>
              </a:rPr>
              <a:t>DAR_profile</a:t>
            </a:r>
            <a:r>
              <a:rPr lang="en-GB" sz="800" dirty="0">
                <a:latin typeface="Consolas" panose="020B0609020204030204" pitchFamily="49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plt.show</a:t>
            </a:r>
            <a:r>
              <a:rPr lang="en-GB" sz="800" dirty="0">
                <a:latin typeface="Consolas" panose="020B0609020204030204" pitchFamily="49" charset="0"/>
              </a:rPr>
              <a:t>()</a:t>
            </a:r>
            <a:endParaRPr lang="en-GB" sz="800" dirty="0">
              <a:latin typeface="Consolas" panose="020B0609020204030204" pitchFamily="49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047535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TemplateConfiguration><![CDATA[{"elementsMetadata":[{"type":"shape","id":"3e2bb467-8b42-4c8b-93c8-6cd04590fb8c","elementConfiguration":{"binding":"UserProfile.Offices.Workarea_{{DocumentLanguage}}","disableUpdates":false,"type":"text"}},{"type":"shape","id":"195ca46f-6491-49f5-b421-acea6c84b62c","elementConfiguration":{"format":"{{DateFormats.GeneralDate}}","binding":"Form.Date","disableUpdates":false,"type":"date"}},{"type":"shape","id":"986187ad-f869-4614-ac7b-8322e2e57ef0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2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YQBf8VZTCXAtdvuid0XdLw=="},{"name":"PresentationTitle","value":"AvlRTH9CWmogWkr2wzBeuoMxvbdSJL3VD6bUnXm5tkI="}]}]]></Templafy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5B29B696-7354-412C-9B8E-ED20D22F6B23}">
  <ds:schemaRefs/>
</ds:datastoreItem>
</file>

<file path=customXml/itemProps3.xml><?xml version="1.0" encoding="utf-8"?>
<ds:datastoreItem xmlns:ds="http://schemas.openxmlformats.org/officeDocument/2006/customXml" ds:itemID="{E2BB9A4E-C538-E849-A13B-27696786232A}">
  <ds:schemaRefs/>
</ds:datastoreItem>
</file>

<file path=customXml/itemProps4.xml><?xml version="1.0" encoding="utf-8"?>
<ds:datastoreItem xmlns:ds="http://schemas.openxmlformats.org/officeDocument/2006/customXml" ds:itemID="{E0923886-CA3E-174F-AFFE-AF6D24696DF9}">
  <ds:schemaRefs/>
</ds:datastoreItem>
</file>

<file path=customXml/itemProps5.xml><?xml version="1.0" encoding="utf-8"?>
<ds:datastoreItem xmlns:ds="http://schemas.openxmlformats.org/officeDocument/2006/customXml" ds:itemID="{4D5E1A10-B5E6-482A-9521-846112537EBC}">
  <ds:schemaRefs/>
</ds:datastoreItem>
</file>

<file path=customXml/itemProps6.xml><?xml version="1.0" encoding="utf-8"?>
<ds:datastoreItem xmlns:ds="http://schemas.openxmlformats.org/officeDocument/2006/customXml" ds:itemID="{7FEA1E6D-AEEC-41D9-9E9A-45BA2EAE1656}">
  <ds:schemaRefs/>
</ds:datastoreItem>
</file>

<file path=customXml/itemProps7.xml><?xml version="1.0" encoding="utf-8"?>
<ds:datastoreItem xmlns:ds="http://schemas.openxmlformats.org/officeDocument/2006/customXml" ds:itemID="{C1513A53-3199-4C35-85C0-E24E6BF71C2A}">
  <ds:schemaRefs/>
</ds:datastoreItem>
</file>

<file path=customXml/itemProps8.xml><?xml version="1.0" encoding="utf-8"?>
<ds:datastoreItem xmlns:ds="http://schemas.openxmlformats.org/officeDocument/2006/customXml" ds:itemID="{2544A875-8348-4300-97AE-9B1497E1E77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1753</TotalTime>
  <Words>1430</Words>
  <Application>Microsoft Office PowerPoint</Application>
  <PresentationFormat>Custom</PresentationFormat>
  <Paragraphs>202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Cambria Math</vt:lpstr>
      <vt:lpstr>Consolas</vt:lpstr>
      <vt:lpstr>Ink Free</vt:lpstr>
      <vt:lpstr>Open Sans</vt:lpstr>
      <vt:lpstr>Verdana</vt:lpstr>
      <vt:lpstr>Blank</vt:lpstr>
      <vt:lpstr>Spatial models: advection, rection, diffusion</vt:lpstr>
      <vt:lpstr>Spatial model: model parameters</vt:lpstr>
      <vt:lpstr>Equations:</vt:lpstr>
      <vt:lpstr>Case 1:</vt:lpstr>
      <vt:lpstr>Case 2:</vt:lpstr>
      <vt:lpstr>Case 3:</vt:lpstr>
      <vt:lpstr>Python code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Amalia Bogri</cp:lastModifiedBy>
  <cp:revision>144</cp:revision>
  <dcterms:created xsi:type="dcterms:W3CDTF">2017-07-31T08:31:56Z</dcterms:created>
  <dcterms:modified xsi:type="dcterms:W3CDTF">2021-11-16T21:46:21Z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637303945402291499</vt:lpwstr>
  </property>
  <property fmtid="{D5CDD505-2E9C-101B-9397-08002B2CF9AE}" pid="6" name="TemplafyLanguageCode">
    <vt:lpwstr>en-GB</vt:lpwstr>
  </property>
</Properties>
</file>