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31"/>
  </p:sldMasterIdLst>
  <p:notesMasterIdLst>
    <p:notesMasterId r:id="rId46"/>
  </p:notesMasterIdLst>
  <p:handoutMasterIdLst>
    <p:handoutMasterId r:id="rId47"/>
  </p:handoutMasterIdLst>
  <p:sldIdLst>
    <p:sldId id="260" r:id="rId32"/>
    <p:sldId id="275" r:id="rId33"/>
    <p:sldId id="286" r:id="rId34"/>
    <p:sldId id="284" r:id="rId35"/>
    <p:sldId id="285" r:id="rId36"/>
    <p:sldId id="261" r:id="rId37"/>
    <p:sldId id="276" r:id="rId38"/>
    <p:sldId id="277" r:id="rId39"/>
    <p:sldId id="278" r:id="rId40"/>
    <p:sldId id="279" r:id="rId41"/>
    <p:sldId id="280" r:id="rId42"/>
    <p:sldId id="281" r:id="rId43"/>
    <p:sldId id="282" r:id="rId44"/>
    <p:sldId id="283" r:id="rId45"/>
  </p:sldIdLst>
  <p:sldSz cx="12190413" cy="6858000"/>
  <p:notesSz cx="6858000" cy="9144000"/>
  <p:custDataLst>
    <p:tags r:id="rId48"/>
  </p:custDataLst>
  <p:defaultTex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p:defaultTextStyle>
  <p:extLst>
    <p:ext uri="{521415D9-36F7-43E2-AB2F-B90AF26B5E84}">
      <p14:sectionLst xmlns:p14="http://schemas.microsoft.com/office/powerpoint/2010/main">
        <p14:section name="Default Section" id="{6402D865-F801-9749-84A4-123D3DA4FBA9}">
          <p14:sldIdLst>
            <p14:sldId id="260"/>
            <p14:sldId id="275"/>
            <p14:sldId id="286"/>
            <p14:sldId id="284"/>
          </p14:sldIdLst>
        </p14:section>
        <p14:section name="Archive" id="{F9701F38-6F5E-CE48-AE32-0D5FE96E5A06}">
          <p14:sldIdLst>
            <p14:sldId id="285"/>
            <p14:sldId id="261"/>
            <p14:sldId id="276"/>
            <p14:sldId id="277"/>
            <p14:sldId id="278"/>
            <p14:sldId id="279"/>
            <p14:sldId id="280"/>
            <p14:sldId id="281"/>
            <p14:sldId id="282"/>
            <p14:sldId id="28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00"/>
    <a:srgbClr val="FEF0E8"/>
    <a:srgbClr val="E7E9FD"/>
    <a:srgbClr val="F6D04D"/>
    <a:srgbClr val="0033CC"/>
    <a:srgbClr val="171748"/>
    <a:srgbClr val="FFF2EB"/>
    <a:srgbClr val="E2E2F6"/>
    <a:srgbClr val="C2C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79" autoAdjust="0"/>
    <p:restoredTop sz="94878" autoAdjust="0"/>
  </p:normalViewPr>
  <p:slideViewPr>
    <p:cSldViewPr showGuides="1">
      <p:cViewPr varScale="1">
        <p:scale>
          <a:sx n="122" d="100"/>
          <a:sy n="122" d="100"/>
        </p:scale>
        <p:origin x="376" y="208"/>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8.xml"/><Relationship Id="rId21" Type="http://schemas.openxmlformats.org/officeDocument/2006/relationships/customXml" Target="../customXml/item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5.xml"/><Relationship Id="rId49"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Master" Target="slideMasters/slideMaster1.xml"/><Relationship Id="rId44" Type="http://schemas.openxmlformats.org/officeDocument/2006/relationships/slide" Target="slides/slide13.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tags" Target="tags/tag1.xml"/><Relationship Id="rId8" Type="http://schemas.openxmlformats.org/officeDocument/2006/relationships/customXml" Target="../customXml/item8.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notesMaster" Target="notesMasters/notesMaster1.xml"/><Relationship Id="rId20" Type="http://schemas.openxmlformats.org/officeDocument/2006/relationships/customXml" Target="../customXml/item20.xml"/><Relationship Id="rId41"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customXml" Target="../customXml/item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dirty="0">
              <a:latin typeface="Arial" panose="020B0604020202020204" pitchFamily="34" charset="0"/>
            </a:endParaRPr>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491ECFBD-4A0D-4BCF-98A8-E205F44719BF}" type="slidenum">
              <a:rPr lang="da-DK" smtClean="0">
                <a:latin typeface="Arial" panose="020B0604020202020204" pitchFamily="34" charset="0"/>
              </a:rPr>
              <a:pPr/>
              <a:t>‹#›</a:t>
            </a:fld>
            <a:endParaRPr lang="da-DK" dirty="0">
              <a:latin typeface="Arial" panose="020B0604020202020204" pitchFamily="34" charset="0"/>
            </a:endParaRPr>
          </a:p>
        </p:txBody>
      </p:sp>
    </p:spTree>
    <p:extLst>
      <p:ext uri="{BB962C8B-B14F-4D97-AF65-F5344CB8AC3E}">
        <p14:creationId xmlns:p14="http://schemas.microsoft.com/office/powerpoint/2010/main" val="1372809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defRPr>
            </a:lvl1pPr>
          </a:lstStyle>
          <a:p>
            <a:endParaRPr lang="da-DK" dirty="0"/>
          </a:p>
        </p:txBody>
      </p:sp>
      <p:sp>
        <p:nvSpPr>
          <p:cNvPr id="307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defRPr>
            </a:lvl1pPr>
          </a:lstStyle>
          <a:p>
            <a:fld id="{C734BB09-483B-4C4B-A5A4-C02A22055B01}" type="slidenum">
              <a:rPr lang="da-DK" smtClean="0"/>
              <a:pPr/>
              <a:t>‹#›</a:t>
            </a:fld>
            <a:endParaRPr lang="da-DK" dirty="0"/>
          </a:p>
        </p:txBody>
      </p:sp>
    </p:spTree>
    <p:extLst>
      <p:ext uri="{BB962C8B-B14F-4D97-AF65-F5344CB8AC3E}">
        <p14:creationId xmlns:p14="http://schemas.microsoft.com/office/powerpoint/2010/main" val="1277836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A">
    <p:bg>
      <p:bgPr>
        <a:solidFill>
          <a:schemeClr val="accent4"/>
        </a:solidFill>
        <a:effectLst/>
      </p:bgPr>
    </p:bg>
    <p:spTree>
      <p:nvGrpSpPr>
        <p:cNvPr id="1" name=""/>
        <p:cNvGrpSpPr/>
        <p:nvPr/>
      </p:nvGrpSpPr>
      <p:grpSpPr>
        <a:xfrm>
          <a:off x="0" y="0"/>
          <a:ext cx="0" cy="0"/>
          <a:chOff x="0" y="0"/>
          <a:chExt cx="0" cy="0"/>
        </a:xfrm>
      </p:grpSpPr>
      <p:sp>
        <p:nvSpPr>
          <p:cNvPr id="2" name="Background"/>
          <p:cNvSpPr/>
          <p:nvPr userDrawn="1"/>
        </p:nvSpPr>
        <p:spPr bwMode="auto">
          <a:xfrm>
            <a:off x="0" y="0"/>
            <a:ext cx="0" cy="0"/>
          </a:xfrm>
          <a:prstGeom prst="rect">
            <a:avLst/>
          </a:prstGeom>
          <a:solidFill>
            <a:srgbClr val="17174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1" name="Logo white">
            <a:extLst>
              <a:ext uri="{FF2B5EF4-FFF2-40B4-BE49-F238E27FC236}">
                <a16:creationId xmlns:a16="http://schemas.microsoft.com/office/drawing/2014/main" id="{275A6477-FE3A-4D40-B1FE-E46C11E344A5}"/>
              </a:ext>
            </a:extLst>
          </p:cNvPr>
          <p:cNvSpPr>
            <a:spLocks noChangeAspect="1"/>
          </p:cNvSpPr>
          <p:nvPr userDrawn="1">
            <p:custDataLst>
              <p:tags r:id="rId1"/>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bg1"/>
                </a:solidFill>
              </a:defRPr>
            </a:lvl1pPr>
          </a:lstStyle>
          <a:p>
            <a:pPr lvl="0"/>
            <a:r>
              <a:rPr lang="en-GB" noProof="0" dirty="0"/>
              <a:t>Click to edit Master title style</a:t>
            </a:r>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bg1"/>
                </a:solidFill>
              </a:defRPr>
            </a:lvl1pPr>
          </a:lstStyle>
          <a:p>
            <a:pPr lvl="0"/>
            <a:r>
              <a:rPr lang="en-GB" noProof="0" dirty="0"/>
              <a:t>Click to edit Master subtitle style</a:t>
            </a:r>
            <a:endParaRPr lang="en-GB" dirty="0"/>
          </a:p>
        </p:txBody>
      </p:sp>
      <p:sp>
        <p:nvSpPr>
          <p:cNvPr id="3" name="Footer Placeholder 2">
            <a:extLst>
              <a:ext uri="{FF2B5EF4-FFF2-40B4-BE49-F238E27FC236}">
                <a16:creationId xmlns:a16="http://schemas.microsoft.com/office/drawing/2014/main" id="{F2117C6C-7BC3-4888-BC29-FAB17565D119}"/>
              </a:ext>
            </a:extLst>
          </p:cNvPr>
          <p:cNvSpPr>
            <a:spLocks noGrp="1"/>
          </p:cNvSpPr>
          <p:nvPr>
            <p:ph type="ftr" sz="quarter" idx="16"/>
          </p:nvPr>
        </p:nvSpPr>
        <p:spPr/>
        <p:txBody>
          <a:bodyPr/>
          <a:lstStyle>
            <a:lvl1pPr>
              <a:defRPr>
                <a:noFill/>
              </a:defRPr>
            </a:lvl1pPr>
          </a:lstStyle>
          <a:p>
            <a:r>
              <a:rPr lang="en-GB" dirty="0"/>
              <a:t>Mathematical Models in Ecology - Competition</a:t>
            </a:r>
          </a:p>
        </p:txBody>
      </p:sp>
      <p:sp>
        <p:nvSpPr>
          <p:cNvPr id="4" name="Slide Number Placeholder 3">
            <a:extLst>
              <a:ext uri="{FF2B5EF4-FFF2-40B4-BE49-F238E27FC236}">
                <a16:creationId xmlns:a16="http://schemas.microsoft.com/office/drawing/2014/main" id="{E77E4668-D07F-4B96-9755-175402734855}"/>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2272145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ront/Pause A ">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AF9D3C51-A276-4E1F-B6B6-FD6A4E17EE28}"/>
              </a:ext>
            </a:extLst>
          </p:cNvPr>
          <p:cNvSpPr/>
          <p:nvPr userDrawn="1"/>
        </p:nvSpPr>
        <p:spPr bwMode="auto">
          <a:xfrm>
            <a:off x="0" y="0"/>
            <a:ext cx="12193200" cy="6861600"/>
          </a:xfrm>
          <a:prstGeom prst="rect">
            <a:avLst/>
          </a:prstGeom>
          <a:solidFill>
            <a:srgbClr val="17174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4" name="Date Placeholder 2">
            <a:extLst>
              <a:ext uri="{FF2B5EF4-FFF2-40B4-BE49-F238E27FC236}">
                <a16:creationId xmlns:a16="http://schemas.microsoft.com/office/drawing/2014/main" id="{C9776080-6230-4AB8-AB28-4D6744DD01F9}"/>
              </a:ext>
            </a:extLst>
          </p:cNvPr>
          <p:cNvSpPr>
            <a:spLocks noGrp="1"/>
          </p:cNvSpPr>
          <p:nvPr>
            <p:ph type="dt" sz="half" idx="10"/>
          </p:nvPr>
        </p:nvSpPr>
        <p:spPr>
          <a:xfrm>
            <a:off x="0" y="6912000"/>
            <a:ext cx="0" cy="0"/>
          </a:xfrm>
          <a:prstGeom prst="rect">
            <a:avLst/>
          </a:prstGeom>
        </p:spPr>
        <p:txBody>
          <a:bodyPr/>
          <a:lstStyle>
            <a:lvl1pPr>
              <a:defRPr>
                <a:noFill/>
              </a:defRPr>
            </a:lvl1pPr>
          </a:lstStyle>
          <a:p>
            <a:fld id="{181281FC-54B4-4547-A671-0E16254ECA74}" type="datetime1">
              <a:rPr lang="en-GB" smtClean="0"/>
              <a:t>10/10/2021</a:t>
            </a:fld>
            <a:endParaRPr lang="en-GB" dirty="0"/>
          </a:p>
        </p:txBody>
      </p:sp>
      <p:sp>
        <p:nvSpPr>
          <p:cNvPr id="5" name="Footer Placeholder 3">
            <a:extLst>
              <a:ext uri="{FF2B5EF4-FFF2-40B4-BE49-F238E27FC236}">
                <a16:creationId xmlns:a16="http://schemas.microsoft.com/office/drawing/2014/main" id="{2B7FFAE6-D148-4A15-9DFC-7D71B82020C9}"/>
              </a:ext>
            </a:extLst>
          </p:cNvPr>
          <p:cNvSpPr>
            <a:spLocks noGrp="1"/>
          </p:cNvSpPr>
          <p:nvPr>
            <p:ph type="ftr" sz="quarter" idx="11"/>
          </p:nvPr>
        </p:nvSpPr>
        <p:spPr>
          <a:xfrm>
            <a:off x="0" y="6912000"/>
            <a:ext cx="0" cy="0"/>
          </a:xfrm>
        </p:spPr>
        <p:txBody>
          <a:bodyPr/>
          <a:lstStyle>
            <a:lvl1pPr>
              <a:defRPr>
                <a:noFill/>
              </a:defRPr>
            </a:lvl1pPr>
          </a:lstStyle>
          <a:p>
            <a:r>
              <a:rPr lang="en-GB" dirty="0"/>
              <a:t>Mathematical Models in Ecology - Competition</a:t>
            </a:r>
          </a:p>
        </p:txBody>
      </p:sp>
      <p:sp>
        <p:nvSpPr>
          <p:cNvPr id="6" name="Slide Number Placeholder 4">
            <a:extLst>
              <a:ext uri="{FF2B5EF4-FFF2-40B4-BE49-F238E27FC236}">
                <a16:creationId xmlns:a16="http://schemas.microsoft.com/office/drawing/2014/main" id="{3125B57E-AFC7-4517-B327-461DB01D2867}"/>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0" name="Logo color">
            <a:extLst>
              <a:ext uri="{FF2B5EF4-FFF2-40B4-BE49-F238E27FC236}">
                <a16:creationId xmlns:a16="http://schemas.microsoft.com/office/drawing/2014/main" id="{B0EE486B-843B-49D6-90AE-5093AB56E30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Tree>
    <p:extLst>
      <p:ext uri="{BB962C8B-B14F-4D97-AF65-F5344CB8AC3E}">
        <p14:creationId xmlns:p14="http://schemas.microsoft.com/office/powerpoint/2010/main" val="232178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ont/Pause B">
    <p:bg>
      <p:bgRef idx="1001">
        <a:schemeClr val="bg1"/>
      </p:bgRef>
    </p:bg>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A3420087-96DF-432F-B192-585D42BF6A4E}"/>
              </a:ext>
            </a:extLst>
          </p:cNvPr>
          <p:cNvSpPr/>
          <p:nvPr userDrawn="1"/>
        </p:nvSpPr>
        <p:spPr bwMode="auto">
          <a:xfrm>
            <a:off x="0" y="0"/>
            <a:ext cx="12193200" cy="68616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3" name="Logo color">
            <a:extLst>
              <a:ext uri="{FF2B5EF4-FFF2-40B4-BE49-F238E27FC236}">
                <a16:creationId xmlns:a16="http://schemas.microsoft.com/office/drawing/2014/main" id="{09BBEE10-6A59-474F-B766-7643F97F869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171748"/>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6" name="Date Placeholder 2">
            <a:extLst>
              <a:ext uri="{FF2B5EF4-FFF2-40B4-BE49-F238E27FC236}">
                <a16:creationId xmlns:a16="http://schemas.microsoft.com/office/drawing/2014/main" id="{AF062B26-8169-4B93-8FD8-CFDB0855A961}"/>
              </a:ext>
            </a:extLst>
          </p:cNvPr>
          <p:cNvSpPr>
            <a:spLocks noGrp="1"/>
          </p:cNvSpPr>
          <p:nvPr>
            <p:ph type="dt" sz="half" idx="10"/>
          </p:nvPr>
        </p:nvSpPr>
        <p:spPr>
          <a:xfrm>
            <a:off x="0" y="6912000"/>
            <a:ext cx="0" cy="0"/>
          </a:xfrm>
          <a:prstGeom prst="rect">
            <a:avLst/>
          </a:prstGeom>
        </p:spPr>
        <p:txBody>
          <a:bodyPr/>
          <a:lstStyle>
            <a:lvl1pPr>
              <a:defRPr>
                <a:noFill/>
              </a:defRPr>
            </a:lvl1pPr>
          </a:lstStyle>
          <a:p>
            <a:fld id="{1AFC917D-1F23-C24A-A872-1275DB4EBA98}" type="datetime1">
              <a:rPr lang="en-GB" smtClean="0"/>
              <a:t>10/10/2021</a:t>
            </a:fld>
            <a:endParaRPr lang="en-GB" dirty="0"/>
          </a:p>
        </p:txBody>
      </p:sp>
      <p:sp>
        <p:nvSpPr>
          <p:cNvPr id="7" name="Footer Placeholder 3">
            <a:extLst>
              <a:ext uri="{FF2B5EF4-FFF2-40B4-BE49-F238E27FC236}">
                <a16:creationId xmlns:a16="http://schemas.microsoft.com/office/drawing/2014/main" id="{CA59923C-6F09-424E-AF1E-AC62326A9B2B}"/>
              </a:ext>
            </a:extLst>
          </p:cNvPr>
          <p:cNvSpPr>
            <a:spLocks noGrp="1"/>
          </p:cNvSpPr>
          <p:nvPr>
            <p:ph type="ftr" sz="quarter" idx="11"/>
          </p:nvPr>
        </p:nvSpPr>
        <p:spPr>
          <a:xfrm>
            <a:off x="0" y="6912000"/>
            <a:ext cx="0" cy="0"/>
          </a:xfrm>
        </p:spPr>
        <p:txBody>
          <a:bodyPr/>
          <a:lstStyle>
            <a:lvl1pPr>
              <a:defRPr>
                <a:noFill/>
              </a:defRPr>
            </a:lvl1pPr>
          </a:lstStyle>
          <a:p>
            <a:r>
              <a:rPr lang="en-GB" dirty="0"/>
              <a:t>Mathematical Models in Ecology - Competition</a:t>
            </a:r>
          </a:p>
        </p:txBody>
      </p:sp>
      <p:sp>
        <p:nvSpPr>
          <p:cNvPr id="9" name="Slide Number Placeholder 4">
            <a:extLst>
              <a:ext uri="{FF2B5EF4-FFF2-40B4-BE49-F238E27FC236}">
                <a16:creationId xmlns:a16="http://schemas.microsoft.com/office/drawing/2014/main" id="{4C299FA2-BF46-4410-B2CD-E3C80B7A9893}"/>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1" name="Bottom bar">
            <a:extLst>
              <a:ext uri="{FF2B5EF4-FFF2-40B4-BE49-F238E27FC236}">
                <a16:creationId xmlns:a16="http://schemas.microsoft.com/office/drawing/2014/main" id="{495865CE-5BE9-4122-8AB8-48E534DD88F7}"/>
              </a:ext>
            </a:extLst>
          </p:cNvPr>
          <p:cNvSpPr/>
          <p:nvPr userDrawn="1"/>
        </p:nvSpPr>
        <p:spPr bwMode="auto">
          <a:xfrm>
            <a:off x="0" y="6541200"/>
            <a:ext cx="12193200" cy="3168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2" name="Top bar">
            <a:extLst>
              <a:ext uri="{FF2B5EF4-FFF2-40B4-BE49-F238E27FC236}">
                <a16:creationId xmlns:a16="http://schemas.microsoft.com/office/drawing/2014/main" id="{0D436479-94F3-475C-8F8D-D3CDC81793FD}"/>
              </a:ext>
            </a:extLst>
          </p:cNvPr>
          <p:cNvSpPr/>
          <p:nvPr userDrawn="1"/>
        </p:nvSpPr>
        <p:spPr bwMode="auto">
          <a:xfrm>
            <a:off x="0" y="0"/>
            <a:ext cx="12193200" cy="504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34963761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B">
    <p:bg>
      <p:bgRef idx="1001">
        <a:schemeClr val="bg1"/>
      </p:bgRef>
    </p:bg>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tx1"/>
                </a:solidFill>
              </a:defRPr>
            </a:lvl1pPr>
          </a:lstStyle>
          <a:p>
            <a:pPr lvl="0"/>
            <a:r>
              <a:rPr lang="en-GB" noProof="0" dirty="0"/>
              <a:t>Click to edit Master title style</a:t>
            </a:r>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tx1"/>
                </a:solidFill>
              </a:defRPr>
            </a:lvl1pPr>
          </a:lstStyle>
          <a:p>
            <a:pPr lvl="0"/>
            <a:r>
              <a:rPr lang="en-GB" noProof="0" dirty="0"/>
              <a:t>Click to edit Master subtitle style</a:t>
            </a:r>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r>
              <a:rPr lang="en-GB" dirty="0"/>
              <a:t>Mathematical Models in Ecology - Competition</a:t>
            </a:r>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259193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A0E3C-0CE1-4BBF-A912-5A81BF3B7BCA}"/>
              </a:ext>
            </a:extLst>
          </p:cNvPr>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 name="Footer Placeholder 1">
            <a:extLst>
              <a:ext uri="{FF2B5EF4-FFF2-40B4-BE49-F238E27FC236}">
                <a16:creationId xmlns:a16="http://schemas.microsoft.com/office/drawing/2014/main" id="{1FCA8860-CDAD-4F91-9292-2B11655C191E}"/>
              </a:ext>
            </a:extLst>
          </p:cNvPr>
          <p:cNvSpPr>
            <a:spLocks noGrp="1"/>
          </p:cNvSpPr>
          <p:nvPr>
            <p:ph type="ftr" sz="quarter" idx="10"/>
          </p:nvPr>
        </p:nvSpPr>
        <p:spPr/>
        <p:txBody>
          <a:bodyPr/>
          <a:lstStyle/>
          <a:p>
            <a:r>
              <a:rPr lang="en-GB" dirty="0"/>
              <a:t>Mathematical Models in Ecology - Competition</a:t>
            </a:r>
          </a:p>
        </p:txBody>
      </p:sp>
      <p:sp>
        <p:nvSpPr>
          <p:cNvPr id="6" name="Slide Number Placeholder 5">
            <a:extLst>
              <a:ext uri="{FF2B5EF4-FFF2-40B4-BE49-F238E27FC236}">
                <a16:creationId xmlns:a16="http://schemas.microsoft.com/office/drawing/2014/main" id="{88C7A21B-9B48-4777-BF0D-9FB95719C2E7}"/>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187774059"/>
      </p:ext>
    </p:extLst>
  </p:cSld>
  <p:clrMapOvr>
    <a:masterClrMapping/>
  </p:clrMapOvr>
  <p:extLst>
    <p:ext uri="{DCECCB84-F9BA-43D5-87BE-67443E8EF086}">
      <p15:sldGuideLst xmlns:p15="http://schemas.microsoft.com/office/powerpoint/2012/main">
        <p15:guide id="1" pos="6984" userDrawn="1">
          <p15:clr>
            <a:srgbClr val="F26B43"/>
          </p15:clr>
        </p15:guide>
        <p15:guide id="2" pos="1117"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B1D5E1-0C4E-4A74-BE37-26307F7E2821}"/>
              </a:ext>
            </a:extLst>
          </p:cNvPr>
          <p:cNvSpPr>
            <a:spLocks noGrp="1"/>
          </p:cNvSpPr>
          <p:nvPr>
            <p:ph type="title"/>
          </p:nvPr>
        </p:nvSpPr>
        <p:spPr>
          <a:xfrm>
            <a:off x="1774726" y="426127"/>
            <a:ext cx="9312374" cy="972716"/>
          </a:xfrm>
        </p:spPr>
        <p:txBody>
          <a:bodyPr/>
          <a:lstStyle/>
          <a:p>
            <a:r>
              <a:rPr lang="en-GB" dirty="0"/>
              <a:t>Click to edit Master title style</a:t>
            </a:r>
          </a:p>
        </p:txBody>
      </p:sp>
      <p:sp>
        <p:nvSpPr>
          <p:cNvPr id="3" name="Content Placeholder 2"/>
          <p:cNvSpPr>
            <a:spLocks noGrp="1"/>
          </p:cNvSpPr>
          <p:nvPr>
            <p:ph sz="half" idx="1"/>
          </p:nvPr>
        </p:nvSpPr>
        <p:spPr>
          <a:xfrm>
            <a:off x="1774800" y="1706399"/>
            <a:ext cx="4410177"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678001" y="1706399"/>
            <a:ext cx="4409100"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Footer Placeholder 6">
            <a:extLst>
              <a:ext uri="{FF2B5EF4-FFF2-40B4-BE49-F238E27FC236}">
                <a16:creationId xmlns:a16="http://schemas.microsoft.com/office/drawing/2014/main" id="{02499420-B0E8-4C8A-8C00-E21262271ADD}"/>
              </a:ext>
            </a:extLst>
          </p:cNvPr>
          <p:cNvSpPr>
            <a:spLocks noGrp="1"/>
          </p:cNvSpPr>
          <p:nvPr>
            <p:ph type="ftr" sz="quarter" idx="10"/>
          </p:nvPr>
        </p:nvSpPr>
        <p:spPr/>
        <p:txBody>
          <a:bodyPr/>
          <a:lstStyle/>
          <a:p>
            <a:r>
              <a:rPr lang="en-GB" dirty="0"/>
              <a:t>Mathematical Models in Ecology - Competition</a:t>
            </a:r>
          </a:p>
        </p:txBody>
      </p:sp>
      <p:sp>
        <p:nvSpPr>
          <p:cNvPr id="8" name="Slide Number Placeholder 7">
            <a:extLst>
              <a:ext uri="{FF2B5EF4-FFF2-40B4-BE49-F238E27FC236}">
                <a16:creationId xmlns:a16="http://schemas.microsoft.com/office/drawing/2014/main" id="{E3EE7F0E-E606-41AC-BBBF-B5AECB1112EB}"/>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968907775"/>
      </p:ext>
    </p:extLst>
  </p:cSld>
  <p:clrMapOvr>
    <a:masterClrMapping/>
  </p:clrMapOvr>
  <p:extLst>
    <p:ext uri="{DCECCB84-F9BA-43D5-87BE-67443E8EF086}">
      <p15:sldGuideLst xmlns:p15="http://schemas.microsoft.com/office/powerpoint/2012/main">
        <p15:guide id="1" pos="1118">
          <p15:clr>
            <a:srgbClr val="F26B43"/>
          </p15:clr>
        </p15:guide>
        <p15:guide id="2" pos="3896">
          <p15:clr>
            <a:srgbClr val="F26B43"/>
          </p15:clr>
        </p15:guide>
        <p15:guide id="3" pos="4205">
          <p15:clr>
            <a:srgbClr val="F26B43"/>
          </p15:clr>
        </p15:guide>
        <p15:guide id="4" pos="6984">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two pictures">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0A2595F-A737-4D92-946C-EC0BBF885334}"/>
              </a:ext>
            </a:extLst>
          </p:cNvPr>
          <p:cNvSpPr>
            <a:spLocks noGrp="1"/>
          </p:cNvSpPr>
          <p:nvPr>
            <p:ph type="title"/>
          </p:nvPr>
        </p:nvSpPr>
        <p:spPr>
          <a:xfrm>
            <a:off x="1774726" y="426127"/>
            <a:ext cx="6048672" cy="972716"/>
          </a:xfrm>
        </p:spPr>
        <p:txBody>
          <a:bodyPr/>
          <a:lstStyle/>
          <a:p>
            <a:r>
              <a:rPr lang="en-GB" dirty="0"/>
              <a:t>Click to edit Master title style</a:t>
            </a:r>
          </a:p>
        </p:txBody>
      </p:sp>
      <p:sp>
        <p:nvSpPr>
          <p:cNvPr id="3" name="Content Placeholder 2"/>
          <p:cNvSpPr>
            <a:spLocks noGrp="1"/>
          </p:cNvSpPr>
          <p:nvPr>
            <p:ph idx="1"/>
          </p:nvPr>
        </p:nvSpPr>
        <p:spPr>
          <a:xfrm>
            <a:off x="1774726" y="1706328"/>
            <a:ext cx="6048672" cy="4545578"/>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8331213" y="849734"/>
            <a:ext cx="3859200" cy="25056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8331213" y="3563718"/>
            <a:ext cx="3859200" cy="25056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D2986237-C7E2-4498-82A4-361A340A6504}"/>
              </a:ext>
            </a:extLst>
          </p:cNvPr>
          <p:cNvSpPr>
            <a:spLocks noGrp="1"/>
          </p:cNvSpPr>
          <p:nvPr>
            <p:ph type="ftr" sz="quarter" idx="15"/>
          </p:nvPr>
        </p:nvSpPr>
        <p:spPr/>
        <p:txBody>
          <a:bodyPr/>
          <a:lstStyle/>
          <a:p>
            <a:r>
              <a:rPr lang="en-GB" dirty="0"/>
              <a:t>Mathematical Models in Ecology - Competition</a:t>
            </a:r>
          </a:p>
        </p:txBody>
      </p:sp>
      <p:sp>
        <p:nvSpPr>
          <p:cNvPr id="6" name="Slide Number Placeholder 5">
            <a:extLst>
              <a:ext uri="{FF2B5EF4-FFF2-40B4-BE49-F238E27FC236}">
                <a16:creationId xmlns:a16="http://schemas.microsoft.com/office/drawing/2014/main" id="{21664EEF-2B63-484E-803A-4FCD66F243A5}"/>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922670733"/>
      </p:ext>
    </p:extLst>
  </p:cSld>
  <p:clrMapOvr>
    <a:masterClrMapping/>
  </p:clrMapOvr>
  <p:extLst>
    <p:ext uri="{DCECCB84-F9BA-43D5-87BE-67443E8EF086}">
      <p15:sldGuideLst xmlns:p15="http://schemas.microsoft.com/office/powerpoint/2012/main">
        <p15:guide id="1" pos="4927" userDrawn="1">
          <p15:clr>
            <a:srgbClr val="F26B43"/>
          </p15:clr>
        </p15:guide>
        <p15:guide id="2" pos="5247" userDrawn="1">
          <p15:clr>
            <a:srgbClr val="F26B43"/>
          </p15:clr>
        </p15:guide>
        <p15:guide id="3" pos="1117" userDrawn="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pictures and text">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13382-11A1-48CE-B0A0-D8A7D26861FB}"/>
              </a:ext>
            </a:extLst>
          </p:cNvPr>
          <p:cNvSpPr>
            <a:spLocks noGrp="1"/>
          </p:cNvSpPr>
          <p:nvPr>
            <p:ph type="title"/>
          </p:nvPr>
        </p:nvSpPr>
        <p:spPr>
          <a:xfrm>
            <a:off x="4221360" y="426127"/>
            <a:ext cx="6865740" cy="972716"/>
          </a:xfrm>
        </p:spPr>
        <p:txBody>
          <a:bodyPr/>
          <a:lstStyle/>
          <a:p>
            <a:r>
              <a:rPr lang="en-GB" dirty="0"/>
              <a:t>Click to edit Master title style</a:t>
            </a:r>
          </a:p>
        </p:txBody>
      </p:sp>
      <p:sp>
        <p:nvSpPr>
          <p:cNvPr id="3" name="Content Placeholder 2"/>
          <p:cNvSpPr>
            <a:spLocks noGrp="1"/>
          </p:cNvSpPr>
          <p:nvPr>
            <p:ph idx="1"/>
          </p:nvPr>
        </p:nvSpPr>
        <p:spPr>
          <a:xfrm>
            <a:off x="4221360" y="1706328"/>
            <a:ext cx="6865740" cy="4545578"/>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1" y="1314523"/>
            <a:ext cx="3708000" cy="24552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1" y="3968153"/>
            <a:ext cx="3708000" cy="24552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AE26B732-1A52-4AA9-89FC-8FC5439E40DC}"/>
              </a:ext>
            </a:extLst>
          </p:cNvPr>
          <p:cNvSpPr>
            <a:spLocks noGrp="1"/>
          </p:cNvSpPr>
          <p:nvPr>
            <p:ph type="ftr" sz="quarter" idx="15"/>
          </p:nvPr>
        </p:nvSpPr>
        <p:spPr/>
        <p:txBody>
          <a:bodyPr/>
          <a:lstStyle/>
          <a:p>
            <a:r>
              <a:rPr lang="en-GB" dirty="0"/>
              <a:t>Mathematical Models in Ecology - Competition</a:t>
            </a:r>
          </a:p>
        </p:txBody>
      </p:sp>
      <p:sp>
        <p:nvSpPr>
          <p:cNvPr id="6" name="Slide Number Placeholder 5">
            <a:extLst>
              <a:ext uri="{FF2B5EF4-FFF2-40B4-BE49-F238E27FC236}">
                <a16:creationId xmlns:a16="http://schemas.microsoft.com/office/drawing/2014/main" id="{3B25D0DC-E43F-43DA-AA0F-C0C54C8939F7}"/>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83562364"/>
      </p:ext>
    </p:extLst>
  </p:cSld>
  <p:clrMapOvr>
    <a:masterClrMapping/>
  </p:clrMapOvr>
  <p:extLst>
    <p:ext uri="{DCECCB84-F9BA-43D5-87BE-67443E8EF086}">
      <p15:sldGuideLst xmlns:p15="http://schemas.microsoft.com/office/powerpoint/2012/main">
        <p15:guide id="1" pos="6984" userDrawn="1">
          <p15:clr>
            <a:srgbClr val="F26B43"/>
          </p15:clr>
        </p15:guide>
        <p15:guide id="2" pos="2660" userDrawn="1">
          <p15:clr>
            <a:srgbClr val="F26B43"/>
          </p15:clr>
        </p15:guide>
        <p15:guide id="3" pos="2335" userDrawn="1">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53C3-F3F7-4638-96F8-7CF20CB55E0C}"/>
              </a:ext>
            </a:extLst>
          </p:cNvPr>
          <p:cNvSpPr>
            <a:spLocks noGrp="1"/>
          </p:cNvSpPr>
          <p:nvPr>
            <p:ph type="title" hasCustomPrompt="1"/>
          </p:nvPr>
        </p:nvSpPr>
        <p:spPr>
          <a:xfrm>
            <a:off x="247650" y="980727"/>
            <a:ext cx="3740400" cy="418115"/>
          </a:xfrm>
        </p:spPr>
        <p:txBody>
          <a:bodyPr/>
          <a:lstStyle>
            <a:lvl1pPr>
              <a:defRPr sz="2400"/>
            </a:lvl1pPr>
          </a:lstStyle>
          <a:p>
            <a:r>
              <a:rPr lang="en-GB" dirty="0"/>
              <a:t>Click to add title one line</a:t>
            </a:r>
          </a:p>
        </p:txBody>
      </p:sp>
      <p:sp>
        <p:nvSpPr>
          <p:cNvPr id="15" name="Content Placeholder 2">
            <a:extLst>
              <a:ext uri="{FF2B5EF4-FFF2-40B4-BE49-F238E27FC236}">
                <a16:creationId xmlns:a16="http://schemas.microsoft.com/office/drawing/2014/main" id="{CC0DB591-4602-46B3-B1C3-1E64148AB9B7}"/>
              </a:ext>
            </a:extLst>
          </p:cNvPr>
          <p:cNvSpPr>
            <a:spLocks noGrp="1"/>
          </p:cNvSpPr>
          <p:nvPr>
            <p:ph idx="1"/>
          </p:nvPr>
        </p:nvSpPr>
        <p:spPr>
          <a:xfrm>
            <a:off x="247650" y="4407150"/>
            <a:ext cx="3740400" cy="184442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Text Placeholder 18">
            <a:extLst>
              <a:ext uri="{FF2B5EF4-FFF2-40B4-BE49-F238E27FC236}">
                <a16:creationId xmlns:a16="http://schemas.microsoft.com/office/drawing/2014/main" id="{68416079-1CFC-426F-A6ED-5AB355FC545F}"/>
              </a:ext>
            </a:extLst>
          </p:cNvPr>
          <p:cNvSpPr>
            <a:spLocks noGrp="1"/>
          </p:cNvSpPr>
          <p:nvPr>
            <p:ph type="body" sz="quarter" idx="21" hasCustomPrompt="1"/>
          </p:nvPr>
        </p:nvSpPr>
        <p:spPr>
          <a:xfrm>
            <a:off x="42227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p>
        </p:txBody>
      </p:sp>
      <p:sp>
        <p:nvSpPr>
          <p:cNvPr id="21" name="Content Placeholder 20">
            <a:extLst>
              <a:ext uri="{FF2B5EF4-FFF2-40B4-BE49-F238E27FC236}">
                <a16:creationId xmlns:a16="http://schemas.microsoft.com/office/drawing/2014/main" id="{D358873C-68BF-4E89-B536-B3248F2B25FE}"/>
              </a:ext>
            </a:extLst>
          </p:cNvPr>
          <p:cNvSpPr>
            <a:spLocks noGrp="1"/>
          </p:cNvSpPr>
          <p:nvPr>
            <p:ph sz="quarter" idx="22"/>
          </p:nvPr>
        </p:nvSpPr>
        <p:spPr>
          <a:xfrm>
            <a:off x="4222750" y="4406899"/>
            <a:ext cx="3740401"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endParaRPr lang="en-GB" dirty="0"/>
          </a:p>
        </p:txBody>
      </p:sp>
      <p:sp>
        <p:nvSpPr>
          <p:cNvPr id="23" name="Text Placeholder 22">
            <a:extLst>
              <a:ext uri="{FF2B5EF4-FFF2-40B4-BE49-F238E27FC236}">
                <a16:creationId xmlns:a16="http://schemas.microsoft.com/office/drawing/2014/main" id="{69A0E900-1FE2-4CC1-B435-93F3A1189356}"/>
              </a:ext>
            </a:extLst>
          </p:cNvPr>
          <p:cNvSpPr>
            <a:spLocks noGrp="1"/>
          </p:cNvSpPr>
          <p:nvPr>
            <p:ph type="body" sz="quarter" idx="23" hasCustomPrompt="1"/>
          </p:nvPr>
        </p:nvSpPr>
        <p:spPr>
          <a:xfrm>
            <a:off x="81978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p>
        </p:txBody>
      </p:sp>
      <p:sp>
        <p:nvSpPr>
          <p:cNvPr id="25" name="Content Placeholder 24">
            <a:extLst>
              <a:ext uri="{FF2B5EF4-FFF2-40B4-BE49-F238E27FC236}">
                <a16:creationId xmlns:a16="http://schemas.microsoft.com/office/drawing/2014/main" id="{E094886A-F110-4851-B1DA-8DFC40D509F8}"/>
              </a:ext>
            </a:extLst>
          </p:cNvPr>
          <p:cNvSpPr>
            <a:spLocks noGrp="1"/>
          </p:cNvSpPr>
          <p:nvPr>
            <p:ph sz="quarter" idx="24"/>
          </p:nvPr>
        </p:nvSpPr>
        <p:spPr>
          <a:xfrm>
            <a:off x="8197850" y="4406899"/>
            <a:ext cx="3740400"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endParaRPr lang="en-GB" dirty="0"/>
          </a:p>
        </p:txBody>
      </p:sp>
      <p:sp>
        <p:nvSpPr>
          <p:cNvPr id="9" name="Picture Placeholder 8">
            <a:extLst>
              <a:ext uri="{FF2B5EF4-FFF2-40B4-BE49-F238E27FC236}">
                <a16:creationId xmlns:a16="http://schemas.microsoft.com/office/drawing/2014/main" id="{91B02311-54A6-4455-B615-BBCA0DA742E4}"/>
              </a:ext>
            </a:extLst>
          </p:cNvPr>
          <p:cNvSpPr>
            <a:spLocks noGrp="1"/>
          </p:cNvSpPr>
          <p:nvPr>
            <p:ph type="pic" sz="quarter" idx="18" hasCustomPrompt="1"/>
          </p:nvPr>
        </p:nvSpPr>
        <p:spPr>
          <a:xfrm>
            <a:off x="247650" y="1546282"/>
            <a:ext cx="3740400" cy="2664000"/>
          </a:xfrm>
        </p:spPr>
        <p:txBody>
          <a:bodyPr/>
          <a:lstStyle>
            <a:lvl1pPr marL="0" indent="0" algn="ctr">
              <a:buNone/>
              <a:defRPr sz="1200"/>
            </a:lvl1pPr>
          </a:lstStyle>
          <a:p>
            <a:r>
              <a:rPr lang="en-GB" dirty="0"/>
              <a:t>Click the placeholder and paste image via Skyfish icon</a:t>
            </a:r>
          </a:p>
        </p:txBody>
      </p:sp>
      <p:sp>
        <p:nvSpPr>
          <p:cNvPr id="13" name="Picture Placeholder 8">
            <a:extLst>
              <a:ext uri="{FF2B5EF4-FFF2-40B4-BE49-F238E27FC236}">
                <a16:creationId xmlns:a16="http://schemas.microsoft.com/office/drawing/2014/main" id="{710A5827-3485-49A0-81F0-FF89EE34B804}"/>
              </a:ext>
            </a:extLst>
          </p:cNvPr>
          <p:cNvSpPr>
            <a:spLocks noGrp="1"/>
          </p:cNvSpPr>
          <p:nvPr>
            <p:ph type="pic" sz="quarter" idx="19" hasCustomPrompt="1"/>
          </p:nvPr>
        </p:nvSpPr>
        <p:spPr>
          <a:xfrm>
            <a:off x="4223149" y="1548581"/>
            <a:ext cx="3740400" cy="2664000"/>
          </a:xfrm>
        </p:spPr>
        <p:txBody>
          <a:bodyPr/>
          <a:lstStyle>
            <a:lvl1pPr marL="0" indent="0" algn="ctr">
              <a:buNone/>
              <a:defRPr sz="1200"/>
            </a:lvl1pPr>
          </a:lstStyle>
          <a:p>
            <a:r>
              <a:rPr lang="en-GB" dirty="0"/>
              <a:t>Click the placeholder and paste image via Skyfish icon</a:t>
            </a:r>
          </a:p>
        </p:txBody>
      </p:sp>
      <p:sp>
        <p:nvSpPr>
          <p:cNvPr id="14" name="Picture Placeholder 8">
            <a:extLst>
              <a:ext uri="{FF2B5EF4-FFF2-40B4-BE49-F238E27FC236}">
                <a16:creationId xmlns:a16="http://schemas.microsoft.com/office/drawing/2014/main" id="{E27B0558-FCB8-4A55-9BA9-182DFF0387F4}"/>
              </a:ext>
            </a:extLst>
          </p:cNvPr>
          <p:cNvSpPr>
            <a:spLocks noGrp="1"/>
          </p:cNvSpPr>
          <p:nvPr>
            <p:ph type="pic" sz="quarter" idx="20" hasCustomPrompt="1"/>
          </p:nvPr>
        </p:nvSpPr>
        <p:spPr>
          <a:xfrm>
            <a:off x="8198648" y="1546282"/>
            <a:ext cx="3740400" cy="2664000"/>
          </a:xfrm>
        </p:spPr>
        <p:txBody>
          <a:bodyPr/>
          <a:lstStyle>
            <a:lvl1pPr marL="0" indent="0" algn="ctr">
              <a:buNone/>
              <a:defRPr sz="1200"/>
            </a:lvl1pPr>
          </a:lstStyle>
          <a:p>
            <a:r>
              <a:rPr lang="en-GB" dirty="0"/>
              <a:t>Click the placeholder and paste image via Skyfish icon</a:t>
            </a:r>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r>
              <a:rPr lang="en-GB" dirty="0"/>
              <a:t>Mathematical Models in Ecology - Competition</a:t>
            </a:r>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8863740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p15:clr>
            <a:srgbClr val="F26B43"/>
          </p15:clr>
        </p15:guide>
        <p15:guide id="2" pos="7522" userDrawn="1">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97DEAA-3B7B-49C7-8C28-3F21F36A93D7}"/>
              </a:ext>
            </a:extLst>
          </p:cNvPr>
          <p:cNvSpPr>
            <a:spLocks noGrp="1"/>
          </p:cNvSpPr>
          <p:nvPr>
            <p:ph type="title"/>
          </p:nvPr>
        </p:nvSpPr>
        <p:spPr/>
        <p:txBody>
          <a:bodyPr/>
          <a:lstStyle/>
          <a:p>
            <a:r>
              <a:rPr lang="en-GB" dirty="0"/>
              <a:t>Click to edit Master title style</a:t>
            </a:r>
          </a:p>
        </p:txBody>
      </p:sp>
      <p:sp>
        <p:nvSpPr>
          <p:cNvPr id="2" name="Footer Placeholder 1">
            <a:extLst>
              <a:ext uri="{FF2B5EF4-FFF2-40B4-BE49-F238E27FC236}">
                <a16:creationId xmlns:a16="http://schemas.microsoft.com/office/drawing/2014/main" id="{51F74546-9D06-4CF7-806D-E04B043BF5A5}"/>
              </a:ext>
            </a:extLst>
          </p:cNvPr>
          <p:cNvSpPr>
            <a:spLocks noGrp="1"/>
          </p:cNvSpPr>
          <p:nvPr>
            <p:ph type="ftr" sz="quarter" idx="10"/>
          </p:nvPr>
        </p:nvSpPr>
        <p:spPr/>
        <p:txBody>
          <a:bodyPr/>
          <a:lstStyle/>
          <a:p>
            <a:r>
              <a:rPr lang="en-GB" dirty="0"/>
              <a:t>Mathematical Models in Ecology - Competition</a:t>
            </a:r>
          </a:p>
        </p:txBody>
      </p:sp>
      <p:sp>
        <p:nvSpPr>
          <p:cNvPr id="6" name="Slide Number Placeholder 5">
            <a:extLst>
              <a:ext uri="{FF2B5EF4-FFF2-40B4-BE49-F238E27FC236}">
                <a16:creationId xmlns:a16="http://schemas.microsoft.com/office/drawing/2014/main" id="{42F53AB3-8AAF-469F-AD3F-AE5E1A39D7C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0845512"/>
      </p:ext>
    </p:extLst>
  </p:cSld>
  <p:clrMapOvr>
    <a:masterClrMapping/>
  </p:clrMapOvr>
  <p:extLst>
    <p:ext uri="{DCECCB84-F9BA-43D5-87BE-67443E8EF086}">
      <p15:sldGuideLst xmlns:p15="http://schemas.microsoft.com/office/powerpoint/2012/main">
        <p15:guide id="1" pos="1117" userDrawn="1">
          <p15:clr>
            <a:srgbClr val="F26B43"/>
          </p15:clr>
        </p15:guide>
        <p15:guide id="2" pos="6984"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ogo og footer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E75ABF-082F-4A38-B952-09157E37A81A}"/>
              </a:ext>
            </a:extLst>
          </p:cNvPr>
          <p:cNvSpPr>
            <a:spLocks noGrp="1"/>
          </p:cNvSpPr>
          <p:nvPr>
            <p:ph type="ftr" sz="quarter" idx="10"/>
          </p:nvPr>
        </p:nvSpPr>
        <p:spPr/>
        <p:txBody>
          <a:bodyPr/>
          <a:lstStyle/>
          <a:p>
            <a:r>
              <a:rPr lang="en-GB" dirty="0"/>
              <a:t>Mathematical Models in Ecology - Competition</a:t>
            </a:r>
          </a:p>
        </p:txBody>
      </p:sp>
      <p:sp>
        <p:nvSpPr>
          <p:cNvPr id="5" name="Slide Number Placeholder 4">
            <a:extLst>
              <a:ext uri="{FF2B5EF4-FFF2-40B4-BE49-F238E27FC236}">
                <a16:creationId xmlns:a16="http://schemas.microsoft.com/office/drawing/2014/main" id="{D0A39F3A-7714-4FD6-9132-D60FFA220D9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266926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Logo color">
            <a:extLst>
              <a:ext uri="{FF2B5EF4-FFF2-40B4-BE49-F238E27FC236}">
                <a16:creationId xmlns:a16="http://schemas.microsoft.com/office/drawing/2014/main" id="{ADC92552-7939-46C1-AAFE-B97F51EBFFE9}"/>
              </a:ext>
            </a:extLst>
          </p:cNvPr>
          <p:cNvSpPr>
            <a:spLocks noChangeAspect="1"/>
          </p:cNvSpPr>
          <p:nvPr userDrawn="1">
            <p:custDataLst>
              <p:tags r:id="rId13"/>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171748"/>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11" name="Bottom bar">
            <a:extLst>
              <a:ext uri="{FF2B5EF4-FFF2-40B4-BE49-F238E27FC236}">
                <a16:creationId xmlns:a16="http://schemas.microsoft.com/office/drawing/2014/main" id="{FFFFD011-0D94-46EE-B45C-787FE82C3B5E}"/>
              </a:ext>
            </a:extLst>
          </p:cNvPr>
          <p:cNvSpPr/>
          <p:nvPr userDrawn="1"/>
        </p:nvSpPr>
        <p:spPr bwMode="auto">
          <a:xfrm>
            <a:off x="0" y="6541200"/>
            <a:ext cx="12193200" cy="3168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3" name="FLD_Presentation Title"/>
          <p:cNvSpPr>
            <a:spLocks noGrp="1"/>
          </p:cNvSpPr>
          <p:nvPr>
            <p:ph type="ftr" sz="quarter" idx="3"/>
          </p:nvPr>
        </p:nvSpPr>
        <p:spPr>
          <a:xfrm>
            <a:off x="0" y="6912000"/>
            <a:ext cx="0" cy="0"/>
          </a:xfrm>
          <a:prstGeom prst="rect">
            <a:avLst/>
          </a:prstGeom>
        </p:spPr>
        <p:txBody>
          <a:bodyPr vert="horz" lIns="0" tIns="0" rIns="0" bIns="0" rtlCol="0" anchor="t" anchorCtr="0"/>
          <a:lstStyle>
            <a:lvl1pPr algn="l">
              <a:spcBef>
                <a:spcPts val="0"/>
              </a:spcBef>
              <a:defRPr sz="700" b="0">
                <a:noFill/>
                <a:latin typeface="+mn-lt"/>
              </a:defRPr>
            </a:lvl1pPr>
          </a:lstStyle>
          <a:p>
            <a:r>
              <a:rPr lang="en-GB" dirty="0"/>
              <a:t>Mathematical Models in Ecology - Competition</a:t>
            </a:r>
          </a:p>
        </p:txBody>
      </p:sp>
      <p:sp>
        <p:nvSpPr>
          <p:cNvPr id="4" name="Slide Number Placeholder 3"/>
          <p:cNvSpPr>
            <a:spLocks noGrp="1"/>
          </p:cNvSpPr>
          <p:nvPr>
            <p:ph type="sldNum" sz="quarter" idx="4"/>
          </p:nvPr>
        </p:nvSpPr>
        <p:spPr>
          <a:xfrm>
            <a:off x="11506450" y="6541200"/>
            <a:ext cx="432600" cy="316800"/>
          </a:xfrm>
          <a:prstGeom prst="rect">
            <a:avLst/>
          </a:prstGeom>
        </p:spPr>
        <p:txBody>
          <a:bodyPr vert="horz" lIns="0" tIns="0" rIns="0" bIns="0" rtlCol="0" anchor="ctr" anchorCtr="0"/>
          <a:lstStyle>
            <a:lvl1pPr algn="l">
              <a:defRPr sz="700" b="1">
                <a:solidFill>
                  <a:schemeClr val="bg1"/>
                </a:solidFill>
                <a:latin typeface="+mn-lt"/>
              </a:defRPr>
            </a:lvl1pPr>
          </a:lstStyle>
          <a:p>
            <a:fld id="{103EA872-A674-449B-A120-B97244F8E91D}" type="slidenum">
              <a:rPr lang="en-GB" smtClean="0"/>
              <a:pPr/>
              <a:t>‹#›</a:t>
            </a:fld>
            <a:endParaRPr lang="en-GB" dirty="0"/>
          </a:p>
        </p:txBody>
      </p:sp>
      <p:sp>
        <p:nvSpPr>
          <p:cNvPr id="113666" name="Rectangle 2"/>
          <p:cNvSpPr>
            <a:spLocks noGrp="1" noChangeArrowheads="1"/>
          </p:cNvSpPr>
          <p:nvPr>
            <p:ph type="title"/>
          </p:nvPr>
        </p:nvSpPr>
        <p:spPr bwMode="auto">
          <a:xfrm>
            <a:off x="1774726" y="426127"/>
            <a:ext cx="9312374" cy="97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dirty="0"/>
              <a:t>Click to edit Master title style</a:t>
            </a:r>
          </a:p>
        </p:txBody>
      </p:sp>
      <p:sp>
        <p:nvSpPr>
          <p:cNvPr id="113667" name="Rectangle 3"/>
          <p:cNvSpPr>
            <a:spLocks noGrp="1" noChangeArrowheads="1"/>
          </p:cNvSpPr>
          <p:nvPr>
            <p:ph type="body" idx="1"/>
          </p:nvPr>
        </p:nvSpPr>
        <p:spPr bwMode="auto">
          <a:xfrm>
            <a:off x="1774726" y="1706328"/>
            <a:ext cx="9312374" cy="4545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endParaRPr lang="en-GB" dirty="0"/>
          </a:p>
        </p:txBody>
      </p:sp>
      <p:sp>
        <p:nvSpPr>
          <p:cNvPr id="113676" name="text" descr="{&quot;templafy&quot;:{&quot;id&quot;:&quot;3e2bb467-8b42-4c8b-93c8-6cd04590fb8c&quot;}}" title="UserProfile.Offices.Workarea_{{DocumentLanguage}}"/>
          <p:cNvSpPr>
            <a:spLocks noChangeArrowheads="1"/>
          </p:cNvSpPr>
          <p:nvPr userDrawn="1"/>
        </p:nvSpPr>
        <p:spPr bwMode="auto">
          <a:xfrm>
            <a:off x="1774726" y="6541200"/>
            <a:ext cx="3397071" cy="316800"/>
          </a:xfrm>
          <a:prstGeom prst="rect">
            <a:avLst/>
          </a:prstGeom>
          <a:noFill/>
          <a:ln>
            <a:noFill/>
          </a:ln>
        </p:spPr>
        <p:txBody>
          <a:bodyPr lIns="0" tIns="0" rIns="0" bIns="0" anchor="ctr" anchorCtr="0"/>
          <a:lstStyle/>
          <a:p>
            <a:pPr algn="l" eaLnBrk="0" hangingPunct="0">
              <a:spcBef>
                <a:spcPct val="0"/>
              </a:spcBef>
            </a:pPr>
            <a:r>
              <a:rPr lang="en-GB" sz="700" b="1" dirty="0">
                <a:solidFill>
                  <a:schemeClr val="bg1"/>
                </a:solidFill>
                <a:latin typeface="+mn-lt"/>
              </a:rPr>
              <a:t>DTU Food</a:t>
            </a:r>
          </a:p>
        </p:txBody>
      </p:sp>
      <p:sp>
        <p:nvSpPr>
          <p:cNvPr id="5" name="date" descr="{&quot;templafy&quot;:{&quot;id&quot;:&quot;195ca46f-6491-49f5-b421-acea6c84b62c&quot;}}" title="Form.Date">
            <a:extLst>
              <a:ext uri="{FF2B5EF4-FFF2-40B4-BE49-F238E27FC236}">
                <a16:creationId xmlns:a16="http://schemas.microsoft.com/office/drawing/2014/main" id="{792B975C-625D-4095-8E1D-63F20A11B57C}"/>
              </a:ext>
            </a:extLst>
          </p:cNvPr>
          <p:cNvSpPr/>
          <p:nvPr userDrawn="1"/>
        </p:nvSpPr>
        <p:spPr bwMode="auto">
          <a:xfrm>
            <a:off x="251363" y="6541200"/>
            <a:ext cx="1104013" cy="3168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en-GB" sz="700" b="1" i="0" u="none" strike="noStrike" cap="none" normalizeH="0" baseline="0" dirty="0">
                <a:ln>
                  <a:noFill/>
                </a:ln>
                <a:solidFill>
                  <a:schemeClr val="bg1"/>
                </a:solidFill>
                <a:effectLst/>
                <a:latin typeface="+mn-lt"/>
                <a:ea typeface="ＭＳ Ｐゴシック" pitchFamily="-80" charset="-128"/>
              </a:rPr>
              <a:t>28 September 2021</a:t>
            </a:r>
          </a:p>
        </p:txBody>
      </p:sp>
      <p:sp>
        <p:nvSpPr>
          <p:cNvPr id="7" name="text" descr="{&quot;templafy&quot;:{&quot;id&quot;:&quot;986187ad-f869-4614-ac7b-8322e2e57ef0&quot;}}" title="Form.PresentationTitle">
            <a:extLst>
              <a:ext uri="{FF2B5EF4-FFF2-40B4-BE49-F238E27FC236}">
                <a16:creationId xmlns:a16="http://schemas.microsoft.com/office/drawing/2014/main" id="{06B09BDB-1C7D-4F8A-8F1B-82D88054A428}"/>
              </a:ext>
            </a:extLst>
          </p:cNvPr>
          <p:cNvSpPr txBox="1"/>
          <p:nvPr userDrawn="1"/>
        </p:nvSpPr>
        <p:spPr>
          <a:xfrm>
            <a:off x="5591149" y="6541200"/>
            <a:ext cx="5495949" cy="316800"/>
          </a:xfrm>
          <a:prstGeom prst="rect">
            <a:avLst/>
          </a:prstGeom>
          <a:noFill/>
        </p:spPr>
        <p:txBody>
          <a:bodyPr wrap="square" lIns="0" tIns="0" rIns="0" bIns="0" rtlCol="0" anchor="ctr" anchorCtr="0">
            <a:noAutofit/>
          </a:bodyPr>
          <a:lstStyle/>
          <a:p>
            <a:pPr algn="r"/>
            <a:r>
              <a:rPr lang="en-GB" sz="700" dirty="0">
                <a:solidFill>
                  <a:schemeClr val="bg1"/>
                </a:solidFill>
                <a:latin typeface="+mn-lt"/>
              </a:rPr>
              <a:t>Mathematical Models in Ecology - Competition systems</a:t>
            </a:r>
          </a:p>
        </p:txBody>
      </p:sp>
      <p:sp>
        <p:nvSpPr>
          <p:cNvPr id="2" name="Top bar">
            <a:extLst>
              <a:ext uri="{FF2B5EF4-FFF2-40B4-BE49-F238E27FC236}">
                <a16:creationId xmlns:a16="http://schemas.microsoft.com/office/drawing/2014/main" id="{35912424-89BF-4A93-9096-3282916C71FE}"/>
              </a:ext>
            </a:extLst>
          </p:cNvPr>
          <p:cNvSpPr/>
          <p:nvPr userDrawn="1"/>
        </p:nvSpPr>
        <p:spPr bwMode="auto">
          <a:xfrm>
            <a:off x="0" y="0"/>
            <a:ext cx="12193200" cy="50400"/>
          </a:xfrm>
          <a:prstGeom prst="rect">
            <a:avLst/>
          </a:prstGeom>
          <a:solidFill>
            <a:srgbClr val="171748"/>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2454702602"/>
      </p:ext>
    </p:extLst>
  </p:cSld>
  <p:clrMap bg1="lt1" tx1="dk1" bg2="lt2" tx2="dk2" accent1="accent1" accent2="accent2" accent3="accent3" accent4="accent4" accent5="accent5" accent6="accent6" hlink="hlink" folHlink="folHlink"/>
  <p:sldLayoutIdLst>
    <p:sldLayoutId id="2147483663" r:id="rId1"/>
    <p:sldLayoutId id="2147483671" r:id="rId2"/>
    <p:sldLayoutId id="2147483664" r:id="rId3"/>
    <p:sldLayoutId id="2147483677" r:id="rId4"/>
    <p:sldLayoutId id="2147483672" r:id="rId5"/>
    <p:sldLayoutId id="2147483673" r:id="rId6"/>
    <p:sldLayoutId id="2147483676" r:id="rId7"/>
    <p:sldLayoutId id="2147483666" r:id="rId8"/>
    <p:sldLayoutId id="2147483667" r:id="rId9"/>
    <p:sldLayoutId id="2147483668" r:id="rId10"/>
    <p:sldLayoutId id="2147483669" r:id="rId11"/>
  </p:sldLayoutIdLst>
  <p:hf hdr="0"/>
  <p:txStyles>
    <p:title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p:titleStyle>
    <p:bodyStyle>
      <a:lvl1pPr marL="198000" indent="-198000" algn="l" rtl="0" eaLnBrk="1" fontAlgn="base" hangingPunct="1">
        <a:spcBef>
          <a:spcPct val="20000"/>
        </a:spcBef>
        <a:spcAft>
          <a:spcPct val="0"/>
        </a:spcAft>
        <a:buChar char="•"/>
        <a:defRPr sz="1800">
          <a:solidFill>
            <a:schemeClr val="tx1"/>
          </a:solidFill>
          <a:latin typeface="+mn-lt"/>
          <a:ea typeface="+mn-ea"/>
          <a:cs typeface="+mn-cs"/>
        </a:defRPr>
      </a:lvl1pPr>
      <a:lvl2pPr marL="414000" indent="-198000" algn="l" rtl="0" eaLnBrk="1" fontAlgn="base" hangingPunct="1">
        <a:spcBef>
          <a:spcPct val="20000"/>
        </a:spcBef>
        <a:spcAft>
          <a:spcPct val="0"/>
        </a:spcAft>
        <a:buChar char="–"/>
        <a:defRPr sz="1800">
          <a:solidFill>
            <a:schemeClr val="tx1"/>
          </a:solidFill>
          <a:latin typeface="+mn-lt"/>
          <a:ea typeface="+mn-ea"/>
        </a:defRPr>
      </a:lvl2pPr>
      <a:lvl3pPr marL="615600" indent="-198000" algn="l" rtl="0" eaLnBrk="1" fontAlgn="base" hangingPunct="1">
        <a:spcBef>
          <a:spcPct val="20000"/>
        </a:spcBef>
        <a:spcAft>
          <a:spcPct val="0"/>
        </a:spcAft>
        <a:buChar char="•"/>
        <a:defRPr sz="1800">
          <a:solidFill>
            <a:schemeClr val="tx1"/>
          </a:solidFill>
          <a:latin typeface="+mn-lt"/>
          <a:ea typeface="+mn-ea"/>
        </a:defRPr>
      </a:lvl3pPr>
      <a:lvl4pPr marL="828000" indent="-198000" algn="l" rtl="0" eaLnBrk="1" fontAlgn="base" hangingPunct="1">
        <a:spcBef>
          <a:spcPct val="20000"/>
        </a:spcBef>
        <a:spcAft>
          <a:spcPct val="0"/>
        </a:spcAft>
        <a:buChar char="–"/>
        <a:defRPr sz="1800">
          <a:solidFill>
            <a:schemeClr val="tx1"/>
          </a:solidFill>
          <a:latin typeface="+mn-lt"/>
          <a:ea typeface="+mn-ea"/>
        </a:defRPr>
      </a:lvl4pPr>
      <a:lvl5pPr marL="1026000" indent="-198000" algn="l" rtl="0" eaLnBrk="1" fontAlgn="base" hangingPunct="1">
        <a:spcBef>
          <a:spcPct val="20000"/>
        </a:spcBef>
        <a:spcAft>
          <a:spcPct val="0"/>
        </a:spcAft>
        <a:buChar char="»"/>
        <a:defRPr sz="1800">
          <a:solidFill>
            <a:schemeClr val="tx1"/>
          </a:solidFill>
          <a:latin typeface="+mn-lt"/>
          <a:ea typeface="+mn-ea"/>
        </a:defRPr>
      </a:lvl5pPr>
      <a:lvl6pPr marL="1026000" indent="-198000" algn="l" rtl="0" eaLnBrk="1" fontAlgn="base" hangingPunct="1">
        <a:spcBef>
          <a:spcPct val="20000"/>
        </a:spcBef>
        <a:spcAft>
          <a:spcPct val="0"/>
        </a:spcAft>
        <a:buChar char="»"/>
        <a:defRPr sz="1800">
          <a:solidFill>
            <a:schemeClr val="tx1"/>
          </a:solidFill>
          <a:latin typeface="+mn-lt"/>
          <a:ea typeface="+mn-ea"/>
        </a:defRPr>
      </a:lvl6pPr>
      <a:lvl7pPr marL="1026000" indent="-198000" algn="l" rtl="0" eaLnBrk="1" fontAlgn="base" hangingPunct="1">
        <a:spcBef>
          <a:spcPct val="20000"/>
        </a:spcBef>
        <a:spcAft>
          <a:spcPct val="0"/>
        </a:spcAft>
        <a:buChar char="»"/>
        <a:defRPr sz="1800">
          <a:solidFill>
            <a:schemeClr val="tx1"/>
          </a:solidFill>
          <a:latin typeface="+mn-lt"/>
          <a:ea typeface="+mn-ea"/>
        </a:defRPr>
      </a:lvl7pPr>
      <a:lvl8pPr marL="1026000" indent="-198000" algn="l" rtl="0" eaLnBrk="1" fontAlgn="base" hangingPunct="1">
        <a:spcBef>
          <a:spcPct val="20000"/>
        </a:spcBef>
        <a:spcAft>
          <a:spcPct val="0"/>
        </a:spcAft>
        <a:buChar char="»"/>
        <a:defRPr sz="1800">
          <a:solidFill>
            <a:schemeClr val="tx1"/>
          </a:solidFill>
          <a:latin typeface="+mn-lt"/>
          <a:ea typeface="+mn-ea"/>
        </a:defRPr>
      </a:lvl8pPr>
      <a:lvl9pPr marL="1026000" indent="-198000" algn="l" rtl="0" eaLnBrk="1" fontAlgn="base" hangingPunct="1">
        <a:spcBef>
          <a:spcPct val="20000"/>
        </a:spcBef>
        <a:spcAft>
          <a:spcPct val="0"/>
        </a:spcAft>
        <a:buChar char="»"/>
        <a:defRPr sz="18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8" userDrawn="1">
          <p15:clr>
            <a:srgbClr val="F26B43"/>
          </p15:clr>
        </p15:guide>
        <p15:guide id="4" orient="horz" pos="881" userDrawn="1">
          <p15:clr>
            <a:srgbClr val="F26B43"/>
          </p15:clr>
        </p15:guide>
        <p15:guide id="5" orient="horz" pos="1074" userDrawn="1">
          <p15:clr>
            <a:srgbClr val="F26B43"/>
          </p15:clr>
        </p15:guide>
        <p15:guide id="6" orient="horz" pos="39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11.xml"/><Relationship Id="rId1" Type="http://schemas.openxmlformats.org/officeDocument/2006/relationships/customXml" Target="../../customXml/item2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12.xml"/><Relationship Id="rId1" Type="http://schemas.openxmlformats.org/officeDocument/2006/relationships/customXml" Target="../../customXml/item5.xml"/></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slideLayout" Target="../slideLayouts/slideLayout3.xml"/><Relationship Id="rId21" Type="http://schemas.openxmlformats.org/officeDocument/2006/relationships/image" Target="../media/image52.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customXml" Target="../../customXml/item1.xml"/><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customXml" Target="../../customXml/item23.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23" Type="http://schemas.openxmlformats.org/officeDocument/2006/relationships/image" Target="../media/image54.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 Id="rId22"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microsoft.com/office/2007/relationships/hdphoto" Target="../media/hdphoto4.wdp"/><Relationship Id="rId2" Type="http://schemas.openxmlformats.org/officeDocument/2006/relationships/customXml" Target="../../customXml/item15.xml"/><Relationship Id="rId1" Type="http://schemas.openxmlformats.org/officeDocument/2006/relationships/customXml" Target="../../customXml/item6.xml"/><Relationship Id="rId6" Type="http://schemas.openxmlformats.org/officeDocument/2006/relationships/image" Target="../media/image56.png"/><Relationship Id="rId5" Type="http://schemas.openxmlformats.org/officeDocument/2006/relationships/image" Target="../media/image1.jpeg"/><Relationship Id="rId4" Type="http://schemas.openxmlformats.org/officeDocument/2006/relationships/image" Target="../media/image55.png"/></Relationships>
</file>

<file path=ppt/slides/_rels/slide13.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slideLayout" Target="../slideLayouts/slideLayout3.xml"/><Relationship Id="rId7" Type="http://schemas.openxmlformats.org/officeDocument/2006/relationships/image" Target="../media/image56.png"/><Relationship Id="rId2" Type="http://schemas.openxmlformats.org/officeDocument/2006/relationships/customXml" Target="../../customXml/item2.xml"/><Relationship Id="rId1" Type="http://schemas.openxmlformats.org/officeDocument/2006/relationships/customXml" Target="../../customXml/item19.xml"/><Relationship Id="rId6" Type="http://schemas.openxmlformats.org/officeDocument/2006/relationships/image" Target="../media/image1.jpeg"/><Relationship Id="rId5" Type="http://schemas.openxmlformats.org/officeDocument/2006/relationships/image" Target="../media/image58.png"/><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13.xml"/><Relationship Id="rId1" Type="http://schemas.openxmlformats.org/officeDocument/2006/relationships/customXml" Target="../../customXml/item10.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slideLayout" Target="../slideLayouts/slideLayout3.xm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customXml" Target="../../customXml/item21.xml"/><Relationship Id="rId16" Type="http://schemas.openxmlformats.org/officeDocument/2006/relationships/image" Target="../media/image13.png"/><Relationship Id="rId1" Type="http://schemas.openxmlformats.org/officeDocument/2006/relationships/customXml" Target="../../customXml/item7.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1.jpeg"/><Relationship Id="rId9" Type="http://schemas.openxmlformats.org/officeDocument/2006/relationships/image" Target="../media/image6.png"/><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3.xml"/><Relationship Id="rId7" Type="http://schemas.openxmlformats.org/officeDocument/2006/relationships/image" Target="../media/image17.png"/><Relationship Id="rId2" Type="http://schemas.openxmlformats.org/officeDocument/2006/relationships/customXml" Target="../../customXml/item29.xml"/><Relationship Id="rId1" Type="http://schemas.openxmlformats.org/officeDocument/2006/relationships/customXml" Target="../../customXml/item3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25.xml"/><Relationship Id="rId1" Type="http://schemas.openxmlformats.org/officeDocument/2006/relationships/customXml" Target="../../customXml/item26.xml"/><Relationship Id="rId5" Type="http://schemas.openxmlformats.org/officeDocument/2006/relationships/image" Target="../media/image19.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28.xml"/><Relationship Id="rId1" Type="http://schemas.openxmlformats.org/officeDocument/2006/relationships/customXml" Target="../../customXml/item27.xml"/><Relationship Id="rId5" Type="http://schemas.openxmlformats.org/officeDocument/2006/relationships/image" Target="../media/image1.jpe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slideLayout" Target="../slideLayouts/slideLayout3.xml"/><Relationship Id="rId7" Type="http://schemas.openxmlformats.org/officeDocument/2006/relationships/image" Target="../media/image70.png"/><Relationship Id="rId2" Type="http://schemas.openxmlformats.org/officeDocument/2006/relationships/customXml" Target="../../customXml/item8.xml"/><Relationship Id="rId1" Type="http://schemas.openxmlformats.org/officeDocument/2006/relationships/customXml" Target="../../customXml/item9.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110.png"/></Relationships>
</file>

<file path=ppt/slides/_rels/slide7.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slideLayout" Target="../slideLayouts/slideLayout3.xml"/><Relationship Id="rId21" Type="http://schemas.openxmlformats.org/officeDocument/2006/relationships/image" Target="../media/image29.png"/><Relationship Id="rId7" Type="http://schemas.openxmlformats.org/officeDocument/2006/relationships/image" Target="../media/image160.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customXml" Target="../../customXml/item18.xml"/><Relationship Id="rId16" Type="http://schemas.openxmlformats.org/officeDocument/2006/relationships/image" Target="../media/image25.png"/><Relationship Id="rId20" Type="http://schemas.openxmlformats.org/officeDocument/2006/relationships/image" Target="../media/image1.jpeg"/><Relationship Id="rId1" Type="http://schemas.openxmlformats.org/officeDocument/2006/relationships/customXml" Target="../../customXml/item20.xml"/><Relationship Id="rId6" Type="http://schemas.openxmlformats.org/officeDocument/2006/relationships/image" Target="../media/image140.png"/><Relationship Id="rId11" Type="http://schemas.openxmlformats.org/officeDocument/2006/relationships/image" Target="../media/image200.png"/><Relationship Id="rId5" Type="http://schemas.openxmlformats.org/officeDocument/2006/relationships/image" Target="../media/image90.png"/><Relationship Id="rId15" Type="http://schemas.openxmlformats.org/officeDocument/2006/relationships/image" Target="../media/image24.png"/><Relationship Id="rId10" Type="http://schemas.openxmlformats.org/officeDocument/2006/relationships/image" Target="../media/image190.png"/><Relationship Id="rId19" Type="http://schemas.openxmlformats.org/officeDocument/2006/relationships/image" Target="../media/image28.png"/><Relationship Id="rId4" Type="http://schemas.openxmlformats.org/officeDocument/2006/relationships/image" Target="../media/image80.png"/><Relationship Id="rId9" Type="http://schemas.openxmlformats.org/officeDocument/2006/relationships/image" Target="../media/image180.png"/><Relationship Id="rId14" Type="http://schemas.openxmlformats.org/officeDocument/2006/relationships/image" Target="../media/image23.png"/><Relationship Id="rId22"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microsoft.com/office/2007/relationships/hdphoto" Target="../media/hdphoto2.wdp"/><Relationship Id="rId2" Type="http://schemas.openxmlformats.org/officeDocument/2006/relationships/customXml" Target="../../customXml/item14.xml"/><Relationship Id="rId1" Type="http://schemas.openxmlformats.org/officeDocument/2006/relationships/customXml" Target="../../customXml/item4.xml"/><Relationship Id="rId6" Type="http://schemas.openxmlformats.org/officeDocument/2006/relationships/image" Target="../media/image31.png"/><Relationship Id="rId5" Type="http://schemas.openxmlformats.org/officeDocument/2006/relationships/image" Target="../media/image1.jpe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slideLayout" Target="../slideLayouts/slideLayout3.xml"/><Relationship Id="rId7" Type="http://schemas.openxmlformats.org/officeDocument/2006/relationships/image" Target="../media/image34.png"/><Relationship Id="rId2" Type="http://schemas.openxmlformats.org/officeDocument/2006/relationships/customXml" Target="../../customXml/item24.xml"/><Relationship Id="rId1" Type="http://schemas.openxmlformats.org/officeDocument/2006/relationships/customXml" Target="../../customXml/item17.xml"/><Relationship Id="rId6" Type="http://schemas.openxmlformats.org/officeDocument/2006/relationships/image" Target="../media/image1.jpeg"/><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p:txBody>
          <a:bodyPr/>
          <a:lstStyle/>
          <a:p>
            <a:r>
              <a:rPr lang="en-GB" dirty="0"/>
              <a:t>Structured population models</a:t>
            </a:r>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en-GB" sz="3200" dirty="0"/>
              <a:t>Group: Amalia Bogri, Christian </a:t>
            </a:r>
            <a:r>
              <a:rPr lang="en-GB" sz="3200" dirty="0" err="1"/>
              <a:t>Berrig</a:t>
            </a:r>
            <a:r>
              <a:rPr lang="en-GB" sz="3200" dirty="0"/>
              <a:t> &amp; Jonas </a:t>
            </a:r>
            <a:r>
              <a:rPr lang="en-GB" sz="3200" dirty="0" err="1"/>
              <a:t>Bolduan</a:t>
            </a:r>
            <a:endParaRPr lang="en-GB" sz="3200" dirty="0"/>
          </a:p>
        </p:txBody>
      </p:sp>
      <p:sp>
        <p:nvSpPr>
          <p:cNvPr id="2" name="Footer Placeholder 1">
            <a:extLst>
              <a:ext uri="{FF2B5EF4-FFF2-40B4-BE49-F238E27FC236}">
                <a16:creationId xmlns:a16="http://schemas.microsoft.com/office/drawing/2014/main" id="{A45995EB-10E4-4119-B468-5CD7D10A0933}"/>
              </a:ext>
            </a:extLst>
          </p:cNvPr>
          <p:cNvSpPr>
            <a:spLocks noGrp="1"/>
          </p:cNvSpPr>
          <p:nvPr>
            <p:ph type="ftr" sz="quarter" idx="16"/>
          </p:nvPr>
        </p:nvSpPr>
        <p:spPr/>
        <p:txBody>
          <a:bodyPr/>
          <a:lstStyle/>
          <a:p>
            <a:r>
              <a:rPr lang="en-GB" dirty="0"/>
              <a:t>Mathematical Models in Ecology - Competition</a:t>
            </a:r>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1</a:t>
            </a:fld>
            <a:endParaRPr lang="en-GB" dirty="0"/>
          </a:p>
        </p:txBody>
      </p:sp>
      <p:sp>
        <p:nvSpPr>
          <p:cNvPr id="7" name="TextBox 6">
            <a:extLst>
              <a:ext uri="{FF2B5EF4-FFF2-40B4-BE49-F238E27FC236}">
                <a16:creationId xmlns:a16="http://schemas.microsoft.com/office/drawing/2014/main" id="{D3066618-8E5D-6B4F-A19F-E32DACFE53C2}"/>
              </a:ext>
            </a:extLst>
          </p:cNvPr>
          <p:cNvSpPr txBox="1"/>
          <p:nvPr/>
        </p:nvSpPr>
        <p:spPr>
          <a:xfrm>
            <a:off x="2772104" y="3262350"/>
            <a:ext cx="6279930" cy="338554"/>
          </a:xfrm>
          <a:prstGeom prst="rect">
            <a:avLst/>
          </a:prstGeom>
          <a:noFill/>
        </p:spPr>
        <p:txBody>
          <a:bodyPr wrap="square">
            <a:spAutoFit/>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General model parameters</a:t>
            </a:r>
            <a:endParaRPr lang="en-DE" dirty="0"/>
          </a:p>
        </p:txBody>
      </p:sp>
    </p:spTree>
    <p:custDataLst>
      <p:custData r:id="rId1"/>
      <p:custData r:id="rId2"/>
    </p:custDataLst>
    <p:extLst>
      <p:ext uri="{BB962C8B-B14F-4D97-AF65-F5344CB8AC3E}">
        <p14:creationId xmlns:p14="http://schemas.microsoft.com/office/powerpoint/2010/main" val="2320714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10</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1: Code in Python</a:t>
            </a:r>
          </a:p>
        </p:txBody>
      </p:sp>
      <p:sp>
        <p:nvSpPr>
          <p:cNvPr id="6" name="TextBox 5"/>
          <p:cNvSpPr txBox="1"/>
          <p:nvPr/>
        </p:nvSpPr>
        <p:spPr>
          <a:xfrm>
            <a:off x="334566" y="1196752"/>
            <a:ext cx="4896544" cy="4770537"/>
          </a:xfrm>
          <a:prstGeom prst="rect">
            <a:avLst/>
          </a:prstGeom>
          <a:noFill/>
        </p:spPr>
        <p:txBody>
          <a:bodyPr wrap="square" lIns="0" tIns="0" rIns="0" bIns="0" rtlCol="0">
            <a:spAutoFit/>
          </a:bodyPr>
          <a:lstStyle/>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from </a:t>
            </a:r>
            <a:r>
              <a:rPr lang="en-GB" sz="1000" dirty="0" err="1">
                <a:latin typeface="Consolas" panose="020B0609020204030204" pitchFamily="49" charset="0"/>
                <a:ea typeface="Open Sans" panose="020B0606030504020204" pitchFamily="34" charset="0"/>
                <a:cs typeface="Open Sans" panose="020B0606030504020204" pitchFamily="34" charset="0"/>
              </a:rPr>
              <a:t>scipy.integrate</a:t>
            </a:r>
            <a:r>
              <a:rPr lang="en-GB" sz="1000" dirty="0">
                <a:latin typeface="Consolas" panose="020B0609020204030204" pitchFamily="49" charset="0"/>
                <a:ea typeface="Open Sans" panose="020B0606030504020204" pitchFamily="34" charset="0"/>
                <a:cs typeface="Open Sans" panose="020B0606030504020204" pitchFamily="34" charset="0"/>
              </a:rPr>
              <a:t> import </a:t>
            </a:r>
            <a:r>
              <a:rPr lang="en-GB" sz="1000" dirty="0" err="1">
                <a:latin typeface="Consolas" panose="020B0609020204030204" pitchFamily="49" charset="0"/>
                <a:ea typeface="Open Sans" panose="020B0606030504020204" pitchFamily="34" charset="0"/>
                <a:cs typeface="Open Sans" panose="020B0606030504020204" pitchFamily="34" charset="0"/>
              </a:rPr>
              <a:t>odeint</a:t>
            </a: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import </a:t>
            </a:r>
            <a:r>
              <a:rPr lang="en-GB" sz="1000" dirty="0" err="1">
                <a:latin typeface="Consolas" panose="020B0609020204030204" pitchFamily="49" charset="0"/>
                <a:ea typeface="Open Sans" panose="020B0606030504020204" pitchFamily="34" charset="0"/>
                <a:cs typeface="Open Sans" panose="020B0606030504020204" pitchFamily="34" charset="0"/>
              </a:rPr>
              <a:t>matplotlib.pyplot</a:t>
            </a:r>
            <a:r>
              <a:rPr lang="en-GB" sz="1000" dirty="0">
                <a:latin typeface="Consolas" panose="020B0609020204030204" pitchFamily="49" charset="0"/>
                <a:ea typeface="Open Sans" panose="020B0606030504020204" pitchFamily="34" charset="0"/>
                <a:cs typeface="Open Sans" panose="020B0606030504020204" pitchFamily="34" charset="0"/>
              </a:rPr>
              <a:t> as </a:t>
            </a:r>
            <a:r>
              <a:rPr lang="en-GB" sz="1000" dirty="0" err="1">
                <a:latin typeface="Consolas" panose="020B0609020204030204" pitchFamily="49" charset="0"/>
                <a:ea typeface="Open Sans" panose="020B0606030504020204" pitchFamily="34" charset="0"/>
                <a:cs typeface="Open Sans" panose="020B0606030504020204" pitchFamily="34" charset="0"/>
              </a:rPr>
              <a:t>plt</a:t>
            </a: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import </a:t>
            </a:r>
            <a:r>
              <a:rPr lang="en-GB" sz="1000" dirty="0" err="1">
                <a:latin typeface="Consolas" panose="020B0609020204030204" pitchFamily="49" charset="0"/>
                <a:ea typeface="Open Sans" panose="020B0606030504020204" pitchFamily="34" charset="0"/>
                <a:cs typeface="Open Sans" panose="020B0606030504020204" pitchFamily="34" charset="0"/>
              </a:rPr>
              <a:t>numpy</a:t>
            </a:r>
            <a:r>
              <a:rPr lang="en-GB" sz="1000" dirty="0">
                <a:latin typeface="Consolas" panose="020B0609020204030204" pitchFamily="49" charset="0"/>
                <a:ea typeface="Open Sans" panose="020B0606030504020204" pitchFamily="34" charset="0"/>
                <a:cs typeface="Open Sans" panose="020B0606030504020204" pitchFamily="34" charset="0"/>
              </a:rPr>
              <a:t> as np</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This is for reasonable </a:t>
            </a:r>
            <a:r>
              <a:rPr lang="en-GB" sz="1000" dirty="0" err="1">
                <a:latin typeface="Consolas" panose="020B0609020204030204" pitchFamily="49" charset="0"/>
                <a:ea typeface="Open Sans" panose="020B0606030504020204" pitchFamily="34" charset="0"/>
                <a:cs typeface="Open Sans" panose="020B0606030504020204" pitchFamily="34" charset="0"/>
              </a:rPr>
              <a:t>fontsize</a:t>
            </a:r>
            <a:r>
              <a:rPr lang="en-GB" sz="1000" dirty="0">
                <a:latin typeface="Consolas" panose="020B0609020204030204" pitchFamily="49" charset="0"/>
                <a:ea typeface="Open Sans" panose="020B0606030504020204" pitchFamily="34" charset="0"/>
                <a:cs typeface="Open Sans" panose="020B0606030504020204" pitchFamily="34" charset="0"/>
              </a:rPr>
              <a:t> universally defined:</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fs_label</a:t>
            </a:r>
            <a:r>
              <a:rPr lang="en-GB" sz="1000" dirty="0">
                <a:latin typeface="Consolas" panose="020B0609020204030204" pitchFamily="49" charset="0"/>
                <a:ea typeface="Open Sans" panose="020B0606030504020204" pitchFamily="34" charset="0"/>
                <a:cs typeface="Open Sans" panose="020B0606030504020204" pitchFamily="34" charset="0"/>
              </a:rPr>
              <a:t> = 16</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parameters = {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figure.titlesize</a:t>
            </a:r>
            <a:r>
              <a:rPr lang="en-GB" sz="1000" dirty="0">
                <a:latin typeface="Consolas" panose="020B0609020204030204" pitchFamily="49" charset="0"/>
                <a:ea typeface="Open Sans" panose="020B0606030504020204" pitchFamily="34" charset="0"/>
                <a:cs typeface="Open Sans" panose="020B0606030504020204" pitchFamily="34" charset="0"/>
              </a:rPr>
              <a:t>': fs_label+6,</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axes.labelsize</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fs_label</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axes.titlesize</a:t>
            </a:r>
            <a:r>
              <a:rPr lang="en-GB" sz="1000" dirty="0">
                <a:latin typeface="Consolas" panose="020B0609020204030204" pitchFamily="49" charset="0"/>
                <a:ea typeface="Open Sans" panose="020B0606030504020204" pitchFamily="34" charset="0"/>
                <a:cs typeface="Open Sans" panose="020B0606030504020204" pitchFamily="34" charset="0"/>
              </a:rPr>
              <a:t>': fs_label+4,</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xtick.labelsize</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fs_label</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ytick.labelsize</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fs_label</a:t>
            </a: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legend.fontsize</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fs_label</a:t>
            </a: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lines.linewidth</a:t>
            </a:r>
            <a:r>
              <a:rPr lang="en-GB" sz="1000" dirty="0">
                <a:latin typeface="Consolas" panose="020B0609020204030204" pitchFamily="49" charset="0"/>
                <a:ea typeface="Open Sans" panose="020B0606030504020204" pitchFamily="34" charset="0"/>
                <a:cs typeface="Open Sans" panose="020B0606030504020204" pitchFamily="34" charset="0"/>
              </a:rPr>
              <a:t>': 6</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plt.rcParams.update</a:t>
            </a:r>
            <a:r>
              <a:rPr lang="en-GB" sz="1000" dirty="0">
                <a:latin typeface="Consolas" panose="020B0609020204030204" pitchFamily="49" charset="0"/>
                <a:ea typeface="Open Sans" panose="020B0606030504020204" pitchFamily="34" charset="0"/>
                <a:cs typeface="Open Sans" panose="020B0606030504020204" pitchFamily="34" charset="0"/>
              </a:rPr>
              <a:t>(parameters)</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def</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deriv</a:t>
            </a:r>
            <a:r>
              <a:rPr lang="en-GB" sz="1000" dirty="0">
                <a:latin typeface="Consolas" panose="020B0609020204030204" pitchFamily="49" charset="0"/>
                <a:ea typeface="Open Sans" panose="020B0606030504020204" pitchFamily="34" charset="0"/>
                <a:cs typeface="Open Sans" panose="020B0606030504020204" pitchFamily="34" charset="0"/>
              </a:rPr>
              <a:t>(state, t, *</a:t>
            </a:r>
            <a:r>
              <a:rPr lang="en-GB" sz="1000" dirty="0" err="1">
                <a:latin typeface="Consolas" panose="020B0609020204030204" pitchFamily="49" charset="0"/>
                <a:ea typeface="Open Sans" panose="020B0606030504020204" pitchFamily="34" charset="0"/>
                <a:cs typeface="Open Sans" panose="020B0606030504020204" pitchFamily="34" charset="0"/>
              </a:rPr>
              <a:t>params</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eps, </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ds, </a:t>
            </a:r>
            <a:r>
              <a:rPr lang="en-GB" sz="1000" dirty="0" err="1">
                <a:latin typeface="Consolas" panose="020B0609020204030204" pitchFamily="49" charset="0"/>
                <a:ea typeface="Open Sans" panose="020B0606030504020204" pitchFamily="34" charset="0"/>
                <a:cs typeface="Open Sans" panose="020B0606030504020204" pitchFamily="34" charset="0"/>
              </a:rPr>
              <a:t>c_max</a:t>
            </a:r>
            <a:r>
              <a:rPr lang="en-GB" sz="1000" dirty="0">
                <a:latin typeface="Consolas" panose="020B0609020204030204" pitchFamily="49" charset="0"/>
                <a:ea typeface="Open Sans" panose="020B0606030504020204" pitchFamily="34" charset="0"/>
                <a:cs typeface="Open Sans" panose="020B0606030504020204" pitchFamily="34" charset="0"/>
              </a:rPr>
              <a:t>, r, K, </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params</a:t>
            </a: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 Ns = state[:</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state[</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R = </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[0]</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C = lambda i: R*</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c_max</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]/(R*</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c_max</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dR_dt</a:t>
            </a:r>
            <a:r>
              <a:rPr lang="en-GB" sz="1000" dirty="0">
                <a:latin typeface="Consolas" panose="020B0609020204030204" pitchFamily="49" charset="0"/>
                <a:ea typeface="Open Sans" panose="020B0606030504020204" pitchFamily="34" charset="0"/>
                <a:cs typeface="Open Sans" panose="020B0606030504020204" pitchFamily="34" charset="0"/>
              </a:rPr>
              <a:t> = r*K - r*R - sum(C(</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)*Ns[</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 for </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 in range(</a:t>
            </a:r>
            <a:r>
              <a:rPr lang="en-GB" sz="1000" dirty="0" err="1">
                <a:latin typeface="Consolas" panose="020B0609020204030204" pitchFamily="49" charset="0"/>
                <a:ea typeface="Open Sans" panose="020B0606030504020204" pitchFamily="34" charset="0"/>
                <a:cs typeface="Open Sans" panose="020B0606030504020204" pitchFamily="34" charset="0"/>
              </a:rPr>
              <a:t>len</a:t>
            </a:r>
            <a:r>
              <a:rPr lang="en-GB" sz="1000" dirty="0">
                <a:latin typeface="Consolas" panose="020B0609020204030204" pitchFamily="49" charset="0"/>
                <a:ea typeface="Open Sans" panose="020B0606030504020204" pitchFamily="34" charset="0"/>
                <a:cs typeface="Open Sans" panose="020B0606030504020204" pitchFamily="34" charset="0"/>
              </a:rPr>
              <a:t>(Ns)))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dN_dt</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np.zeros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len</a:t>
            </a:r>
            <a:r>
              <a:rPr lang="en-GB" sz="1000" dirty="0">
                <a:latin typeface="Consolas" panose="020B0609020204030204" pitchFamily="49" charset="0"/>
                <a:ea typeface="Open Sans" panose="020B0606030504020204" pitchFamily="34" charset="0"/>
                <a:cs typeface="Open Sans" panose="020B0606030504020204" pitchFamily="34" charset="0"/>
              </a:rPr>
              <a:t>(Ns))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for </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 N in enumerate(Ns):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dN_dt</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 = eps[</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]*C(</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)*N - ds[</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]*N</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return </a:t>
            </a:r>
            <a:r>
              <a:rPr lang="en-GB" sz="1000" dirty="0" err="1">
                <a:latin typeface="Consolas" panose="020B0609020204030204" pitchFamily="49" charset="0"/>
                <a:ea typeface="Open Sans" panose="020B0606030504020204" pitchFamily="34" charset="0"/>
                <a:cs typeface="Open Sans" panose="020B0606030504020204" pitchFamily="34" charset="0"/>
              </a:rPr>
              <a:t>np.array</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dR_dt</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dN_dt</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p:txBody>
      </p:sp>
      <p:sp>
        <p:nvSpPr>
          <p:cNvPr id="7" name="TextBox 6"/>
          <p:cNvSpPr txBox="1"/>
          <p:nvPr/>
        </p:nvSpPr>
        <p:spPr>
          <a:xfrm>
            <a:off x="5375126" y="260648"/>
            <a:ext cx="6696744" cy="6155531"/>
          </a:xfrm>
          <a:prstGeom prst="rect">
            <a:avLst/>
          </a:prstGeom>
          <a:noFill/>
        </p:spPr>
        <p:txBody>
          <a:bodyPr wrap="square" lIns="0" tIns="0" rIns="0" bIns="0" rtlCol="0">
            <a:spAutoFit/>
          </a:bodyPr>
          <a:lstStyle/>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 365 # day/</a:t>
            </a:r>
            <a:r>
              <a:rPr lang="en-GB" sz="1000" dirty="0" err="1">
                <a:latin typeface="Consolas" panose="020B0609020204030204" pitchFamily="49" charset="0"/>
                <a:ea typeface="Open Sans" panose="020B0606030504020204" pitchFamily="34" charset="0"/>
                <a:cs typeface="Open Sans" panose="020B0606030504020204" pitchFamily="34" charset="0"/>
              </a:rPr>
              <a:t>yr</a:t>
            </a: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feed_freq</a:t>
            </a:r>
            <a:r>
              <a:rPr lang="en-GB" sz="1000" dirty="0">
                <a:latin typeface="Consolas" panose="020B0609020204030204" pitchFamily="49" charset="0"/>
                <a:ea typeface="Open Sans" panose="020B0606030504020204" pitchFamily="34" charset="0"/>
                <a:cs typeface="Open Sans" panose="020B0606030504020204" pitchFamily="34" charset="0"/>
              </a:rPr>
              <a:t> = 1 # 1/day (eats every day)</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feed_quant</a:t>
            </a:r>
            <a:r>
              <a:rPr lang="en-GB" sz="1000" dirty="0">
                <a:latin typeface="Consolas" panose="020B0609020204030204" pitchFamily="49" charset="0"/>
                <a:ea typeface="Open Sans" panose="020B0606030504020204" pitchFamily="34" charset="0"/>
                <a:cs typeface="Open Sans" panose="020B0606030504020204" pitchFamily="34" charset="0"/>
              </a:rPr>
              <a:t> = 0.01 # g (single meal quant)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feed_yr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feed_quant</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feed_freq</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 g/</a:t>
            </a:r>
            <a:r>
              <a:rPr lang="en-GB" sz="1000" dirty="0" err="1">
                <a:latin typeface="Consolas" panose="020B0609020204030204" pitchFamily="49" charset="0"/>
                <a:ea typeface="Open Sans" panose="020B0606030504020204" pitchFamily="34" charset="0"/>
                <a:cs typeface="Open Sans" panose="020B0606030504020204" pitchFamily="34" charset="0"/>
              </a:rPr>
              <a:t>yr</a:t>
            </a: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offspring = 4 # </a:t>
            </a:r>
            <a:r>
              <a:rPr lang="en-GB" sz="1000" dirty="0" err="1">
                <a:latin typeface="Consolas" panose="020B0609020204030204" pitchFamily="49" charset="0"/>
                <a:ea typeface="Open Sans" panose="020B0606030504020204" pitchFamily="34" charset="0"/>
                <a:cs typeface="Open Sans" panose="020B0606030504020204" pitchFamily="34" charset="0"/>
              </a:rPr>
              <a:t>offspr</a:t>
            </a:r>
            <a:r>
              <a:rPr lang="en-GB" sz="1000" dirty="0">
                <a:latin typeface="Consolas" panose="020B0609020204030204" pitchFamily="49" charset="0"/>
                <a:ea typeface="Open Sans" panose="020B0606030504020204" pitchFamily="34" charset="0"/>
                <a:cs typeface="Open Sans" panose="020B0606030504020204" pitchFamily="34" charset="0"/>
              </a:rPr>
              <a:t>/(beetle*</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eps = [offspring/</a:t>
            </a:r>
            <a:r>
              <a:rPr lang="en-GB" sz="1000" dirty="0" err="1">
                <a:latin typeface="Consolas" panose="020B0609020204030204" pitchFamily="49" charset="0"/>
                <a:ea typeface="Open Sans" panose="020B0606030504020204" pitchFamily="34" charset="0"/>
                <a:cs typeface="Open Sans" panose="020B0606030504020204" pitchFamily="34" charset="0"/>
              </a:rPr>
              <a:t>feed_yr</a:t>
            </a:r>
            <a:r>
              <a:rPr lang="en-GB" sz="1000" dirty="0">
                <a:latin typeface="Consolas" panose="020B0609020204030204" pitchFamily="49" charset="0"/>
                <a:ea typeface="Open Sans" panose="020B0606030504020204" pitchFamily="34" charset="0"/>
                <a:cs typeface="Open Sans" panose="020B0606030504020204" pitchFamily="34" charset="0"/>
              </a:rPr>
              <a:t>]*2 # 1/g  # Unit: [#N/g]</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 [0.0000012, 0.0000012] # </a:t>
            </a:r>
            <a:r>
              <a:rPr lang="en-GB" sz="1000" dirty="0" err="1">
                <a:latin typeface="Consolas" panose="020B0609020204030204" pitchFamily="49" charset="0"/>
                <a:ea typeface="Open Sans" panose="020B0606030504020204" pitchFamily="34" charset="0"/>
                <a:cs typeface="Open Sans" panose="020B0606030504020204" pitchFamily="34" charset="0"/>
              </a:rPr>
              <a:t>sqm</a:t>
            </a:r>
            <a:r>
              <a:rPr lang="en-GB" sz="1000" dirty="0">
                <a:latin typeface="Consolas" panose="020B0609020204030204" pitchFamily="49" charset="0"/>
                <a:ea typeface="Open Sans" panose="020B0606030504020204" pitchFamily="34" charset="0"/>
                <a:cs typeface="Open Sans" panose="020B0606030504020204" pitchFamily="34" charset="0"/>
              </a:rPr>
              <a:t> /(day*beetle)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ds = [1/</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1/</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 Unit: [1/day]</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c_maxs</a:t>
            </a:r>
            <a:r>
              <a:rPr lang="en-GB" sz="1000" dirty="0">
                <a:latin typeface="Consolas" panose="020B0609020204030204" pitchFamily="49" charset="0"/>
                <a:ea typeface="Open Sans" panose="020B0606030504020204" pitchFamily="34" charset="0"/>
                <a:cs typeface="Open Sans" panose="020B0606030504020204" pitchFamily="34" charset="0"/>
              </a:rPr>
              <a:t> = [0.1, 0.12] # g/(beetle*day)</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r = 10/</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 Unit: [1/day]</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K = 10000 # Unit: [g/</a:t>
            </a:r>
            <a:r>
              <a:rPr lang="en-GB" sz="1000" dirty="0" err="1">
                <a:latin typeface="Consolas" panose="020B0609020204030204" pitchFamily="49" charset="0"/>
                <a:ea typeface="Open Sans" panose="020B0606030504020204" pitchFamily="34" charset="0"/>
                <a:cs typeface="Open Sans" panose="020B0606030504020204" pitchFamily="34" charset="0"/>
              </a:rPr>
              <a:t>sqm</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 1 # number of distinct resources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V = 20 # Unit: [</a:t>
            </a:r>
            <a:r>
              <a:rPr lang="en-GB" sz="1000" dirty="0" err="1">
                <a:latin typeface="Consolas" panose="020B0609020204030204" pitchFamily="49" charset="0"/>
                <a:ea typeface="Open Sans" panose="020B0606030504020204" pitchFamily="34" charset="0"/>
                <a:cs typeface="Open Sans" panose="020B0606030504020204" pitchFamily="34" charset="0"/>
              </a:rPr>
              <a:t>sqm</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init_state</a:t>
            </a:r>
            <a:r>
              <a:rPr lang="en-GB" sz="1000" dirty="0">
                <a:latin typeface="Consolas" panose="020B0609020204030204" pitchFamily="49" charset="0"/>
                <a:ea typeface="Open Sans" panose="020B0606030504020204" pitchFamily="34" charset="0"/>
                <a:cs typeface="Open Sans" panose="020B0606030504020204" pitchFamily="34" charset="0"/>
              </a:rPr>
              <a:t> = [0, 50, 50]</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t = </a:t>
            </a:r>
            <a:r>
              <a:rPr lang="en-GB" sz="1000" dirty="0" err="1">
                <a:latin typeface="Consolas" panose="020B0609020204030204" pitchFamily="49" charset="0"/>
                <a:ea typeface="Open Sans" panose="020B0606030504020204" pitchFamily="34" charset="0"/>
                <a:cs typeface="Open Sans" panose="020B0606030504020204" pitchFamily="34" charset="0"/>
              </a:rPr>
              <a:t>np.linspace</a:t>
            </a:r>
            <a:r>
              <a:rPr lang="en-GB" sz="1000" dirty="0">
                <a:latin typeface="Consolas" panose="020B0609020204030204" pitchFamily="49" charset="0"/>
                <a:ea typeface="Open Sans" panose="020B0606030504020204" pitchFamily="34" charset="0"/>
                <a:cs typeface="Open Sans" panose="020B0606030504020204" pitchFamily="34" charset="0"/>
              </a:rPr>
              <a:t>(0, 15000, 100000)</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params</a:t>
            </a:r>
            <a:r>
              <a:rPr lang="en-GB" sz="1000" dirty="0">
                <a:latin typeface="Consolas" panose="020B0609020204030204" pitchFamily="49" charset="0"/>
                <a:ea typeface="Open Sans" panose="020B0606030504020204" pitchFamily="34" charset="0"/>
                <a:cs typeface="Open Sans" panose="020B0606030504020204" pitchFamily="34" charset="0"/>
              </a:rPr>
              <a:t> = (eps, </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ds, </a:t>
            </a:r>
            <a:r>
              <a:rPr lang="en-GB" sz="1000" dirty="0" err="1">
                <a:latin typeface="Consolas" panose="020B0609020204030204" pitchFamily="49" charset="0"/>
                <a:ea typeface="Open Sans" panose="020B0606030504020204" pitchFamily="34" charset="0"/>
                <a:cs typeface="Open Sans" panose="020B0606030504020204" pitchFamily="34" charset="0"/>
              </a:rPr>
              <a:t>c_maxs</a:t>
            </a:r>
            <a:r>
              <a:rPr lang="en-GB" sz="1000" dirty="0">
                <a:latin typeface="Consolas" panose="020B0609020204030204" pitchFamily="49" charset="0"/>
                <a:ea typeface="Open Sans" panose="020B0606030504020204" pitchFamily="34" charset="0"/>
                <a:cs typeface="Open Sans" panose="020B0606030504020204" pitchFamily="34" charset="0"/>
              </a:rPr>
              <a:t>, r, K, </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sol = </a:t>
            </a:r>
            <a:r>
              <a:rPr lang="en-GB" sz="1000" dirty="0" err="1">
                <a:latin typeface="Consolas" panose="020B0609020204030204" pitchFamily="49" charset="0"/>
                <a:ea typeface="Open Sans" panose="020B0606030504020204" pitchFamily="34" charset="0"/>
                <a:cs typeface="Open Sans" panose="020B0606030504020204" pitchFamily="34" charset="0"/>
              </a:rPr>
              <a:t>odeint</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deriv</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init_state</a:t>
            </a:r>
            <a:r>
              <a:rPr lang="en-GB" sz="1000" dirty="0">
                <a:latin typeface="Consolas" panose="020B0609020204030204" pitchFamily="49" charset="0"/>
                <a:ea typeface="Open Sans" panose="020B0606030504020204" pitchFamily="34" charset="0"/>
                <a:cs typeface="Open Sans" panose="020B0606030504020204" pitchFamily="34" charset="0"/>
              </a:rPr>
              <a:t>, t, </a:t>
            </a:r>
            <a:r>
              <a:rPr lang="en-GB" sz="1000" dirty="0" err="1">
                <a:latin typeface="Consolas" panose="020B0609020204030204" pitchFamily="49" charset="0"/>
                <a:ea typeface="Open Sans" panose="020B0606030504020204" pitchFamily="34" charset="0"/>
                <a:cs typeface="Open Sans" panose="020B0606030504020204" pitchFamily="34" charset="0"/>
              </a:rPr>
              <a:t>params</a:t>
            </a:r>
            <a:r>
              <a:rPr lang="en-GB" sz="1000" dirty="0">
                <a:latin typeface="Consolas" panose="020B0609020204030204" pitchFamily="49" charset="0"/>
                <a:ea typeface="Open Sans" panose="020B0606030504020204" pitchFamily="34" charset="0"/>
                <a:cs typeface="Open Sans" panose="020B0606030504020204" pitchFamily="34" charset="0"/>
              </a:rPr>
              <a:t>).T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R, N1, N2 = sol</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print("</a:t>
            </a:r>
            <a:r>
              <a:rPr lang="en-GB" sz="1000" dirty="0" err="1">
                <a:latin typeface="Consolas" panose="020B0609020204030204" pitchFamily="49" charset="0"/>
                <a:ea typeface="Open Sans" panose="020B0606030504020204" pitchFamily="34" charset="0"/>
                <a:cs typeface="Open Sans" panose="020B0606030504020204" pitchFamily="34" charset="0"/>
              </a:rPr>
              <a:t>Rstar</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print(</a:t>
            </a:r>
            <a:r>
              <a:rPr lang="en-GB" sz="1000" dirty="0" err="1">
                <a:latin typeface="Consolas" panose="020B0609020204030204" pitchFamily="49" charset="0"/>
                <a:ea typeface="Open Sans" panose="020B0606030504020204" pitchFamily="34" charset="0"/>
                <a:cs typeface="Open Sans" panose="020B0606030504020204" pitchFamily="34" charset="0"/>
              </a:rPr>
              <a:t>Rstar</a:t>
            </a:r>
            <a:r>
              <a:rPr lang="en-GB" sz="1000" dirty="0">
                <a:latin typeface="Consolas" panose="020B0609020204030204" pitchFamily="49" charset="0"/>
                <a:ea typeface="Open Sans" panose="020B0606030504020204" pitchFamily="34" charset="0"/>
                <a:cs typeface="Open Sans" panose="020B0606030504020204" pitchFamily="34" charset="0"/>
              </a:rPr>
              <a:t>(0), </a:t>
            </a:r>
            <a:r>
              <a:rPr lang="en-GB" sz="1000" dirty="0" err="1">
                <a:latin typeface="Consolas" panose="020B0609020204030204" pitchFamily="49" charset="0"/>
                <a:ea typeface="Open Sans" panose="020B0606030504020204" pitchFamily="34" charset="0"/>
                <a:cs typeface="Open Sans" panose="020B0606030504020204" pitchFamily="34" charset="0"/>
              </a:rPr>
              <a:t>Rstar</a:t>
            </a:r>
            <a:r>
              <a:rPr lang="en-GB" sz="1000" dirty="0">
                <a:latin typeface="Consolas" panose="020B0609020204030204" pitchFamily="49" charset="0"/>
                <a:ea typeface="Open Sans" panose="020B0606030504020204" pitchFamily="34" charset="0"/>
                <a:cs typeface="Open Sans" panose="020B0606030504020204" pitchFamily="34" charset="0"/>
              </a:rPr>
              <a:t>(1))</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fig, ax1 = </a:t>
            </a:r>
            <a:r>
              <a:rPr lang="en-GB" sz="1000" dirty="0" err="1">
                <a:latin typeface="Consolas" panose="020B0609020204030204" pitchFamily="49" charset="0"/>
                <a:ea typeface="Open Sans" panose="020B0606030504020204" pitchFamily="34" charset="0"/>
                <a:cs typeface="Open Sans" panose="020B0606030504020204" pitchFamily="34" charset="0"/>
              </a:rPr>
              <a:t>plt.subplots</a:t>
            </a:r>
            <a:r>
              <a:rPr lang="en-GB" sz="1000" dirty="0">
                <a:latin typeface="Consolas" panose="020B0609020204030204" pitchFamily="49" charset="0"/>
                <a:ea typeface="Open Sans" panose="020B0606030504020204" pitchFamily="34" charset="0"/>
                <a:cs typeface="Open Sans" panose="020B0606030504020204" pitchFamily="34" charset="0"/>
              </a:rPr>
              <a:t>(1,1, </a:t>
            </a:r>
            <a:r>
              <a:rPr lang="en-GB" sz="1000" dirty="0" err="1">
                <a:latin typeface="Consolas" panose="020B0609020204030204" pitchFamily="49" charset="0"/>
                <a:ea typeface="Open Sans" panose="020B0606030504020204" pitchFamily="34" charset="0"/>
                <a:cs typeface="Open Sans" panose="020B0606030504020204" pitchFamily="34" charset="0"/>
              </a:rPr>
              <a:t>figsize</a:t>
            </a:r>
            <a:r>
              <a:rPr lang="en-GB" sz="1000" dirty="0">
                <a:latin typeface="Consolas" panose="020B0609020204030204" pitchFamily="49" charset="0"/>
                <a:ea typeface="Open Sans" panose="020B0606030504020204" pitchFamily="34" charset="0"/>
                <a:cs typeface="Open Sans" panose="020B0606030504020204" pitchFamily="34" charset="0"/>
              </a:rPr>
              <a:t>=(12, 6), </a:t>
            </a:r>
            <a:r>
              <a:rPr lang="en-GB" sz="1000" dirty="0" err="1">
                <a:latin typeface="Consolas" panose="020B0609020204030204" pitchFamily="49" charset="0"/>
                <a:ea typeface="Open Sans" panose="020B0606030504020204" pitchFamily="34" charset="0"/>
                <a:cs typeface="Open Sans" panose="020B0606030504020204" pitchFamily="34" charset="0"/>
              </a:rPr>
              <a:t>tight_layout</a:t>
            </a:r>
            <a:r>
              <a:rPr lang="en-GB" sz="1000" dirty="0">
                <a:latin typeface="Consolas" panose="020B0609020204030204" pitchFamily="49" charset="0"/>
                <a:ea typeface="Open Sans" panose="020B0606030504020204" pitchFamily="34" charset="0"/>
                <a:cs typeface="Open Sans" panose="020B0606030504020204" pitchFamily="34" charset="0"/>
              </a:rPr>
              <a:t>=True)</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ax2 = ax1.twinx()</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ax1.grid()</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ax2.plot(t, R, label="R",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ax1.plot(t, N1, label="N1",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mediumvioletred</a:t>
            </a:r>
            <a:r>
              <a:rPr lang="en-GB" sz="1000" dirty="0">
                <a:latin typeface="Consolas" panose="020B0609020204030204" pitchFamily="49" charset="0"/>
                <a:ea typeface="Open Sans" panose="020B0606030504020204" pitchFamily="34" charset="0"/>
                <a:cs typeface="Open Sans" panose="020B0606030504020204" pitchFamily="34" charset="0"/>
              </a:rPr>
              <a:t>', alpha=0.8)</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ax1.plot(t, N2, label="N2",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rebeccapurple</a:t>
            </a:r>
            <a:r>
              <a:rPr lang="en-GB" sz="1000" dirty="0">
                <a:latin typeface="Consolas" panose="020B0609020204030204" pitchFamily="49" charset="0"/>
                <a:ea typeface="Open Sans" panose="020B0606030504020204" pitchFamily="34" charset="0"/>
                <a:cs typeface="Open Sans" panose="020B0606030504020204" pitchFamily="34" charset="0"/>
              </a:rPr>
              <a:t>', alpha=0.8)</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ax1.plot([], [], label="R",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ax1.set_ylabel('Population density $\\left[m^{-2}\\right]$')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ax2.set_ylabel('Guano density $\\left[ \\frac{g}{m^{2}} \\right]$',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ax1.set_xlabel('Time [days]')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ax1.set_ylim(bottom=0)</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ax2.set_ylim(bottom=0)</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ax2.axhline(</a:t>
            </a:r>
            <a:r>
              <a:rPr lang="en-GB" sz="1000" dirty="0" err="1">
                <a:latin typeface="Consolas" panose="020B0609020204030204" pitchFamily="49" charset="0"/>
                <a:ea typeface="Open Sans" panose="020B0606030504020204" pitchFamily="34" charset="0"/>
                <a:cs typeface="Open Sans" panose="020B0606030504020204" pitchFamily="34" charset="0"/>
              </a:rPr>
              <a:t>Rstar</a:t>
            </a:r>
            <a:r>
              <a:rPr lang="en-GB" sz="1000" dirty="0">
                <a:latin typeface="Consolas" panose="020B0609020204030204" pitchFamily="49" charset="0"/>
                <a:ea typeface="Open Sans" panose="020B0606030504020204" pitchFamily="34" charset="0"/>
                <a:cs typeface="Open Sans" panose="020B0606030504020204" pitchFamily="34" charset="0"/>
              </a:rPr>
              <a:t>(1), linewidth=5, alpha=0.5,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ax1.plot([], [], linewidth=5, alpha=0.5,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 label="R$^{*}$")</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ax1.legend(</a:t>
            </a:r>
            <a:r>
              <a:rPr lang="en-GB" sz="1000" dirty="0" err="1">
                <a:latin typeface="Consolas" panose="020B0609020204030204" pitchFamily="49" charset="0"/>
                <a:ea typeface="Open Sans" panose="020B0606030504020204" pitchFamily="34" charset="0"/>
                <a:cs typeface="Open Sans" panose="020B0606030504020204" pitchFamily="34" charset="0"/>
              </a:rPr>
              <a:t>bbox_to_anchor</a:t>
            </a:r>
            <a:r>
              <a:rPr lang="en-GB" sz="1000" dirty="0">
                <a:latin typeface="Consolas" panose="020B0609020204030204" pitchFamily="49" charset="0"/>
                <a:ea typeface="Open Sans" panose="020B0606030504020204" pitchFamily="34" charset="0"/>
                <a:cs typeface="Open Sans" panose="020B0606030504020204" pitchFamily="34" charset="0"/>
              </a:rPr>
              <a:t>=(1.15, 1), </a:t>
            </a:r>
            <a:r>
              <a:rPr lang="en-GB" sz="1000" dirty="0" err="1">
                <a:latin typeface="Consolas" panose="020B0609020204030204" pitchFamily="49" charset="0"/>
                <a:ea typeface="Open Sans" panose="020B0606030504020204" pitchFamily="34" charset="0"/>
                <a:cs typeface="Open Sans" panose="020B0606030504020204" pitchFamily="34" charset="0"/>
              </a:rPr>
              <a:t>loc</a:t>
            </a:r>
            <a:r>
              <a:rPr lang="en-GB" sz="1000" dirty="0">
                <a:latin typeface="Consolas" panose="020B0609020204030204" pitchFamily="49" charset="0"/>
                <a:ea typeface="Open Sans" panose="020B0606030504020204" pitchFamily="34" charset="0"/>
                <a:cs typeface="Open Sans" panose="020B0606030504020204" pitchFamily="34" charset="0"/>
              </a:rPr>
              <a:t>=2, </a:t>
            </a:r>
            <a:r>
              <a:rPr lang="en-GB" sz="1000" dirty="0" err="1">
                <a:latin typeface="Consolas" panose="020B0609020204030204" pitchFamily="49" charset="0"/>
                <a:ea typeface="Open Sans" panose="020B0606030504020204" pitchFamily="34" charset="0"/>
                <a:cs typeface="Open Sans" panose="020B0606030504020204" pitchFamily="34" charset="0"/>
              </a:rPr>
              <a:t>borderaxespad</a:t>
            </a:r>
            <a:r>
              <a:rPr lang="en-GB" sz="1000" dirty="0">
                <a:latin typeface="Consolas" panose="020B0609020204030204" pitchFamily="49" charset="0"/>
                <a:ea typeface="Open Sans" panose="020B0606030504020204" pitchFamily="34" charset="0"/>
                <a:cs typeface="Open Sans" panose="020B0606030504020204" pitchFamily="34" charset="0"/>
              </a:rPr>
              <a:t>=0.5, </a:t>
            </a:r>
            <a:r>
              <a:rPr lang="en-GB" sz="1000" dirty="0" err="1">
                <a:latin typeface="Consolas" panose="020B0609020204030204" pitchFamily="49" charset="0"/>
                <a:ea typeface="Open Sans" panose="020B0606030504020204" pitchFamily="34" charset="0"/>
                <a:cs typeface="Open Sans" panose="020B0606030504020204" pitchFamily="34" charset="0"/>
              </a:rPr>
              <a:t>fontsize</a:t>
            </a:r>
            <a:r>
              <a:rPr lang="en-GB" sz="1000" dirty="0">
                <a:latin typeface="Consolas" panose="020B0609020204030204" pitchFamily="49" charset="0"/>
                <a:ea typeface="Open Sans" panose="020B0606030504020204" pitchFamily="34" charset="0"/>
                <a:cs typeface="Open Sans" panose="020B0606030504020204" pitchFamily="34" charset="0"/>
              </a:rPr>
              <a:t>=15) </a:t>
            </a:r>
          </a:p>
        </p:txBody>
      </p:sp>
    </p:spTree>
    <p:custDataLst>
      <p:custData r:id="rId1"/>
      <p:custData r:id="rId2"/>
    </p:custDataLst>
    <p:extLst>
      <p:ext uri="{BB962C8B-B14F-4D97-AF65-F5344CB8AC3E}">
        <p14:creationId xmlns:p14="http://schemas.microsoft.com/office/powerpoint/2010/main" val="30532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10488108"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2: Two consumers &amp; Two substitutable resources</a:t>
            </a:r>
          </a:p>
        </p:txBody>
      </p:sp>
      <p:sp>
        <p:nvSpPr>
          <p:cNvPr id="14" name="Slide Number Placeholder 3"/>
          <p:cNvSpPr txBox="1">
            <a:spLocks/>
          </p:cNvSpPr>
          <p:nvPr/>
        </p:nvSpPr>
        <p:spPr>
          <a:xfrm>
            <a:off x="8630961" y="6541200"/>
            <a:ext cx="324492"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fld id="{103EA872-A674-449B-A120-B97244F8E91D}" type="slidenum">
              <a:rPr lang="en-GB" smtClean="0"/>
              <a:pPr/>
              <a:t>11</a:t>
            </a:fld>
            <a:endParaRPr lang="en-GB" dirty="0"/>
          </a:p>
        </p:txBody>
      </p:sp>
      <mc:AlternateContent xmlns:mc="http://schemas.openxmlformats.org/markup-compatibility/2006" xmlns:a14="http://schemas.microsoft.com/office/drawing/2010/main">
        <mc:Choice Requires="a14">
          <p:sp>
            <p:nvSpPr>
              <p:cNvPr id="53" name="TextBox 52"/>
              <p:cNvSpPr txBox="1"/>
              <p:nvPr/>
            </p:nvSpPr>
            <p:spPr>
              <a:xfrm>
                <a:off x="5625478" y="1324002"/>
                <a:ext cx="6564935" cy="2177006"/>
              </a:xfrm>
              <a:prstGeom prst="rect">
                <a:avLst/>
              </a:prstGeom>
              <a:noFill/>
            </p:spPr>
            <p:txBody>
              <a:bodyPr wrap="square" lIns="0" tIns="0" rIns="0" bIns="0" rtlCol="0">
                <a:spAutoFit/>
              </a:bodyPr>
              <a:lstStyle/>
              <a:p>
                <a:pPr algn="ctr">
                  <a:lnSpc>
                    <a:spcPct val="150000"/>
                  </a:lnSpc>
                  <a:spcBef>
                    <a:spcPts val="0"/>
                  </a:spcBef>
                </a:pPr>
                <a14:m>
                  <m:oMathPara xmlns:m="http://schemas.openxmlformats.org/officeDocument/2006/math">
                    <m:oMathParaPr>
                      <m:jc m:val="centerGroup"/>
                    </m:oMathParaPr>
                    <m:oMath xmlns:m="http://schemas.openxmlformats.org/officeDocument/2006/math">
                      <m:f>
                        <m:fPr>
                          <m:ctrlPr>
                            <a:rPr lang="en-GB" sz="140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𝑑𝑅</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𝑟</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d>
                        <m:d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𝐾</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e>
                      </m:d>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    </m:t>
                      </m:r>
                      <m:d>
                        <m:dPr>
                          <m:begChr m:val="["/>
                          <m:endChr m:val="]"/>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𝑔</m:t>
                              </m:r>
                            </m:num>
                            <m:den>
                              <m:sSup>
                                <m:sSup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m:oMathPara>
                </a14:m>
                <a:endParaRPr lang="en-GB" sz="1400" i="1" dirty="0">
                  <a:solidFill>
                    <a:schemeClr val="tx1"/>
                  </a:solidFill>
                  <a:latin typeface="Cambria Math" panose="02040503050406030204" pitchFamily="18" charset="0"/>
                  <a:ea typeface="Cambria Math" panose="02040503050406030204" pitchFamily="18" charset="0"/>
                  <a:cs typeface="Open Sans" panose="020B0606030504020204" pitchFamily="34" charset="0"/>
                </a:endParaRPr>
              </a:p>
              <a:p>
                <a:pPr algn="ctr">
                  <a:lnSpc>
                    <a:spcPct val="150000"/>
                  </a:lnSpc>
                  <a:spcBef>
                    <a:spcPts val="0"/>
                  </a:spcBef>
                </a:pPr>
                <a14:m>
                  <m:oMathPara xmlns:m="http://schemas.openxmlformats.org/officeDocument/2006/math">
                    <m:oMathParaPr>
                      <m:jc m:val="centerGroup"/>
                    </m:oMathParaPr>
                    <m:oMath xmlns:m="http://schemas.openxmlformats.org/officeDocument/2006/math">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𝑑𝑅</m:t>
                              </m:r>
                            </m:e>
                            <m:sub>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𝑟</m:t>
                          </m:r>
                        </m:e>
                        <m:sub>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d>
                        <m:d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𝐾</m:t>
                              </m:r>
                            </m:e>
                            <m:sub>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e>
                      </m:d>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    </m:t>
                      </m:r>
                      <m:d>
                        <m:dPr>
                          <m:begChr m:val="["/>
                          <m:endChr m:val="]"/>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𝑔</m:t>
                              </m:r>
                            </m:num>
                            <m:den>
                              <m:sSup>
                                <m:sSup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m:oMathPara>
                </a14:m>
                <a:endParaRPr lang="en-GB" sz="1400" i="1" dirty="0">
                  <a:solidFill>
                    <a:schemeClr val="tx1"/>
                  </a:solidFill>
                  <a:latin typeface="Cambria Math" panose="02040503050406030204" pitchFamily="18" charset="0"/>
                  <a:ea typeface="Cambria Math" panose="02040503050406030204" pitchFamily="18" charset="0"/>
                  <a:cs typeface="Open Sans" panose="020B0606030504020204" pitchFamily="34" charset="0"/>
                </a:endParaRPr>
              </a:p>
              <a:p>
                <a:pPr>
                  <a:lnSpc>
                    <a:spcPct val="150000"/>
                  </a:lnSpc>
                  <a:spcBef>
                    <a:spcPts val="0"/>
                  </a:spcBef>
                </a:pPr>
                <a:endParaRPr lang="en-GB" i="1" dirty="0">
                  <a:latin typeface="Cambria Math" panose="02040503050406030204" pitchFamily="18" charset="0"/>
                  <a:ea typeface="Cambria Math" panose="02040503050406030204" pitchFamily="18" charset="0"/>
                  <a:cs typeface="Open Sans" panose="020B0606030504020204" pitchFamily="34" charset="0"/>
                </a:endParaRPr>
              </a:p>
              <a:p>
                <a:pPr algn="ctr">
                  <a:lnSpc>
                    <a:spcPct val="150000"/>
                  </a:lnSpc>
                  <a:spcBef>
                    <a:spcPts val="0"/>
                  </a:spcBef>
                </a:pPr>
                <a:endParaRPr lang="en-GB"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5625478" y="1324002"/>
                <a:ext cx="6564935" cy="2177006"/>
              </a:xfrm>
              <a:prstGeom prst="rect">
                <a:avLst/>
              </a:prstGeom>
              <a:blipFill>
                <a:blip r:embed="rId4"/>
                <a:stretch>
                  <a:fillRect/>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950CB0BE-91D0-A64B-841F-B548B55FD7CF}"/>
              </a:ext>
            </a:extLst>
          </p:cNvPr>
          <p:cNvSpPr>
            <a:spLocks noGrp="1"/>
          </p:cNvSpPr>
          <p:nvPr>
            <p:ph type="sldNum" sz="quarter" idx="11"/>
          </p:nvPr>
        </p:nvSpPr>
        <p:spPr/>
        <p:txBody>
          <a:bodyPr/>
          <a:lstStyle/>
          <a:p>
            <a:fld id="{103EA872-A674-449B-A120-B97244F8E91D}" type="slidenum">
              <a:rPr lang="en-GB" smtClean="0"/>
              <a:pPr/>
              <a:t>11</a:t>
            </a:fld>
            <a:endParaRPr lang="en-GB" dirty="0"/>
          </a:p>
        </p:txBody>
      </p:sp>
      <p:sp>
        <p:nvSpPr>
          <p:cNvPr id="30" name="Rectangle 29"/>
          <p:cNvSpPr>
            <a:spLocks noChangeAspect="1"/>
          </p:cNvSpPr>
          <p:nvPr/>
        </p:nvSpPr>
        <p:spPr bwMode="auto">
          <a:xfrm>
            <a:off x="325785" y="1340769"/>
            <a:ext cx="5265365" cy="4176464"/>
          </a:xfrm>
          <a:prstGeom prst="rect">
            <a:avLst/>
          </a:prstGeom>
          <a:solidFill>
            <a:schemeClr val="accent5">
              <a:lumMod val="20000"/>
              <a:lumOff val="80000"/>
            </a:schemeClr>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6" name="Oval 5"/>
          <p:cNvSpPr>
            <a:spLocks noChangeAspect="1"/>
          </p:cNvSpPr>
          <p:nvPr/>
        </p:nvSpPr>
        <p:spPr bwMode="auto">
          <a:xfrm>
            <a:off x="3819306" y="1556459"/>
            <a:ext cx="878177" cy="878177"/>
          </a:xfrm>
          <a:prstGeom prst="ellipse">
            <a:avLst/>
          </a:prstGeom>
          <a:noFill/>
          <a:ln w="38100" cap="flat" cmpd="sng" algn="ctr">
            <a:solidFill>
              <a:schemeClr val="accent2">
                <a:lumMod val="75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mc:AlternateContent xmlns:mc="http://schemas.openxmlformats.org/markup-compatibility/2006" xmlns:a14="http://schemas.microsoft.com/office/drawing/2010/main">
        <mc:Choice Requires="a14">
          <p:sp>
            <p:nvSpPr>
              <p:cNvPr id="36" name="Rectangle 35"/>
              <p:cNvSpPr/>
              <p:nvPr/>
            </p:nvSpPr>
            <p:spPr>
              <a:xfrm>
                <a:off x="3875639" y="1731220"/>
                <a:ext cx="968330" cy="461665"/>
              </a:xfrm>
              <a:prstGeom prst="rect">
                <a:avLst/>
              </a:prstGeom>
            </p:spPr>
            <p:txBody>
              <a:bodyPr wrap="square">
                <a:spAutoFit/>
              </a:bodyPr>
              <a:lstStyle/>
              <a:p>
                <a:pPr algn="ctr">
                  <a:spcBef>
                    <a:spcPts val="0"/>
                  </a:spcBef>
                </a:pPr>
                <a14:m>
                  <m:oMathPara xmlns:m="http://schemas.openxmlformats.org/officeDocument/2006/math">
                    <m:oMathParaPr>
                      <m:jc m:val="centerGroup"/>
                    </m:oMathParaPr>
                    <m:oMath xmlns:m="http://schemas.openxmlformats.org/officeDocument/2006/math">
                      <m:sSub>
                        <m:sSubPr>
                          <m:ctrlPr>
                            <a:rPr lang="en-GB" sz="2400" b="1"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400" b="1"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𝑵</m:t>
                          </m:r>
                        </m:e>
                        <m:sub>
                          <m:r>
                            <a:rPr lang="en-GB" sz="2400" b="1"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𝟏</m:t>
                          </m:r>
                        </m:sub>
                      </m:sSub>
                    </m:oMath>
                  </m:oMathPara>
                </a14:m>
                <a:endParaRPr lang="en-GB" sz="2400" b="1" i="1"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endParaRPr>
              </a:p>
            </p:txBody>
          </p:sp>
        </mc:Choice>
        <mc:Fallback xmlns="">
          <p:sp>
            <p:nvSpPr>
              <p:cNvPr id="36" name="Rectangle 35"/>
              <p:cNvSpPr>
                <a:spLocks noRot="1" noChangeAspect="1" noMove="1" noResize="1" noEditPoints="1" noAdjustHandles="1" noChangeArrowheads="1" noChangeShapeType="1" noTextEdit="1"/>
              </p:cNvSpPr>
              <p:nvPr/>
            </p:nvSpPr>
            <p:spPr>
              <a:xfrm>
                <a:off x="3875639" y="1731220"/>
                <a:ext cx="968330" cy="461665"/>
              </a:xfrm>
              <a:prstGeom prst="rect">
                <a:avLst/>
              </a:prstGeom>
              <a:blipFill>
                <a:blip r:embed="rId5"/>
                <a:stretch>
                  <a:fillRect b="-3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960731" y="2171488"/>
                <a:ext cx="966093" cy="584775"/>
              </a:xfrm>
              <a:prstGeom prst="rect">
                <a:avLst/>
              </a:prstGeom>
            </p:spPr>
            <p:txBody>
              <a:bodyPr wrap="square">
                <a:spAutoFit/>
              </a:bodyPr>
              <a:lstStyle/>
              <a:p>
                <a:pPr algn="ctr">
                  <a:spcBef>
                    <a:spcPts val="0"/>
                  </a:spcBef>
                </a:pPr>
                <a14:m>
                  <m:oMathPara xmlns:m="http://schemas.openxmlformats.org/officeDocument/2006/math">
                    <m:oMathParaPr>
                      <m:jc m:val="centerGroup"/>
                    </m:oMathParaPr>
                    <m:oMath xmlns:m="http://schemas.openxmlformats.org/officeDocument/2006/math">
                      <m:sSub>
                        <m:sSubPr>
                          <m:ctrlPr>
                            <a:rPr lang="en-GB" sz="3200" i="1" smtClean="0">
                              <a:solidFill>
                                <a:schemeClr val="accent6">
                                  <a:lumMod val="50000"/>
                                </a:schemeClr>
                              </a:solidFill>
                              <a:latin typeface="Cambria Math" panose="02040503050406030204" pitchFamily="18" charset="0"/>
                              <a:ea typeface="Cambria Math" panose="02040503050406030204" pitchFamily="18" charset="0"/>
                            </a:rPr>
                          </m:ctrlPr>
                        </m:sSubPr>
                        <m:e>
                          <m:r>
                            <a:rPr lang="en-GB" sz="3200" i="1">
                              <a:solidFill>
                                <a:schemeClr val="accent6">
                                  <a:lumMod val="50000"/>
                                </a:schemeClr>
                              </a:solidFill>
                              <a:latin typeface="Cambria Math" panose="02040503050406030204" pitchFamily="18" charset="0"/>
                              <a:ea typeface="Cambria Math" panose="02040503050406030204" pitchFamily="18" charset="0"/>
                            </a:rPr>
                            <m:t>𝑅</m:t>
                          </m:r>
                        </m:e>
                        <m:sub>
                          <m:r>
                            <a:rPr lang="en-GB" sz="3200" i="1">
                              <a:solidFill>
                                <a:schemeClr val="accent6">
                                  <a:lumMod val="50000"/>
                                </a:schemeClr>
                              </a:solidFill>
                              <a:latin typeface="Cambria Math" panose="02040503050406030204" pitchFamily="18" charset="0"/>
                              <a:ea typeface="Cambria Math" panose="02040503050406030204" pitchFamily="18" charset="0"/>
                            </a:rPr>
                            <m:t>1</m:t>
                          </m:r>
                        </m:sub>
                      </m:sSub>
                    </m:oMath>
                  </m:oMathPara>
                </a14:m>
                <a:endParaRPr lang="en-GB" sz="2400" b="1" i="1" dirty="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endParaRPr>
              </a:p>
            </p:txBody>
          </p:sp>
        </mc:Choice>
        <mc:Fallback xmlns="">
          <p:sp>
            <p:nvSpPr>
              <p:cNvPr id="37" name="Rectangle 36"/>
              <p:cNvSpPr>
                <a:spLocks noRot="1" noChangeAspect="1" noMove="1" noResize="1" noEditPoints="1" noAdjustHandles="1" noChangeArrowheads="1" noChangeShapeType="1" noTextEdit="1"/>
              </p:cNvSpPr>
              <p:nvPr/>
            </p:nvSpPr>
            <p:spPr>
              <a:xfrm>
                <a:off x="960731" y="2171488"/>
                <a:ext cx="966093" cy="584775"/>
              </a:xfrm>
              <a:prstGeom prst="rect">
                <a:avLst/>
              </a:prstGeom>
              <a:blipFill>
                <a:blip r:embed="rId6"/>
                <a:stretch>
                  <a:fillRect/>
                </a:stretch>
              </a:blipFill>
            </p:spPr>
            <p:txBody>
              <a:bodyPr/>
              <a:lstStyle/>
              <a:p>
                <a:r>
                  <a:rPr lang="en-GB">
                    <a:noFill/>
                  </a:rPr>
                  <a:t> </a:t>
                </a:r>
              </a:p>
            </p:txBody>
          </p:sp>
        </mc:Fallback>
      </mc:AlternateContent>
      <p:cxnSp>
        <p:nvCxnSpPr>
          <p:cNvPr id="11" name="Straight Arrow Connector 10"/>
          <p:cNvCxnSpPr/>
          <p:nvPr/>
        </p:nvCxnSpPr>
        <p:spPr bwMode="auto">
          <a:xfrm flipV="1">
            <a:off x="1584834" y="1989306"/>
            <a:ext cx="2516728" cy="509282"/>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a:off x="4401711" y="2163147"/>
            <a:ext cx="468413" cy="416973"/>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Oval 34">
            <a:extLst>
              <a:ext uri="{FF2B5EF4-FFF2-40B4-BE49-F238E27FC236}">
                <a16:creationId xmlns:a16="http://schemas.microsoft.com/office/drawing/2014/main" id="{732E0E34-D09B-8A41-A8B5-EF3AA89368F3}"/>
              </a:ext>
            </a:extLst>
          </p:cNvPr>
          <p:cNvSpPr>
            <a:spLocks noChangeAspect="1"/>
          </p:cNvSpPr>
          <p:nvPr/>
        </p:nvSpPr>
        <p:spPr bwMode="auto">
          <a:xfrm>
            <a:off x="3819306" y="4056368"/>
            <a:ext cx="878177" cy="878177"/>
          </a:xfrm>
          <a:prstGeom prst="ellipse">
            <a:avLst/>
          </a:prstGeom>
          <a:noFill/>
          <a:ln w="38100" cap="flat" cmpd="sng" algn="ctr">
            <a:solidFill>
              <a:schemeClr val="accent2">
                <a:lumMod val="75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p:sp>
        <p:nvSpPr>
          <p:cNvPr id="39" name="Oval 38">
            <a:extLst>
              <a:ext uri="{FF2B5EF4-FFF2-40B4-BE49-F238E27FC236}">
                <a16:creationId xmlns:a16="http://schemas.microsoft.com/office/drawing/2014/main" id="{7C2589A5-74C3-7B45-BB8A-DEE08F6A98F4}"/>
              </a:ext>
            </a:extLst>
          </p:cNvPr>
          <p:cNvSpPr>
            <a:spLocks noChangeAspect="1"/>
          </p:cNvSpPr>
          <p:nvPr/>
        </p:nvSpPr>
        <p:spPr bwMode="auto">
          <a:xfrm>
            <a:off x="931421" y="2111258"/>
            <a:ext cx="878177" cy="878177"/>
          </a:xfrm>
          <a:prstGeom prst="ellipse">
            <a:avLst/>
          </a:prstGeom>
          <a:noFill/>
          <a:ln w="38100" cap="flat" cmpd="sng" algn="ctr">
            <a:solidFill>
              <a:schemeClr val="accent6">
                <a:lumMod val="50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p:cxnSp>
        <p:nvCxnSpPr>
          <p:cNvPr id="40" name="Straight Arrow Connector 39">
            <a:extLst>
              <a:ext uri="{FF2B5EF4-FFF2-40B4-BE49-F238E27FC236}">
                <a16:creationId xmlns:a16="http://schemas.microsoft.com/office/drawing/2014/main" id="{C53A67D0-637E-524A-BBD0-84A8FED7F50F}"/>
              </a:ext>
            </a:extLst>
          </p:cNvPr>
          <p:cNvCxnSpPr/>
          <p:nvPr/>
        </p:nvCxnSpPr>
        <p:spPr bwMode="auto">
          <a:xfrm>
            <a:off x="423214" y="2550346"/>
            <a:ext cx="761171" cy="0"/>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8D525121-51C3-E74D-B5D6-F29972FEFDC4}"/>
              </a:ext>
            </a:extLst>
          </p:cNvPr>
          <p:cNvCxnSpPr/>
          <p:nvPr/>
        </p:nvCxnSpPr>
        <p:spPr bwMode="auto">
          <a:xfrm>
            <a:off x="1569589" y="2625870"/>
            <a:ext cx="2504041" cy="1916772"/>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808D2152-526F-F745-A3A6-F25A17678A0B}"/>
                  </a:ext>
                </a:extLst>
              </p:cNvPr>
              <p:cNvSpPr/>
              <p:nvPr/>
            </p:nvSpPr>
            <p:spPr>
              <a:xfrm>
                <a:off x="3837404" y="4245031"/>
                <a:ext cx="968330" cy="461665"/>
              </a:xfrm>
              <a:prstGeom prst="rect">
                <a:avLst/>
              </a:prstGeom>
            </p:spPr>
            <p:txBody>
              <a:bodyPr wrap="square">
                <a:spAutoFit/>
              </a:bodyPr>
              <a:lstStyle/>
              <a:p>
                <a:pPr algn="ctr">
                  <a:spcBef>
                    <a:spcPts val="0"/>
                  </a:spcBef>
                </a:pPr>
                <a14:m>
                  <m:oMathPara xmlns:m="http://schemas.openxmlformats.org/officeDocument/2006/math">
                    <m:oMathParaPr>
                      <m:jc m:val="centerGroup"/>
                    </m:oMathParaPr>
                    <m:oMath xmlns:m="http://schemas.openxmlformats.org/officeDocument/2006/math">
                      <m:sSub>
                        <m:sSubPr>
                          <m:ctrlPr>
                            <a:rPr lang="en-GB" sz="2400" b="1"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400" b="1"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𝑵</m:t>
                          </m:r>
                        </m:e>
                        <m:sub>
                          <m:r>
                            <a:rPr lang="en-GB" sz="2400" b="1"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𝟐</m:t>
                          </m:r>
                        </m:sub>
                      </m:sSub>
                    </m:oMath>
                  </m:oMathPara>
                </a14:m>
                <a:endParaRPr lang="en-GB" sz="2400" b="1" i="1"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endParaRPr>
              </a:p>
            </p:txBody>
          </p:sp>
        </mc:Choice>
        <mc:Fallback xmlns="">
          <p:sp>
            <p:nvSpPr>
              <p:cNvPr id="43" name="Rectangle 42">
                <a:extLst>
                  <a:ext uri="{FF2B5EF4-FFF2-40B4-BE49-F238E27FC236}">
                    <a16:creationId xmlns:a16="http://schemas.microsoft.com/office/drawing/2014/main" id="{808D2152-526F-F745-A3A6-F25A17678A0B}"/>
                  </a:ext>
                </a:extLst>
              </p:cNvPr>
              <p:cNvSpPr>
                <a:spLocks noRot="1" noChangeAspect="1" noMove="1" noResize="1" noEditPoints="1" noAdjustHandles="1" noChangeArrowheads="1" noChangeShapeType="1" noTextEdit="1"/>
              </p:cNvSpPr>
              <p:nvPr/>
            </p:nvSpPr>
            <p:spPr>
              <a:xfrm>
                <a:off x="3837404" y="4245031"/>
                <a:ext cx="968330" cy="461665"/>
              </a:xfrm>
              <a:prstGeom prst="rect">
                <a:avLst/>
              </a:prstGeom>
              <a:blipFill>
                <a:blip r:embed="rId7"/>
                <a:stretch>
                  <a:fillRect b="-52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3B6FBA7-941D-2942-9CFD-988CDB663C63}"/>
                  </a:ext>
                </a:extLst>
              </p:cNvPr>
              <p:cNvSpPr txBox="1"/>
              <p:nvPr/>
            </p:nvSpPr>
            <p:spPr>
              <a:xfrm rot="20911380">
                <a:off x="1801841" y="2009256"/>
                <a:ext cx="725968" cy="289182"/>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𝐶</m:t>
                          </m:r>
                        </m:e>
                        <m:sub>
                          <m:r>
                            <a:rPr lang="en-GB" sz="1800" b="0" i="1" smtClean="0">
                              <a:latin typeface="Cambria Math" panose="02040503050406030204" pitchFamily="18" charset="0"/>
                              <a:ea typeface="Cambria Math" panose="02040503050406030204" pitchFamily="18" charset="0"/>
                            </a:rPr>
                            <m:t>1,1</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latin typeface="+mn-lt"/>
                </a:endParaRPr>
              </a:p>
            </p:txBody>
          </p:sp>
        </mc:Choice>
        <mc:Fallback xmlns="">
          <p:sp>
            <p:nvSpPr>
              <p:cNvPr id="44" name="TextBox 43">
                <a:extLst>
                  <a:ext uri="{FF2B5EF4-FFF2-40B4-BE49-F238E27FC236}">
                    <a16:creationId xmlns:a16="http://schemas.microsoft.com/office/drawing/2014/main" id="{A3B6FBA7-941D-2942-9CFD-988CDB663C63}"/>
                  </a:ext>
                </a:extLst>
              </p:cNvPr>
              <p:cNvSpPr txBox="1">
                <a:spLocks noRot="1" noChangeAspect="1" noMove="1" noResize="1" noEditPoints="1" noAdjustHandles="1" noChangeArrowheads="1" noChangeShapeType="1" noTextEdit="1"/>
              </p:cNvSpPr>
              <p:nvPr/>
            </p:nvSpPr>
            <p:spPr>
              <a:xfrm rot="20911380">
                <a:off x="1801841" y="2009256"/>
                <a:ext cx="725968" cy="289182"/>
              </a:xfrm>
              <a:prstGeom prst="rect">
                <a:avLst/>
              </a:prstGeom>
              <a:blipFill>
                <a:blip r:embed="rId8"/>
                <a:stretch>
                  <a:fillRect l="-5512" r="-3150" b="-422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68EDF6C-5A0F-1546-8C59-60F3616A58A1}"/>
                  </a:ext>
                </a:extLst>
              </p:cNvPr>
              <p:cNvSpPr txBox="1"/>
              <p:nvPr/>
            </p:nvSpPr>
            <p:spPr>
              <a:xfrm rot="2319137">
                <a:off x="1875280" y="2716966"/>
                <a:ext cx="731290" cy="289182"/>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𝐶</m:t>
                          </m:r>
                        </m:e>
                        <m:sub>
                          <m:r>
                            <a:rPr lang="en-GB" sz="1800" b="0" i="1" smtClean="0">
                              <a:latin typeface="Cambria Math" panose="02040503050406030204" pitchFamily="18" charset="0"/>
                              <a:ea typeface="Cambria Math" panose="02040503050406030204" pitchFamily="18" charset="0"/>
                            </a:rPr>
                            <m:t>1,2</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latin typeface="+mn-lt"/>
                </a:endParaRPr>
              </a:p>
            </p:txBody>
          </p:sp>
        </mc:Choice>
        <mc:Fallback xmlns="">
          <p:sp>
            <p:nvSpPr>
              <p:cNvPr id="45" name="TextBox 44">
                <a:extLst>
                  <a:ext uri="{FF2B5EF4-FFF2-40B4-BE49-F238E27FC236}">
                    <a16:creationId xmlns:a16="http://schemas.microsoft.com/office/drawing/2014/main" id="{F68EDF6C-5A0F-1546-8C59-60F3616A58A1}"/>
                  </a:ext>
                </a:extLst>
              </p:cNvPr>
              <p:cNvSpPr txBox="1">
                <a:spLocks noRot="1" noChangeAspect="1" noMove="1" noResize="1" noEditPoints="1" noAdjustHandles="1" noChangeArrowheads="1" noChangeShapeType="1" noTextEdit="1"/>
              </p:cNvSpPr>
              <p:nvPr/>
            </p:nvSpPr>
            <p:spPr>
              <a:xfrm rot="2319137">
                <a:off x="1875280" y="2716966"/>
                <a:ext cx="731290" cy="289182"/>
              </a:xfrm>
              <a:prstGeom prst="rect">
                <a:avLst/>
              </a:prstGeom>
              <a:blipFill>
                <a:blip r:embed="rId9"/>
                <a:stretch>
                  <a:fillRect l="-4800" t="-1770" b="-531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56EC7BD-831A-CC43-8A68-FDDB75FA2C0E}"/>
                  </a:ext>
                </a:extLst>
              </p:cNvPr>
              <p:cNvSpPr txBox="1"/>
              <p:nvPr/>
            </p:nvSpPr>
            <p:spPr>
              <a:xfrm>
                <a:off x="4787635" y="2600831"/>
                <a:ext cx="601640" cy="276999"/>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𝑑</m:t>
                          </m:r>
                        </m:e>
                        <m:sub>
                          <m:r>
                            <a:rPr lang="en-GB" sz="1800" b="0" i="1" smtClean="0">
                              <a:latin typeface="Cambria Math" panose="02040503050406030204" pitchFamily="18" charset="0"/>
                              <a:ea typeface="Cambria Math" panose="02040503050406030204" pitchFamily="18" charset="0"/>
                            </a:rPr>
                            <m:t>1</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latin typeface="+mn-lt"/>
                </a:endParaRPr>
              </a:p>
            </p:txBody>
          </p:sp>
        </mc:Choice>
        <mc:Fallback xmlns="">
          <p:sp>
            <p:nvSpPr>
              <p:cNvPr id="46" name="TextBox 45">
                <a:extLst>
                  <a:ext uri="{FF2B5EF4-FFF2-40B4-BE49-F238E27FC236}">
                    <a16:creationId xmlns:a16="http://schemas.microsoft.com/office/drawing/2014/main" id="{056EC7BD-831A-CC43-8A68-FDDB75FA2C0E}"/>
                  </a:ext>
                </a:extLst>
              </p:cNvPr>
              <p:cNvSpPr txBox="1">
                <a:spLocks noRot="1" noChangeAspect="1" noMove="1" noResize="1" noEditPoints="1" noAdjustHandles="1" noChangeArrowheads="1" noChangeShapeType="1" noTextEdit="1"/>
              </p:cNvSpPr>
              <p:nvPr/>
            </p:nvSpPr>
            <p:spPr>
              <a:xfrm>
                <a:off x="4787635" y="2600831"/>
                <a:ext cx="601640" cy="276999"/>
              </a:xfrm>
              <a:prstGeom prst="rect">
                <a:avLst/>
              </a:prstGeom>
              <a:blipFill>
                <a:blip r:embed="rId10"/>
                <a:stretch>
                  <a:fillRect l="-8081" r="-3030" b="-17778"/>
                </a:stretch>
              </a:blipFill>
            </p:spPr>
            <p:txBody>
              <a:bodyPr/>
              <a:lstStyle/>
              <a:p>
                <a:r>
                  <a:rPr lang="en-GB">
                    <a:noFill/>
                  </a:rPr>
                  <a:t> </a:t>
                </a:r>
              </a:p>
            </p:txBody>
          </p:sp>
        </mc:Fallback>
      </mc:AlternateContent>
      <p:cxnSp>
        <p:nvCxnSpPr>
          <p:cNvPr id="47" name="Straight Arrow Connector 46">
            <a:extLst>
              <a:ext uri="{FF2B5EF4-FFF2-40B4-BE49-F238E27FC236}">
                <a16:creationId xmlns:a16="http://schemas.microsoft.com/office/drawing/2014/main" id="{CFB9FFBA-5F80-A44B-BEFD-82244430E0DC}"/>
              </a:ext>
            </a:extLst>
          </p:cNvPr>
          <p:cNvCxnSpPr/>
          <p:nvPr/>
        </p:nvCxnSpPr>
        <p:spPr bwMode="auto">
          <a:xfrm>
            <a:off x="4345566" y="4686101"/>
            <a:ext cx="468413" cy="416973"/>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763AA24-F0AF-734D-9B9D-A00215583A77}"/>
                  </a:ext>
                </a:extLst>
              </p:cNvPr>
              <p:cNvSpPr txBox="1"/>
              <p:nvPr/>
            </p:nvSpPr>
            <p:spPr>
              <a:xfrm>
                <a:off x="4779918" y="5096217"/>
                <a:ext cx="612284" cy="276999"/>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𝑑</m:t>
                          </m:r>
                        </m:e>
                        <m:sub>
                          <m:r>
                            <a:rPr lang="en-GB" sz="1800" b="0" i="1" smtClean="0">
                              <a:latin typeface="Cambria Math" panose="02040503050406030204" pitchFamily="18" charset="0"/>
                              <a:ea typeface="Cambria Math" panose="02040503050406030204" pitchFamily="18" charset="0"/>
                            </a:rPr>
                            <m:t>2</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latin typeface="+mn-lt"/>
                </a:endParaRPr>
              </a:p>
            </p:txBody>
          </p:sp>
        </mc:Choice>
        <mc:Fallback xmlns="">
          <p:sp>
            <p:nvSpPr>
              <p:cNvPr id="48" name="TextBox 47">
                <a:extLst>
                  <a:ext uri="{FF2B5EF4-FFF2-40B4-BE49-F238E27FC236}">
                    <a16:creationId xmlns:a16="http://schemas.microsoft.com/office/drawing/2014/main" id="{F763AA24-F0AF-734D-9B9D-A00215583A77}"/>
                  </a:ext>
                </a:extLst>
              </p:cNvPr>
              <p:cNvSpPr txBox="1">
                <a:spLocks noRot="1" noChangeAspect="1" noMove="1" noResize="1" noEditPoints="1" noAdjustHandles="1" noChangeArrowheads="1" noChangeShapeType="1" noTextEdit="1"/>
              </p:cNvSpPr>
              <p:nvPr/>
            </p:nvSpPr>
            <p:spPr>
              <a:xfrm>
                <a:off x="4779918" y="5096217"/>
                <a:ext cx="612284" cy="276999"/>
              </a:xfrm>
              <a:prstGeom prst="rect">
                <a:avLst/>
              </a:prstGeom>
              <a:blipFill>
                <a:blip r:embed="rId11"/>
                <a:stretch>
                  <a:fillRect l="-7921" r="-2970" b="-17778"/>
                </a:stretch>
              </a:blipFill>
            </p:spPr>
            <p:txBody>
              <a:bodyPr/>
              <a:lstStyle/>
              <a:p>
                <a:r>
                  <a:rPr lang="en-GB">
                    <a:noFill/>
                  </a:rPr>
                  <a:t> </a:t>
                </a:r>
              </a:p>
            </p:txBody>
          </p:sp>
        </mc:Fallback>
      </mc:AlternateContent>
      <p:cxnSp>
        <p:nvCxnSpPr>
          <p:cNvPr id="51" name="Straight Arrow Connector 50">
            <a:extLst>
              <a:ext uri="{FF2B5EF4-FFF2-40B4-BE49-F238E27FC236}">
                <a16:creationId xmlns:a16="http://schemas.microsoft.com/office/drawing/2014/main" id="{60C8F2D2-5317-6E4D-ABD1-CA11EC3FE730}"/>
              </a:ext>
            </a:extLst>
          </p:cNvPr>
          <p:cNvCxnSpPr>
            <a:cxnSpLocks/>
          </p:cNvCxnSpPr>
          <p:nvPr/>
        </p:nvCxnSpPr>
        <p:spPr bwMode="auto">
          <a:xfrm flipV="1">
            <a:off x="1378467" y="1774411"/>
            <a:ext cx="9241" cy="430453"/>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0745D27-0097-3C4D-B5C5-E365DB5E9FDE}"/>
                  </a:ext>
                </a:extLst>
              </p:cNvPr>
              <p:cNvSpPr txBox="1"/>
              <p:nvPr/>
            </p:nvSpPr>
            <p:spPr>
              <a:xfrm>
                <a:off x="1170357" y="1489500"/>
                <a:ext cx="496025" cy="276999"/>
              </a:xfrm>
              <a:prstGeom prst="rect">
                <a:avLst/>
              </a:prstGeom>
              <a:noFill/>
            </p:spPr>
            <p:txBody>
              <a:bodyPr wrap="squar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ea typeface="Cambria Math" panose="02040503050406030204" pitchFamily="18" charset="0"/>
                            </a:rPr>
                          </m:ctrlPr>
                        </m:sSubPr>
                        <m:e>
                          <m:sSub>
                            <m:sSubPr>
                              <m:ctrlPr>
                                <a:rPr lang="en-GB" sz="1800" i="1">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𝑟</m:t>
                              </m:r>
                            </m:e>
                            <m:sub>
                              <m:r>
                                <a:rPr lang="en-GB" sz="1800" i="1">
                                  <a:latin typeface="Cambria Math" panose="02040503050406030204" pitchFamily="18" charset="0"/>
                                  <a:ea typeface="Cambria Math" panose="02040503050406030204" pitchFamily="18" charset="0"/>
                                </a:rPr>
                                <m:t>1</m:t>
                              </m:r>
                            </m:sub>
                          </m:sSub>
                          <m:r>
                            <a:rPr lang="en-GB" sz="1800" b="0" i="1" smtClean="0">
                              <a:latin typeface="Cambria Math" panose="02040503050406030204" pitchFamily="18" charset="0"/>
                              <a:ea typeface="Cambria Math" panose="02040503050406030204" pitchFamily="18" charset="0"/>
                            </a:rPr>
                            <m:t>𝑅</m:t>
                          </m:r>
                        </m:e>
                        <m:sub>
                          <m:r>
                            <a:rPr lang="en-GB" sz="1800" i="1">
                              <a:latin typeface="Cambria Math" panose="02040503050406030204" pitchFamily="18" charset="0"/>
                              <a:ea typeface="Cambria Math" panose="02040503050406030204" pitchFamily="18" charset="0"/>
                            </a:rPr>
                            <m:t>1</m:t>
                          </m:r>
                        </m:sub>
                      </m:sSub>
                    </m:oMath>
                  </m:oMathPara>
                </a14:m>
                <a:endParaRPr lang="en-GB" sz="1800" i="1" dirty="0" err="1">
                  <a:latin typeface="+mn-lt"/>
                </a:endParaRPr>
              </a:p>
            </p:txBody>
          </p:sp>
        </mc:Choice>
        <mc:Fallback xmlns="">
          <p:sp>
            <p:nvSpPr>
              <p:cNvPr id="52" name="TextBox 51">
                <a:extLst>
                  <a:ext uri="{FF2B5EF4-FFF2-40B4-BE49-F238E27FC236}">
                    <a16:creationId xmlns:a16="http://schemas.microsoft.com/office/drawing/2014/main" id="{60745D27-0097-3C4D-B5C5-E365DB5E9FDE}"/>
                  </a:ext>
                </a:extLst>
              </p:cNvPr>
              <p:cNvSpPr txBox="1">
                <a:spLocks noRot="1" noChangeAspect="1" noMove="1" noResize="1" noEditPoints="1" noAdjustHandles="1" noChangeArrowheads="1" noChangeShapeType="1" noTextEdit="1"/>
              </p:cNvSpPr>
              <p:nvPr/>
            </p:nvSpPr>
            <p:spPr>
              <a:xfrm>
                <a:off x="1170357" y="1489500"/>
                <a:ext cx="496025" cy="276999"/>
              </a:xfrm>
              <a:prstGeom prst="rect">
                <a:avLst/>
              </a:prstGeom>
              <a:blipFill>
                <a:blip r:embed="rId12"/>
                <a:stretch>
                  <a:fillRect l="-4938" r="-3704" b="-173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rot="20778563">
                <a:off x="3260332" y="1742756"/>
                <a:ext cx="475807" cy="369332"/>
              </a:xfrm>
              <a:prstGeom prst="rect">
                <a:avLst/>
              </a:prstGeom>
            </p:spPr>
            <p:txBody>
              <a:bodyPr wrap="square">
                <a:spAutoFit/>
              </a:bodyPr>
              <a:lstStyle/>
              <a:p>
                <a:pPr>
                  <a:spcBef>
                    <a:spcPts val="432"/>
                  </a:spcBef>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smtClean="0">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p>
            </p:txBody>
          </p:sp>
        </mc:Choice>
        <mc:Fallback xmlns="">
          <p:sp>
            <p:nvSpPr>
              <p:cNvPr id="3" name="Rectangle 2"/>
              <p:cNvSpPr>
                <a:spLocks noRot="1" noChangeAspect="1" noMove="1" noResize="1" noEditPoints="1" noAdjustHandles="1" noChangeArrowheads="1" noChangeShapeType="1" noTextEdit="1"/>
              </p:cNvSpPr>
              <p:nvPr/>
            </p:nvSpPr>
            <p:spPr>
              <a:xfrm rot="20778563">
                <a:off x="3260332" y="1742756"/>
                <a:ext cx="475807" cy="369332"/>
              </a:xfrm>
              <a:prstGeom prst="rect">
                <a:avLst/>
              </a:prstGeom>
              <a:blipFill>
                <a:blip r:embed="rId13"/>
                <a:stretch>
                  <a:fillRect r="-1318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rot="2228423">
                <a:off x="3464906" y="3778007"/>
                <a:ext cx="475807" cy="369332"/>
              </a:xfrm>
              <a:prstGeom prst="rect">
                <a:avLst/>
              </a:prstGeom>
            </p:spPr>
            <p:txBody>
              <a:bodyPr wrap="square">
                <a:spAutoFit/>
              </a:bodyPr>
              <a:lstStyle/>
              <a:p>
                <a:pPr>
                  <a:spcBef>
                    <a:spcPts val="432"/>
                  </a:spcBef>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smtClean="0">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p>
            </p:txBody>
          </p:sp>
        </mc:Choice>
        <mc:Fallback xmlns="">
          <p:sp>
            <p:nvSpPr>
              <p:cNvPr id="32" name="Rectangle 31"/>
              <p:cNvSpPr>
                <a:spLocks noRot="1" noChangeAspect="1" noMove="1" noResize="1" noEditPoints="1" noAdjustHandles="1" noChangeArrowheads="1" noChangeShapeType="1" noTextEdit="1"/>
              </p:cNvSpPr>
              <p:nvPr/>
            </p:nvSpPr>
            <p:spPr>
              <a:xfrm rot="2228423">
                <a:off x="3464906" y="3778007"/>
                <a:ext cx="475807" cy="369332"/>
              </a:xfrm>
              <a:prstGeom prst="rect">
                <a:avLst/>
              </a:prstGeom>
              <a:blipFill>
                <a:blip r:embed="rId14"/>
                <a:stretch>
                  <a:fillRect b="-93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854562" y="3245110"/>
                <a:ext cx="6092825" cy="1551066"/>
              </a:xfrm>
              <a:prstGeom prst="rect">
                <a:avLst/>
              </a:prstGeom>
            </p:spPr>
            <p:txBody>
              <a:bodyPr>
                <a:spAutoFit/>
              </a:bodyPr>
              <a:lstStyle/>
              <a:p>
                <a:pPr>
                  <a:lnSpc>
                    <a:spcPct val="150000"/>
                  </a:lnSpc>
                  <a:spcBef>
                    <a:spcPts val="0"/>
                  </a:spcBef>
                </a:pPr>
                <a14:m>
                  <m:oMath xmlns:m="http://schemas.openxmlformats.org/officeDocument/2006/math">
                    <m:f>
                      <m:fPr>
                        <m:ctrlPr>
                          <a:rPr lang="en-GB" sz="200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 ∙(</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oMath>
                </a14:m>
                <a:r>
                  <a:rPr lang="en-GB" sz="2000"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a:t>   </a:t>
                </a:r>
                <a14:m>
                  <m:oMath xmlns:m="http://schemas.openxmlformats.org/officeDocument/2006/math">
                    <m:d>
                      <m:dPr>
                        <m:begChr m:val="["/>
                        <m:endChr m:val="]"/>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num>
                          <m:den>
                            <m:sSup>
                              <m:sSup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a14:m>
                <a:endParaRPr lang="en-GB" sz="2000"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endParaRPr>
              </a:p>
              <a:p>
                <a:pPr>
                  <a:lnSpc>
                    <a:spcPct val="150000"/>
                  </a:lnSpc>
                  <a:spcBef>
                    <a:spcPts val="0"/>
                  </a:spcBef>
                </a:pPr>
                <a14:m>
                  <m:oMath xmlns:m="http://schemas.openxmlformats.org/officeDocument/2006/math">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oMath>
                </a14:m>
                <a:r>
                  <a:rPr lang="en-GB" sz="2000"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a:t>   </a:t>
                </a:r>
                <a14:m>
                  <m:oMath xmlns:m="http://schemas.openxmlformats.org/officeDocument/2006/math">
                    <m:d>
                      <m:dPr>
                        <m:begChr m:val="["/>
                        <m:endChr m:val="]"/>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num>
                          <m:den>
                            <m:sSup>
                              <m:sSup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a14:m>
                <a:endParaRPr lang="en-GB" sz="2000" dirty="0">
                  <a:solidFill>
                    <a:schemeClr val="accent2">
                      <a:lumMod val="75000"/>
                    </a:schemeClr>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5854562" y="3245110"/>
                <a:ext cx="6092825" cy="1551066"/>
              </a:xfrm>
              <a:prstGeom prst="rect">
                <a:avLst/>
              </a:prstGeom>
              <a:blipFill>
                <a:blip r:embed="rId15"/>
                <a:stretch>
                  <a:fillRect/>
                </a:stretch>
              </a:blipFill>
            </p:spPr>
            <p:txBody>
              <a:bodyPr/>
              <a:lstStyle/>
              <a:p>
                <a:r>
                  <a:rPr lang="en-GB">
                    <a:noFill/>
                  </a:rPr>
                  <a:t> </a:t>
                </a:r>
              </a:p>
            </p:txBody>
          </p:sp>
        </mc:Fallback>
      </mc:AlternateContent>
      <p:sp>
        <p:nvSpPr>
          <p:cNvPr id="54" name="Oval 53">
            <a:extLst>
              <a:ext uri="{FF2B5EF4-FFF2-40B4-BE49-F238E27FC236}">
                <a16:creationId xmlns:a16="http://schemas.microsoft.com/office/drawing/2014/main" id="{7C2589A5-74C3-7B45-BB8A-DEE08F6A98F4}"/>
              </a:ext>
            </a:extLst>
          </p:cNvPr>
          <p:cNvSpPr>
            <a:spLocks noChangeAspect="1"/>
          </p:cNvSpPr>
          <p:nvPr/>
        </p:nvSpPr>
        <p:spPr bwMode="auto">
          <a:xfrm>
            <a:off x="943729" y="3552068"/>
            <a:ext cx="878177" cy="878177"/>
          </a:xfrm>
          <a:prstGeom prst="ellipse">
            <a:avLst/>
          </a:prstGeom>
          <a:noFill/>
          <a:ln w="38100" cap="flat" cmpd="sng" algn="ctr">
            <a:solidFill>
              <a:schemeClr val="accent6">
                <a:lumMod val="50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p:cxnSp>
        <p:nvCxnSpPr>
          <p:cNvPr id="57" name="Straight Arrow Connector 56">
            <a:extLst>
              <a:ext uri="{FF2B5EF4-FFF2-40B4-BE49-F238E27FC236}">
                <a16:creationId xmlns:a16="http://schemas.microsoft.com/office/drawing/2014/main" id="{C53A67D0-637E-524A-BBD0-84A8FED7F50F}"/>
              </a:ext>
            </a:extLst>
          </p:cNvPr>
          <p:cNvCxnSpPr/>
          <p:nvPr/>
        </p:nvCxnSpPr>
        <p:spPr bwMode="auto">
          <a:xfrm>
            <a:off x="390235" y="4005824"/>
            <a:ext cx="761171" cy="0"/>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a:extLst>
              <a:ext uri="{FF2B5EF4-FFF2-40B4-BE49-F238E27FC236}">
                <a16:creationId xmlns:a16="http://schemas.microsoft.com/office/drawing/2014/main" id="{8D525121-51C3-E74D-B5D6-F29972FEFDC4}"/>
              </a:ext>
            </a:extLst>
          </p:cNvPr>
          <p:cNvCxnSpPr/>
          <p:nvPr/>
        </p:nvCxnSpPr>
        <p:spPr bwMode="auto">
          <a:xfrm flipV="1">
            <a:off x="1599609" y="2111258"/>
            <a:ext cx="2497443" cy="1753876"/>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a:extLst>
              <a:ext uri="{FF2B5EF4-FFF2-40B4-BE49-F238E27FC236}">
                <a16:creationId xmlns:a16="http://schemas.microsoft.com/office/drawing/2014/main" id="{8D525121-51C3-E74D-B5D6-F29972FEFDC4}"/>
              </a:ext>
            </a:extLst>
          </p:cNvPr>
          <p:cNvCxnSpPr/>
          <p:nvPr/>
        </p:nvCxnSpPr>
        <p:spPr bwMode="auto">
          <a:xfrm>
            <a:off x="1567582" y="4034492"/>
            <a:ext cx="2495227" cy="589637"/>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3B6FBA7-941D-2942-9CFD-988CDB663C63}"/>
                  </a:ext>
                </a:extLst>
              </p:cNvPr>
              <p:cNvSpPr txBox="1"/>
              <p:nvPr/>
            </p:nvSpPr>
            <p:spPr>
              <a:xfrm rot="19397286">
                <a:off x="1831238" y="3509595"/>
                <a:ext cx="725968" cy="289182"/>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𝐶</m:t>
                          </m:r>
                        </m:e>
                        <m:sub>
                          <m:r>
                            <a:rPr lang="en-GB" sz="1800" b="0" i="1" smtClean="0">
                              <a:latin typeface="Cambria Math" panose="02040503050406030204" pitchFamily="18" charset="0"/>
                              <a:ea typeface="Cambria Math" panose="02040503050406030204" pitchFamily="18" charset="0"/>
                            </a:rPr>
                            <m:t>2,1</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latin typeface="+mn-lt"/>
                </a:endParaRPr>
              </a:p>
            </p:txBody>
          </p:sp>
        </mc:Choice>
        <mc:Fallback xmlns="">
          <p:sp>
            <p:nvSpPr>
              <p:cNvPr id="60" name="TextBox 59">
                <a:extLst>
                  <a:ext uri="{FF2B5EF4-FFF2-40B4-BE49-F238E27FC236}">
                    <a16:creationId xmlns:a16="http://schemas.microsoft.com/office/drawing/2014/main" id="{A3B6FBA7-941D-2942-9CFD-988CDB663C63}"/>
                  </a:ext>
                </a:extLst>
              </p:cNvPr>
              <p:cNvSpPr txBox="1">
                <a:spLocks noRot="1" noChangeAspect="1" noMove="1" noResize="1" noEditPoints="1" noAdjustHandles="1" noChangeArrowheads="1" noChangeShapeType="1" noTextEdit="1"/>
              </p:cNvSpPr>
              <p:nvPr/>
            </p:nvSpPr>
            <p:spPr>
              <a:xfrm rot="19397286">
                <a:off x="1831238" y="3509595"/>
                <a:ext cx="725968" cy="289182"/>
              </a:xfrm>
              <a:prstGeom prst="rect">
                <a:avLst/>
              </a:prstGeom>
              <a:blipFill>
                <a:blip r:embed="rId16"/>
                <a:stretch>
                  <a:fillRect l="-4032" r="-4839" b="-54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3B6FBA7-941D-2942-9CFD-988CDB663C63}"/>
                  </a:ext>
                </a:extLst>
              </p:cNvPr>
              <p:cNvSpPr txBox="1"/>
              <p:nvPr/>
            </p:nvSpPr>
            <p:spPr>
              <a:xfrm rot="900000">
                <a:off x="1760507" y="4204608"/>
                <a:ext cx="736612" cy="289182"/>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𝐶</m:t>
                          </m:r>
                        </m:e>
                        <m:sub>
                          <m:r>
                            <a:rPr lang="en-GB" sz="1800" b="0" i="1" smtClean="0">
                              <a:latin typeface="Cambria Math" panose="02040503050406030204" pitchFamily="18" charset="0"/>
                              <a:ea typeface="Cambria Math" panose="02040503050406030204" pitchFamily="18" charset="0"/>
                            </a:rPr>
                            <m:t>2,2</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latin typeface="+mn-lt"/>
                </a:endParaRPr>
              </a:p>
            </p:txBody>
          </p:sp>
        </mc:Choice>
        <mc:Fallback xmlns="">
          <p:sp>
            <p:nvSpPr>
              <p:cNvPr id="61" name="TextBox 60">
                <a:extLst>
                  <a:ext uri="{FF2B5EF4-FFF2-40B4-BE49-F238E27FC236}">
                    <a16:creationId xmlns:a16="http://schemas.microsoft.com/office/drawing/2014/main" id="{A3B6FBA7-941D-2942-9CFD-988CDB663C63}"/>
                  </a:ext>
                </a:extLst>
              </p:cNvPr>
              <p:cNvSpPr txBox="1">
                <a:spLocks noRot="1" noChangeAspect="1" noMove="1" noResize="1" noEditPoints="1" noAdjustHandles="1" noChangeArrowheads="1" noChangeShapeType="1" noTextEdit="1"/>
              </p:cNvSpPr>
              <p:nvPr/>
            </p:nvSpPr>
            <p:spPr>
              <a:xfrm rot="900000">
                <a:off x="1760507" y="4204608"/>
                <a:ext cx="736612" cy="289182"/>
              </a:xfrm>
              <a:prstGeom prst="rect">
                <a:avLst/>
              </a:prstGeom>
              <a:blipFill>
                <a:blip r:embed="rId17"/>
                <a:stretch>
                  <a:fillRect l="-5385" b="-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0745D27-0097-3C4D-B5C5-E365DB5E9FDE}"/>
                  </a:ext>
                </a:extLst>
              </p:cNvPr>
              <p:cNvSpPr txBox="1"/>
              <p:nvPr/>
            </p:nvSpPr>
            <p:spPr>
              <a:xfrm>
                <a:off x="409241" y="2183597"/>
                <a:ext cx="496025" cy="276999"/>
              </a:xfrm>
              <a:prstGeom prst="rect">
                <a:avLst/>
              </a:prstGeom>
              <a:noFill/>
            </p:spPr>
            <p:txBody>
              <a:bodyPr wrap="squar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ea typeface="Cambria Math" panose="02040503050406030204" pitchFamily="18" charset="0"/>
                            </a:rPr>
                          </m:ctrlPr>
                        </m:sSubPr>
                        <m:e>
                          <m:sSub>
                            <m:sSubPr>
                              <m:ctrlPr>
                                <a:rPr lang="en-GB" sz="1800" i="1">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𝑟</m:t>
                              </m:r>
                            </m:e>
                            <m:sub>
                              <m:r>
                                <a:rPr lang="en-GB" sz="1800" i="1">
                                  <a:latin typeface="Cambria Math" panose="02040503050406030204" pitchFamily="18" charset="0"/>
                                  <a:ea typeface="Cambria Math" panose="02040503050406030204" pitchFamily="18" charset="0"/>
                                </a:rPr>
                                <m:t>1</m:t>
                              </m:r>
                            </m:sub>
                          </m:sSub>
                          <m:r>
                            <a:rPr lang="en-GB" sz="1800" b="0" i="1" smtClean="0">
                              <a:latin typeface="Cambria Math" panose="02040503050406030204" pitchFamily="18" charset="0"/>
                              <a:ea typeface="Cambria Math" panose="02040503050406030204" pitchFamily="18" charset="0"/>
                            </a:rPr>
                            <m:t>𝐾</m:t>
                          </m:r>
                        </m:e>
                        <m:sub>
                          <m:r>
                            <a:rPr lang="en-GB" sz="1800" i="1">
                              <a:latin typeface="Cambria Math" panose="02040503050406030204" pitchFamily="18" charset="0"/>
                              <a:ea typeface="Cambria Math" panose="02040503050406030204" pitchFamily="18" charset="0"/>
                            </a:rPr>
                            <m:t>1</m:t>
                          </m:r>
                        </m:sub>
                      </m:sSub>
                    </m:oMath>
                  </m:oMathPara>
                </a14:m>
                <a:endParaRPr lang="en-GB" sz="1800" i="1" dirty="0" err="1">
                  <a:latin typeface="+mn-lt"/>
                </a:endParaRPr>
              </a:p>
            </p:txBody>
          </p:sp>
        </mc:Choice>
        <mc:Fallback xmlns="">
          <p:sp>
            <p:nvSpPr>
              <p:cNvPr id="62" name="TextBox 61">
                <a:extLst>
                  <a:ext uri="{FF2B5EF4-FFF2-40B4-BE49-F238E27FC236}">
                    <a16:creationId xmlns:a16="http://schemas.microsoft.com/office/drawing/2014/main" id="{60745D27-0097-3C4D-B5C5-E365DB5E9FDE}"/>
                  </a:ext>
                </a:extLst>
              </p:cNvPr>
              <p:cNvSpPr txBox="1">
                <a:spLocks noRot="1" noChangeAspect="1" noMove="1" noResize="1" noEditPoints="1" noAdjustHandles="1" noChangeArrowheads="1" noChangeShapeType="1" noTextEdit="1"/>
              </p:cNvSpPr>
              <p:nvPr/>
            </p:nvSpPr>
            <p:spPr>
              <a:xfrm>
                <a:off x="409241" y="2183597"/>
                <a:ext cx="496025" cy="276999"/>
              </a:xfrm>
              <a:prstGeom prst="rect">
                <a:avLst/>
              </a:prstGeom>
              <a:blipFill>
                <a:blip r:embed="rId18"/>
                <a:stretch>
                  <a:fillRect l="-4878" r="-3659" b="-173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60745D27-0097-3C4D-B5C5-E365DB5E9FDE}"/>
                  </a:ext>
                </a:extLst>
              </p:cNvPr>
              <p:cNvSpPr txBox="1"/>
              <p:nvPr/>
            </p:nvSpPr>
            <p:spPr>
              <a:xfrm>
                <a:off x="1121497" y="4689559"/>
                <a:ext cx="496025" cy="276999"/>
              </a:xfrm>
              <a:prstGeom prst="rect">
                <a:avLst/>
              </a:prstGeom>
              <a:noFill/>
            </p:spPr>
            <p:txBody>
              <a:bodyPr wrap="squar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ea typeface="Cambria Math" panose="02040503050406030204" pitchFamily="18" charset="0"/>
                            </a:rPr>
                          </m:ctrlPr>
                        </m:sSubPr>
                        <m:e>
                          <m:sSub>
                            <m:sSubPr>
                              <m:ctrlPr>
                                <a:rPr lang="en-GB" sz="1800" i="1">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𝑟</m:t>
                              </m:r>
                            </m:e>
                            <m:sub>
                              <m:r>
                                <a:rPr lang="en-GB" sz="1800" b="0" i="1" smtClean="0">
                                  <a:latin typeface="Cambria Math" panose="02040503050406030204" pitchFamily="18" charset="0"/>
                                  <a:ea typeface="Cambria Math" panose="02040503050406030204" pitchFamily="18" charset="0"/>
                                </a:rPr>
                                <m:t>2</m:t>
                              </m:r>
                            </m:sub>
                          </m:sSub>
                          <m:r>
                            <a:rPr lang="en-GB" sz="1800" b="0" i="1" smtClean="0">
                              <a:latin typeface="Cambria Math" panose="02040503050406030204" pitchFamily="18" charset="0"/>
                              <a:ea typeface="Cambria Math" panose="02040503050406030204" pitchFamily="18" charset="0"/>
                            </a:rPr>
                            <m:t>𝑅</m:t>
                          </m:r>
                        </m:e>
                        <m:sub>
                          <m:r>
                            <a:rPr lang="en-GB" sz="1800" b="0" i="1" smtClean="0">
                              <a:latin typeface="Cambria Math" panose="02040503050406030204" pitchFamily="18" charset="0"/>
                              <a:ea typeface="Cambria Math" panose="02040503050406030204" pitchFamily="18" charset="0"/>
                            </a:rPr>
                            <m:t>2</m:t>
                          </m:r>
                        </m:sub>
                      </m:sSub>
                    </m:oMath>
                  </m:oMathPara>
                </a14:m>
                <a:endParaRPr lang="en-GB" sz="1800" i="1" dirty="0" err="1">
                  <a:latin typeface="+mn-lt"/>
                </a:endParaRPr>
              </a:p>
            </p:txBody>
          </p:sp>
        </mc:Choice>
        <mc:Fallback xmlns="">
          <p:sp>
            <p:nvSpPr>
              <p:cNvPr id="63" name="TextBox 62">
                <a:extLst>
                  <a:ext uri="{FF2B5EF4-FFF2-40B4-BE49-F238E27FC236}">
                    <a16:creationId xmlns:a16="http://schemas.microsoft.com/office/drawing/2014/main" id="{60745D27-0097-3C4D-B5C5-E365DB5E9FDE}"/>
                  </a:ext>
                </a:extLst>
              </p:cNvPr>
              <p:cNvSpPr txBox="1">
                <a:spLocks noRot="1" noChangeAspect="1" noMove="1" noResize="1" noEditPoints="1" noAdjustHandles="1" noChangeArrowheads="1" noChangeShapeType="1" noTextEdit="1"/>
              </p:cNvSpPr>
              <p:nvPr/>
            </p:nvSpPr>
            <p:spPr>
              <a:xfrm>
                <a:off x="1121497" y="4689559"/>
                <a:ext cx="496025" cy="276999"/>
              </a:xfrm>
              <a:prstGeom prst="rect">
                <a:avLst/>
              </a:prstGeom>
              <a:blipFill>
                <a:blip r:embed="rId19"/>
                <a:stretch>
                  <a:fillRect l="-6173" r="-4938" b="-17391"/>
                </a:stretch>
              </a:blipFill>
            </p:spPr>
            <p:txBody>
              <a:bodyPr/>
              <a:lstStyle/>
              <a:p>
                <a:r>
                  <a:rPr lang="en-GB">
                    <a:noFill/>
                  </a:rPr>
                  <a:t> </a:t>
                </a:r>
              </a:p>
            </p:txBody>
          </p:sp>
        </mc:Fallback>
      </mc:AlternateContent>
      <p:cxnSp>
        <p:nvCxnSpPr>
          <p:cNvPr id="64" name="Straight Arrow Connector 63">
            <a:extLst>
              <a:ext uri="{FF2B5EF4-FFF2-40B4-BE49-F238E27FC236}">
                <a16:creationId xmlns:a16="http://schemas.microsoft.com/office/drawing/2014/main" id="{60C8F2D2-5317-6E4D-ABD1-CA11EC3FE730}"/>
              </a:ext>
            </a:extLst>
          </p:cNvPr>
          <p:cNvCxnSpPr>
            <a:cxnSpLocks/>
            <a:endCxn id="63" idx="0"/>
          </p:cNvCxnSpPr>
          <p:nvPr/>
        </p:nvCxnSpPr>
        <p:spPr bwMode="auto">
          <a:xfrm>
            <a:off x="1358491" y="4219467"/>
            <a:ext cx="11019" cy="470092"/>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60745D27-0097-3C4D-B5C5-E365DB5E9FDE}"/>
                  </a:ext>
                </a:extLst>
              </p:cNvPr>
              <p:cNvSpPr txBox="1"/>
              <p:nvPr/>
            </p:nvSpPr>
            <p:spPr>
              <a:xfrm>
                <a:off x="430801" y="4015401"/>
                <a:ext cx="496025" cy="276999"/>
              </a:xfrm>
              <a:prstGeom prst="rect">
                <a:avLst/>
              </a:prstGeom>
              <a:noFill/>
            </p:spPr>
            <p:txBody>
              <a:bodyPr wrap="squar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ea typeface="Cambria Math" panose="02040503050406030204" pitchFamily="18" charset="0"/>
                            </a:rPr>
                          </m:ctrlPr>
                        </m:sSubPr>
                        <m:e>
                          <m:sSub>
                            <m:sSubPr>
                              <m:ctrlPr>
                                <a:rPr lang="en-GB" sz="1800" i="1">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𝑟</m:t>
                              </m:r>
                            </m:e>
                            <m:sub>
                              <m:r>
                                <a:rPr lang="en-GB" sz="1800" b="0" i="1" smtClean="0">
                                  <a:latin typeface="Cambria Math" panose="02040503050406030204" pitchFamily="18" charset="0"/>
                                  <a:ea typeface="Cambria Math" panose="02040503050406030204" pitchFamily="18" charset="0"/>
                                </a:rPr>
                                <m:t>2</m:t>
                              </m:r>
                            </m:sub>
                          </m:sSub>
                          <m:r>
                            <a:rPr lang="en-GB" sz="1800" b="0" i="1" smtClean="0">
                              <a:latin typeface="Cambria Math" panose="02040503050406030204" pitchFamily="18" charset="0"/>
                              <a:ea typeface="Cambria Math" panose="02040503050406030204" pitchFamily="18" charset="0"/>
                            </a:rPr>
                            <m:t>𝐾</m:t>
                          </m:r>
                        </m:e>
                        <m:sub>
                          <m:r>
                            <a:rPr lang="en-GB" sz="1800" b="0" i="1" smtClean="0">
                              <a:latin typeface="Cambria Math" panose="02040503050406030204" pitchFamily="18" charset="0"/>
                              <a:ea typeface="Cambria Math" panose="02040503050406030204" pitchFamily="18" charset="0"/>
                            </a:rPr>
                            <m:t>2</m:t>
                          </m:r>
                        </m:sub>
                      </m:sSub>
                    </m:oMath>
                  </m:oMathPara>
                </a14:m>
                <a:endParaRPr lang="en-GB" sz="1800" i="1" dirty="0" err="1">
                  <a:latin typeface="+mn-lt"/>
                </a:endParaRPr>
              </a:p>
            </p:txBody>
          </p:sp>
        </mc:Choice>
        <mc:Fallback xmlns="">
          <p:sp>
            <p:nvSpPr>
              <p:cNvPr id="65" name="TextBox 64">
                <a:extLst>
                  <a:ext uri="{FF2B5EF4-FFF2-40B4-BE49-F238E27FC236}">
                    <a16:creationId xmlns:a16="http://schemas.microsoft.com/office/drawing/2014/main" id="{60745D27-0097-3C4D-B5C5-E365DB5E9FDE}"/>
                  </a:ext>
                </a:extLst>
              </p:cNvPr>
              <p:cNvSpPr txBox="1">
                <a:spLocks noRot="1" noChangeAspect="1" noMove="1" noResize="1" noEditPoints="1" noAdjustHandles="1" noChangeArrowheads="1" noChangeShapeType="1" noTextEdit="1"/>
              </p:cNvSpPr>
              <p:nvPr/>
            </p:nvSpPr>
            <p:spPr>
              <a:xfrm>
                <a:off x="430801" y="4015401"/>
                <a:ext cx="496025" cy="276999"/>
              </a:xfrm>
              <a:prstGeom prst="rect">
                <a:avLst/>
              </a:prstGeom>
              <a:blipFill>
                <a:blip r:embed="rId20"/>
                <a:stretch>
                  <a:fillRect l="-6173" r="-4938" b="-1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rot="1008287">
                <a:off x="3287574" y="4439463"/>
                <a:ext cx="475807" cy="369332"/>
              </a:xfrm>
              <a:prstGeom prst="rect">
                <a:avLst/>
              </a:prstGeom>
            </p:spPr>
            <p:txBody>
              <a:bodyPr wrap="square">
                <a:spAutoFit/>
              </a:bodyPr>
              <a:lstStyle/>
              <a:p>
                <a:pPr>
                  <a:spcBef>
                    <a:spcPts val="432"/>
                  </a:spcBef>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smtClean="0">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p>
            </p:txBody>
          </p:sp>
        </mc:Choice>
        <mc:Fallback xmlns="">
          <p:sp>
            <p:nvSpPr>
              <p:cNvPr id="66" name="Rectangle 65"/>
              <p:cNvSpPr>
                <a:spLocks noRot="1" noChangeAspect="1" noMove="1" noResize="1" noEditPoints="1" noAdjustHandles="1" noChangeArrowheads="1" noChangeShapeType="1" noTextEdit="1"/>
              </p:cNvSpPr>
              <p:nvPr/>
            </p:nvSpPr>
            <p:spPr>
              <a:xfrm rot="1008287">
                <a:off x="3287574" y="4439463"/>
                <a:ext cx="475807" cy="369332"/>
              </a:xfrm>
              <a:prstGeom prst="rect">
                <a:avLst/>
              </a:prstGeom>
              <a:blipFill>
                <a:blip r:embed="rId21"/>
                <a:stretch>
                  <a:fillRect r="-4301" b="-617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rot="19543930">
                <a:off x="3517932" y="2342189"/>
                <a:ext cx="475807" cy="369332"/>
              </a:xfrm>
              <a:prstGeom prst="rect">
                <a:avLst/>
              </a:prstGeom>
            </p:spPr>
            <p:txBody>
              <a:bodyPr wrap="square">
                <a:spAutoFit/>
              </a:bodyPr>
              <a:lstStyle/>
              <a:p>
                <a:pPr>
                  <a:spcBef>
                    <a:spcPts val="432"/>
                  </a:spcBef>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smtClean="0">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p>
            </p:txBody>
          </p:sp>
        </mc:Choice>
        <mc:Fallback xmlns="">
          <p:sp>
            <p:nvSpPr>
              <p:cNvPr id="67" name="Rectangle 66"/>
              <p:cNvSpPr>
                <a:spLocks noRot="1" noChangeAspect="1" noMove="1" noResize="1" noEditPoints="1" noAdjustHandles="1" noChangeArrowheads="1" noChangeShapeType="1" noTextEdit="1"/>
              </p:cNvSpPr>
              <p:nvPr/>
            </p:nvSpPr>
            <p:spPr>
              <a:xfrm rot="19543930">
                <a:off x="3517932" y="2342189"/>
                <a:ext cx="475807" cy="369332"/>
              </a:xfrm>
              <a:prstGeom prst="rect">
                <a:avLst/>
              </a:prstGeom>
              <a:blipFill>
                <a:blip r:embed="rId22"/>
                <a:stretch>
                  <a:fillRect r="-1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944072" y="3628945"/>
                <a:ext cx="966093" cy="584775"/>
              </a:xfrm>
              <a:prstGeom prst="rect">
                <a:avLst/>
              </a:prstGeom>
            </p:spPr>
            <p:txBody>
              <a:bodyPr wrap="square">
                <a:spAutoFit/>
              </a:bodyPr>
              <a:lstStyle/>
              <a:p>
                <a:pPr algn="ctr">
                  <a:spcBef>
                    <a:spcPts val="0"/>
                  </a:spcBef>
                </a:pPr>
                <a14:m>
                  <m:oMathPara xmlns:m="http://schemas.openxmlformats.org/officeDocument/2006/math">
                    <m:oMathParaPr>
                      <m:jc m:val="centerGroup"/>
                    </m:oMathParaPr>
                    <m:oMath xmlns:m="http://schemas.openxmlformats.org/officeDocument/2006/math">
                      <m:sSub>
                        <m:sSubPr>
                          <m:ctrlPr>
                            <a:rPr lang="en-GB" sz="3200" i="1" smtClean="0">
                              <a:solidFill>
                                <a:schemeClr val="accent6">
                                  <a:lumMod val="50000"/>
                                </a:schemeClr>
                              </a:solidFill>
                              <a:latin typeface="Cambria Math" panose="02040503050406030204" pitchFamily="18" charset="0"/>
                              <a:ea typeface="Cambria Math" panose="02040503050406030204" pitchFamily="18" charset="0"/>
                            </a:rPr>
                          </m:ctrlPr>
                        </m:sSubPr>
                        <m:e>
                          <m:r>
                            <a:rPr lang="en-GB" sz="3200" i="1">
                              <a:solidFill>
                                <a:schemeClr val="accent6">
                                  <a:lumMod val="50000"/>
                                </a:schemeClr>
                              </a:solidFill>
                              <a:latin typeface="Cambria Math" panose="02040503050406030204" pitchFamily="18" charset="0"/>
                              <a:ea typeface="Cambria Math" panose="02040503050406030204" pitchFamily="18" charset="0"/>
                            </a:rPr>
                            <m:t>𝑅</m:t>
                          </m:r>
                        </m:e>
                        <m:sub>
                          <m:r>
                            <a:rPr lang="en-GB" sz="3200" b="0" i="1" smtClean="0">
                              <a:solidFill>
                                <a:schemeClr val="accent6">
                                  <a:lumMod val="50000"/>
                                </a:schemeClr>
                              </a:solidFill>
                              <a:latin typeface="Cambria Math" panose="02040503050406030204" pitchFamily="18" charset="0"/>
                              <a:ea typeface="Cambria Math" panose="02040503050406030204" pitchFamily="18" charset="0"/>
                            </a:rPr>
                            <m:t>2</m:t>
                          </m:r>
                        </m:sub>
                      </m:sSub>
                    </m:oMath>
                  </m:oMathPara>
                </a14:m>
                <a:endParaRPr lang="en-GB" sz="2400" b="1" i="1" dirty="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endParaRPr>
              </a:p>
            </p:txBody>
          </p:sp>
        </mc:Choice>
        <mc:Fallback xmlns="">
          <p:sp>
            <p:nvSpPr>
              <p:cNvPr id="68" name="Rectangle 67"/>
              <p:cNvSpPr>
                <a:spLocks noRot="1" noChangeAspect="1" noMove="1" noResize="1" noEditPoints="1" noAdjustHandles="1" noChangeArrowheads="1" noChangeShapeType="1" noTextEdit="1"/>
              </p:cNvSpPr>
              <p:nvPr/>
            </p:nvSpPr>
            <p:spPr>
              <a:xfrm>
                <a:off x="944072" y="3628945"/>
                <a:ext cx="966093" cy="584775"/>
              </a:xfrm>
              <a:prstGeom prst="rect">
                <a:avLst/>
              </a:prstGeom>
              <a:blipFill>
                <a:blip r:embed="rId23"/>
                <a:stretch>
                  <a:fillRect/>
                </a:stretch>
              </a:blipFill>
            </p:spPr>
            <p:txBody>
              <a:bodyPr/>
              <a:lstStyle/>
              <a:p>
                <a:r>
                  <a:rPr lang="en-GB">
                    <a:noFill/>
                  </a:rPr>
                  <a:t> </a:t>
                </a:r>
              </a:p>
            </p:txBody>
          </p:sp>
        </mc:Fallback>
      </mc:AlternateContent>
    </p:spTree>
    <p:custDataLst>
      <p:custData r:id="rId1"/>
      <p:custData r:id="rId2"/>
    </p:custDataLst>
    <p:extLst>
      <p:ext uri="{BB962C8B-B14F-4D97-AF65-F5344CB8AC3E}">
        <p14:creationId xmlns:p14="http://schemas.microsoft.com/office/powerpoint/2010/main" val="160771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886848944"/>
                  </p:ext>
                </p:extLst>
              </p:nvPr>
            </p:nvGraphicFramePr>
            <p:xfrm>
              <a:off x="286839" y="980728"/>
              <a:ext cx="11713023" cy="5530470"/>
            </p:xfrm>
            <a:graphic>
              <a:graphicData uri="http://schemas.openxmlformats.org/drawingml/2006/table">
                <a:tbl>
                  <a:tblPr firstRow="1" bandRow="1">
                    <a:tableStyleId>{00A15C55-8517-42AA-B614-E9B94910E393}</a:tableStyleId>
                  </a:tblPr>
                  <a:tblGrid>
                    <a:gridCol w="2635949">
                      <a:extLst>
                        <a:ext uri="{9D8B030D-6E8A-4147-A177-3AD203B41FA5}">
                          <a16:colId xmlns:a16="http://schemas.microsoft.com/office/drawing/2014/main" val="2625630309"/>
                        </a:ext>
                      </a:extLst>
                    </a:gridCol>
                    <a:gridCol w="2131251">
                      <a:extLst>
                        <a:ext uri="{9D8B030D-6E8A-4147-A177-3AD203B41FA5}">
                          <a16:colId xmlns:a16="http://schemas.microsoft.com/office/drawing/2014/main" val="660407387"/>
                        </a:ext>
                      </a:extLst>
                    </a:gridCol>
                    <a:gridCol w="1705547">
                      <a:extLst>
                        <a:ext uri="{9D8B030D-6E8A-4147-A177-3AD203B41FA5}">
                          <a16:colId xmlns:a16="http://schemas.microsoft.com/office/drawing/2014/main" val="1559557530"/>
                        </a:ext>
                      </a:extLst>
                    </a:gridCol>
                    <a:gridCol w="1325944">
                      <a:extLst>
                        <a:ext uri="{9D8B030D-6E8A-4147-A177-3AD203B41FA5}">
                          <a16:colId xmlns:a16="http://schemas.microsoft.com/office/drawing/2014/main" val="3639603620"/>
                        </a:ext>
                      </a:extLst>
                    </a:gridCol>
                    <a:gridCol w="1325944">
                      <a:extLst>
                        <a:ext uri="{9D8B030D-6E8A-4147-A177-3AD203B41FA5}">
                          <a16:colId xmlns:a16="http://schemas.microsoft.com/office/drawing/2014/main" val="1752453974"/>
                        </a:ext>
                      </a:extLst>
                    </a:gridCol>
                    <a:gridCol w="1325944">
                      <a:extLst>
                        <a:ext uri="{9D8B030D-6E8A-4147-A177-3AD203B41FA5}">
                          <a16:colId xmlns:a16="http://schemas.microsoft.com/office/drawing/2014/main" val="3457980876"/>
                        </a:ext>
                      </a:extLst>
                    </a:gridCol>
                    <a:gridCol w="1262444">
                      <a:extLst>
                        <a:ext uri="{9D8B030D-6E8A-4147-A177-3AD203B41FA5}">
                          <a16:colId xmlns:a16="http://schemas.microsoft.com/office/drawing/2014/main" val="3651549901"/>
                        </a:ext>
                      </a:extLst>
                    </a:gridCol>
                  </a:tblGrid>
                  <a:tr h="370840">
                    <a:tc>
                      <a:txBody>
                        <a:bodyPr/>
                        <a:lstStyle/>
                        <a:p>
                          <a:r>
                            <a:rPr lang="en-GB" dirty="0"/>
                            <a:t>Parameter</a:t>
                          </a:r>
                        </a:p>
                      </a:txBody>
                      <a:tcPr/>
                    </a:tc>
                    <a:tc>
                      <a:txBody>
                        <a:bodyPr/>
                        <a:lstStyle/>
                        <a:p>
                          <a:r>
                            <a:rPr lang="en-GB" dirty="0"/>
                            <a:t>Calculation</a:t>
                          </a:r>
                        </a:p>
                      </a:txBody>
                      <a:tcPr/>
                    </a:tc>
                    <a:tc>
                      <a:txBody>
                        <a:bodyPr/>
                        <a:lstStyle/>
                        <a:p>
                          <a:r>
                            <a:rPr lang="en-GB" dirty="0"/>
                            <a:t>Unit</a:t>
                          </a:r>
                        </a:p>
                      </a:txBody>
                      <a:tcPr/>
                    </a:tc>
                    <a:tc>
                      <a:txBody>
                        <a:bodyPr/>
                        <a:lstStyle/>
                        <a:p>
                          <a:r>
                            <a:rPr lang="en-GB" dirty="0"/>
                            <a:t>Values N1</a:t>
                          </a:r>
                        </a:p>
                      </a:txBody>
                      <a:tcPr/>
                    </a:tc>
                    <a:tc>
                      <a:txBody>
                        <a:bodyPr/>
                        <a:lstStyle/>
                        <a:p>
                          <a:r>
                            <a:rPr lang="en-GB" dirty="0"/>
                            <a:t>Values N2</a:t>
                          </a:r>
                        </a:p>
                      </a:txBody>
                      <a:tcPr/>
                    </a:tc>
                    <a:tc>
                      <a:txBody>
                        <a:bodyPr/>
                        <a:lstStyle/>
                        <a:p>
                          <a:r>
                            <a:rPr lang="en-GB" dirty="0"/>
                            <a:t>Values R1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ValuesR1</a:t>
                          </a:r>
                        </a:p>
                      </a:txBody>
                      <a:tcPr/>
                    </a:tc>
                    <a:extLst>
                      <a:ext uri="{0D108BD9-81ED-4DB2-BD59-A6C34878D82A}">
                        <a16:rowId xmlns:a16="http://schemas.microsoft.com/office/drawing/2014/main" val="37763622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Beetles,</a:t>
                          </a:r>
                          <a:r>
                            <a:rPr lang="en-GB" b="1" baseline="0" dirty="0"/>
                            <a:t> </a:t>
                          </a:r>
                          <a14:m>
                            <m:oMath xmlns:m="http://schemas.openxmlformats.org/officeDocument/2006/math">
                              <m:r>
                                <a:rPr lang="en-GB" b="1" i="1" smtClean="0">
                                  <a:latin typeface="Cambria Math" panose="02040503050406030204" pitchFamily="18" charset="0"/>
                                </a:rPr>
                                <m:t>𝑵</m:t>
                              </m:r>
                            </m:oMath>
                          </a14:m>
                          <a:endParaRPr lang="en-GB" b="1" dirty="0"/>
                        </a:p>
                      </a:txBody>
                      <a:tcPr>
                        <a:solidFill>
                          <a:schemeClr val="accent2">
                            <a:lumMod val="40000"/>
                            <a:lumOff val="60000"/>
                          </a:schemeClr>
                        </a:solidFill>
                      </a:tcPr>
                    </a:tc>
                    <a:tc>
                      <a:txBody>
                        <a:bodyPr/>
                        <a:lstStyle/>
                        <a:p>
                          <a:endParaRPr lang="en-GB" b="1" dirty="0"/>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a:rPr lang="en-GB" b="1" i="1" dirty="0" smtClean="0">
                                        <a:latin typeface="Cambria Math" panose="02040503050406030204" pitchFamily="18" charset="0"/>
                                        <a:ea typeface="Cambria Math" panose="02040503050406030204" pitchFamily="18" charset="0"/>
                                        <a:cs typeface="Open Sans" panose="020B0606030504020204" pitchFamily="34" charset="0"/>
                                      </a:rPr>
                                      <m:t>𝑵</m:t>
                                    </m:r>
                                  </m:num>
                                  <m:den>
                                    <m:sSup>
                                      <m:sSupPr>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1" i="1" dirty="0" smtClean="0">
                                            <a:latin typeface="Cambria Math" panose="02040503050406030204" pitchFamily="18" charset="0"/>
                                            <a:ea typeface="Cambria Math" panose="02040503050406030204" pitchFamily="18" charset="0"/>
                                            <a:cs typeface="Open Sans" panose="020B0606030504020204" pitchFamily="34" charset="0"/>
                                          </a:rPr>
                                          <m:t>𝒎</m:t>
                                        </m:r>
                                      </m:e>
                                      <m:sup>
                                        <m:r>
                                          <a:rPr lang="en-GB" b="1" i="1" dirty="0" smtClean="0">
                                            <a:latin typeface="Cambria Math" panose="02040503050406030204" pitchFamily="18" charset="0"/>
                                            <a:ea typeface="Cambria Math" panose="02040503050406030204" pitchFamily="18" charset="0"/>
                                            <a:cs typeface="Open Sans" panose="020B0606030504020204" pitchFamily="34" charset="0"/>
                                          </a:rPr>
                                          <m:t>𝟐</m:t>
                                        </m:r>
                                      </m:sup>
                                    </m:sSup>
                                  </m:den>
                                </m:f>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1"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extLst>
                      <a:ext uri="{0D108BD9-81ED-4DB2-BD59-A6C34878D82A}">
                        <a16:rowId xmlns:a16="http://schemas.microsoft.com/office/drawing/2014/main" val="3070722182"/>
                      </a:ext>
                    </a:extLst>
                  </a:tr>
                  <a:tr h="370840">
                    <a:tc>
                      <a:txBody>
                        <a:bodyPr/>
                        <a:lstStyle/>
                        <a:p>
                          <a:r>
                            <a:rPr lang="en-GB" dirty="0"/>
                            <a:t>Longevity, </a:t>
                          </a:r>
                          <a14:m>
                            <m:oMath xmlns:m="http://schemas.openxmlformats.org/officeDocument/2006/math">
                              <m:r>
                                <a:rPr lang="el-GR" b="0" i="1" smtClean="0">
                                  <a:latin typeface="Cambria Math" panose="02040503050406030204" pitchFamily="18" charset="0"/>
                                </a:rPr>
                                <m:t>𝜆</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ea typeface="Cambria Math" panose="02040503050406030204" pitchFamily="18" charset="0"/>
                                    <a:cs typeface="Open Sans" panose="020B0606030504020204" pitchFamily="34" charset="0"/>
                                  </a:rPr>
                                  <m:t>[</m:t>
                                </m:r>
                                <m:r>
                                  <m:rPr>
                                    <m:sty m:val="p"/>
                                  </m:rPr>
                                  <a:rPr lang="en-GB" b="0" i="0" smtClean="0">
                                    <a:latin typeface="Cambria Math" panose="02040503050406030204" pitchFamily="18" charset="0"/>
                                    <a:ea typeface="Cambria Math" panose="02040503050406030204" pitchFamily="18" charset="0"/>
                                    <a:cs typeface="Open Sans" panose="020B0606030504020204" pitchFamily="34" charset="0"/>
                                  </a:rPr>
                                  <m:t>days</m:t>
                                </m:r>
                                <m:r>
                                  <a:rPr lang="en-GB" b="0" i="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latin typeface="Cambria Math" panose="02040503050406030204" pitchFamily="18" charset="0"/>
                            <a:ea typeface="Cambria Math" panose="02040503050406030204" pitchFamily="18" charset="0"/>
                            <a:cs typeface="Open Sans" panose="020B0606030504020204" pitchFamily="34" charset="0"/>
                          </a:endParaRPr>
                        </a:p>
                      </a:txBody>
                      <a:tcPr>
                        <a:solidFill>
                          <a:srgbClr val="E7E9FD"/>
                        </a:solidFill>
                      </a:tcPr>
                    </a:tc>
                    <a:tc>
                      <a:txBody>
                        <a:bodyPr/>
                        <a:lstStyle/>
                        <a:p>
                          <a:pPr algn="ctr"/>
                          <a:r>
                            <a:rPr lang="en-GB" dirty="0"/>
                            <a:t>365</a:t>
                          </a:r>
                        </a:p>
                      </a:txBody>
                      <a:tcPr>
                        <a:solidFill>
                          <a:srgbClr val="E7E9FD"/>
                        </a:solidFill>
                      </a:tcPr>
                    </a:tc>
                    <a:tc>
                      <a:txBody>
                        <a:bodyPr/>
                        <a:lstStyle/>
                        <a:p>
                          <a:pPr algn="ctr"/>
                          <a:r>
                            <a:rPr lang="en-GB" dirty="0"/>
                            <a:t>365</a:t>
                          </a:r>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361036618"/>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Death rate</a:t>
                          </a:r>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r>
                                  <m:rPr>
                                    <m:sty m:val="p"/>
                                  </m:rPr>
                                  <a:rPr lang="en-GB" b="0" i="0" dirty="0" smtClean="0">
                                    <a:latin typeface="Cambria Math" panose="02040503050406030204" pitchFamily="18" charset="0"/>
                                    <a:ea typeface="Cambria Math" panose="02040503050406030204" pitchFamily="18" charset="0"/>
                                    <a:cs typeface="Open Sans" panose="020B0606030504020204" pitchFamily="34" charset="0"/>
                                  </a:rPr>
                                  <m:t>d</m:t>
                                </m:r>
                                <m:r>
                                  <a:rPr lang="en-GB" b="0" i="0" dirty="0" smtClean="0">
                                    <a:latin typeface="Cambria Math" panose="02040503050406030204" pitchFamily="18" charset="0"/>
                                    <a:ea typeface="Cambria Math" panose="02040503050406030204" pitchFamily="18" charset="0"/>
                                    <a:cs typeface="Open Sans" panose="020B0606030504020204" pitchFamily="34" charset="0"/>
                                  </a:rPr>
                                  <m:t>= </m:t>
                                </m:r>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l-GR" b="0" i="1" smtClean="0">
                                        <a:latin typeface="Cambria Math" panose="02040503050406030204" pitchFamily="18" charset="0"/>
                                      </a:rPr>
                                      <m:t>𝜆</m:t>
                                    </m:r>
                                    <m:r>
                                      <m:rPr>
                                        <m:nor/>
                                      </m:rPr>
                                      <a:rPr lang="en-GB" dirty="0"/>
                                      <m:t> </m:t>
                                    </m:r>
                                  </m:den>
                                </m:f>
                              </m:oMath>
                            </m:oMathPara>
                          </a14:m>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𝑑𝑎𝑦𝑠</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dirty="0"/>
                        </a:p>
                      </a:txBody>
                      <a:tcPr>
                        <a:solidFill>
                          <a:srgbClr val="E7E9FD"/>
                        </a:solidFill>
                      </a:tcPr>
                    </a:tc>
                    <a:tc>
                      <a:txBody>
                        <a:bodyPr/>
                        <a:lstStyle/>
                        <a:p>
                          <a:pPr algn="ctr"/>
                          <a:r>
                            <a:rPr lang="en-GB" dirty="0"/>
                            <a:t>1/365</a:t>
                          </a:r>
                        </a:p>
                      </a:txBody>
                      <a:tcPr>
                        <a:solidFill>
                          <a:srgbClr val="E7E9FD"/>
                        </a:solidFill>
                      </a:tcPr>
                    </a:tc>
                    <a:tc>
                      <a:txBody>
                        <a:bodyPr/>
                        <a:lstStyle/>
                        <a:p>
                          <a:pPr algn="ctr"/>
                          <a:r>
                            <a:rPr lang="en-GB" dirty="0"/>
                            <a:t>1/365</a:t>
                          </a:r>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3325176680"/>
                      </a:ext>
                    </a:extLst>
                  </a:tr>
                  <a:tr h="370840">
                    <a:tc>
                      <a:txBody>
                        <a:bodyPr/>
                        <a:lstStyle/>
                        <a:p>
                          <a:r>
                            <a:rPr lang="en-GB" dirty="0"/>
                            <a:t>Offspring,</a:t>
                          </a:r>
                          <a:r>
                            <a:rPr lang="en-GB" dirty="0">
                              <a:ea typeface="Cambria Math" panose="02040503050406030204" pitchFamily="18" charset="0"/>
                              <a:cs typeface="Open Sans" panose="020B0606030504020204" pitchFamily="34" charset="0"/>
                            </a:rPr>
                            <a:t> </a:t>
                          </a:r>
                          <a14:m>
                            <m:oMath xmlns:m="http://schemas.openxmlformats.org/officeDocument/2006/math">
                              <m:r>
                                <a:rPr lang="en-GB" i="1" smtClean="0">
                                  <a:latin typeface="Cambria Math" panose="02040503050406030204" pitchFamily="18" charset="0"/>
                                  <a:ea typeface="Cambria Math" panose="02040503050406030204" pitchFamily="18" charset="0"/>
                                  <a:cs typeface="Open Sans" panose="020B0606030504020204" pitchFamily="34" charset="0"/>
                                </a:rPr>
                                <m:t>𝜑</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𝑦𝑒𝑎𝑟</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US" dirty="0"/>
                            <a:t>4</a:t>
                          </a:r>
                          <a:endParaRPr lang="en-GB" dirty="0"/>
                        </a:p>
                      </a:txBody>
                      <a:tcPr>
                        <a:solidFill>
                          <a:srgbClr val="E7E9FD"/>
                        </a:solidFill>
                      </a:tcPr>
                    </a:tc>
                    <a:tc>
                      <a:txBody>
                        <a:bodyPr/>
                        <a:lstStyle/>
                        <a:p>
                          <a:pPr algn="ctr"/>
                          <a:r>
                            <a:rPr lang="en-US" dirty="0"/>
                            <a:t>4</a:t>
                          </a:r>
                          <a:endParaRPr lang="en-GB" dirty="0"/>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3976685476"/>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Feeding frequency, </a:t>
                          </a:r>
                          <a14:m>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𝑓𝑟</m:t>
                                  </m:r>
                                </m:sub>
                              </m:sSub>
                            </m:oMath>
                          </a14:m>
                          <a:endParaRPr lang="en-GB" dirty="0"/>
                        </a:p>
                      </a:txBody>
                      <a:tcPr>
                        <a:solidFill>
                          <a:srgbClr val="E7E9FD"/>
                        </a:solidFill>
                      </a:tcPr>
                    </a:tc>
                    <a:tc>
                      <a:txBody>
                        <a:bodyPr/>
                        <a:lstStyle/>
                        <a:p>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𝑚𝑒𝑎𝑙</m:t>
                                    </m:r>
                                  </m:num>
                                  <m:den>
                                    <m:r>
                                      <a:rPr lang="en-US"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US" dirty="0"/>
                            <a:t>1</a:t>
                          </a:r>
                          <a:endParaRPr lang="en-GB" dirty="0"/>
                        </a:p>
                      </a:txBody>
                      <a:tcPr>
                        <a:solidFill>
                          <a:srgbClr val="E7E9FD"/>
                        </a:solidFill>
                      </a:tcPr>
                    </a:tc>
                    <a:tc>
                      <a:txBody>
                        <a:bodyPr/>
                        <a:lstStyle/>
                        <a:p>
                          <a:pPr algn="ctr"/>
                          <a:r>
                            <a:rPr lang="en-US" dirty="0"/>
                            <a:t>1</a:t>
                          </a:r>
                          <a:endParaRPr lang="en-GB" dirty="0"/>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3660273468"/>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Feeding quantity, </a:t>
                          </a: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𝑞</m:t>
                                  </m:r>
                                </m:sub>
                              </m:sSub>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US" b="0" i="1" dirty="0" smtClean="0">
                                        <a:latin typeface="Cambria Math" panose="02040503050406030204" pitchFamily="18" charset="0"/>
                                        <a:ea typeface="Cambria Math" panose="02040503050406030204" pitchFamily="18" charset="0"/>
                                        <a:cs typeface="Open Sans" panose="020B0606030504020204" pitchFamily="34" charset="0"/>
                                      </a:rPr>
                                      <m:t>𝑚𝑒𝑎𝑙</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US" dirty="0"/>
                            <a:t>0.01</a:t>
                          </a:r>
                          <a:endParaRPr lang="en-GB" dirty="0"/>
                        </a:p>
                      </a:txBody>
                      <a:tcPr>
                        <a:solidFill>
                          <a:srgbClr val="E7E9FD"/>
                        </a:solidFill>
                      </a:tcPr>
                    </a:tc>
                    <a:tc>
                      <a:txBody>
                        <a:bodyPr/>
                        <a:lstStyle/>
                        <a:p>
                          <a:pPr algn="ctr"/>
                          <a:r>
                            <a:rPr lang="en-US" dirty="0"/>
                            <a:t>0.01</a:t>
                          </a:r>
                          <a:endParaRPr lang="en-GB" dirty="0"/>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0189751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Open Sans" panose="020B0606030504020204" pitchFamily="34" charset="0"/>
                              <a:ea typeface="Open Sans" panose="020B0606030504020204" pitchFamily="34" charset="0"/>
                              <a:cs typeface="Open Sans" panose="020B0606030504020204" pitchFamily="34" charset="0"/>
                            </a:rPr>
                            <a:t>Feeding per year, </a:t>
                          </a:r>
                          <a14:m>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𝑦𝑟</m:t>
                                  </m:r>
                                </m:sub>
                              </m:sSub>
                            </m:oMath>
                          </a14:m>
                          <a:endParaRPr lang="en-GB" dirty="0">
                            <a:latin typeface="Open Sans" panose="020B0606030504020204" pitchFamily="34" charset="0"/>
                            <a:ea typeface="Open Sans" panose="020B0606030504020204" pitchFamily="34" charset="0"/>
                            <a:cs typeface="Open Sans" panose="020B0606030504020204" pitchFamily="34" charset="0"/>
                          </a:endParaRPr>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𝑦𝑟</m:t>
                                            </m:r>
                                          </m:sub>
                                        </m:sSub>
                                        <m:r>
                                          <a:rPr lang="en-GB" b="0" i="1" smtClean="0">
                                            <a:latin typeface="Cambria Math" panose="02040503050406030204" pitchFamily="18" charset="0"/>
                                            <a:ea typeface="Cambria Math" panose="02040503050406030204" pitchFamily="18" charset="0"/>
                                            <a:cs typeface="Open Sans" panose="020B0606030504020204" pitchFamily="34" charset="0"/>
                                          </a:rPr>
                                          <m:t>=365 </m:t>
                                        </m:r>
                                        <m:r>
                                          <a:rPr lang="en-GB" i="1" smtClean="0">
                                            <a:latin typeface="Cambria Math" panose="02040503050406030204" pitchFamily="18" charset="0"/>
                                            <a:ea typeface="Cambria Math" panose="02040503050406030204" pitchFamily="18" charset="0"/>
                                            <a:cs typeface="Open Sans" panose="020B0606030504020204" pitchFamily="34" charset="0"/>
                                          </a:rPr>
                                          <m:t>∙</m:t>
                                        </m:r>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i="1">
                                            <a:latin typeface="Cambria Math" panose="02040503050406030204" pitchFamily="18" charset="0"/>
                                            <a:ea typeface="Cambria Math" panose="02040503050406030204" pitchFamily="18" charset="0"/>
                                            <a:cs typeface="Open Sans" panose="020B0606030504020204" pitchFamily="34" charset="0"/>
                                          </a:rPr>
                                          <m:t>𝑓𝑟</m:t>
                                        </m:r>
                                      </m:sub>
                                    </m:sSub>
                                    <m:r>
                                      <a:rPr lang="en-GB" b="0" i="1" smtClean="0">
                                        <a:latin typeface="Cambria Math" panose="02040503050406030204" pitchFamily="18" charset="0"/>
                                        <a:ea typeface="Cambria Math" panose="02040503050406030204" pitchFamily="18" charset="0"/>
                                        <a:cs typeface="Open Sans" panose="020B0606030504020204" pitchFamily="34" charset="0"/>
                                      </a:rPr>
                                      <m:t> ∙</m:t>
                                    </m:r>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i="1">
                                        <a:latin typeface="Cambria Math" panose="02040503050406030204" pitchFamily="18" charset="0"/>
                                        <a:ea typeface="Cambria Math" panose="02040503050406030204" pitchFamily="18" charset="0"/>
                                        <a:cs typeface="Open Sans" panose="020B0606030504020204" pitchFamily="34" charset="0"/>
                                      </a:rPr>
                                      <m:t>𝑞</m:t>
                                    </m:r>
                                  </m:sub>
                                </m:sSub>
                              </m:oMath>
                            </m:oMathPara>
                          </a14:m>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𝑦𝑒𝑎𝑟</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3.65</a:t>
                          </a:r>
                        </a:p>
                      </a:txBody>
                      <a:tcPr>
                        <a:solidFill>
                          <a:srgbClr val="E7E9F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3.65</a:t>
                          </a:r>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2978567167"/>
                      </a:ext>
                    </a:extLst>
                  </a:tr>
                  <a:tr h="370840">
                    <a:tc>
                      <a:txBody>
                        <a:bodyPr/>
                        <a:lstStyle/>
                        <a:p>
                          <a:r>
                            <a:rPr lang="en-GB" dirty="0"/>
                            <a:t>Max consumption, </a:t>
                          </a:r>
                          <a14:m>
                            <m:oMath xmlns:m="http://schemas.openxmlformats.org/officeDocument/2006/math">
                              <m:sSub>
                                <m:sSubPr>
                                  <m:ctrlPr>
                                    <a:rPr lang="en-GB" i="1" smtClean="0">
                                      <a:latin typeface="Cambria Math" panose="02040503050406030204" pitchFamily="18" charset="0"/>
                                      <a:ea typeface="Open Sans" panose="020B0606030504020204" pitchFamily="34" charset="0"/>
                                      <a:cs typeface="Open Sans" panose="020B0606030504020204" pitchFamily="34" charset="0"/>
                                    </a:rPr>
                                  </m:ctrlPr>
                                </m:sSubPr>
                                <m:e>
                                  <m:r>
                                    <a:rPr lang="en-GB" b="0" i="1" smtClean="0">
                                      <a:latin typeface="Cambria Math" panose="02040503050406030204" pitchFamily="18" charset="0"/>
                                      <a:ea typeface="Open Sans" panose="020B0606030504020204" pitchFamily="34" charset="0"/>
                                      <a:cs typeface="Open Sans" panose="020B0606030504020204" pitchFamily="34" charset="0"/>
                                    </a:rPr>
                                    <m:t>𝑐</m:t>
                                  </m:r>
                                </m:e>
                                <m:sub>
                                  <m:r>
                                    <a:rPr lang="en-GB" b="0" i="1" smtClean="0">
                                      <a:latin typeface="Cambria Math" panose="02040503050406030204" pitchFamily="18" charset="0"/>
                                      <a:ea typeface="Open Sans" panose="020B0606030504020204" pitchFamily="34" charset="0"/>
                                      <a:cs typeface="Open Sans" panose="020B0606030504020204" pitchFamily="34" charset="0"/>
                                    </a:rPr>
                                    <m:t>𝑚𝑎𝑥</m:t>
                                  </m:r>
                                </m:sub>
                              </m:sSub>
                            </m:oMath>
                          </a14:m>
                          <a:endParaRPr lang="en-GB" dirty="0"/>
                        </a:p>
                      </a:txBody>
                      <a:tcPr>
                        <a:solidFill>
                          <a:srgbClr val="E7E9FD"/>
                        </a:solidFill>
                      </a:tcPr>
                    </a:tc>
                    <a:tc>
                      <a:txBody>
                        <a:bodyPr/>
                        <a:lstStyle/>
                        <a:p>
                          <a:endParaRPr lang="en-GB"/>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0.10</a:t>
                          </a:r>
                        </a:p>
                      </a:txBody>
                      <a:tcPr>
                        <a:solidFill>
                          <a:schemeClr val="accent3">
                            <a:lumMod val="20000"/>
                            <a:lumOff val="80000"/>
                          </a:schemeClr>
                        </a:solidFill>
                      </a:tcPr>
                    </a:tc>
                    <a:tc>
                      <a:txBody>
                        <a:bodyPr/>
                        <a:lstStyle/>
                        <a:p>
                          <a:pPr algn="ctr"/>
                          <a:r>
                            <a:rPr lang="en-GB" dirty="0"/>
                            <a:t>0.15</a:t>
                          </a:r>
                        </a:p>
                      </a:txBody>
                      <a:tcPr>
                        <a:solidFill>
                          <a:schemeClr val="accent3">
                            <a:lumMod val="20000"/>
                            <a:lumOff val="80000"/>
                          </a:schemeClr>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298358641"/>
                      </a:ext>
                    </a:extLst>
                  </a:tr>
                  <a:tr h="370840">
                    <a:tc>
                      <a:txBody>
                        <a:bodyPr/>
                        <a:lstStyle/>
                        <a:p>
                          <a:r>
                            <a:rPr lang="en-GB" dirty="0"/>
                            <a:t>Efficiency, </a:t>
                          </a:r>
                          <a14:m>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oMath>
                          </a14:m>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f>
                                  <m:fPr>
                                    <m:type m:val="lin"/>
                                    <m:ctrlP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𝜑</m:t>
                                    </m:r>
                                  </m:num>
                                  <m:den>
                                    <m:sSub>
                                      <m:sSubPr>
                                        <m:ctrlPr>
                                          <a:rPr lang="en-GB"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𝑓</m:t>
                                        </m:r>
                                      </m:e>
                                      <m:sub>
                                        <m:r>
                                          <a:rPr lang="en-GB"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𝑦𝑟</m:t>
                                        </m:r>
                                      </m:sub>
                                    </m:sSub>
                                  </m:den>
                                </m:f>
                              </m:oMath>
                            </m:oMathPara>
                          </a14:m>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𝑔</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1.09</a:t>
                          </a:r>
                        </a:p>
                      </a:txBody>
                      <a:tcPr>
                        <a:solidFill>
                          <a:srgbClr val="E7E9FD"/>
                        </a:solidFill>
                      </a:tcPr>
                    </a:tc>
                    <a:tc>
                      <a:txBody>
                        <a:bodyPr/>
                        <a:lstStyle/>
                        <a:p>
                          <a:pPr algn="ctr"/>
                          <a:r>
                            <a:rPr lang="en-GB" dirty="0"/>
                            <a:t>1.09</a:t>
                          </a:r>
                        </a:p>
                      </a:txBody>
                      <a:tcPr>
                        <a:solidFill>
                          <a:srgbClr val="E7E9FD"/>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28313021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Clearance rate, </a:t>
                          </a:r>
                          <a14:m>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𝑏</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0" i="1" dirty="0" smtClean="0">
                                            <a:latin typeface="Cambria Math" panose="02040503050406030204" pitchFamily="18" charset="0"/>
                                            <a:ea typeface="Cambria Math" panose="02040503050406030204" pitchFamily="18" charset="0"/>
                                            <a:cs typeface="Open Sans" panose="020B0606030504020204" pitchFamily="34" charset="0"/>
                                          </a:rPr>
                                          <m:t>𝑚</m:t>
                                        </m:r>
                                      </m:e>
                                      <m:sup>
                                        <m:r>
                                          <a:rPr lang="en-GB" b="0" i="1" dirty="0" smtClean="0">
                                            <a:latin typeface="Cambria Math" panose="02040503050406030204" pitchFamily="18" charset="0"/>
                                            <a:ea typeface="Cambria Math" panose="02040503050406030204" pitchFamily="18" charset="0"/>
                                            <a:cs typeface="Open Sans" panose="020B0606030504020204" pitchFamily="34" charset="0"/>
                                          </a:rPr>
                                          <m:t>2</m:t>
                                        </m:r>
                                      </m:sup>
                                    </m:sSup>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0.1e-5,</a:t>
                          </a:r>
                          <a:r>
                            <a:rPr lang="en-GB" baseline="0" dirty="0"/>
                            <a:t> 0.112</a:t>
                          </a:r>
                          <a:r>
                            <a:rPr lang="en-GB" dirty="0"/>
                            <a:t>e-5</a:t>
                          </a:r>
                        </a:p>
                      </a:txBody>
                      <a:tcPr>
                        <a:solidFill>
                          <a:schemeClr val="accent3">
                            <a:lumMod val="20000"/>
                            <a:lumOff val="80000"/>
                          </a:schemeClr>
                        </a:solidFill>
                      </a:tcPr>
                    </a:tc>
                    <a:tc>
                      <a:txBody>
                        <a:bodyPr/>
                        <a:lstStyle/>
                        <a:p>
                          <a:pPr algn="ctr"/>
                          <a:r>
                            <a:rPr lang="en-GB" dirty="0"/>
                            <a:t>0.1e-5,</a:t>
                          </a:r>
                          <a:r>
                            <a:rPr lang="en-GB" baseline="0" dirty="0"/>
                            <a:t> 0.115</a:t>
                          </a:r>
                          <a:r>
                            <a:rPr lang="en-GB" dirty="0"/>
                            <a:t>e-5</a:t>
                          </a:r>
                        </a:p>
                      </a:txBody>
                      <a:tcPr>
                        <a:solidFill>
                          <a:schemeClr val="accent3">
                            <a:lumMod val="20000"/>
                            <a:lumOff val="80000"/>
                          </a:schemeClr>
                        </a:solidFill>
                      </a:tcPr>
                    </a:tc>
                    <a:tc>
                      <a:txBody>
                        <a:bodyPr/>
                        <a:lstStyle/>
                        <a:p>
                          <a:pPr algn="ctr"/>
                          <a:r>
                            <a:rPr lang="en-GB" dirty="0"/>
                            <a:t>-</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5625571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Guano,</a:t>
                          </a:r>
                          <a:r>
                            <a:rPr lang="en-GB" b="1" baseline="0" dirty="0"/>
                            <a:t> </a:t>
                          </a:r>
                          <a14:m>
                            <m:oMath xmlns:m="http://schemas.openxmlformats.org/officeDocument/2006/math">
                              <m:r>
                                <a:rPr lang="en-GB" b="1" i="1" smtClean="0">
                                  <a:latin typeface="Cambria Math" panose="02040503050406030204" pitchFamily="18" charset="0"/>
                                </a:rPr>
                                <m:t>𝑹</m:t>
                              </m:r>
                            </m:oMath>
                          </a14:m>
                          <a:endParaRPr lang="en-GB" b="1" dirty="0"/>
                        </a:p>
                      </a:txBody>
                      <a:tcPr>
                        <a:solidFill>
                          <a:schemeClr val="accent6">
                            <a:lumMod val="40000"/>
                            <a:lumOff val="60000"/>
                          </a:schemeClr>
                        </a:solidFill>
                      </a:tcPr>
                    </a:tc>
                    <a:tc>
                      <a:txBody>
                        <a:bodyPr/>
                        <a:lstStyle/>
                        <a:p>
                          <a:endParaRPr lang="en-GB" b="1"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a:rPr lang="en-GB" b="1" i="1" dirty="0" smtClean="0">
                                        <a:latin typeface="Cambria Math" panose="02040503050406030204" pitchFamily="18" charset="0"/>
                                        <a:ea typeface="Cambria Math" panose="02040503050406030204" pitchFamily="18" charset="0"/>
                                        <a:cs typeface="Open Sans" panose="020B0606030504020204" pitchFamily="34" charset="0"/>
                                      </a:rPr>
                                      <m:t>𝒈</m:t>
                                    </m:r>
                                  </m:num>
                                  <m:den>
                                    <m:sSup>
                                      <m:sSupPr>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1" i="1" dirty="0" smtClean="0">
                                            <a:latin typeface="Cambria Math" panose="02040503050406030204" pitchFamily="18" charset="0"/>
                                            <a:ea typeface="Cambria Math" panose="02040503050406030204" pitchFamily="18" charset="0"/>
                                            <a:cs typeface="Open Sans" panose="020B0606030504020204" pitchFamily="34" charset="0"/>
                                          </a:rPr>
                                          <m:t>𝒎</m:t>
                                        </m:r>
                                      </m:e>
                                      <m:sup>
                                        <m:r>
                                          <a:rPr lang="en-GB" b="1" i="1" dirty="0" smtClean="0">
                                            <a:latin typeface="Cambria Math" panose="02040503050406030204" pitchFamily="18" charset="0"/>
                                            <a:ea typeface="Cambria Math" panose="02040503050406030204" pitchFamily="18" charset="0"/>
                                            <a:cs typeface="Open Sans" panose="020B0606030504020204" pitchFamily="34" charset="0"/>
                                          </a:rPr>
                                          <m:t>𝟐</m:t>
                                        </m:r>
                                      </m:sup>
                                    </m:sSup>
                                  </m:den>
                                </m:f>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1"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extLst>
                      <a:ext uri="{0D108BD9-81ED-4DB2-BD59-A6C34878D82A}">
                        <a16:rowId xmlns:a16="http://schemas.microsoft.com/office/drawing/2014/main" val="1741808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Influx-</a:t>
                          </a:r>
                          <a:r>
                            <a:rPr lang="en-GB" dirty="0" err="1"/>
                            <a:t>outflux</a:t>
                          </a:r>
                          <a:r>
                            <a:rPr lang="en-GB" dirty="0"/>
                            <a:t> rate,</a:t>
                          </a:r>
                          <a:r>
                            <a:rPr lang="en-GB" baseline="0" dirty="0"/>
                            <a:t> </a:t>
                          </a:r>
                          <a14:m>
                            <m:oMath xmlns:m="http://schemas.openxmlformats.org/officeDocument/2006/math">
                              <m:r>
                                <a:rPr lang="en-GB" b="0" i="1" baseline="0" smtClean="0">
                                  <a:latin typeface="Cambria Math" panose="02040503050406030204" pitchFamily="18" charset="0"/>
                                </a:rPr>
                                <m:t>𝑟</m:t>
                              </m:r>
                            </m:oMath>
                          </a14:m>
                          <a:endParaRPr lang="en-GB" dirty="0"/>
                        </a:p>
                      </a:txBody>
                      <a:tcPr>
                        <a:solidFill>
                          <a:srgbClr val="FEF0E8"/>
                        </a:solidFill>
                      </a:tcPr>
                    </a:tc>
                    <a:tc>
                      <a:txBody>
                        <a:bodyPr/>
                        <a:lstStyle/>
                        <a:p>
                          <a:endParaRPr lang="en-GB"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dirty="0"/>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10/365</a:t>
                          </a:r>
                        </a:p>
                      </a:txBody>
                      <a:tcPr>
                        <a:solidFill>
                          <a:srgbClr val="FEF0E8"/>
                        </a:solidFill>
                      </a:tcPr>
                    </a:tc>
                    <a:tc>
                      <a:txBody>
                        <a:bodyPr/>
                        <a:lstStyle/>
                        <a:p>
                          <a:pPr algn="ctr"/>
                          <a:r>
                            <a:rPr lang="en-GB" dirty="0"/>
                            <a:t>8/365</a:t>
                          </a:r>
                        </a:p>
                      </a:txBody>
                      <a:tcPr>
                        <a:solidFill>
                          <a:srgbClr val="FEF0E8"/>
                        </a:solidFill>
                      </a:tcPr>
                    </a:tc>
                    <a:extLst>
                      <a:ext uri="{0D108BD9-81ED-4DB2-BD59-A6C34878D82A}">
                        <a16:rowId xmlns:a16="http://schemas.microsoft.com/office/drawing/2014/main" val="40146227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Carrying capacity, </a:t>
                          </a:r>
                          <a14:m>
                            <m:oMath xmlns:m="http://schemas.openxmlformats.org/officeDocument/2006/math">
                              <m:r>
                                <a:rPr lang="en-GB" b="0" i="1" baseline="0" smtClean="0">
                                  <a:latin typeface="Cambria Math" panose="02040503050406030204" pitchFamily="18" charset="0"/>
                                </a:rPr>
                                <m:t>𝐾</m:t>
                              </m:r>
                            </m:oMath>
                          </a14:m>
                          <a:endParaRPr lang="en-GB" dirty="0"/>
                        </a:p>
                      </a:txBody>
                      <a:tcPr>
                        <a:solidFill>
                          <a:srgbClr val="FEF0E8"/>
                        </a:solidFill>
                      </a:tcPr>
                    </a:tc>
                    <a:tc>
                      <a:txBody>
                        <a:bodyPr/>
                        <a:lstStyle/>
                        <a:p>
                          <a:endParaRPr lang="en-GB"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𝑔</m:t>
                                    </m:r>
                                  </m:num>
                                  <m:den>
                                    <m:sSup>
                                      <m:sSupPr>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0" i="1" dirty="0" smtClean="0">
                                            <a:latin typeface="Cambria Math" panose="02040503050406030204" pitchFamily="18" charset="0"/>
                                            <a:ea typeface="Cambria Math" panose="02040503050406030204" pitchFamily="18" charset="0"/>
                                            <a:cs typeface="Open Sans" panose="020B0606030504020204" pitchFamily="34" charset="0"/>
                                          </a:rPr>
                                          <m:t>𝑚</m:t>
                                        </m:r>
                                      </m:e>
                                      <m:sup>
                                        <m:r>
                                          <a:rPr lang="en-GB" b="0" i="1" dirty="0" smtClean="0">
                                            <a:latin typeface="Cambria Math" panose="02040503050406030204" pitchFamily="18" charset="0"/>
                                            <a:ea typeface="Cambria Math" panose="02040503050406030204" pitchFamily="18" charset="0"/>
                                            <a:cs typeface="Open Sans" panose="020B0606030504020204" pitchFamily="34" charset="0"/>
                                          </a:rPr>
                                          <m:t>2</m:t>
                                        </m:r>
                                      </m:sup>
                                    </m:sSup>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dirty="0"/>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10000</a:t>
                          </a:r>
                        </a:p>
                      </a:txBody>
                      <a:tcPr>
                        <a:solidFill>
                          <a:srgbClr val="FEF0E8"/>
                        </a:solidFill>
                      </a:tcPr>
                    </a:tc>
                    <a:tc>
                      <a:txBody>
                        <a:bodyPr/>
                        <a:lstStyle/>
                        <a:p>
                          <a:pPr algn="ctr"/>
                          <a:r>
                            <a:rPr lang="en-GB" dirty="0"/>
                            <a:t>10000</a:t>
                          </a:r>
                        </a:p>
                      </a:txBody>
                      <a:tcPr>
                        <a:solidFill>
                          <a:srgbClr val="FEF0E8"/>
                        </a:solidFill>
                      </a:tcPr>
                    </a:tc>
                    <a:extLst>
                      <a:ext uri="{0D108BD9-81ED-4DB2-BD59-A6C34878D82A}">
                        <a16:rowId xmlns:a16="http://schemas.microsoft.com/office/drawing/2014/main" val="1489425667"/>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886848944"/>
                  </p:ext>
                </p:extLst>
              </p:nvPr>
            </p:nvGraphicFramePr>
            <p:xfrm>
              <a:off x="286839" y="980728"/>
              <a:ext cx="11713023" cy="5530470"/>
            </p:xfrm>
            <a:graphic>
              <a:graphicData uri="http://schemas.openxmlformats.org/drawingml/2006/table">
                <a:tbl>
                  <a:tblPr firstRow="1" bandRow="1">
                    <a:tableStyleId>{00A15C55-8517-42AA-B614-E9B94910E393}</a:tableStyleId>
                  </a:tblPr>
                  <a:tblGrid>
                    <a:gridCol w="2635949">
                      <a:extLst>
                        <a:ext uri="{9D8B030D-6E8A-4147-A177-3AD203B41FA5}">
                          <a16:colId xmlns:a16="http://schemas.microsoft.com/office/drawing/2014/main" val="2625630309"/>
                        </a:ext>
                      </a:extLst>
                    </a:gridCol>
                    <a:gridCol w="2131251">
                      <a:extLst>
                        <a:ext uri="{9D8B030D-6E8A-4147-A177-3AD203B41FA5}">
                          <a16:colId xmlns:a16="http://schemas.microsoft.com/office/drawing/2014/main" val="660407387"/>
                        </a:ext>
                      </a:extLst>
                    </a:gridCol>
                    <a:gridCol w="1705547">
                      <a:extLst>
                        <a:ext uri="{9D8B030D-6E8A-4147-A177-3AD203B41FA5}">
                          <a16:colId xmlns:a16="http://schemas.microsoft.com/office/drawing/2014/main" val="1559557530"/>
                        </a:ext>
                      </a:extLst>
                    </a:gridCol>
                    <a:gridCol w="1325944">
                      <a:extLst>
                        <a:ext uri="{9D8B030D-6E8A-4147-A177-3AD203B41FA5}">
                          <a16:colId xmlns:a16="http://schemas.microsoft.com/office/drawing/2014/main" val="3639603620"/>
                        </a:ext>
                      </a:extLst>
                    </a:gridCol>
                    <a:gridCol w="1325944">
                      <a:extLst>
                        <a:ext uri="{9D8B030D-6E8A-4147-A177-3AD203B41FA5}">
                          <a16:colId xmlns:a16="http://schemas.microsoft.com/office/drawing/2014/main" val="1752453974"/>
                        </a:ext>
                      </a:extLst>
                    </a:gridCol>
                    <a:gridCol w="1325944">
                      <a:extLst>
                        <a:ext uri="{9D8B030D-6E8A-4147-A177-3AD203B41FA5}">
                          <a16:colId xmlns:a16="http://schemas.microsoft.com/office/drawing/2014/main" val="3457980876"/>
                        </a:ext>
                      </a:extLst>
                    </a:gridCol>
                    <a:gridCol w="1262444">
                      <a:extLst>
                        <a:ext uri="{9D8B030D-6E8A-4147-A177-3AD203B41FA5}">
                          <a16:colId xmlns:a16="http://schemas.microsoft.com/office/drawing/2014/main" val="3651549901"/>
                        </a:ext>
                      </a:extLst>
                    </a:gridCol>
                  </a:tblGrid>
                  <a:tr h="370840">
                    <a:tc>
                      <a:txBody>
                        <a:bodyPr/>
                        <a:lstStyle/>
                        <a:p>
                          <a:r>
                            <a:rPr lang="en-GB" dirty="0" smtClean="0"/>
                            <a:t>Parameter</a:t>
                          </a:r>
                          <a:endParaRPr lang="en-GB" dirty="0"/>
                        </a:p>
                      </a:txBody>
                      <a:tcPr/>
                    </a:tc>
                    <a:tc>
                      <a:txBody>
                        <a:bodyPr/>
                        <a:lstStyle/>
                        <a:p>
                          <a:r>
                            <a:rPr lang="en-GB" dirty="0" smtClean="0"/>
                            <a:t>Calculation</a:t>
                          </a:r>
                          <a:endParaRPr lang="en-GB" dirty="0"/>
                        </a:p>
                      </a:txBody>
                      <a:tcPr/>
                    </a:tc>
                    <a:tc>
                      <a:txBody>
                        <a:bodyPr/>
                        <a:lstStyle/>
                        <a:p>
                          <a:r>
                            <a:rPr lang="en-GB" dirty="0" smtClean="0"/>
                            <a:t>Unit</a:t>
                          </a:r>
                          <a:endParaRPr lang="en-GB" dirty="0"/>
                        </a:p>
                      </a:txBody>
                      <a:tcPr/>
                    </a:tc>
                    <a:tc>
                      <a:txBody>
                        <a:bodyPr/>
                        <a:lstStyle/>
                        <a:p>
                          <a:r>
                            <a:rPr lang="en-GB" dirty="0" smtClean="0"/>
                            <a:t>Values N1</a:t>
                          </a:r>
                          <a:endParaRPr lang="en-GB" dirty="0"/>
                        </a:p>
                      </a:txBody>
                      <a:tcPr/>
                    </a:tc>
                    <a:tc>
                      <a:txBody>
                        <a:bodyPr/>
                        <a:lstStyle/>
                        <a:p>
                          <a:r>
                            <a:rPr lang="en-GB" dirty="0" smtClean="0"/>
                            <a:t>Values N2</a:t>
                          </a:r>
                          <a:endParaRPr lang="en-GB" dirty="0"/>
                        </a:p>
                      </a:txBody>
                      <a:tcPr/>
                    </a:tc>
                    <a:tc>
                      <a:txBody>
                        <a:bodyPr/>
                        <a:lstStyle/>
                        <a:p>
                          <a:r>
                            <a:rPr lang="en-GB" dirty="0" smtClean="0"/>
                            <a:t>Values R1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ValuesR1</a:t>
                          </a:r>
                        </a:p>
                      </a:txBody>
                      <a:tcPr/>
                    </a:tc>
                    <a:extLst>
                      <a:ext uri="{0D108BD9-81ED-4DB2-BD59-A6C34878D82A}">
                        <a16:rowId xmlns:a16="http://schemas.microsoft.com/office/drawing/2014/main" val="3776362265"/>
                      </a:ext>
                    </a:extLst>
                  </a:tr>
                  <a:tr h="372237">
                    <a:tc>
                      <a:txBody>
                        <a:bodyPr/>
                        <a:lstStyle/>
                        <a:p>
                          <a:endParaRPr lang="en-US"/>
                        </a:p>
                      </a:txBody>
                      <a:tcPr>
                        <a:blipFill>
                          <a:blip r:embed="rId4"/>
                          <a:stretch>
                            <a:fillRect l="-231" t="-109836" r="-344804" b="-1465574"/>
                          </a:stretch>
                        </a:blipFill>
                      </a:tcPr>
                    </a:tc>
                    <a:tc>
                      <a:txBody>
                        <a:bodyPr/>
                        <a:lstStyle/>
                        <a:p>
                          <a:endParaRPr lang="en-GB" b="1" dirty="0"/>
                        </a:p>
                      </a:txBody>
                      <a:tcPr>
                        <a:solidFill>
                          <a:schemeClr val="accent2">
                            <a:lumMod val="40000"/>
                            <a:lumOff val="60000"/>
                          </a:schemeClr>
                        </a:solidFill>
                      </a:tcPr>
                    </a:tc>
                    <a:tc>
                      <a:txBody>
                        <a:bodyPr/>
                        <a:lstStyle/>
                        <a:p>
                          <a:endParaRPr lang="en-US"/>
                        </a:p>
                      </a:txBody>
                      <a:tcPr>
                        <a:blipFill>
                          <a:blip r:embed="rId4"/>
                          <a:stretch>
                            <a:fillRect l="-279643" t="-109836" r="-308571" b="-1465574"/>
                          </a:stretch>
                        </a:blip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extLst>
                      <a:ext uri="{0D108BD9-81ED-4DB2-BD59-A6C34878D82A}">
                        <a16:rowId xmlns:a16="http://schemas.microsoft.com/office/drawing/2014/main" val="3070722182"/>
                      </a:ext>
                    </a:extLst>
                  </a:tr>
                  <a:tr h="370840">
                    <a:tc>
                      <a:txBody>
                        <a:bodyPr/>
                        <a:lstStyle/>
                        <a:p>
                          <a:endParaRPr lang="en-US"/>
                        </a:p>
                      </a:txBody>
                      <a:tcPr>
                        <a:blipFill>
                          <a:blip r:embed="rId4"/>
                          <a:stretch>
                            <a:fillRect l="-231" t="-209836" r="-344804" b="-1365574"/>
                          </a:stretch>
                        </a:blipFill>
                      </a:tcPr>
                    </a:tc>
                    <a:tc>
                      <a:txBody>
                        <a:bodyPr/>
                        <a:lstStyle/>
                        <a:p>
                          <a:endParaRPr lang="en-GB" dirty="0"/>
                        </a:p>
                      </a:txBody>
                      <a:tcPr>
                        <a:solidFill>
                          <a:srgbClr val="E7E9FD"/>
                        </a:solidFill>
                      </a:tcPr>
                    </a:tc>
                    <a:tc>
                      <a:txBody>
                        <a:bodyPr/>
                        <a:lstStyle/>
                        <a:p>
                          <a:endParaRPr lang="en-US"/>
                        </a:p>
                      </a:txBody>
                      <a:tcPr>
                        <a:blipFill>
                          <a:blip r:embed="rId4"/>
                          <a:stretch>
                            <a:fillRect l="-279643" t="-209836" r="-308571" b="-1365574"/>
                          </a:stretch>
                        </a:blipFill>
                      </a:tcPr>
                    </a:tc>
                    <a:tc>
                      <a:txBody>
                        <a:bodyPr/>
                        <a:lstStyle/>
                        <a:p>
                          <a:pPr algn="ctr"/>
                          <a:r>
                            <a:rPr lang="en-GB" dirty="0" smtClean="0"/>
                            <a:t>365</a:t>
                          </a:r>
                          <a:endParaRPr lang="en-GB" dirty="0"/>
                        </a:p>
                      </a:txBody>
                      <a:tcPr>
                        <a:solidFill>
                          <a:srgbClr val="E7E9FD"/>
                        </a:solidFill>
                      </a:tcPr>
                    </a:tc>
                    <a:tc>
                      <a:txBody>
                        <a:bodyPr/>
                        <a:lstStyle/>
                        <a:p>
                          <a:pPr algn="ctr"/>
                          <a:r>
                            <a:rPr lang="en-GB" dirty="0" smtClean="0"/>
                            <a:t>365</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361036618"/>
                      </a:ext>
                    </a:extLst>
                  </a:tr>
                  <a:tr h="370840">
                    <a:tc>
                      <a:txBody>
                        <a:bodyPr/>
                        <a:lstStyle/>
                        <a:p>
                          <a:r>
                            <a:rPr lang="en-GB" dirty="0" smtClean="0">
                              <a:latin typeface="Open Sans" panose="020B0606030504020204" pitchFamily="34" charset="0"/>
                              <a:ea typeface="Open Sans" panose="020B0606030504020204" pitchFamily="34" charset="0"/>
                              <a:cs typeface="Open Sans" panose="020B0606030504020204" pitchFamily="34" charset="0"/>
                            </a:rPr>
                            <a:t>Death rate</a:t>
                          </a:r>
                          <a:endParaRPr lang="en-GB" dirty="0"/>
                        </a:p>
                      </a:txBody>
                      <a:tcPr>
                        <a:solidFill>
                          <a:srgbClr val="E7E9FD"/>
                        </a:solidFill>
                      </a:tcPr>
                    </a:tc>
                    <a:tc>
                      <a:txBody>
                        <a:bodyPr/>
                        <a:lstStyle/>
                        <a:p>
                          <a:endParaRPr lang="en-US"/>
                        </a:p>
                      </a:txBody>
                      <a:tcPr>
                        <a:blipFill>
                          <a:blip r:embed="rId4"/>
                          <a:stretch>
                            <a:fillRect l="-124355" t="-309836" r="-327794" b="-1265574"/>
                          </a:stretch>
                        </a:blipFill>
                      </a:tcPr>
                    </a:tc>
                    <a:tc>
                      <a:txBody>
                        <a:bodyPr/>
                        <a:lstStyle/>
                        <a:p>
                          <a:endParaRPr lang="en-US"/>
                        </a:p>
                      </a:txBody>
                      <a:tcPr>
                        <a:blipFill>
                          <a:blip r:embed="rId4"/>
                          <a:stretch>
                            <a:fillRect l="-279643" t="-309836" r="-308571" b="-1265574"/>
                          </a:stretch>
                        </a:blipFill>
                      </a:tcPr>
                    </a:tc>
                    <a:tc>
                      <a:txBody>
                        <a:bodyPr/>
                        <a:lstStyle/>
                        <a:p>
                          <a:pPr algn="ctr"/>
                          <a:r>
                            <a:rPr lang="en-GB" dirty="0" smtClean="0"/>
                            <a:t>1/365</a:t>
                          </a:r>
                          <a:endParaRPr lang="en-GB" dirty="0"/>
                        </a:p>
                      </a:txBody>
                      <a:tcPr>
                        <a:solidFill>
                          <a:srgbClr val="E7E9FD"/>
                        </a:solidFill>
                      </a:tcPr>
                    </a:tc>
                    <a:tc>
                      <a:txBody>
                        <a:bodyPr/>
                        <a:lstStyle/>
                        <a:p>
                          <a:pPr algn="ctr"/>
                          <a:r>
                            <a:rPr lang="en-GB" dirty="0" smtClean="0"/>
                            <a:t>1/365</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3325176680"/>
                      </a:ext>
                    </a:extLst>
                  </a:tr>
                  <a:tr h="370840">
                    <a:tc>
                      <a:txBody>
                        <a:bodyPr/>
                        <a:lstStyle/>
                        <a:p>
                          <a:endParaRPr lang="en-US"/>
                        </a:p>
                      </a:txBody>
                      <a:tcPr>
                        <a:blipFill>
                          <a:blip r:embed="rId4"/>
                          <a:stretch>
                            <a:fillRect l="-231" t="-409836" r="-344804" b="-1165574"/>
                          </a:stretch>
                        </a:blipFill>
                      </a:tcPr>
                    </a:tc>
                    <a:tc>
                      <a:txBody>
                        <a:bodyPr/>
                        <a:lstStyle/>
                        <a:p>
                          <a:endParaRPr lang="en-GB" dirty="0"/>
                        </a:p>
                      </a:txBody>
                      <a:tcPr>
                        <a:solidFill>
                          <a:srgbClr val="E7E9FD"/>
                        </a:solidFill>
                      </a:tcPr>
                    </a:tc>
                    <a:tc>
                      <a:txBody>
                        <a:bodyPr/>
                        <a:lstStyle/>
                        <a:p>
                          <a:endParaRPr lang="en-US"/>
                        </a:p>
                      </a:txBody>
                      <a:tcPr>
                        <a:blipFill>
                          <a:blip r:embed="rId4"/>
                          <a:stretch>
                            <a:fillRect l="-279643" t="-409836" r="-308571" b="-1165574"/>
                          </a:stretch>
                        </a:blipFill>
                      </a:tcPr>
                    </a:tc>
                    <a:tc>
                      <a:txBody>
                        <a:bodyPr/>
                        <a:lstStyle/>
                        <a:p>
                          <a:pPr algn="ctr"/>
                          <a:r>
                            <a:rPr lang="en-US" dirty="0" smtClean="0"/>
                            <a:t>4</a:t>
                          </a:r>
                          <a:endParaRPr lang="en-GB" dirty="0"/>
                        </a:p>
                      </a:txBody>
                      <a:tcPr>
                        <a:solidFill>
                          <a:srgbClr val="E7E9FD"/>
                        </a:solidFill>
                      </a:tcPr>
                    </a:tc>
                    <a:tc>
                      <a:txBody>
                        <a:bodyPr/>
                        <a:lstStyle/>
                        <a:p>
                          <a:pPr algn="ctr"/>
                          <a:r>
                            <a:rPr lang="en-US" dirty="0" smtClean="0"/>
                            <a:t>4</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3976685476"/>
                      </a:ext>
                    </a:extLst>
                  </a:tr>
                  <a:tr h="387795">
                    <a:tc>
                      <a:txBody>
                        <a:bodyPr/>
                        <a:lstStyle/>
                        <a:p>
                          <a:endParaRPr lang="en-US"/>
                        </a:p>
                      </a:txBody>
                      <a:tcPr>
                        <a:blipFill>
                          <a:blip r:embed="rId4"/>
                          <a:stretch>
                            <a:fillRect l="-231" t="-485938" r="-344804" b="-1010938"/>
                          </a:stretch>
                        </a:blipFill>
                      </a:tcPr>
                    </a:tc>
                    <a:tc>
                      <a:txBody>
                        <a:bodyPr/>
                        <a:lstStyle/>
                        <a:p>
                          <a:endParaRPr lang="en-GB" dirty="0"/>
                        </a:p>
                      </a:txBody>
                      <a:tcPr>
                        <a:solidFill>
                          <a:srgbClr val="E7E9FD"/>
                        </a:solidFill>
                      </a:tcPr>
                    </a:tc>
                    <a:tc>
                      <a:txBody>
                        <a:bodyPr/>
                        <a:lstStyle/>
                        <a:p>
                          <a:endParaRPr lang="en-US"/>
                        </a:p>
                      </a:txBody>
                      <a:tcPr>
                        <a:blipFill>
                          <a:blip r:embed="rId4"/>
                          <a:stretch>
                            <a:fillRect l="-279643" t="-485938" r="-308571" b="-1010938"/>
                          </a:stretch>
                        </a:blipFill>
                      </a:tcPr>
                    </a:tc>
                    <a:tc>
                      <a:txBody>
                        <a:bodyPr/>
                        <a:lstStyle/>
                        <a:p>
                          <a:pPr algn="ctr"/>
                          <a:r>
                            <a:rPr lang="en-US" dirty="0" smtClean="0"/>
                            <a:t>1</a:t>
                          </a:r>
                          <a:endParaRPr lang="en-GB" dirty="0"/>
                        </a:p>
                      </a:txBody>
                      <a:tcPr>
                        <a:solidFill>
                          <a:srgbClr val="E7E9FD"/>
                        </a:solidFill>
                      </a:tcPr>
                    </a:tc>
                    <a:tc>
                      <a:txBody>
                        <a:bodyPr/>
                        <a:lstStyle/>
                        <a:p>
                          <a:pPr algn="ctr"/>
                          <a:r>
                            <a:rPr lang="en-US" dirty="0" smtClean="0"/>
                            <a:t>1</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3660273468"/>
                      </a:ext>
                    </a:extLst>
                  </a:tr>
                  <a:tr h="386969">
                    <a:tc>
                      <a:txBody>
                        <a:bodyPr/>
                        <a:lstStyle/>
                        <a:p>
                          <a:endParaRPr lang="en-US"/>
                        </a:p>
                      </a:txBody>
                      <a:tcPr>
                        <a:blipFill>
                          <a:blip r:embed="rId4"/>
                          <a:stretch>
                            <a:fillRect l="-231" t="-595238" r="-344804" b="-926984"/>
                          </a:stretch>
                        </a:blipFill>
                      </a:tcPr>
                    </a:tc>
                    <a:tc>
                      <a:txBody>
                        <a:bodyPr/>
                        <a:lstStyle/>
                        <a:p>
                          <a:endParaRPr lang="en-GB" dirty="0"/>
                        </a:p>
                      </a:txBody>
                      <a:tcPr>
                        <a:solidFill>
                          <a:srgbClr val="E7E9FD"/>
                        </a:solidFill>
                      </a:tcPr>
                    </a:tc>
                    <a:tc>
                      <a:txBody>
                        <a:bodyPr/>
                        <a:lstStyle/>
                        <a:p>
                          <a:endParaRPr lang="en-US"/>
                        </a:p>
                      </a:txBody>
                      <a:tcPr>
                        <a:blipFill>
                          <a:blip r:embed="rId4"/>
                          <a:stretch>
                            <a:fillRect l="-279643" t="-595238" r="-308571" b="-926984"/>
                          </a:stretch>
                        </a:blipFill>
                      </a:tcPr>
                    </a:tc>
                    <a:tc>
                      <a:txBody>
                        <a:bodyPr/>
                        <a:lstStyle/>
                        <a:p>
                          <a:pPr algn="ctr"/>
                          <a:r>
                            <a:rPr lang="en-US" dirty="0" smtClean="0"/>
                            <a:t>0.01</a:t>
                          </a:r>
                          <a:endParaRPr lang="en-GB" dirty="0"/>
                        </a:p>
                      </a:txBody>
                      <a:tcPr>
                        <a:solidFill>
                          <a:srgbClr val="E7E9FD"/>
                        </a:solidFill>
                      </a:tcPr>
                    </a:tc>
                    <a:tc>
                      <a:txBody>
                        <a:bodyPr/>
                        <a:lstStyle/>
                        <a:p>
                          <a:pPr algn="ctr"/>
                          <a:r>
                            <a:rPr lang="en-US" dirty="0" smtClean="0"/>
                            <a:t>0.01</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018975124"/>
                      </a:ext>
                    </a:extLst>
                  </a:tr>
                  <a:tr h="387795">
                    <a:tc>
                      <a:txBody>
                        <a:bodyPr/>
                        <a:lstStyle/>
                        <a:p>
                          <a:endParaRPr lang="en-US"/>
                        </a:p>
                      </a:txBody>
                      <a:tcPr>
                        <a:blipFill>
                          <a:blip r:embed="rId4"/>
                          <a:stretch>
                            <a:fillRect l="-231" t="-684375" r="-344804" b="-812500"/>
                          </a:stretch>
                        </a:blipFill>
                      </a:tcPr>
                    </a:tc>
                    <a:tc>
                      <a:txBody>
                        <a:bodyPr/>
                        <a:lstStyle/>
                        <a:p>
                          <a:endParaRPr lang="en-US"/>
                        </a:p>
                      </a:txBody>
                      <a:tcPr>
                        <a:blipFill>
                          <a:blip r:embed="rId4"/>
                          <a:stretch>
                            <a:fillRect l="-124355" t="-684375" r="-327794" b="-812500"/>
                          </a:stretch>
                        </a:blipFill>
                      </a:tcPr>
                    </a:tc>
                    <a:tc>
                      <a:txBody>
                        <a:bodyPr/>
                        <a:lstStyle/>
                        <a:p>
                          <a:endParaRPr lang="en-US"/>
                        </a:p>
                      </a:txBody>
                      <a:tcPr>
                        <a:blipFill>
                          <a:blip r:embed="rId4"/>
                          <a:stretch>
                            <a:fillRect l="-279643" t="-684375" r="-308571" b="-812500"/>
                          </a:stretch>
                        </a:blipFill>
                      </a:tcPr>
                    </a:tc>
                    <a:tc>
                      <a:txBody>
                        <a:bodyPr/>
                        <a:lstStyle/>
                        <a:p>
                          <a:pPr algn="ctr"/>
                          <a:r>
                            <a:rPr lang="en-GB" dirty="0" smtClean="0"/>
                            <a:t>3.65</a:t>
                          </a:r>
                          <a:endParaRPr lang="en-GB" dirty="0"/>
                        </a:p>
                      </a:txBody>
                      <a:tcPr>
                        <a:solidFill>
                          <a:srgbClr val="E7E9F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t>3.65</a:t>
                          </a:r>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2978567167"/>
                      </a:ext>
                    </a:extLst>
                  </a:tr>
                  <a:tr h="370840">
                    <a:tc>
                      <a:txBody>
                        <a:bodyPr/>
                        <a:lstStyle/>
                        <a:p>
                          <a:endParaRPr lang="en-US"/>
                        </a:p>
                      </a:txBody>
                      <a:tcPr>
                        <a:blipFill>
                          <a:blip r:embed="rId4"/>
                          <a:stretch>
                            <a:fillRect l="-231" t="-822951" r="-344804" b="-752459"/>
                          </a:stretch>
                        </a:blipFill>
                      </a:tcPr>
                    </a:tc>
                    <a:tc>
                      <a:txBody>
                        <a:bodyPr/>
                        <a:lstStyle/>
                        <a:p>
                          <a:endParaRPr lang="en-GB"/>
                        </a:p>
                      </a:txBody>
                      <a:tcPr>
                        <a:solidFill>
                          <a:srgbClr val="E7E9FD"/>
                        </a:solidFill>
                      </a:tcPr>
                    </a:tc>
                    <a:tc>
                      <a:txBody>
                        <a:bodyPr/>
                        <a:lstStyle/>
                        <a:p>
                          <a:endParaRPr lang="en-US"/>
                        </a:p>
                      </a:txBody>
                      <a:tcPr>
                        <a:blipFill>
                          <a:blip r:embed="rId4"/>
                          <a:stretch>
                            <a:fillRect l="-279643" t="-822951" r="-308571" b="-752459"/>
                          </a:stretch>
                        </a:blipFill>
                      </a:tcPr>
                    </a:tc>
                    <a:tc>
                      <a:txBody>
                        <a:bodyPr/>
                        <a:lstStyle/>
                        <a:p>
                          <a:pPr algn="ctr"/>
                          <a:r>
                            <a:rPr lang="en-GB" dirty="0" smtClean="0"/>
                            <a:t>0.10</a:t>
                          </a:r>
                          <a:endParaRPr lang="en-GB" dirty="0"/>
                        </a:p>
                      </a:txBody>
                      <a:tcPr>
                        <a:solidFill>
                          <a:schemeClr val="accent3">
                            <a:lumMod val="20000"/>
                            <a:lumOff val="80000"/>
                          </a:schemeClr>
                        </a:solidFill>
                      </a:tcPr>
                    </a:tc>
                    <a:tc>
                      <a:txBody>
                        <a:bodyPr/>
                        <a:lstStyle/>
                        <a:p>
                          <a:pPr algn="ctr"/>
                          <a:r>
                            <a:rPr lang="en-GB" dirty="0" smtClean="0"/>
                            <a:t>0.15</a:t>
                          </a:r>
                          <a:endParaRPr lang="en-GB" dirty="0"/>
                        </a:p>
                      </a:txBody>
                      <a:tcPr>
                        <a:solidFill>
                          <a:schemeClr val="accent3">
                            <a:lumMod val="20000"/>
                            <a:lumOff val="80000"/>
                          </a:schemeClr>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298358641"/>
                      </a:ext>
                    </a:extLst>
                  </a:tr>
                  <a:tr h="387477">
                    <a:tc>
                      <a:txBody>
                        <a:bodyPr/>
                        <a:lstStyle/>
                        <a:p>
                          <a:endParaRPr lang="en-US"/>
                        </a:p>
                      </a:txBody>
                      <a:tcPr>
                        <a:blipFill>
                          <a:blip r:embed="rId4"/>
                          <a:stretch>
                            <a:fillRect l="-231" t="-879688" r="-344804" b="-617188"/>
                          </a:stretch>
                        </a:blipFill>
                      </a:tcPr>
                    </a:tc>
                    <a:tc>
                      <a:txBody>
                        <a:bodyPr/>
                        <a:lstStyle/>
                        <a:p>
                          <a:endParaRPr lang="en-US"/>
                        </a:p>
                      </a:txBody>
                      <a:tcPr>
                        <a:blipFill>
                          <a:blip r:embed="rId4"/>
                          <a:stretch>
                            <a:fillRect l="-124355" t="-879688" r="-327794" b="-617188"/>
                          </a:stretch>
                        </a:blipFill>
                      </a:tcPr>
                    </a:tc>
                    <a:tc>
                      <a:txBody>
                        <a:bodyPr/>
                        <a:lstStyle/>
                        <a:p>
                          <a:endParaRPr lang="en-US"/>
                        </a:p>
                      </a:txBody>
                      <a:tcPr>
                        <a:blipFill>
                          <a:blip r:embed="rId4"/>
                          <a:stretch>
                            <a:fillRect l="-279643" t="-879688" r="-308571" b="-617188"/>
                          </a:stretch>
                        </a:blipFill>
                      </a:tcPr>
                    </a:tc>
                    <a:tc>
                      <a:txBody>
                        <a:bodyPr/>
                        <a:lstStyle/>
                        <a:p>
                          <a:pPr algn="ctr"/>
                          <a:r>
                            <a:rPr lang="en-GB" dirty="0" smtClean="0"/>
                            <a:t>1.09</a:t>
                          </a:r>
                          <a:endParaRPr lang="en-GB" dirty="0"/>
                        </a:p>
                      </a:txBody>
                      <a:tcPr>
                        <a:solidFill>
                          <a:srgbClr val="E7E9FD"/>
                        </a:solidFill>
                      </a:tcPr>
                    </a:tc>
                    <a:tc>
                      <a:txBody>
                        <a:bodyPr/>
                        <a:lstStyle/>
                        <a:p>
                          <a:pPr algn="ctr"/>
                          <a:r>
                            <a:rPr lang="en-GB" dirty="0" smtClean="0"/>
                            <a:t>1.09</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2831302107"/>
                      </a:ext>
                    </a:extLst>
                  </a:tr>
                  <a:tr h="640080">
                    <a:tc>
                      <a:txBody>
                        <a:bodyPr/>
                        <a:lstStyle/>
                        <a:p>
                          <a:endParaRPr lang="en-US"/>
                        </a:p>
                      </a:txBody>
                      <a:tcPr>
                        <a:blipFill>
                          <a:blip r:embed="rId4"/>
                          <a:stretch>
                            <a:fillRect l="-231" t="-597143" r="-344804" b="-276190"/>
                          </a:stretch>
                        </a:blipFill>
                      </a:tcPr>
                    </a:tc>
                    <a:tc>
                      <a:txBody>
                        <a:bodyPr/>
                        <a:lstStyle/>
                        <a:p>
                          <a:endParaRPr lang="en-GB" dirty="0"/>
                        </a:p>
                      </a:txBody>
                      <a:tcPr>
                        <a:solidFill>
                          <a:srgbClr val="E7E9FD"/>
                        </a:solidFill>
                      </a:tcPr>
                    </a:tc>
                    <a:tc>
                      <a:txBody>
                        <a:bodyPr/>
                        <a:lstStyle/>
                        <a:p>
                          <a:endParaRPr lang="en-US"/>
                        </a:p>
                      </a:txBody>
                      <a:tcPr>
                        <a:blipFill>
                          <a:blip r:embed="rId4"/>
                          <a:stretch>
                            <a:fillRect l="-279643" t="-597143" r="-308571" b="-276190"/>
                          </a:stretch>
                        </a:blipFill>
                      </a:tcPr>
                    </a:tc>
                    <a:tc>
                      <a:txBody>
                        <a:bodyPr/>
                        <a:lstStyle/>
                        <a:p>
                          <a:pPr algn="ctr"/>
                          <a:r>
                            <a:rPr lang="en-GB" dirty="0" smtClean="0"/>
                            <a:t>0.1e-5,</a:t>
                          </a:r>
                          <a:r>
                            <a:rPr lang="en-GB" baseline="0" dirty="0" smtClean="0"/>
                            <a:t> 0.112</a:t>
                          </a:r>
                          <a:r>
                            <a:rPr lang="en-GB" dirty="0" smtClean="0"/>
                            <a:t>e-5</a:t>
                          </a:r>
                          <a:endParaRPr lang="en-GB" dirty="0"/>
                        </a:p>
                      </a:txBody>
                      <a:tcPr>
                        <a:solidFill>
                          <a:schemeClr val="accent3">
                            <a:lumMod val="20000"/>
                            <a:lumOff val="80000"/>
                          </a:schemeClr>
                        </a:solidFill>
                      </a:tcPr>
                    </a:tc>
                    <a:tc>
                      <a:txBody>
                        <a:bodyPr/>
                        <a:lstStyle/>
                        <a:p>
                          <a:pPr algn="ctr"/>
                          <a:r>
                            <a:rPr lang="en-GB" dirty="0" smtClean="0"/>
                            <a:t>0.1e-5,</a:t>
                          </a:r>
                          <a:r>
                            <a:rPr lang="en-GB" baseline="0" dirty="0" smtClean="0"/>
                            <a:t> 0.115</a:t>
                          </a:r>
                          <a:r>
                            <a:rPr lang="en-GB" dirty="0" smtClean="0"/>
                            <a:t>e-5</a:t>
                          </a:r>
                          <a:endParaRPr lang="en-GB" dirty="0"/>
                        </a:p>
                      </a:txBody>
                      <a:tcPr>
                        <a:solidFill>
                          <a:schemeClr val="accent3">
                            <a:lumMod val="20000"/>
                            <a:lumOff val="80000"/>
                          </a:schemeClr>
                        </a:solidFill>
                      </a:tcPr>
                    </a:tc>
                    <a:tc>
                      <a:txBody>
                        <a:bodyPr/>
                        <a:lstStyle/>
                        <a:p>
                          <a:pPr algn="ctr"/>
                          <a:r>
                            <a:rPr lang="en-GB" dirty="0" smtClean="0"/>
                            <a:t>-</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562557185"/>
                      </a:ext>
                    </a:extLst>
                  </a:tr>
                  <a:tr h="372237">
                    <a:tc>
                      <a:txBody>
                        <a:bodyPr/>
                        <a:lstStyle/>
                        <a:p>
                          <a:endParaRPr lang="en-US"/>
                        </a:p>
                      </a:txBody>
                      <a:tcPr>
                        <a:blipFill>
                          <a:blip r:embed="rId4"/>
                          <a:stretch>
                            <a:fillRect l="-231" t="-1200000" r="-344804" b="-375410"/>
                          </a:stretch>
                        </a:blipFill>
                      </a:tcPr>
                    </a:tc>
                    <a:tc>
                      <a:txBody>
                        <a:bodyPr/>
                        <a:lstStyle/>
                        <a:p>
                          <a:endParaRPr lang="en-GB" b="1" dirty="0"/>
                        </a:p>
                      </a:txBody>
                      <a:tcPr>
                        <a:solidFill>
                          <a:schemeClr val="accent6">
                            <a:lumMod val="40000"/>
                            <a:lumOff val="60000"/>
                          </a:schemeClr>
                        </a:solidFill>
                      </a:tcPr>
                    </a:tc>
                    <a:tc>
                      <a:txBody>
                        <a:bodyPr/>
                        <a:lstStyle/>
                        <a:p>
                          <a:endParaRPr lang="en-US"/>
                        </a:p>
                      </a:txBody>
                      <a:tcPr>
                        <a:blipFill>
                          <a:blip r:embed="rId4"/>
                          <a:stretch>
                            <a:fillRect l="-279643" t="-1200000" r="-308571" b="-375410"/>
                          </a:stretch>
                        </a:blip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extLst>
                      <a:ext uri="{0D108BD9-81ED-4DB2-BD59-A6C34878D82A}">
                        <a16:rowId xmlns:a16="http://schemas.microsoft.com/office/drawing/2014/main" val="1741808924"/>
                      </a:ext>
                    </a:extLst>
                  </a:tr>
                  <a:tr h="370840">
                    <a:tc>
                      <a:txBody>
                        <a:bodyPr/>
                        <a:lstStyle/>
                        <a:p>
                          <a:endParaRPr lang="en-US"/>
                        </a:p>
                      </a:txBody>
                      <a:tcPr>
                        <a:blipFill>
                          <a:blip r:embed="rId4"/>
                          <a:stretch>
                            <a:fillRect l="-231" t="-1300000" r="-344804" b="-275410"/>
                          </a:stretch>
                        </a:blipFill>
                      </a:tcPr>
                    </a:tc>
                    <a:tc>
                      <a:txBody>
                        <a:bodyPr/>
                        <a:lstStyle/>
                        <a:p>
                          <a:endParaRPr lang="en-GB" dirty="0"/>
                        </a:p>
                      </a:txBody>
                      <a:tcPr>
                        <a:solidFill>
                          <a:srgbClr val="FEF0E8"/>
                        </a:solidFill>
                      </a:tcPr>
                    </a:tc>
                    <a:tc>
                      <a:txBody>
                        <a:bodyPr/>
                        <a:lstStyle/>
                        <a:p>
                          <a:endParaRPr lang="en-US"/>
                        </a:p>
                      </a:txBody>
                      <a:tcPr>
                        <a:blipFill>
                          <a:blip r:embed="rId4"/>
                          <a:stretch>
                            <a:fillRect l="-279643" t="-1300000" r="-308571" b="-275410"/>
                          </a:stretch>
                        </a:blip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10/365</a:t>
                          </a:r>
                          <a:endParaRPr lang="en-GB" dirty="0"/>
                        </a:p>
                      </a:txBody>
                      <a:tcPr>
                        <a:solidFill>
                          <a:srgbClr val="FEF0E8"/>
                        </a:solidFill>
                      </a:tcPr>
                    </a:tc>
                    <a:tc>
                      <a:txBody>
                        <a:bodyPr/>
                        <a:lstStyle/>
                        <a:p>
                          <a:pPr algn="ctr"/>
                          <a:r>
                            <a:rPr lang="en-GB" dirty="0" smtClean="0"/>
                            <a:t>8/365</a:t>
                          </a:r>
                          <a:endParaRPr lang="en-GB" dirty="0"/>
                        </a:p>
                      </a:txBody>
                      <a:tcPr>
                        <a:solidFill>
                          <a:srgbClr val="FEF0E8"/>
                        </a:solidFill>
                      </a:tcPr>
                    </a:tc>
                    <a:extLst>
                      <a:ext uri="{0D108BD9-81ED-4DB2-BD59-A6C34878D82A}">
                        <a16:rowId xmlns:a16="http://schemas.microsoft.com/office/drawing/2014/main" val="4014622706"/>
                      </a:ext>
                    </a:extLst>
                  </a:tr>
                  <a:tr h="370840">
                    <a:tc>
                      <a:txBody>
                        <a:bodyPr/>
                        <a:lstStyle/>
                        <a:p>
                          <a:endParaRPr lang="en-US"/>
                        </a:p>
                      </a:txBody>
                      <a:tcPr>
                        <a:blipFill>
                          <a:blip r:embed="rId4"/>
                          <a:stretch>
                            <a:fillRect l="-231" t="-1400000" r="-344804" b="-175410"/>
                          </a:stretch>
                        </a:blipFill>
                      </a:tcPr>
                    </a:tc>
                    <a:tc>
                      <a:txBody>
                        <a:bodyPr/>
                        <a:lstStyle/>
                        <a:p>
                          <a:endParaRPr lang="en-GB" dirty="0"/>
                        </a:p>
                      </a:txBody>
                      <a:tcPr>
                        <a:solidFill>
                          <a:srgbClr val="FEF0E8"/>
                        </a:solidFill>
                      </a:tcPr>
                    </a:tc>
                    <a:tc>
                      <a:txBody>
                        <a:bodyPr/>
                        <a:lstStyle/>
                        <a:p>
                          <a:endParaRPr lang="en-US"/>
                        </a:p>
                      </a:txBody>
                      <a:tcPr>
                        <a:blipFill>
                          <a:blip r:embed="rId4"/>
                          <a:stretch>
                            <a:fillRect l="-279643" t="-1400000" r="-308571" b="-175410"/>
                          </a:stretch>
                        </a:blip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10000</a:t>
                          </a:r>
                          <a:endParaRPr lang="en-GB" dirty="0"/>
                        </a:p>
                      </a:txBody>
                      <a:tcPr>
                        <a:solidFill>
                          <a:srgbClr val="FEF0E8"/>
                        </a:solidFill>
                      </a:tcPr>
                    </a:tc>
                    <a:tc>
                      <a:txBody>
                        <a:bodyPr/>
                        <a:lstStyle/>
                        <a:p>
                          <a:pPr algn="ctr"/>
                          <a:r>
                            <a:rPr lang="en-GB" dirty="0" smtClean="0"/>
                            <a:t>10000</a:t>
                          </a:r>
                          <a:endParaRPr lang="en-GB" dirty="0"/>
                        </a:p>
                      </a:txBody>
                      <a:tcPr>
                        <a:solidFill>
                          <a:srgbClr val="FEF0E8"/>
                        </a:solidFill>
                      </a:tcPr>
                    </a:tc>
                    <a:extLst>
                      <a:ext uri="{0D108BD9-81ED-4DB2-BD59-A6C34878D82A}">
                        <a16:rowId xmlns:a16="http://schemas.microsoft.com/office/drawing/2014/main" val="1489425667"/>
                      </a:ext>
                    </a:extLst>
                  </a:tr>
                </a:tbl>
              </a:graphicData>
            </a:graphic>
          </p:graphicFrame>
        </mc:Fallback>
      </mc:AlternateContent>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12</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2: Estimation of values</a:t>
            </a:r>
          </a:p>
        </p:txBody>
      </p:sp>
      <p:pic>
        <p:nvPicPr>
          <p:cNvPr id="11" name="Picture 10"/>
          <p:cNvPicPr>
            <a:picLocks noChangeAspect="1"/>
          </p:cNvPicPr>
          <p:nvPr/>
        </p:nvPicPr>
        <p:blipFill rotWithShape="1">
          <a:blip r:embed="rId5"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b="7908"/>
          <a:stretch/>
        </p:blipFill>
        <p:spPr>
          <a:xfrm rot="18878159">
            <a:off x="8338258" y="-93358"/>
            <a:ext cx="936320" cy="1231241"/>
          </a:xfrm>
          <a:prstGeom prst="rect">
            <a:avLst/>
          </a:prstGeom>
          <a:effectLst>
            <a:outerShdw blurRad="50800" dist="38100" dir="2700000" algn="tl" rotWithShape="0">
              <a:prstClr val="black">
                <a:alpha val="40000"/>
              </a:prstClr>
            </a:outerShdw>
          </a:effectLst>
        </p:spPr>
      </p:pic>
      <p:pic>
        <p:nvPicPr>
          <p:cNvPr id="12" name="Picture 11"/>
          <p:cNvPicPr>
            <a:picLocks noChangeAspect="1"/>
          </p:cNvPicPr>
          <p:nvPr/>
        </p:nvPicPr>
        <p:blipFill rotWithShape="1">
          <a:blip r:embed="rId6" cstate="print">
            <a:clrChange>
              <a:clrFrom>
                <a:srgbClr val="FFFFFF"/>
              </a:clrFrom>
              <a:clrTo>
                <a:srgbClr val="FFFFFF">
                  <a:alpha val="0"/>
                </a:srgbClr>
              </a:clrTo>
            </a:clrChange>
            <a:duotone>
              <a:prstClr val="black"/>
              <a:srgbClr val="FF0066">
                <a:tint val="45000"/>
                <a:satMod val="400000"/>
              </a:srgbClr>
            </a:duotone>
            <a:extLst>
              <a:ext uri="{BEBA8EAE-BF5A-486C-A8C5-ECC9F3942E4B}">
                <a14:imgProps xmlns:a14="http://schemas.microsoft.com/office/drawing/2010/main">
                  <a14:imgLayer r:embed="rId7">
                    <a14:imgEffect>
                      <a14:brightnessContrast bright="40000"/>
                    </a14:imgEffect>
                  </a14:imgLayer>
                </a14:imgProps>
              </a:ext>
              <a:ext uri="{28A0092B-C50C-407E-A947-70E740481C1C}">
                <a14:useLocalDpi xmlns:a14="http://schemas.microsoft.com/office/drawing/2010/main" val="0"/>
              </a:ext>
            </a:extLst>
          </a:blip>
          <a:srcRect b="7908"/>
          <a:stretch/>
        </p:blipFill>
        <p:spPr>
          <a:xfrm rot="900000">
            <a:off x="7313238" y="257835"/>
            <a:ext cx="608989" cy="800807"/>
          </a:xfrm>
          <a:prstGeom prst="rect">
            <a:avLst/>
          </a:prstGeom>
          <a:effectLst>
            <a:outerShdw blurRad="50800" dist="38100" dir="2700000" algn="tl" rotWithShape="0">
              <a:prstClr val="black">
                <a:alpha val="40000"/>
              </a:prstClr>
            </a:outerShdw>
          </a:effectLst>
        </p:spPr>
      </p:pic>
    </p:spTree>
    <p:custDataLst>
      <p:custData r:id="rId1"/>
      <p:custData r:id="rId2"/>
    </p:custDataLst>
    <p:extLst>
      <p:ext uri="{BB962C8B-B14F-4D97-AF65-F5344CB8AC3E}">
        <p14:creationId xmlns:p14="http://schemas.microsoft.com/office/powerpoint/2010/main" val="1725192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13</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2: Results</a:t>
            </a:r>
          </a:p>
        </p:txBody>
      </p:sp>
      <mc:AlternateContent xmlns:mc="http://schemas.openxmlformats.org/markup-compatibility/2006" xmlns:a14="http://schemas.microsoft.com/office/drawing/2010/main">
        <mc:Choice Requires="a14">
          <p:sp>
            <p:nvSpPr>
              <p:cNvPr id="6" name="TextBox 5"/>
              <p:cNvSpPr txBox="1"/>
              <p:nvPr/>
            </p:nvSpPr>
            <p:spPr>
              <a:xfrm>
                <a:off x="334567" y="1196752"/>
                <a:ext cx="2016224" cy="4801314"/>
              </a:xfrm>
              <a:prstGeom prst="rect">
                <a:avLst/>
              </a:prstGeom>
              <a:noFill/>
            </p:spPr>
            <p:txBody>
              <a:bodyPr wrap="square" lIns="0" tIns="0" rIns="0" bIns="0" rtlCol="0">
                <a:spAutoFit/>
              </a:bodyPr>
              <a:lstStyle/>
              <a:p>
                <a:pPr>
                  <a:spcBef>
                    <a:spcPts val="0"/>
                  </a:spcBef>
                </a:pPr>
                <a:r>
                  <a:rPr lang="en-GB" b="1" dirty="0">
                    <a:latin typeface="Open Sans" panose="020B0606030504020204" pitchFamily="34" charset="0"/>
                    <a:ea typeface="Open Sans" panose="020B0606030504020204" pitchFamily="34" charset="0"/>
                    <a:cs typeface="Open Sans" panose="020B0606030504020204" pitchFamily="34" charset="0"/>
                  </a:rPr>
                  <a:t>Initial parameters:</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𝑅</m:t>
                        </m:r>
                      </m:e>
                      <m:sub>
                        <m:r>
                          <a:rPr lang="en-GB" b="0" i="1" smtClean="0">
                            <a:latin typeface="Cambria Math" panose="02040503050406030204" pitchFamily="18" charset="0"/>
                            <a:ea typeface="Cambria Math" panose="02040503050406030204" pitchFamily="18" charset="0"/>
                            <a:cs typeface="Open Sans" panose="020B0606030504020204" pitchFamily="34" charset="0"/>
                          </a:rPr>
                          <m:t>10</m:t>
                        </m:r>
                      </m:sub>
                    </m:sSub>
                    <m:r>
                      <a:rPr lang="en-GB" b="0"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0</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𝑅</m:t>
                        </m:r>
                      </m:e>
                      <m:sub>
                        <m:r>
                          <a:rPr lang="en-GB" b="0" i="1" smtClean="0">
                            <a:latin typeface="Cambria Math" panose="02040503050406030204" pitchFamily="18" charset="0"/>
                            <a:ea typeface="Cambria Math" panose="02040503050406030204" pitchFamily="18" charset="0"/>
                            <a:cs typeface="Open Sans" panose="020B0606030504020204" pitchFamily="34" charset="0"/>
                          </a:rPr>
                          <m:t>2</m:t>
                        </m:r>
                        <m:r>
                          <a:rPr lang="en-GB" i="1">
                            <a:latin typeface="Cambria Math" panose="02040503050406030204" pitchFamily="18" charset="0"/>
                            <a:ea typeface="Cambria Math" panose="02040503050406030204" pitchFamily="18" charset="0"/>
                            <a:cs typeface="Open Sans" panose="020B0606030504020204" pitchFamily="34" charset="0"/>
                          </a:rPr>
                          <m:t>0</m:t>
                        </m:r>
                      </m:sub>
                    </m:sSub>
                    <m:r>
                      <a:rPr lang="en-GB"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0</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𝑁</m:t>
                        </m:r>
                      </m:e>
                      <m:sub>
                        <m:r>
                          <a:rPr lang="en-GB" b="0" i="1" smtClean="0">
                            <a:latin typeface="Cambria Math" panose="02040503050406030204" pitchFamily="18" charset="0"/>
                            <a:ea typeface="Cambria Math" panose="02040503050406030204" pitchFamily="18" charset="0"/>
                            <a:cs typeface="Open Sans" panose="020B0606030504020204" pitchFamily="34" charset="0"/>
                          </a:rPr>
                          <m:t>1</m:t>
                        </m:r>
                        <m:r>
                          <a:rPr lang="en-GB" b="0" i="1">
                            <a:latin typeface="Cambria Math" panose="02040503050406030204" pitchFamily="18" charset="0"/>
                            <a:ea typeface="Cambria Math" panose="02040503050406030204" pitchFamily="18" charset="0"/>
                            <a:cs typeface="Open Sans" panose="020B0606030504020204" pitchFamily="34" charset="0"/>
                          </a:rPr>
                          <m:t>0</m:t>
                        </m:r>
                      </m:sub>
                    </m:sSub>
                    <m:r>
                      <a:rPr lang="en-GB" b="0"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50</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𝑁</m:t>
                        </m:r>
                      </m:e>
                      <m:sub>
                        <m:r>
                          <a:rPr lang="en-GB" b="0" i="1" smtClean="0">
                            <a:latin typeface="Cambria Math" panose="02040503050406030204" pitchFamily="18" charset="0"/>
                            <a:ea typeface="Cambria Math" panose="02040503050406030204" pitchFamily="18" charset="0"/>
                            <a:cs typeface="Open Sans" panose="020B0606030504020204" pitchFamily="34" charset="0"/>
                          </a:rPr>
                          <m:t>1</m:t>
                        </m:r>
                        <m:r>
                          <a:rPr lang="en-GB" b="0" i="1">
                            <a:latin typeface="Cambria Math" panose="02040503050406030204" pitchFamily="18" charset="0"/>
                            <a:ea typeface="Cambria Math" panose="02040503050406030204" pitchFamily="18" charset="0"/>
                            <a:cs typeface="Open Sans" panose="020B0606030504020204" pitchFamily="34" charset="0"/>
                          </a:rPr>
                          <m:t>0</m:t>
                        </m:r>
                      </m:sub>
                    </m:sSub>
                    <m:r>
                      <a:rPr lang="en-GB" b="0"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50</a:t>
                </a:r>
              </a:p>
              <a:p>
                <a:pPr>
                  <a:spcBef>
                    <a:spcPts val="0"/>
                  </a:spcBef>
                </a:pPr>
                <a:endParaRPr lang="en-GB" sz="800"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endParaRPr lang="en-GB" sz="800" b="1"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endParaRPr lang="en-GB"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endParaRPr lang="en-GB" b="1"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Both beetles have a higher clearance rate b for resource 2, and we do see that this resource ‘stabilizes’ at lower values. Again, N2 is expected to win the competition eventually.</a:t>
                </a:r>
              </a:p>
              <a:p>
                <a:pPr>
                  <a:spcBef>
                    <a:spcPts val="0"/>
                  </a:spcBef>
                </a:pPr>
                <a:endParaRPr lang="en-GB"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endParaRPr lang="en-GB" sz="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34567" y="1196752"/>
                <a:ext cx="2016224" cy="4801314"/>
              </a:xfrm>
              <a:prstGeom prst="rect">
                <a:avLst/>
              </a:prstGeom>
              <a:blipFill>
                <a:blip r:embed="rId4"/>
                <a:stretch>
                  <a:fillRect l="-6344" t="-1269" r="-7855"/>
                </a:stretch>
              </a:blipFill>
            </p:spPr>
            <p:txBody>
              <a:bodyPr/>
              <a:lstStyle/>
              <a:p>
                <a:r>
                  <a:rPr lang="en-GB">
                    <a:noFill/>
                  </a:rPr>
                  <a:t> </a:t>
                </a:r>
              </a:p>
            </p:txBody>
          </p:sp>
        </mc:Fallback>
      </mc:AlternateContent>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1643" y="1448779"/>
            <a:ext cx="9511623" cy="4789701"/>
          </a:xfrm>
          <a:prstGeom prst="rect">
            <a:avLst/>
          </a:prstGeom>
        </p:spPr>
      </p:pic>
      <p:pic>
        <p:nvPicPr>
          <p:cNvPr id="8" name="Picture 7"/>
          <p:cNvPicPr>
            <a:picLocks noChangeAspect="1"/>
          </p:cNvPicPr>
          <p:nvPr/>
        </p:nvPicPr>
        <p:blipFill rotWithShape="1">
          <a:blip r:embed="rId6"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b="7908"/>
          <a:stretch/>
        </p:blipFill>
        <p:spPr>
          <a:xfrm rot="18878159">
            <a:off x="6094607" y="1346804"/>
            <a:ext cx="936320" cy="1231241"/>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rotWithShape="1">
          <a:blip r:embed="rId7" cstate="print">
            <a:clrChange>
              <a:clrFrom>
                <a:srgbClr val="FFFFFF"/>
              </a:clrFrom>
              <a:clrTo>
                <a:srgbClr val="FFFFFF">
                  <a:alpha val="0"/>
                </a:srgbClr>
              </a:clrTo>
            </a:clrChange>
            <a:duotone>
              <a:prstClr val="black"/>
              <a:srgbClr val="FF0066">
                <a:tint val="45000"/>
                <a:satMod val="400000"/>
              </a:srgbClr>
            </a:duotone>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val="0"/>
              </a:ext>
            </a:extLst>
          </a:blip>
          <a:srcRect b="7908"/>
          <a:stretch/>
        </p:blipFill>
        <p:spPr>
          <a:xfrm rot="900000">
            <a:off x="7032961" y="3443226"/>
            <a:ext cx="608989" cy="800807"/>
          </a:xfrm>
          <a:prstGeom prst="rect">
            <a:avLst/>
          </a:prstGeom>
          <a:effectLst>
            <a:outerShdw blurRad="50800" dist="38100" dir="2700000" algn="tl" rotWithShape="0">
              <a:prstClr val="black">
                <a:alpha val="40000"/>
              </a:prstClr>
            </a:outerShdw>
          </a:effectLst>
        </p:spPr>
      </p:pic>
    </p:spTree>
    <p:custDataLst>
      <p:custData r:id="rId1"/>
      <p:custData r:id="rId2"/>
    </p:custDataLst>
    <p:extLst>
      <p:ext uri="{BB962C8B-B14F-4D97-AF65-F5344CB8AC3E}">
        <p14:creationId xmlns:p14="http://schemas.microsoft.com/office/powerpoint/2010/main" val="2924191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14</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2: Code in Python</a:t>
            </a:r>
          </a:p>
        </p:txBody>
      </p:sp>
      <p:sp>
        <p:nvSpPr>
          <p:cNvPr id="6" name="TextBox 5"/>
          <p:cNvSpPr txBox="1"/>
          <p:nvPr/>
        </p:nvSpPr>
        <p:spPr>
          <a:xfrm>
            <a:off x="334566" y="1196752"/>
            <a:ext cx="5616624" cy="5232202"/>
          </a:xfrm>
          <a:prstGeom prst="rect">
            <a:avLst/>
          </a:prstGeom>
          <a:noFill/>
        </p:spPr>
        <p:txBody>
          <a:bodyPr wrap="square" lIns="0" tIns="0" rIns="0" bIns="0" rtlCol="0">
            <a:spAutoFit/>
          </a:bodyPr>
          <a:lstStyle/>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def</a:t>
            </a:r>
            <a:r>
              <a:rPr lang="en-GB" sz="1000" dirty="0">
                <a:latin typeface="Consolas" panose="020B0609020204030204" pitchFamily="49" charset="0"/>
                <a:ea typeface="Open Sans" panose="020B0606030504020204" pitchFamily="34" charset="0"/>
                <a:cs typeface="Open Sans" panose="020B0606030504020204" pitchFamily="34" charset="0"/>
              </a:rPr>
              <a:t> deriv2(state, t, *</a:t>
            </a:r>
            <a:r>
              <a:rPr lang="en-GB" sz="1000" dirty="0" err="1">
                <a:latin typeface="Consolas" panose="020B0609020204030204" pitchFamily="49" charset="0"/>
                <a:ea typeface="Open Sans" panose="020B0606030504020204" pitchFamily="34" charset="0"/>
                <a:cs typeface="Open Sans" panose="020B0606030504020204" pitchFamily="34" charset="0"/>
              </a:rPr>
              <a:t>params</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eps, </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ds, </a:t>
            </a:r>
            <a:r>
              <a:rPr lang="en-GB" sz="1000" dirty="0" err="1">
                <a:latin typeface="Consolas" panose="020B0609020204030204" pitchFamily="49" charset="0"/>
                <a:ea typeface="Open Sans" panose="020B0606030504020204" pitchFamily="34" charset="0"/>
                <a:cs typeface="Open Sans" panose="020B0606030504020204" pitchFamily="34" charset="0"/>
              </a:rPr>
              <a:t>c_max</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 K, </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params</a:t>
            </a: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 Ns = state[:</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state[</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R_char</a:t>
            </a:r>
            <a:r>
              <a:rPr lang="en-GB" sz="1000" dirty="0">
                <a:latin typeface="Consolas" panose="020B0609020204030204" pitchFamily="49" charset="0"/>
                <a:ea typeface="Open Sans" panose="020B0606030504020204" pitchFamily="34" charset="0"/>
                <a:cs typeface="Open Sans" panose="020B0606030504020204" pitchFamily="34" charset="0"/>
              </a:rPr>
              <a:t> = lambda j: </a:t>
            </a:r>
            <a:r>
              <a:rPr lang="en-GB" sz="1000" dirty="0" err="1">
                <a:latin typeface="Consolas" panose="020B0609020204030204" pitchFamily="49" charset="0"/>
                <a:ea typeface="Open Sans" panose="020B0606030504020204" pitchFamily="34" charset="0"/>
                <a:cs typeface="Open Sans" panose="020B0606030504020204" pitchFamily="34" charset="0"/>
              </a:rPr>
              <a:t>np.sum</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[j][</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 for </a:t>
            </a:r>
            <a:r>
              <a:rPr lang="en-GB" sz="1000" dirty="0" err="1">
                <a:latin typeface="Consolas" panose="020B0609020204030204" pitchFamily="49" charset="0"/>
                <a:ea typeface="Open Sans" panose="020B0606030504020204" pitchFamily="34" charset="0"/>
                <a:cs typeface="Open Sans" panose="020B0606030504020204" pitchFamily="34" charset="0"/>
              </a:rPr>
              <a:t>i</a:t>
            </a:r>
            <a:r>
              <a:rPr lang="en-GB" sz="1000" dirty="0">
                <a:latin typeface="Consolas" panose="020B0609020204030204" pitchFamily="49" charset="0"/>
                <a:ea typeface="Open Sans" panose="020B0606030504020204" pitchFamily="34" charset="0"/>
                <a:cs typeface="Open Sans" panose="020B0606030504020204" pitchFamily="34" charset="0"/>
              </a:rPr>
              <a:t> in range(</a:t>
            </a:r>
            <a:r>
              <a:rPr lang="en-GB" sz="1000" dirty="0" err="1">
                <a:latin typeface="Consolas" panose="020B0609020204030204" pitchFamily="49" charset="0"/>
                <a:ea typeface="Open Sans" panose="020B0606030504020204" pitchFamily="34" charset="0"/>
                <a:cs typeface="Open Sans" panose="020B0606030504020204" pitchFamily="34" charset="0"/>
              </a:rPr>
              <a:t>len</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C = lambda j: </a:t>
            </a:r>
            <a:r>
              <a:rPr lang="en-GB" sz="1000" dirty="0" err="1">
                <a:latin typeface="Consolas" panose="020B0609020204030204" pitchFamily="49" charset="0"/>
                <a:ea typeface="Open Sans" panose="020B0606030504020204" pitchFamily="34" charset="0"/>
                <a:cs typeface="Open Sans" panose="020B0606030504020204" pitchFamily="34" charset="0"/>
              </a:rPr>
              <a:t>R_char</a:t>
            </a:r>
            <a:r>
              <a:rPr lang="en-GB" sz="1000" dirty="0">
                <a:latin typeface="Consolas" panose="020B0609020204030204" pitchFamily="49" charset="0"/>
                <a:ea typeface="Open Sans" panose="020B0606030504020204" pitchFamily="34" charset="0"/>
                <a:cs typeface="Open Sans" panose="020B0606030504020204" pitchFamily="34" charset="0"/>
              </a:rPr>
              <a:t>(j)*</a:t>
            </a:r>
            <a:r>
              <a:rPr lang="en-GB" sz="1000" dirty="0" err="1">
                <a:latin typeface="Consolas" panose="020B0609020204030204" pitchFamily="49" charset="0"/>
                <a:ea typeface="Open Sans" panose="020B0606030504020204" pitchFamily="34" charset="0"/>
                <a:cs typeface="Open Sans" panose="020B0606030504020204" pitchFamily="34" charset="0"/>
              </a:rPr>
              <a:t>c_max</a:t>
            </a:r>
            <a:r>
              <a:rPr lang="en-GB" sz="1000" dirty="0">
                <a:latin typeface="Consolas" panose="020B0609020204030204" pitchFamily="49" charset="0"/>
                <a:ea typeface="Open Sans" panose="020B0606030504020204" pitchFamily="34" charset="0"/>
                <a:cs typeface="Open Sans" panose="020B0606030504020204" pitchFamily="34" charset="0"/>
              </a:rPr>
              <a:t>[j]/(</a:t>
            </a:r>
            <a:r>
              <a:rPr lang="en-GB" sz="1000" dirty="0" err="1">
                <a:latin typeface="Consolas" panose="020B0609020204030204" pitchFamily="49" charset="0"/>
                <a:ea typeface="Open Sans" panose="020B0606030504020204" pitchFamily="34" charset="0"/>
                <a:cs typeface="Open Sans" panose="020B0606030504020204" pitchFamily="34" charset="0"/>
              </a:rPr>
              <a:t>R_char</a:t>
            </a:r>
            <a:r>
              <a:rPr lang="en-GB" sz="1000" dirty="0">
                <a:latin typeface="Consolas" panose="020B0609020204030204" pitchFamily="49" charset="0"/>
                <a:ea typeface="Open Sans" panose="020B0606030504020204" pitchFamily="34" charset="0"/>
                <a:cs typeface="Open Sans" panose="020B0606030504020204" pitchFamily="34" charset="0"/>
              </a:rPr>
              <a:t>(j) + </a:t>
            </a:r>
            <a:r>
              <a:rPr lang="en-GB" sz="1000" dirty="0" err="1">
                <a:latin typeface="Consolas" panose="020B0609020204030204" pitchFamily="49" charset="0"/>
                <a:ea typeface="Open Sans" panose="020B0606030504020204" pitchFamily="34" charset="0"/>
                <a:cs typeface="Open Sans" panose="020B0606030504020204" pitchFamily="34" charset="0"/>
              </a:rPr>
              <a:t>c_max</a:t>
            </a:r>
            <a:r>
              <a:rPr lang="en-GB" sz="1000" dirty="0">
                <a:latin typeface="Consolas" panose="020B0609020204030204" pitchFamily="49" charset="0"/>
                <a:ea typeface="Open Sans" panose="020B0606030504020204" pitchFamily="34" charset="0"/>
                <a:cs typeface="Open Sans" panose="020B0606030504020204" pitchFamily="34" charset="0"/>
              </a:rPr>
              <a:t>[j])</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dR_dt</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np.zeros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len</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for </a:t>
            </a:r>
            <a:r>
              <a:rPr lang="en-GB" sz="1000" dirty="0" err="1">
                <a:latin typeface="Consolas" panose="020B0609020204030204" pitchFamily="49" charset="0"/>
                <a:ea typeface="Open Sans" panose="020B0606030504020204" pitchFamily="34" charset="0"/>
                <a:cs typeface="Open Sans" panose="020B0606030504020204" pitchFamily="34" charset="0"/>
              </a:rPr>
              <a:t>iR</a:t>
            </a:r>
            <a:r>
              <a:rPr lang="en-GB" sz="1000" dirty="0">
                <a:latin typeface="Consolas" panose="020B0609020204030204" pitchFamily="49" charset="0"/>
                <a:ea typeface="Open Sans" panose="020B0606030504020204" pitchFamily="34" charset="0"/>
                <a:cs typeface="Open Sans" panose="020B0606030504020204" pitchFamily="34" charset="0"/>
              </a:rPr>
              <a:t>, R in enumerate(</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dR_dt</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iR</a:t>
            </a:r>
            <a:r>
              <a:rPr lang="en-GB" sz="1000" dirty="0">
                <a:latin typeface="Consolas" panose="020B0609020204030204" pitchFamily="49" charset="0"/>
                <a:ea typeface="Open Sans" panose="020B0606030504020204" pitchFamily="34" charset="0"/>
                <a:cs typeface="Open Sans" panose="020B0606030504020204" pitchFamily="34" charset="0"/>
              </a:rPr>
              <a:t>]*(K - R) - sum(C(j)*Ns[j] for j in range(</a:t>
            </a:r>
            <a:r>
              <a:rPr lang="en-GB" sz="1000" dirty="0" err="1">
                <a:latin typeface="Consolas" panose="020B0609020204030204" pitchFamily="49" charset="0"/>
                <a:ea typeface="Open Sans" panose="020B0606030504020204" pitchFamily="34" charset="0"/>
                <a:cs typeface="Open Sans" panose="020B0606030504020204" pitchFamily="34" charset="0"/>
              </a:rPr>
              <a:t>len</a:t>
            </a:r>
            <a:r>
              <a:rPr lang="en-GB" sz="1000" dirty="0">
                <a:latin typeface="Consolas" panose="020B0609020204030204" pitchFamily="49" charset="0"/>
                <a:ea typeface="Open Sans" panose="020B0606030504020204" pitchFamily="34" charset="0"/>
                <a:cs typeface="Open Sans" panose="020B0606030504020204" pitchFamily="34" charset="0"/>
              </a:rPr>
              <a:t>(Ns)))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dN_dt</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np.zeros</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len</a:t>
            </a:r>
            <a:r>
              <a:rPr lang="en-GB" sz="1000" dirty="0">
                <a:latin typeface="Consolas" panose="020B0609020204030204" pitchFamily="49" charset="0"/>
                <a:ea typeface="Open Sans" panose="020B0606030504020204" pitchFamily="34" charset="0"/>
                <a:cs typeface="Open Sans" panose="020B0606030504020204" pitchFamily="34" charset="0"/>
              </a:rPr>
              <a:t>(Ns))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for </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 N in enumerate(Ns):</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dN_dt</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 = (eps[</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]*C(</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 - ds[</a:t>
            </a:r>
            <a:r>
              <a:rPr lang="en-GB" sz="1000" dirty="0" err="1">
                <a:latin typeface="Consolas" panose="020B0609020204030204" pitchFamily="49" charset="0"/>
                <a:ea typeface="Open Sans" panose="020B0606030504020204" pitchFamily="34" charset="0"/>
                <a:cs typeface="Open Sans" panose="020B0606030504020204" pitchFamily="34" charset="0"/>
              </a:rPr>
              <a:t>iN</a:t>
            </a:r>
            <a:r>
              <a:rPr lang="en-GB" sz="1000" dirty="0">
                <a:latin typeface="Consolas" panose="020B0609020204030204" pitchFamily="49" charset="0"/>
                <a:ea typeface="Open Sans" panose="020B0606030504020204" pitchFamily="34" charset="0"/>
                <a:cs typeface="Open Sans" panose="020B0606030504020204" pitchFamily="34" charset="0"/>
              </a:rPr>
              <a:t>])*N</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    return </a:t>
            </a:r>
            <a:r>
              <a:rPr lang="en-GB" sz="1000" dirty="0" err="1">
                <a:latin typeface="Consolas" panose="020B0609020204030204" pitchFamily="49" charset="0"/>
                <a:ea typeface="Open Sans" panose="020B0606030504020204" pitchFamily="34" charset="0"/>
                <a:cs typeface="Open Sans" panose="020B0606030504020204" pitchFamily="34" charset="0"/>
              </a:rPr>
              <a:t>np.array</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dR_dt</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dN_dt</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np.array</a:t>
            </a:r>
            <a:r>
              <a:rPr lang="en-GB" sz="1000" dirty="0">
                <a:latin typeface="Consolas" panose="020B0609020204030204" pitchFamily="49" charset="0"/>
                <a:ea typeface="Open Sans" panose="020B0606030504020204" pitchFamily="34" charset="0"/>
                <a:cs typeface="Open Sans" panose="020B0606030504020204" pitchFamily="34" charset="0"/>
              </a:rPr>
              <a:t>([[0.1, 0.112],[0.1, 0.115]]) # </a:t>
            </a:r>
            <a:r>
              <a:rPr lang="en-GB" sz="1000" dirty="0" err="1">
                <a:latin typeface="Consolas" panose="020B0609020204030204" pitchFamily="49" charset="0"/>
                <a:ea typeface="Open Sans" panose="020B0606030504020204" pitchFamily="34" charset="0"/>
                <a:cs typeface="Open Sans" panose="020B0606030504020204" pitchFamily="34" charset="0"/>
              </a:rPr>
              <a:t>sqm</a:t>
            </a:r>
            <a:r>
              <a:rPr lang="en-GB" sz="1000" dirty="0">
                <a:latin typeface="Consolas" panose="020B0609020204030204" pitchFamily="49" charset="0"/>
                <a:ea typeface="Open Sans" panose="020B0606030504020204" pitchFamily="34" charset="0"/>
                <a:cs typeface="Open Sans" panose="020B0606030504020204" pitchFamily="34" charset="0"/>
              </a:rPr>
              <a:t> /(day*beetle)</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np.multiply</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1e-5)</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c_maxs</a:t>
            </a:r>
            <a:r>
              <a:rPr lang="en-GB" sz="1000" dirty="0">
                <a:latin typeface="Consolas" panose="020B0609020204030204" pitchFamily="49" charset="0"/>
                <a:ea typeface="Open Sans" panose="020B0606030504020204" pitchFamily="34" charset="0"/>
                <a:cs typeface="Open Sans" panose="020B0606030504020204" pitchFamily="34" charset="0"/>
              </a:rPr>
              <a:t> = [0.1, 0.15] # g/(beetle*day)</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ds = [1/</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1/</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 = [10/</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8/</a:t>
            </a:r>
            <a:r>
              <a:rPr lang="en-GB" sz="1000" dirty="0" err="1">
                <a:latin typeface="Consolas" panose="020B0609020204030204" pitchFamily="49" charset="0"/>
                <a:ea typeface="Open Sans" panose="020B0606030504020204" pitchFamily="34" charset="0"/>
                <a:cs typeface="Open Sans" panose="020B0606030504020204" pitchFamily="34" charset="0"/>
              </a:rPr>
              <a:t>yr</a:t>
            </a:r>
            <a:r>
              <a:rPr lang="en-GB" sz="1000" dirty="0">
                <a:latin typeface="Consolas" panose="020B0609020204030204" pitchFamily="49" charset="0"/>
                <a:ea typeface="Open Sans" panose="020B0606030504020204" pitchFamily="34" charset="0"/>
                <a:cs typeface="Open Sans" panose="020B0606030504020204" pitchFamily="34" charset="0"/>
              </a:rPr>
              <a:t>]  # Unit: [1/day]</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K = 10000 # Unit: [g/</a:t>
            </a:r>
            <a:r>
              <a:rPr lang="en-GB" sz="1000" dirty="0" err="1">
                <a:latin typeface="Consolas" panose="020B0609020204030204" pitchFamily="49" charset="0"/>
                <a:ea typeface="Open Sans" panose="020B0606030504020204" pitchFamily="34" charset="0"/>
                <a:cs typeface="Open Sans" panose="020B0606030504020204" pitchFamily="34" charset="0"/>
              </a:rPr>
              <a:t>sqm</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t = </a:t>
            </a:r>
            <a:r>
              <a:rPr lang="en-GB" sz="1000" dirty="0" err="1">
                <a:latin typeface="Consolas" panose="020B0609020204030204" pitchFamily="49" charset="0"/>
                <a:ea typeface="Open Sans" panose="020B0606030504020204" pitchFamily="34" charset="0"/>
                <a:cs typeface="Open Sans" panose="020B0606030504020204" pitchFamily="34" charset="0"/>
              </a:rPr>
              <a:t>np.linspace</a:t>
            </a:r>
            <a:r>
              <a:rPr lang="en-GB" sz="1000" dirty="0">
                <a:latin typeface="Consolas" panose="020B0609020204030204" pitchFamily="49" charset="0"/>
                <a:ea typeface="Open Sans" panose="020B0606030504020204" pitchFamily="34" charset="0"/>
                <a:cs typeface="Open Sans" panose="020B0606030504020204" pitchFamily="34" charset="0"/>
              </a:rPr>
              <a:t>(0, 15000, 100000)</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init_state</a:t>
            </a:r>
            <a:r>
              <a:rPr lang="en-GB" sz="1000" dirty="0">
                <a:latin typeface="Consolas" panose="020B0609020204030204" pitchFamily="49" charset="0"/>
                <a:ea typeface="Open Sans" panose="020B0606030504020204" pitchFamily="34" charset="0"/>
                <a:cs typeface="Open Sans" panose="020B0606030504020204" pitchFamily="34" charset="0"/>
              </a:rPr>
              <a:t> = [0, 0, 50, 50]</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 2</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params</a:t>
            </a:r>
            <a:r>
              <a:rPr lang="en-GB" sz="1000" dirty="0">
                <a:latin typeface="Consolas" panose="020B0609020204030204" pitchFamily="49" charset="0"/>
                <a:ea typeface="Open Sans" panose="020B0606030504020204" pitchFamily="34" charset="0"/>
                <a:cs typeface="Open Sans" panose="020B0606030504020204" pitchFamily="34" charset="0"/>
              </a:rPr>
              <a:t> = (eps, </a:t>
            </a:r>
            <a:r>
              <a:rPr lang="en-GB" sz="1000" dirty="0" err="1">
                <a:latin typeface="Consolas" panose="020B0609020204030204" pitchFamily="49" charset="0"/>
                <a:ea typeface="Open Sans" panose="020B0606030504020204" pitchFamily="34" charset="0"/>
                <a:cs typeface="Open Sans" panose="020B0606030504020204" pitchFamily="34" charset="0"/>
              </a:rPr>
              <a:t>bs</a:t>
            </a:r>
            <a:r>
              <a:rPr lang="en-GB" sz="1000" dirty="0">
                <a:latin typeface="Consolas" panose="020B0609020204030204" pitchFamily="49" charset="0"/>
                <a:ea typeface="Open Sans" panose="020B0606030504020204" pitchFamily="34" charset="0"/>
                <a:cs typeface="Open Sans" panose="020B0606030504020204" pitchFamily="34" charset="0"/>
              </a:rPr>
              <a:t>, ds, </a:t>
            </a:r>
            <a:r>
              <a:rPr lang="en-GB" sz="1000" dirty="0" err="1">
                <a:latin typeface="Consolas" panose="020B0609020204030204" pitchFamily="49" charset="0"/>
                <a:ea typeface="Open Sans" panose="020B0606030504020204" pitchFamily="34" charset="0"/>
                <a:cs typeface="Open Sans" panose="020B0606030504020204" pitchFamily="34" charset="0"/>
              </a:rPr>
              <a:t>c_maxs</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rs</a:t>
            </a:r>
            <a:r>
              <a:rPr lang="en-GB" sz="1000" dirty="0">
                <a:latin typeface="Consolas" panose="020B0609020204030204" pitchFamily="49" charset="0"/>
                <a:ea typeface="Open Sans" panose="020B0606030504020204" pitchFamily="34" charset="0"/>
                <a:cs typeface="Open Sans" panose="020B0606030504020204" pitchFamily="34" charset="0"/>
              </a:rPr>
              <a:t>, K, </a:t>
            </a:r>
            <a:r>
              <a:rPr lang="en-GB" sz="1000" dirty="0" err="1">
                <a:latin typeface="Consolas" panose="020B0609020204030204" pitchFamily="49" charset="0"/>
                <a:ea typeface="Open Sans" panose="020B0606030504020204" pitchFamily="34" charset="0"/>
                <a:cs typeface="Open Sans" panose="020B0606030504020204" pitchFamily="34" charset="0"/>
              </a:rPr>
              <a:t>nR</a:t>
            </a:r>
            <a:r>
              <a:rPr lang="en-GB" sz="1000" dirty="0">
                <a:latin typeface="Consolas" panose="020B0609020204030204" pitchFamily="49" charset="0"/>
                <a:ea typeface="Open Sans" panose="020B0606030504020204" pitchFamily="34" charset="0"/>
                <a:cs typeface="Open Sans" panose="020B0606030504020204" pitchFamily="34" charset="0"/>
              </a:rPr>
              <a:t> )</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sol = </a:t>
            </a:r>
            <a:r>
              <a:rPr lang="en-GB" sz="1000" dirty="0" err="1">
                <a:latin typeface="Consolas" panose="020B0609020204030204" pitchFamily="49" charset="0"/>
                <a:ea typeface="Open Sans" panose="020B0606030504020204" pitchFamily="34" charset="0"/>
                <a:cs typeface="Open Sans" panose="020B0606030504020204" pitchFamily="34" charset="0"/>
              </a:rPr>
              <a:t>odeint</a:t>
            </a:r>
            <a:r>
              <a:rPr lang="en-GB" sz="1000" dirty="0">
                <a:latin typeface="Consolas" panose="020B0609020204030204" pitchFamily="49" charset="0"/>
                <a:ea typeface="Open Sans" panose="020B0606030504020204" pitchFamily="34" charset="0"/>
                <a:cs typeface="Open Sans" panose="020B0606030504020204" pitchFamily="34" charset="0"/>
              </a:rPr>
              <a:t>(deriv2, </a:t>
            </a:r>
            <a:r>
              <a:rPr lang="en-GB" sz="1000" dirty="0" err="1">
                <a:latin typeface="Consolas" panose="020B0609020204030204" pitchFamily="49" charset="0"/>
                <a:ea typeface="Open Sans" panose="020B0606030504020204" pitchFamily="34" charset="0"/>
                <a:cs typeface="Open Sans" panose="020B0606030504020204" pitchFamily="34" charset="0"/>
              </a:rPr>
              <a:t>init_state</a:t>
            </a:r>
            <a:r>
              <a:rPr lang="en-GB" sz="1000" dirty="0">
                <a:latin typeface="Consolas" panose="020B0609020204030204" pitchFamily="49" charset="0"/>
                <a:ea typeface="Open Sans" panose="020B0606030504020204" pitchFamily="34" charset="0"/>
                <a:cs typeface="Open Sans" panose="020B0606030504020204" pitchFamily="34" charset="0"/>
              </a:rPr>
              <a:t>, t, </a:t>
            </a:r>
            <a:r>
              <a:rPr lang="en-GB" sz="1000" dirty="0" err="1">
                <a:latin typeface="Consolas" panose="020B0609020204030204" pitchFamily="49" charset="0"/>
                <a:ea typeface="Open Sans" panose="020B0606030504020204" pitchFamily="34" charset="0"/>
                <a:cs typeface="Open Sans" panose="020B0606030504020204" pitchFamily="34" charset="0"/>
              </a:rPr>
              <a:t>params</a:t>
            </a:r>
            <a:r>
              <a:rPr lang="en-GB" sz="1000" dirty="0">
                <a:latin typeface="Consolas" panose="020B0609020204030204" pitchFamily="49" charset="0"/>
                <a:ea typeface="Open Sans" panose="020B0606030504020204" pitchFamily="34" charset="0"/>
                <a:cs typeface="Open Sans" panose="020B0606030504020204" pitchFamily="34" charset="0"/>
              </a:rPr>
              <a:t>).T</a:t>
            </a:r>
          </a:p>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R1, R2, N1, N2 = sol</a:t>
            </a:r>
          </a:p>
        </p:txBody>
      </p:sp>
      <p:sp>
        <p:nvSpPr>
          <p:cNvPr id="7" name="TextBox 6"/>
          <p:cNvSpPr txBox="1"/>
          <p:nvPr/>
        </p:nvSpPr>
        <p:spPr>
          <a:xfrm>
            <a:off x="6106402" y="3356992"/>
            <a:ext cx="5832648" cy="2923877"/>
          </a:xfrm>
          <a:prstGeom prst="rect">
            <a:avLst/>
          </a:prstGeom>
          <a:noFill/>
        </p:spPr>
        <p:txBody>
          <a:bodyPr wrap="square" lIns="0" tIns="0" rIns="0" bIns="0" rtlCol="0">
            <a:spAutoFit/>
          </a:bodyPr>
          <a:lstStyle/>
          <a:p>
            <a:pPr>
              <a:spcBef>
                <a:spcPts val="0"/>
              </a:spcBef>
            </a:pPr>
            <a:r>
              <a:rPr lang="en-GB" sz="1000" dirty="0">
                <a:latin typeface="Consolas" panose="020B0609020204030204" pitchFamily="49" charset="0"/>
                <a:ea typeface="Open Sans" panose="020B0606030504020204" pitchFamily="34" charset="0"/>
                <a:cs typeface="Open Sans" panose="020B0606030504020204" pitchFamily="34" charset="0"/>
              </a:rPr>
              <a:t>fig, </a:t>
            </a:r>
            <a:r>
              <a:rPr lang="en-GB" sz="1000" dirty="0" err="1">
                <a:latin typeface="Consolas" panose="020B0609020204030204" pitchFamily="49" charset="0"/>
                <a:ea typeface="Open Sans" panose="020B0606030504020204" pitchFamily="34" charset="0"/>
                <a:cs typeface="Open Sans" panose="020B0606030504020204" pitchFamily="34" charset="0"/>
              </a:rPr>
              <a:t>ax</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plt.subplots</a:t>
            </a:r>
            <a:r>
              <a:rPr lang="en-GB" sz="1000" dirty="0">
                <a:latin typeface="Consolas" panose="020B0609020204030204" pitchFamily="49" charset="0"/>
                <a:ea typeface="Open Sans" panose="020B0606030504020204" pitchFamily="34" charset="0"/>
                <a:cs typeface="Open Sans" panose="020B0606030504020204" pitchFamily="34" charset="0"/>
              </a:rPr>
              <a:t>(1,1, </a:t>
            </a:r>
            <a:r>
              <a:rPr lang="en-GB" sz="1000" dirty="0" err="1">
                <a:latin typeface="Consolas" panose="020B0609020204030204" pitchFamily="49" charset="0"/>
                <a:ea typeface="Open Sans" panose="020B0606030504020204" pitchFamily="34" charset="0"/>
                <a:cs typeface="Open Sans" panose="020B0606030504020204" pitchFamily="34" charset="0"/>
              </a:rPr>
              <a:t>figsize</a:t>
            </a:r>
            <a:r>
              <a:rPr lang="en-GB" sz="1000" dirty="0">
                <a:latin typeface="Consolas" panose="020B0609020204030204" pitchFamily="49" charset="0"/>
                <a:ea typeface="Open Sans" panose="020B0606030504020204" pitchFamily="34" charset="0"/>
                <a:cs typeface="Open Sans" panose="020B0606030504020204" pitchFamily="34" charset="0"/>
              </a:rPr>
              <a:t>=(12, 6), </a:t>
            </a:r>
            <a:r>
              <a:rPr lang="en-GB" sz="1000" dirty="0" err="1">
                <a:latin typeface="Consolas" panose="020B0609020204030204" pitchFamily="49" charset="0"/>
                <a:ea typeface="Open Sans" panose="020B0606030504020204" pitchFamily="34" charset="0"/>
                <a:cs typeface="Open Sans" panose="020B0606030504020204" pitchFamily="34" charset="0"/>
              </a:rPr>
              <a:t>tight_layout</a:t>
            </a:r>
            <a:r>
              <a:rPr lang="en-GB" sz="1000" dirty="0">
                <a:latin typeface="Consolas" panose="020B0609020204030204" pitchFamily="49" charset="0"/>
                <a:ea typeface="Open Sans" panose="020B0606030504020204" pitchFamily="34" charset="0"/>
                <a:cs typeface="Open Sans" panose="020B0606030504020204" pitchFamily="34" charset="0"/>
              </a:rPr>
              <a:t>=True)</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ax_twin</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ax.twinx</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ax_twin.plot</a:t>
            </a:r>
            <a:r>
              <a:rPr lang="en-GB" sz="1000" dirty="0">
                <a:latin typeface="Consolas" panose="020B0609020204030204" pitchFamily="49" charset="0"/>
                <a:ea typeface="Open Sans" panose="020B0606030504020204" pitchFamily="34" charset="0"/>
                <a:cs typeface="Open Sans" panose="020B0606030504020204" pitchFamily="34" charset="0"/>
              </a:rPr>
              <a:t>(t, R1 , label="R1", alpha=0.8,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ax_twin.plot</a:t>
            </a:r>
            <a:r>
              <a:rPr lang="en-GB" sz="1000" dirty="0">
                <a:latin typeface="Consolas" panose="020B0609020204030204" pitchFamily="49" charset="0"/>
                <a:ea typeface="Open Sans" panose="020B0606030504020204" pitchFamily="34" charset="0"/>
                <a:cs typeface="Open Sans" panose="020B0606030504020204" pitchFamily="34" charset="0"/>
              </a:rPr>
              <a:t>(t, R2 , label="R2", alpha=0.8,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skyblue</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ax.plot</a:t>
            </a:r>
            <a:r>
              <a:rPr lang="en-GB" sz="1000" dirty="0">
                <a:latin typeface="Consolas" panose="020B0609020204030204" pitchFamily="49" charset="0"/>
                <a:ea typeface="Open Sans" panose="020B0606030504020204" pitchFamily="34" charset="0"/>
                <a:cs typeface="Open Sans" panose="020B0606030504020204" pitchFamily="34" charset="0"/>
              </a:rPr>
              <a:t>([], [] , label="R1", alpha=0.8,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ax.plot</a:t>
            </a:r>
            <a:r>
              <a:rPr lang="en-GB" sz="1000" dirty="0">
                <a:latin typeface="Consolas" panose="020B0609020204030204" pitchFamily="49" charset="0"/>
                <a:ea typeface="Open Sans" panose="020B0606030504020204" pitchFamily="34" charset="0"/>
                <a:cs typeface="Open Sans" panose="020B0606030504020204" pitchFamily="34" charset="0"/>
              </a:rPr>
              <a:t>([], [] , label="R2", alpha=0.8,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skyblue</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ax.plot</a:t>
            </a:r>
            <a:r>
              <a:rPr lang="en-GB" sz="1000" dirty="0">
                <a:latin typeface="Consolas" panose="020B0609020204030204" pitchFamily="49" charset="0"/>
                <a:ea typeface="Open Sans" panose="020B0606030504020204" pitchFamily="34" charset="0"/>
                <a:cs typeface="Open Sans" panose="020B0606030504020204" pitchFamily="34" charset="0"/>
              </a:rPr>
              <a:t>(t, N1, label="N1",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mediumvioletred</a:t>
            </a:r>
            <a:r>
              <a:rPr lang="en-GB" sz="1000" dirty="0">
                <a:latin typeface="Consolas" panose="020B0609020204030204" pitchFamily="49" charset="0"/>
                <a:ea typeface="Open Sans" panose="020B0606030504020204" pitchFamily="34" charset="0"/>
                <a:cs typeface="Open Sans" panose="020B0606030504020204" pitchFamily="34" charset="0"/>
              </a:rPr>
              <a:t>', alpha=0.8)#,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ax.plot</a:t>
            </a:r>
            <a:r>
              <a:rPr lang="en-GB" sz="1000" dirty="0">
                <a:latin typeface="Consolas" panose="020B0609020204030204" pitchFamily="49" charset="0"/>
                <a:ea typeface="Open Sans" panose="020B0606030504020204" pitchFamily="34" charset="0"/>
                <a:cs typeface="Open Sans" panose="020B0606030504020204" pitchFamily="34" charset="0"/>
              </a:rPr>
              <a:t>(t, N2 , label="N2",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rebeccapurple</a:t>
            </a:r>
            <a:r>
              <a:rPr lang="en-GB" sz="1000" dirty="0">
                <a:latin typeface="Consolas" panose="020B0609020204030204" pitchFamily="49" charset="0"/>
                <a:ea typeface="Open Sans" panose="020B0606030504020204" pitchFamily="34" charset="0"/>
                <a:cs typeface="Open Sans" panose="020B0606030504020204" pitchFamily="34" charset="0"/>
              </a:rPr>
              <a:t>', alpha=0.8)#, </a:t>
            </a:r>
            <a:r>
              <a:rPr lang="en-GB" sz="1000" dirty="0" err="1">
                <a:latin typeface="Consolas" panose="020B0609020204030204" pitchFamily="49" charset="0"/>
                <a:ea typeface="Open Sans" panose="020B0606030504020204" pitchFamily="34" charset="0"/>
                <a:cs typeface="Open Sans" panose="020B0606030504020204" pitchFamily="34" charset="0"/>
              </a:rPr>
              <a:t>color</a:t>
            </a:r>
            <a:r>
              <a:rPr lang="en-GB" sz="1000" dirty="0">
                <a:latin typeface="Consolas" panose="020B0609020204030204" pitchFamily="49" charset="0"/>
                <a:ea typeface="Open Sans" panose="020B0606030504020204" pitchFamily="34" charset="0"/>
                <a:cs typeface="Open Sans" panose="020B0606030504020204" pitchFamily="34" charset="0"/>
              </a:rPr>
              <a:t> = '</a:t>
            </a:r>
            <a:r>
              <a:rPr lang="en-GB" sz="1000" dirty="0" err="1">
                <a:latin typeface="Consolas" panose="020B0609020204030204" pitchFamily="49" charset="0"/>
                <a:ea typeface="Open Sans" panose="020B0606030504020204" pitchFamily="34" charset="0"/>
                <a:cs typeface="Open Sans" panose="020B0606030504020204" pitchFamily="34" charset="0"/>
              </a:rPr>
              <a:t>mediumseagreen</a:t>
            </a:r>
            <a:r>
              <a:rPr lang="en-GB" sz="1000" dirty="0">
                <a:latin typeface="Consolas" panose="020B0609020204030204" pitchFamily="49" charset="0"/>
                <a:ea typeface="Open Sans" panose="020B0606030504020204" pitchFamily="34" charset="0"/>
                <a:cs typeface="Open Sans" panose="020B0606030504020204" pitchFamily="34" charset="0"/>
              </a:rPr>
              <a:t>', </a:t>
            </a:r>
            <a:r>
              <a:rPr lang="en-GB" sz="1000" dirty="0" err="1">
                <a:latin typeface="Consolas" panose="020B0609020204030204" pitchFamily="49" charset="0"/>
                <a:ea typeface="Open Sans" panose="020B0606030504020204" pitchFamily="34" charset="0"/>
                <a:cs typeface="Open Sans" panose="020B0606030504020204" pitchFamily="34" charset="0"/>
              </a:rPr>
              <a:t>linestyle</a:t>
            </a:r>
            <a:r>
              <a:rPr lang="en-GB" sz="1000" dirty="0">
                <a:latin typeface="Consolas" panose="020B0609020204030204" pitchFamily="49" charset="0"/>
                <a:ea typeface="Open Sans" panose="020B0606030504020204" pitchFamily="34" charset="0"/>
                <a:cs typeface="Open Sans" panose="020B0606030504020204" pitchFamily="34" charset="0"/>
              </a:rPr>
              <a:t>="--")</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ax.set_ylabel</a:t>
            </a:r>
            <a:r>
              <a:rPr lang="en-GB" sz="1000" dirty="0">
                <a:latin typeface="Consolas" panose="020B0609020204030204" pitchFamily="49" charset="0"/>
                <a:ea typeface="Open Sans" panose="020B0606030504020204" pitchFamily="34" charset="0"/>
                <a:cs typeface="Open Sans" panose="020B0606030504020204" pitchFamily="34" charset="0"/>
              </a:rPr>
              <a:t>('Population density $\\left[ m^{-2} \\right]$')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ax_twin.set_ylabel</a:t>
            </a:r>
            <a:r>
              <a:rPr lang="en-GB" sz="1000" dirty="0">
                <a:latin typeface="Consolas" panose="020B0609020204030204" pitchFamily="49" charset="0"/>
                <a:ea typeface="Open Sans" panose="020B0606030504020204" pitchFamily="34" charset="0"/>
                <a:cs typeface="Open Sans" panose="020B0606030504020204" pitchFamily="34" charset="0"/>
              </a:rPr>
              <a:t>('Guano density $\\left[ \\frac{g}{m^{2}} \\right]$')</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ax.set_xlabel</a:t>
            </a:r>
            <a:r>
              <a:rPr lang="en-GB" sz="1000" dirty="0">
                <a:latin typeface="Consolas" panose="020B0609020204030204" pitchFamily="49" charset="0"/>
                <a:ea typeface="Open Sans" panose="020B0606030504020204" pitchFamily="34" charset="0"/>
                <a:cs typeface="Open Sans" panose="020B0606030504020204" pitchFamily="34" charset="0"/>
              </a:rPr>
              <a:t>('Time [days]') </a:t>
            </a:r>
          </a:p>
          <a:p>
            <a:pPr>
              <a:spcBef>
                <a:spcPts val="0"/>
              </a:spcBef>
            </a:pPr>
            <a:endParaRPr lang="en-GB" sz="1000" dirty="0">
              <a:latin typeface="Consolas" panose="020B0609020204030204" pitchFamily="49" charset="0"/>
              <a:ea typeface="Open Sans" panose="020B0606030504020204" pitchFamily="34" charset="0"/>
              <a:cs typeface="Open Sans" panose="020B0606030504020204" pitchFamily="34" charset="0"/>
            </a:endParaRP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ax.set_ylim</a:t>
            </a:r>
            <a:r>
              <a:rPr lang="en-GB" sz="1000" dirty="0">
                <a:latin typeface="Consolas" panose="020B0609020204030204" pitchFamily="49" charset="0"/>
                <a:ea typeface="Open Sans" panose="020B0606030504020204" pitchFamily="34" charset="0"/>
                <a:cs typeface="Open Sans" panose="020B0606030504020204" pitchFamily="34" charset="0"/>
              </a:rPr>
              <a:t>(bottom=0)</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ax_twin.set_ylim</a:t>
            </a:r>
            <a:r>
              <a:rPr lang="en-GB" sz="1000" dirty="0">
                <a:latin typeface="Consolas" panose="020B0609020204030204" pitchFamily="49" charset="0"/>
                <a:ea typeface="Open Sans" panose="020B0606030504020204" pitchFamily="34" charset="0"/>
                <a:cs typeface="Open Sans" panose="020B0606030504020204" pitchFamily="34" charset="0"/>
              </a:rPr>
              <a:t>(bottom=0)</a:t>
            </a:r>
          </a:p>
          <a:p>
            <a:pPr>
              <a:spcBef>
                <a:spcPts val="0"/>
              </a:spcBef>
            </a:pPr>
            <a:r>
              <a:rPr lang="en-GB" sz="1000" dirty="0" err="1">
                <a:latin typeface="Consolas" panose="020B0609020204030204" pitchFamily="49" charset="0"/>
                <a:ea typeface="Open Sans" panose="020B0606030504020204" pitchFamily="34" charset="0"/>
                <a:cs typeface="Open Sans" panose="020B0606030504020204" pitchFamily="34" charset="0"/>
              </a:rPr>
              <a:t>ax.legend</a:t>
            </a:r>
            <a:r>
              <a:rPr lang="en-GB" sz="1000" dirty="0">
                <a:latin typeface="Consolas" panose="020B0609020204030204" pitchFamily="49" charset="0"/>
                <a:ea typeface="Open Sans" panose="020B0606030504020204" pitchFamily="34" charset="0"/>
                <a:cs typeface="Open Sans" panose="020B0606030504020204" pitchFamily="34" charset="0"/>
              </a:rPr>
              <a:t>(</a:t>
            </a:r>
            <a:r>
              <a:rPr lang="en-GB" sz="1000" dirty="0" err="1">
                <a:latin typeface="Consolas" panose="020B0609020204030204" pitchFamily="49" charset="0"/>
                <a:ea typeface="Open Sans" panose="020B0606030504020204" pitchFamily="34" charset="0"/>
                <a:cs typeface="Open Sans" panose="020B0606030504020204" pitchFamily="34" charset="0"/>
              </a:rPr>
              <a:t>bbox_to_anchor</a:t>
            </a:r>
            <a:r>
              <a:rPr lang="en-GB" sz="1000" dirty="0">
                <a:latin typeface="Consolas" panose="020B0609020204030204" pitchFamily="49" charset="0"/>
                <a:ea typeface="Open Sans" panose="020B0606030504020204" pitchFamily="34" charset="0"/>
                <a:cs typeface="Open Sans" panose="020B0606030504020204" pitchFamily="34" charset="0"/>
              </a:rPr>
              <a:t>=(1.15, 1), </a:t>
            </a:r>
            <a:r>
              <a:rPr lang="en-GB" sz="1000" dirty="0" err="1">
                <a:latin typeface="Consolas" panose="020B0609020204030204" pitchFamily="49" charset="0"/>
                <a:ea typeface="Open Sans" panose="020B0606030504020204" pitchFamily="34" charset="0"/>
                <a:cs typeface="Open Sans" panose="020B0606030504020204" pitchFamily="34" charset="0"/>
              </a:rPr>
              <a:t>loc</a:t>
            </a:r>
            <a:r>
              <a:rPr lang="en-GB" sz="1000" dirty="0">
                <a:latin typeface="Consolas" panose="020B0609020204030204" pitchFamily="49" charset="0"/>
                <a:ea typeface="Open Sans" panose="020B0606030504020204" pitchFamily="34" charset="0"/>
                <a:cs typeface="Open Sans" panose="020B0606030504020204" pitchFamily="34" charset="0"/>
              </a:rPr>
              <a:t>=2, </a:t>
            </a:r>
            <a:r>
              <a:rPr lang="en-GB" sz="1000" dirty="0" err="1">
                <a:latin typeface="Consolas" panose="020B0609020204030204" pitchFamily="49" charset="0"/>
                <a:ea typeface="Open Sans" panose="020B0606030504020204" pitchFamily="34" charset="0"/>
                <a:cs typeface="Open Sans" panose="020B0606030504020204" pitchFamily="34" charset="0"/>
              </a:rPr>
              <a:t>borderaxespad</a:t>
            </a:r>
            <a:r>
              <a:rPr lang="en-GB" sz="1000" dirty="0">
                <a:latin typeface="Consolas" panose="020B0609020204030204" pitchFamily="49" charset="0"/>
                <a:ea typeface="Open Sans" panose="020B0606030504020204" pitchFamily="34" charset="0"/>
                <a:cs typeface="Open Sans" panose="020B0606030504020204" pitchFamily="34" charset="0"/>
              </a:rPr>
              <a:t>=0.5, </a:t>
            </a:r>
            <a:r>
              <a:rPr lang="en-GB" sz="1000" dirty="0" err="1">
                <a:latin typeface="Consolas" panose="020B0609020204030204" pitchFamily="49" charset="0"/>
                <a:ea typeface="Open Sans" panose="020B0606030504020204" pitchFamily="34" charset="0"/>
                <a:cs typeface="Open Sans" panose="020B0606030504020204" pitchFamily="34" charset="0"/>
              </a:rPr>
              <a:t>fontsize</a:t>
            </a:r>
            <a:r>
              <a:rPr lang="en-GB" sz="1000" dirty="0">
                <a:latin typeface="Consolas" panose="020B0609020204030204" pitchFamily="49" charset="0"/>
                <a:ea typeface="Open Sans" panose="020B0606030504020204" pitchFamily="34" charset="0"/>
                <a:cs typeface="Open Sans" panose="020B0606030504020204" pitchFamily="34" charset="0"/>
              </a:rPr>
              <a:t>=15)</a:t>
            </a:r>
          </a:p>
        </p:txBody>
      </p:sp>
    </p:spTree>
    <p:custDataLst>
      <p:custData r:id="rId1"/>
      <p:custData r:id="rId2"/>
    </p:custDataLst>
    <p:extLst>
      <p:ext uri="{BB962C8B-B14F-4D97-AF65-F5344CB8AC3E}">
        <p14:creationId xmlns:p14="http://schemas.microsoft.com/office/powerpoint/2010/main" val="4007985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2</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Stage-structured population: Beetles</a:t>
            </a:r>
          </a:p>
        </p:txBody>
      </p:sp>
      <p:pic>
        <p:nvPicPr>
          <p:cNvPr id="58" name="Picture 57"/>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b="7908"/>
          <a:stretch/>
        </p:blipFill>
        <p:spPr>
          <a:xfrm rot="15440384">
            <a:off x="8953058" y="76676"/>
            <a:ext cx="1280529" cy="1683868"/>
          </a:xfrm>
          <a:prstGeom prst="rect">
            <a:avLst/>
          </a:prstGeom>
          <a:effectLst>
            <a:outerShdw blurRad="50800" dist="38100" dir="2700000" algn="tl" rotWithShape="0">
              <a:prstClr val="black">
                <a:alpha val="40000"/>
              </a:prstClr>
            </a:outerShdw>
          </a:effectLst>
        </p:spPr>
      </p:pic>
      <p:sp>
        <p:nvSpPr>
          <p:cNvPr id="8" name="AutoShape 4" descr="How To Start A Mealworm Farm: A Comprehensive Guide For Beginners »  Heritage Acres Market LLC">
            <a:extLst>
              <a:ext uri="{FF2B5EF4-FFF2-40B4-BE49-F238E27FC236}">
                <a16:creationId xmlns:a16="http://schemas.microsoft.com/office/drawing/2014/main" id="{DAEE7547-230F-B54F-9805-20ED48E23F1F}"/>
              </a:ext>
            </a:extLst>
          </p:cNvPr>
          <p:cNvSpPr>
            <a:spLocks noChangeAspect="1" noChangeArrowheads="1"/>
          </p:cNvSpPr>
          <p:nvPr/>
        </p:nvSpPr>
        <p:spPr bwMode="auto">
          <a:xfrm>
            <a:off x="5942012" y="2564111"/>
            <a:ext cx="1017289" cy="10172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pic>
        <p:nvPicPr>
          <p:cNvPr id="11" name="Picture 10">
            <a:extLst>
              <a:ext uri="{FF2B5EF4-FFF2-40B4-BE49-F238E27FC236}">
                <a16:creationId xmlns:a16="http://schemas.microsoft.com/office/drawing/2014/main" id="{A2BB361C-D444-DE4A-8506-E67A81F5BA8C}"/>
              </a:ext>
            </a:extLst>
          </p:cNvPr>
          <p:cNvPicPr>
            <a:picLocks noChangeAspect="1"/>
          </p:cNvPicPr>
          <p:nvPr/>
        </p:nvPicPr>
        <p:blipFill>
          <a:blip r:embed="rId5"/>
          <a:stretch>
            <a:fillRect/>
          </a:stretch>
        </p:blipFill>
        <p:spPr>
          <a:xfrm>
            <a:off x="1342678" y="2334194"/>
            <a:ext cx="3650883" cy="3330385"/>
          </a:xfrm>
          <a:prstGeom prst="rect">
            <a:avLst/>
          </a:prstGeom>
        </p:spPr>
      </p:pic>
      <p:sp>
        <p:nvSpPr>
          <p:cNvPr id="12" name="TextBox 11">
            <a:extLst>
              <a:ext uri="{FF2B5EF4-FFF2-40B4-BE49-F238E27FC236}">
                <a16:creationId xmlns:a16="http://schemas.microsoft.com/office/drawing/2014/main" id="{4E77D4E1-626D-FD47-A8A6-58E02828B24D}"/>
              </a:ext>
            </a:extLst>
          </p:cNvPr>
          <p:cNvSpPr txBox="1"/>
          <p:nvPr/>
        </p:nvSpPr>
        <p:spPr>
          <a:xfrm>
            <a:off x="1054646" y="1379952"/>
            <a:ext cx="1691169" cy="246221"/>
          </a:xfrm>
          <a:prstGeom prst="rect">
            <a:avLst/>
          </a:prstGeom>
          <a:noFill/>
        </p:spPr>
        <p:txBody>
          <a:bodyPr wrap="none" lIns="0" tIns="0" rIns="0" bIns="0" rtlCol="0">
            <a:spAutoFit/>
          </a:bodyPr>
          <a:lstStyle/>
          <a:p>
            <a:pPr algn="l">
              <a:spcBef>
                <a:spcPts val="432"/>
              </a:spcBef>
            </a:pPr>
            <a:r>
              <a:rPr lang="en-GB" dirty="0">
                <a:latin typeface="+mn-lt"/>
              </a:rPr>
              <a:t>4 s</a:t>
            </a:r>
            <a:r>
              <a:rPr lang="en-DE" dirty="0">
                <a:latin typeface="+mn-lt"/>
              </a:rPr>
              <a:t>tage structures:</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CBFCFBC-2DA7-384B-8C9E-3CB808DB050B}"/>
                  </a:ext>
                </a:extLst>
              </p:cNvPr>
              <p:cNvSpPr txBox="1"/>
              <p:nvPr/>
            </p:nvSpPr>
            <p:spPr>
              <a:xfrm>
                <a:off x="6543473" y="1626173"/>
                <a:ext cx="4475584" cy="1404423"/>
              </a:xfrm>
              <a:prstGeom prst="rect">
                <a:avLst/>
              </a:prstGeom>
              <a:noFill/>
            </p:spPr>
            <p:txBody>
              <a:bodyPr wrap="none" lIns="0" tIns="0" rIns="0" bIns="0" rtlCol="0">
                <a:spAutoFit/>
              </a:bodyPr>
              <a:lstStyle/>
              <a:p>
                <a:pPr algn="l">
                  <a:spcBef>
                    <a:spcPts val="432"/>
                  </a:spcBef>
                </a:pPr>
                <a:r>
                  <a:rPr lang="en-GB" dirty="0">
                    <a:latin typeface="+mn-lt"/>
                  </a:rPr>
                  <a:t>Assumptions:</a:t>
                </a:r>
              </a:p>
              <a:p>
                <a:pPr marL="285750" indent="-285750" algn="l">
                  <a:spcBef>
                    <a:spcPts val="432"/>
                  </a:spcBef>
                  <a:buFont typeface="Arial" panose="020B0604020202020204" pitchFamily="34" charset="0"/>
                  <a:buChar char="•"/>
                </a:pPr>
                <a:r>
                  <a:rPr lang="en-DE" dirty="0">
                    <a:latin typeface="+mn-lt"/>
                  </a:rPr>
                  <a:t>one time step is half a month (15 days)</a:t>
                </a:r>
              </a:p>
              <a:p>
                <a:pPr marL="285750" indent="-285750" algn="l">
                  <a:spcBef>
                    <a:spcPts val="432"/>
                  </a:spcBef>
                  <a:buFont typeface="Arial" panose="020B0604020202020204" pitchFamily="34" charset="0"/>
                  <a:buChar char="•"/>
                </a:pPr>
                <a:r>
                  <a:rPr lang="en-GB" dirty="0">
                    <a:latin typeface="+mn-lt"/>
                  </a:rPr>
                  <a:t>o</a:t>
                </a:r>
                <a:r>
                  <a:rPr lang="en-DE" dirty="0">
                    <a:latin typeface="+mn-lt"/>
                  </a:rPr>
                  <a:t>nly beetle can get offspring</a:t>
                </a:r>
              </a:p>
              <a:p>
                <a:pPr marL="285750" indent="-285750" algn="l">
                  <a:spcBef>
                    <a:spcPts val="432"/>
                  </a:spcBef>
                  <a:buFont typeface="Arial" panose="020B0604020202020204" pitchFamily="34" charset="0"/>
                  <a:buChar char="•"/>
                </a:pPr>
                <a:r>
                  <a:rPr lang="en-GB" dirty="0">
                    <a:latin typeface="+mn-lt"/>
                  </a:rPr>
                  <a:t>s</a:t>
                </a:r>
                <a:r>
                  <a:rPr lang="en-DE" dirty="0">
                    <a:latin typeface="+mn-lt"/>
                  </a:rPr>
                  <a:t>ame basis survival &amp; death rate for all stages</a:t>
                </a:r>
                <a:br>
                  <a:rPr lang="en-DE" dirty="0">
                    <a:latin typeface="+mn-lt"/>
                  </a:rPr>
                </a:br>
                <a:r>
                  <a:rPr lang="en-DE" dirty="0">
                    <a:latin typeface="+mn-lt"/>
                  </a:rPr>
                  <a:t>(</a:t>
                </a:r>
                <a14:m>
                  <m:oMath xmlns:m="http://schemas.openxmlformats.org/officeDocument/2006/math">
                    <m:r>
                      <a:rPr lang="de-DE" b="0" i="1" smtClean="0">
                        <a:latin typeface="Cambria Math" panose="02040503050406030204" pitchFamily="18" charset="0"/>
                      </a:rPr>
                      <m:t>𝑠</m:t>
                    </m:r>
                    <m:r>
                      <a:rPr lang="de-DE" b="0" i="1" smtClean="0">
                        <a:latin typeface="Cambria Math" panose="02040503050406030204" pitchFamily="18" charset="0"/>
                      </a:rPr>
                      <m:t>=0.8, </m:t>
                    </m:r>
                    <m:r>
                      <a:rPr lang="de-DE" b="0" i="1" smtClean="0">
                        <a:latin typeface="Cambria Math" panose="02040503050406030204" pitchFamily="18" charset="0"/>
                      </a:rPr>
                      <m:t>𝑑</m:t>
                    </m:r>
                    <m:r>
                      <a:rPr lang="de-DE" b="0" i="1" smtClean="0">
                        <a:latin typeface="Cambria Math" panose="02040503050406030204" pitchFamily="18" charset="0"/>
                      </a:rPr>
                      <m:t>=0.2</m:t>
                    </m:r>
                  </m:oMath>
                </a14:m>
                <a:r>
                  <a:rPr lang="en-DE" dirty="0">
                    <a:latin typeface="+mn-lt"/>
                  </a:rPr>
                  <a:t> where </a:t>
                </a: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𝑠</m:t>
                        </m:r>
                        <m:r>
                          <a:rPr lang="de-DE" b="0" i="1" smtClean="0">
                            <a:latin typeface="Cambria Math" panose="02040503050406030204" pitchFamily="18" charset="0"/>
                          </a:rPr>
                          <m:t>=</m:t>
                        </m:r>
                        <m:r>
                          <a:rPr lang="de-DE" b="0" i="1" smtClean="0">
                            <a:latin typeface="Cambria Math" panose="02040503050406030204" pitchFamily="18" charset="0"/>
                          </a:rPr>
                          <m:t>𝑔</m:t>
                        </m:r>
                      </m:e>
                      <m:sub>
                        <m:r>
                          <a:rPr lang="de-DE" b="0" i="1" smtClean="0">
                            <a:latin typeface="Cambria Math" panose="02040503050406030204" pitchFamily="18" charset="0"/>
                          </a:rPr>
                          <m:t>𝑥𝑦</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𝑔</m:t>
                        </m:r>
                      </m:e>
                      <m:sub>
                        <m:r>
                          <a:rPr lang="de-DE" b="0" i="1" smtClean="0">
                            <a:latin typeface="Cambria Math" panose="02040503050406030204" pitchFamily="18" charset="0"/>
                          </a:rPr>
                          <m:t>𝑥</m:t>
                        </m:r>
                        <m:r>
                          <a:rPr lang="de-DE" b="0" i="1" smtClean="0">
                            <a:latin typeface="Cambria Math" panose="02040503050406030204" pitchFamily="18" charset="0"/>
                          </a:rPr>
                          <m:t>(</m:t>
                        </m:r>
                        <m:r>
                          <a:rPr lang="de-DE" b="0" i="1" smtClean="0">
                            <a:latin typeface="Cambria Math" panose="02040503050406030204" pitchFamily="18" charset="0"/>
                          </a:rPr>
                          <m:t>𝑦</m:t>
                        </m:r>
                        <m:r>
                          <a:rPr lang="de-DE" b="0" i="1" smtClean="0">
                            <a:latin typeface="Cambria Math" panose="02040503050406030204" pitchFamily="18" charset="0"/>
                          </a:rPr>
                          <m:t>+1)</m:t>
                        </m:r>
                      </m:sub>
                    </m:sSub>
                  </m:oMath>
                </a14:m>
                <a:r>
                  <a:rPr lang="en-DE" dirty="0">
                    <a:latin typeface="+mn-lt"/>
                  </a:rPr>
                  <a:t>)</a:t>
                </a:r>
              </a:p>
            </p:txBody>
          </p:sp>
        </mc:Choice>
        <mc:Fallback>
          <p:sp>
            <p:nvSpPr>
              <p:cNvPr id="14" name="TextBox 13">
                <a:extLst>
                  <a:ext uri="{FF2B5EF4-FFF2-40B4-BE49-F238E27FC236}">
                    <a16:creationId xmlns:a16="http://schemas.microsoft.com/office/drawing/2014/main" id="{CCBFCFBC-2DA7-384B-8C9E-3CB808DB050B}"/>
                  </a:ext>
                </a:extLst>
              </p:cNvPr>
              <p:cNvSpPr txBox="1">
                <a:spLocks noRot="1" noChangeAspect="1" noMove="1" noResize="1" noEditPoints="1" noAdjustHandles="1" noChangeArrowheads="1" noChangeShapeType="1" noTextEdit="1"/>
              </p:cNvSpPr>
              <p:nvPr/>
            </p:nvSpPr>
            <p:spPr>
              <a:xfrm>
                <a:off x="6543473" y="1626173"/>
                <a:ext cx="4475584" cy="1404423"/>
              </a:xfrm>
              <a:prstGeom prst="rect">
                <a:avLst/>
              </a:prstGeom>
              <a:blipFill>
                <a:blip r:embed="rId6"/>
                <a:stretch>
                  <a:fillRect l="-2833" t="-5405" r="-1983" b="-6306"/>
                </a:stretch>
              </a:blipFill>
            </p:spPr>
            <p:txBody>
              <a:bodyPr/>
              <a:lstStyle/>
              <a:p>
                <a:r>
                  <a:rPr lang="en-DE">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D6079E71-125D-CC4C-B241-AF66459D8B59}"/>
                  </a:ext>
                </a:extLst>
              </p:cNvPr>
              <p:cNvSpPr txBox="1"/>
              <p:nvPr/>
            </p:nvSpPr>
            <p:spPr>
              <a:xfrm>
                <a:off x="489945" y="2427275"/>
                <a:ext cx="1485342" cy="461024"/>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DE" i="1" smtClean="0">
                              <a:latin typeface="Cambria Math" panose="02040503050406030204" pitchFamily="18" charset="0"/>
                            </a:rPr>
                          </m:ctrlPr>
                        </m:sSubPr>
                        <m:e>
                          <m:r>
                            <a:rPr lang="de-DE" b="0" i="1" smtClean="0">
                              <a:latin typeface="Cambria Math" panose="02040503050406030204" pitchFamily="18" charset="0"/>
                            </a:rPr>
                            <m:t>𝐹</m:t>
                          </m:r>
                        </m:e>
                        <m:sub>
                          <m:r>
                            <a:rPr lang="de-DE" b="0" i="1" smtClean="0">
                              <a:latin typeface="Cambria Math" panose="02040503050406030204" pitchFamily="18" charset="0"/>
                            </a:rPr>
                            <m:t>4</m:t>
                          </m:r>
                        </m:sub>
                      </m:sSub>
                      <m:r>
                        <a:rPr lang="de-DE" b="0" i="0" smtClean="0">
                          <a:latin typeface="Cambria Math" panose="02040503050406030204" pitchFamily="18" charset="0"/>
                        </a:rPr>
                        <m:t>=25</m:t>
                      </m:r>
                      <m:r>
                        <a:rPr lang="de-DE" b="0" i="1" smtClean="0">
                          <a:latin typeface="Cambria Math" panose="02040503050406030204" pitchFamily="18" charset="0"/>
                          <a:ea typeface="Cambria Math" panose="02040503050406030204" pitchFamily="18" charset="0"/>
                        </a:rPr>
                        <m:t>×</m:t>
                      </m:r>
                      <m:f>
                        <m:fPr>
                          <m:ctrlPr>
                            <a:rPr lang="de-DE" i="1">
                              <a:latin typeface="Cambria Math" panose="02040503050406030204" pitchFamily="18" charset="0"/>
                            </a:rPr>
                          </m:ctrlPr>
                        </m:fPr>
                        <m:num>
                          <m:r>
                            <a:rPr lang="de-DE" b="0" i="1" smtClean="0">
                              <a:latin typeface="Cambria Math" panose="02040503050406030204" pitchFamily="18" charset="0"/>
                            </a:rPr>
                            <m:t>1</m:t>
                          </m:r>
                        </m:num>
                        <m:den>
                          <m:r>
                            <a:rPr lang="de-DE" i="1">
                              <a:latin typeface="Cambria Math" panose="02040503050406030204" pitchFamily="18" charset="0"/>
                            </a:rPr>
                            <m:t>4</m:t>
                          </m:r>
                        </m:den>
                      </m:f>
                      <m:r>
                        <a:rPr lang="de-DE" i="1">
                          <a:latin typeface="Cambria Math" panose="02040503050406030204" pitchFamily="18" charset="0"/>
                          <a:ea typeface="Cambria Math" panose="02040503050406030204" pitchFamily="18" charset="0"/>
                        </a:rPr>
                        <m:t>×0.8</m:t>
                      </m:r>
                    </m:oMath>
                  </m:oMathPara>
                </a14:m>
                <a:endParaRPr lang="en-DE" dirty="0" err="1">
                  <a:latin typeface="+mn-lt"/>
                </a:endParaRPr>
              </a:p>
            </p:txBody>
          </p:sp>
        </mc:Choice>
        <mc:Fallback>
          <p:sp>
            <p:nvSpPr>
              <p:cNvPr id="37" name="TextBox 36">
                <a:extLst>
                  <a:ext uri="{FF2B5EF4-FFF2-40B4-BE49-F238E27FC236}">
                    <a16:creationId xmlns:a16="http://schemas.microsoft.com/office/drawing/2014/main" id="{D6079E71-125D-CC4C-B241-AF66459D8B59}"/>
                  </a:ext>
                </a:extLst>
              </p:cNvPr>
              <p:cNvSpPr txBox="1">
                <a:spLocks noRot="1" noChangeAspect="1" noMove="1" noResize="1" noEditPoints="1" noAdjustHandles="1" noChangeArrowheads="1" noChangeShapeType="1" noTextEdit="1"/>
              </p:cNvSpPr>
              <p:nvPr/>
            </p:nvSpPr>
            <p:spPr>
              <a:xfrm>
                <a:off x="489945" y="2427275"/>
                <a:ext cx="1485342" cy="461024"/>
              </a:xfrm>
              <a:prstGeom prst="rect">
                <a:avLst/>
              </a:prstGeom>
              <a:blipFill>
                <a:blip r:embed="rId7"/>
                <a:stretch>
                  <a:fillRect l="-2542" t="-2703" r="-2542" b="-10811"/>
                </a:stretch>
              </a:blipFill>
            </p:spPr>
            <p:txBody>
              <a:bodyPr/>
              <a:lstStyle/>
              <a:p>
                <a:r>
                  <a:rPr lang="en-DE">
                    <a:noFill/>
                  </a:rPr>
                  <a:t> </a:t>
                </a:r>
              </a:p>
            </p:txBody>
          </p:sp>
        </mc:Fallback>
      </mc:AlternateContent>
      <p:sp>
        <p:nvSpPr>
          <p:cNvPr id="16" name="Curved Left Arrow 15">
            <a:extLst>
              <a:ext uri="{FF2B5EF4-FFF2-40B4-BE49-F238E27FC236}">
                <a16:creationId xmlns:a16="http://schemas.microsoft.com/office/drawing/2014/main" id="{F3E88BAA-1413-4844-A981-87462A090AF2}"/>
              </a:ext>
            </a:extLst>
          </p:cNvPr>
          <p:cNvSpPr/>
          <p:nvPr/>
        </p:nvSpPr>
        <p:spPr bwMode="auto">
          <a:xfrm rot="16445915">
            <a:off x="3068168" y="1873104"/>
            <a:ext cx="332056" cy="592465"/>
          </a:xfrm>
          <a:prstGeom prst="curvedLeftArrow">
            <a:avLst/>
          </a:prstGeom>
          <a:solidFill>
            <a:schemeClr val="accent4"/>
          </a:solidFill>
          <a:ln w="9525" cap="flat" cmpd="sng" algn="ctr">
            <a:solidFill>
              <a:schemeClr val="accent4"/>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DE" sz="1600" b="0" i="0" u="none" strike="noStrike" cap="none" normalizeH="0" baseline="0" dirty="0" err="1">
              <a:ln>
                <a:noFill/>
              </a:ln>
              <a:solidFill>
                <a:srgbClr val="FFFFFF"/>
              </a:solidFill>
              <a:effectLst/>
              <a:latin typeface="+mn-lt"/>
              <a:ea typeface="ＭＳ Ｐゴシック" pitchFamily="-80" charset="-128"/>
            </a:endParaRPr>
          </a:p>
        </p:txBody>
      </p:sp>
      <p:sp>
        <p:nvSpPr>
          <p:cNvPr id="38" name="Curved Left Arrow 37">
            <a:extLst>
              <a:ext uri="{FF2B5EF4-FFF2-40B4-BE49-F238E27FC236}">
                <a16:creationId xmlns:a16="http://schemas.microsoft.com/office/drawing/2014/main" id="{23D534F9-2505-F146-8725-756DAA591A7B}"/>
              </a:ext>
            </a:extLst>
          </p:cNvPr>
          <p:cNvSpPr/>
          <p:nvPr/>
        </p:nvSpPr>
        <p:spPr bwMode="auto">
          <a:xfrm>
            <a:off x="5063620" y="3703153"/>
            <a:ext cx="332056" cy="592465"/>
          </a:xfrm>
          <a:prstGeom prst="curvedLeftArrow">
            <a:avLst/>
          </a:prstGeom>
          <a:solidFill>
            <a:schemeClr val="accent4"/>
          </a:solidFill>
          <a:ln w="9525" cap="flat" cmpd="sng" algn="ctr">
            <a:solidFill>
              <a:schemeClr val="accent4"/>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DE" sz="1600" b="0" i="0" u="none" strike="noStrike" cap="none" normalizeH="0" baseline="0" dirty="0" err="1">
              <a:ln>
                <a:noFill/>
              </a:ln>
              <a:solidFill>
                <a:srgbClr val="FFFFFF"/>
              </a:solidFill>
              <a:effectLst/>
              <a:latin typeface="+mn-lt"/>
              <a:ea typeface="ＭＳ Ｐゴシック" pitchFamily="-80" charset="-128"/>
            </a:endParaRPr>
          </a:p>
        </p:txBody>
      </p:sp>
      <p:sp>
        <p:nvSpPr>
          <p:cNvPr id="39" name="Curved Left Arrow 38">
            <a:extLst>
              <a:ext uri="{FF2B5EF4-FFF2-40B4-BE49-F238E27FC236}">
                <a16:creationId xmlns:a16="http://schemas.microsoft.com/office/drawing/2014/main" id="{187AD4AD-9C12-474A-9A6E-1CB430411B77}"/>
              </a:ext>
            </a:extLst>
          </p:cNvPr>
          <p:cNvSpPr/>
          <p:nvPr/>
        </p:nvSpPr>
        <p:spPr bwMode="auto">
          <a:xfrm rot="10800000">
            <a:off x="956249" y="3680651"/>
            <a:ext cx="332056" cy="592465"/>
          </a:xfrm>
          <a:prstGeom prst="curvedLeftArrow">
            <a:avLst/>
          </a:prstGeom>
          <a:solidFill>
            <a:schemeClr val="accent4"/>
          </a:solidFill>
          <a:ln w="9525" cap="flat" cmpd="sng" algn="ctr">
            <a:solidFill>
              <a:schemeClr val="accent4"/>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DE" sz="1600" b="0" i="0" u="none" strike="noStrike" cap="none" normalizeH="0" baseline="0" dirty="0" err="1">
              <a:ln>
                <a:noFill/>
              </a:ln>
              <a:solidFill>
                <a:srgbClr val="FFFFFF"/>
              </a:solidFill>
              <a:effectLst/>
              <a:latin typeface="+mn-lt"/>
              <a:ea typeface="ＭＳ Ｐゴシック" pitchFamily="-80" charset="-128"/>
            </a:endParaRPr>
          </a:p>
        </p:txBody>
      </p:sp>
      <p:sp>
        <p:nvSpPr>
          <p:cNvPr id="40" name="Curved Left Arrow 39">
            <a:extLst>
              <a:ext uri="{FF2B5EF4-FFF2-40B4-BE49-F238E27FC236}">
                <a16:creationId xmlns:a16="http://schemas.microsoft.com/office/drawing/2014/main" id="{19FBFCFE-420A-FD4D-99E6-0314E1C3335C}"/>
              </a:ext>
            </a:extLst>
          </p:cNvPr>
          <p:cNvSpPr/>
          <p:nvPr/>
        </p:nvSpPr>
        <p:spPr bwMode="auto">
          <a:xfrm rot="5400000">
            <a:off x="3002090" y="5603052"/>
            <a:ext cx="332056" cy="592465"/>
          </a:xfrm>
          <a:prstGeom prst="curvedLeftArrow">
            <a:avLst/>
          </a:prstGeom>
          <a:solidFill>
            <a:schemeClr val="accent4"/>
          </a:solidFill>
          <a:ln w="9525" cap="flat" cmpd="sng" algn="ctr">
            <a:solidFill>
              <a:schemeClr val="accent4"/>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DE" sz="1600" b="0" i="0" u="none" strike="noStrike" cap="none" normalizeH="0" baseline="0" dirty="0" err="1">
              <a:ln>
                <a:noFill/>
              </a:ln>
              <a:solidFill>
                <a:srgbClr val="FFFFFF"/>
              </a:solidFill>
              <a:effectLst/>
              <a:latin typeface="+mn-lt"/>
              <a:ea typeface="ＭＳ Ｐゴシック" pitchFamily="-80" charset="-128"/>
            </a:endParaRPr>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4B31B41F-F0C7-5941-B058-E1BAA930D0E8}"/>
                  </a:ext>
                </a:extLst>
              </p:cNvPr>
              <p:cNvSpPr txBox="1"/>
              <p:nvPr/>
            </p:nvSpPr>
            <p:spPr>
              <a:xfrm>
                <a:off x="5490214" y="3672978"/>
                <a:ext cx="1188467" cy="467629"/>
              </a:xfrm>
              <a:prstGeom prst="rect">
                <a:avLst/>
              </a:prstGeom>
              <a:noFill/>
            </p:spPr>
            <p:txBody>
              <a:bodyPr wrap="none" lIns="0" tIns="0" rIns="0" bIns="0" rtlCol="0">
                <a:spAutoFit/>
              </a:bodyPr>
              <a:lstStyle/>
              <a:p>
                <a:pPr algn="l">
                  <a:spcBef>
                    <a:spcPts val="432"/>
                  </a:spcBef>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𝑔</m:t>
                          </m:r>
                        </m:e>
                        <m:sub>
                          <m:r>
                            <a:rPr lang="de-DE" b="0" i="1" smtClean="0">
                              <a:latin typeface="Cambria Math" panose="02040503050406030204" pitchFamily="18" charset="0"/>
                            </a:rPr>
                            <m:t>22</m:t>
                          </m:r>
                        </m:sub>
                      </m:sSub>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5</m:t>
                          </m:r>
                        </m:num>
                        <m:den>
                          <m:r>
                            <a:rPr lang="de-DE" b="0" i="1" smtClean="0">
                              <a:latin typeface="Cambria Math" panose="02040503050406030204" pitchFamily="18" charset="0"/>
                            </a:rPr>
                            <m:t>6</m:t>
                          </m:r>
                        </m:den>
                      </m:f>
                      <m:r>
                        <a:rPr lang="de-DE" b="0" i="1" smtClean="0">
                          <a:latin typeface="Cambria Math" panose="02040503050406030204" pitchFamily="18" charset="0"/>
                          <a:ea typeface="Cambria Math" panose="02040503050406030204" pitchFamily="18" charset="0"/>
                        </a:rPr>
                        <m:t>×0.8</m:t>
                      </m:r>
                    </m:oMath>
                  </m:oMathPara>
                </a14:m>
                <a:endParaRPr lang="en-DE" dirty="0" err="1">
                  <a:latin typeface="+mn-lt"/>
                </a:endParaRPr>
              </a:p>
            </p:txBody>
          </p:sp>
        </mc:Choice>
        <mc:Fallback>
          <p:sp>
            <p:nvSpPr>
              <p:cNvPr id="41" name="TextBox 40">
                <a:extLst>
                  <a:ext uri="{FF2B5EF4-FFF2-40B4-BE49-F238E27FC236}">
                    <a16:creationId xmlns:a16="http://schemas.microsoft.com/office/drawing/2014/main" id="{4B31B41F-F0C7-5941-B058-E1BAA930D0E8}"/>
                  </a:ext>
                </a:extLst>
              </p:cNvPr>
              <p:cNvSpPr txBox="1">
                <a:spLocks noRot="1" noChangeAspect="1" noMove="1" noResize="1" noEditPoints="1" noAdjustHandles="1" noChangeArrowheads="1" noChangeShapeType="1" noTextEdit="1"/>
              </p:cNvSpPr>
              <p:nvPr/>
            </p:nvSpPr>
            <p:spPr>
              <a:xfrm>
                <a:off x="5490214" y="3672978"/>
                <a:ext cx="1188467" cy="467629"/>
              </a:xfrm>
              <a:prstGeom prst="rect">
                <a:avLst/>
              </a:prstGeom>
              <a:blipFill>
                <a:blip r:embed="rId8"/>
                <a:stretch>
                  <a:fillRect l="-3158" t="-2703" r="-2105" b="-16216"/>
                </a:stretch>
              </a:blipFill>
            </p:spPr>
            <p:txBody>
              <a:bodyPr/>
              <a:lstStyle/>
              <a:p>
                <a:r>
                  <a:rPr lang="en-DE">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7ADD44FF-43A2-C744-8916-FB8A92F85D44}"/>
                  </a:ext>
                </a:extLst>
              </p:cNvPr>
              <p:cNvSpPr txBox="1"/>
              <p:nvPr/>
            </p:nvSpPr>
            <p:spPr>
              <a:xfrm>
                <a:off x="4512393" y="5026028"/>
                <a:ext cx="1188467" cy="462627"/>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𝑔</m:t>
                          </m:r>
                        </m:e>
                        <m:sub>
                          <m:r>
                            <a:rPr lang="de-DE" b="0" i="1" smtClean="0">
                              <a:latin typeface="Cambria Math" panose="02040503050406030204" pitchFamily="18" charset="0"/>
                            </a:rPr>
                            <m:t>23</m:t>
                          </m:r>
                        </m:sub>
                      </m:sSub>
                      <m:r>
                        <a:rPr lang="de-DE" b="0" i="1" smtClean="0">
                          <a:latin typeface="Cambria Math" panose="02040503050406030204" pitchFamily="18" charset="0"/>
                        </a:rPr>
                        <m:t>=</m:t>
                      </m:r>
                      <m:f>
                        <m:fPr>
                          <m:ctrlPr>
                            <a:rPr lang="de-DE" i="1">
                              <a:latin typeface="Cambria Math" panose="02040503050406030204" pitchFamily="18" charset="0"/>
                            </a:rPr>
                          </m:ctrlPr>
                        </m:fPr>
                        <m:num>
                          <m:r>
                            <a:rPr lang="de-DE" b="0" i="1" smtClean="0">
                              <a:latin typeface="Cambria Math" panose="02040503050406030204" pitchFamily="18" charset="0"/>
                            </a:rPr>
                            <m:t>1</m:t>
                          </m:r>
                        </m:num>
                        <m:den>
                          <m:r>
                            <a:rPr lang="de-DE" i="1">
                              <a:latin typeface="Cambria Math" panose="02040503050406030204" pitchFamily="18" charset="0"/>
                            </a:rPr>
                            <m:t>6</m:t>
                          </m:r>
                        </m:den>
                      </m:f>
                      <m:r>
                        <a:rPr lang="de-DE" i="1">
                          <a:latin typeface="Cambria Math" panose="02040503050406030204" pitchFamily="18" charset="0"/>
                          <a:ea typeface="Cambria Math" panose="02040503050406030204" pitchFamily="18" charset="0"/>
                        </a:rPr>
                        <m:t>×0.8</m:t>
                      </m:r>
                    </m:oMath>
                  </m:oMathPara>
                </a14:m>
                <a:endParaRPr lang="en-DE" dirty="0" err="1">
                  <a:latin typeface="+mn-lt"/>
                </a:endParaRPr>
              </a:p>
            </p:txBody>
          </p:sp>
        </mc:Choice>
        <mc:Fallback>
          <p:sp>
            <p:nvSpPr>
              <p:cNvPr id="42" name="TextBox 41">
                <a:extLst>
                  <a:ext uri="{FF2B5EF4-FFF2-40B4-BE49-F238E27FC236}">
                    <a16:creationId xmlns:a16="http://schemas.microsoft.com/office/drawing/2014/main" id="{7ADD44FF-43A2-C744-8916-FB8A92F85D44}"/>
                  </a:ext>
                </a:extLst>
              </p:cNvPr>
              <p:cNvSpPr txBox="1">
                <a:spLocks noRot="1" noChangeAspect="1" noMove="1" noResize="1" noEditPoints="1" noAdjustHandles="1" noChangeArrowheads="1" noChangeShapeType="1" noTextEdit="1"/>
              </p:cNvSpPr>
              <p:nvPr/>
            </p:nvSpPr>
            <p:spPr>
              <a:xfrm>
                <a:off x="4512393" y="5026028"/>
                <a:ext cx="1188467" cy="462627"/>
              </a:xfrm>
              <a:prstGeom prst="rect">
                <a:avLst/>
              </a:prstGeom>
              <a:blipFill>
                <a:blip r:embed="rId9"/>
                <a:stretch>
                  <a:fillRect l="-3191" t="-2632" r="-3191" b="-10526"/>
                </a:stretch>
              </a:blipFill>
            </p:spPr>
            <p:txBody>
              <a:bodyPr/>
              <a:lstStyle/>
              <a:p>
                <a:r>
                  <a:rPr lang="en-DE">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9B8C5EF7-0560-0641-8D60-6034E8E75E66}"/>
                  </a:ext>
                </a:extLst>
              </p:cNvPr>
              <p:cNvSpPr txBox="1"/>
              <p:nvPr/>
            </p:nvSpPr>
            <p:spPr>
              <a:xfrm>
                <a:off x="3541538" y="1863843"/>
                <a:ext cx="734368" cy="246221"/>
              </a:xfrm>
              <a:prstGeom prst="rect">
                <a:avLst/>
              </a:prstGeom>
              <a:noFill/>
            </p:spPr>
            <p:txBody>
              <a:bodyPr wrap="none" lIns="0" tIns="0" rIns="0" bIns="0" rtlCol="0">
                <a:spAutoFit/>
              </a:bodyPr>
              <a:lstStyle/>
              <a:p>
                <a:pPr algn="l">
                  <a:spcBef>
                    <a:spcPts val="432"/>
                  </a:spcBef>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𝑔</m:t>
                          </m:r>
                        </m:e>
                        <m:sub>
                          <m:r>
                            <a:rPr lang="de-DE" b="0" i="1" smtClean="0">
                              <a:latin typeface="Cambria Math" panose="02040503050406030204" pitchFamily="18" charset="0"/>
                            </a:rPr>
                            <m:t>11</m:t>
                          </m:r>
                        </m:sub>
                      </m:sSub>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0</m:t>
                      </m:r>
                    </m:oMath>
                  </m:oMathPara>
                </a14:m>
                <a:endParaRPr lang="en-DE" dirty="0" err="1">
                  <a:latin typeface="+mn-lt"/>
                </a:endParaRPr>
              </a:p>
            </p:txBody>
          </p:sp>
        </mc:Choice>
        <mc:Fallback>
          <p:sp>
            <p:nvSpPr>
              <p:cNvPr id="43" name="TextBox 42">
                <a:extLst>
                  <a:ext uri="{FF2B5EF4-FFF2-40B4-BE49-F238E27FC236}">
                    <a16:creationId xmlns:a16="http://schemas.microsoft.com/office/drawing/2014/main" id="{9B8C5EF7-0560-0641-8D60-6034E8E75E66}"/>
                  </a:ext>
                </a:extLst>
              </p:cNvPr>
              <p:cNvSpPr txBox="1">
                <a:spLocks noRot="1" noChangeAspect="1" noMove="1" noResize="1" noEditPoints="1" noAdjustHandles="1" noChangeArrowheads="1" noChangeShapeType="1" noTextEdit="1"/>
              </p:cNvSpPr>
              <p:nvPr/>
            </p:nvSpPr>
            <p:spPr>
              <a:xfrm>
                <a:off x="3541538" y="1863843"/>
                <a:ext cx="734368" cy="246221"/>
              </a:xfrm>
              <a:prstGeom prst="rect">
                <a:avLst/>
              </a:prstGeom>
              <a:blipFill>
                <a:blip r:embed="rId10"/>
                <a:stretch>
                  <a:fillRect l="-5085" r="-5085" b="-23810"/>
                </a:stretch>
              </a:blipFill>
            </p:spPr>
            <p:txBody>
              <a:bodyPr/>
              <a:lstStyle/>
              <a:p>
                <a:r>
                  <a:rPr lang="en-DE">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D22D4B34-2E4B-044E-8949-0E1CD4481B75}"/>
                  </a:ext>
                </a:extLst>
              </p:cNvPr>
              <p:cNvSpPr txBox="1"/>
              <p:nvPr/>
            </p:nvSpPr>
            <p:spPr>
              <a:xfrm>
                <a:off x="4329833" y="2564111"/>
                <a:ext cx="889859" cy="246221"/>
              </a:xfrm>
              <a:prstGeom prst="rect">
                <a:avLst/>
              </a:prstGeom>
              <a:noFill/>
            </p:spPr>
            <p:txBody>
              <a:bodyPr wrap="none" lIns="0" tIns="0" rIns="0" bIns="0" rtlCol="0">
                <a:spAutoFit/>
              </a:bodyPr>
              <a:lstStyle/>
              <a:p>
                <a:pPr algn="l">
                  <a:spcBef>
                    <a:spcPts val="432"/>
                  </a:spcBef>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𝑔</m:t>
                          </m:r>
                        </m:e>
                        <m:sub>
                          <m:r>
                            <a:rPr lang="de-DE" b="0" i="1" smtClean="0">
                              <a:latin typeface="Cambria Math" panose="02040503050406030204" pitchFamily="18" charset="0"/>
                            </a:rPr>
                            <m:t>12</m:t>
                          </m:r>
                        </m:sub>
                      </m:sSub>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0.8</m:t>
                      </m:r>
                    </m:oMath>
                  </m:oMathPara>
                </a14:m>
                <a:endParaRPr lang="en-DE" dirty="0" err="1">
                  <a:latin typeface="+mn-lt"/>
                </a:endParaRPr>
              </a:p>
            </p:txBody>
          </p:sp>
        </mc:Choice>
        <mc:Fallback>
          <p:sp>
            <p:nvSpPr>
              <p:cNvPr id="44" name="TextBox 43">
                <a:extLst>
                  <a:ext uri="{FF2B5EF4-FFF2-40B4-BE49-F238E27FC236}">
                    <a16:creationId xmlns:a16="http://schemas.microsoft.com/office/drawing/2014/main" id="{D22D4B34-2E4B-044E-8949-0E1CD4481B75}"/>
                  </a:ext>
                </a:extLst>
              </p:cNvPr>
              <p:cNvSpPr txBox="1">
                <a:spLocks noRot="1" noChangeAspect="1" noMove="1" noResize="1" noEditPoints="1" noAdjustHandles="1" noChangeArrowheads="1" noChangeShapeType="1" noTextEdit="1"/>
              </p:cNvSpPr>
              <p:nvPr/>
            </p:nvSpPr>
            <p:spPr>
              <a:xfrm>
                <a:off x="4329833" y="2564111"/>
                <a:ext cx="889859" cy="246221"/>
              </a:xfrm>
              <a:prstGeom prst="rect">
                <a:avLst/>
              </a:prstGeom>
              <a:blipFill>
                <a:blip r:embed="rId11"/>
                <a:stretch>
                  <a:fillRect l="-4225" r="-5634" b="-25000"/>
                </a:stretch>
              </a:blipFill>
            </p:spPr>
            <p:txBody>
              <a:bodyPr/>
              <a:lstStyle/>
              <a:p>
                <a:r>
                  <a:rPr lang="en-DE">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2959CD04-74F3-B848-94AE-DCD80EFD71FC}"/>
                  </a:ext>
                </a:extLst>
              </p:cNvPr>
              <p:cNvSpPr txBox="1"/>
              <p:nvPr/>
            </p:nvSpPr>
            <p:spPr>
              <a:xfrm>
                <a:off x="3533560" y="5819092"/>
                <a:ext cx="739112" cy="246221"/>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𝑔</m:t>
                          </m:r>
                        </m:e>
                        <m:sub>
                          <m:r>
                            <a:rPr lang="de-DE" b="0" i="1" smtClean="0">
                              <a:latin typeface="Cambria Math" panose="02040503050406030204" pitchFamily="18" charset="0"/>
                            </a:rPr>
                            <m:t>33</m:t>
                          </m:r>
                        </m:sub>
                      </m:sSub>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0</m:t>
                      </m:r>
                    </m:oMath>
                  </m:oMathPara>
                </a14:m>
                <a:endParaRPr lang="en-DE" dirty="0" err="1">
                  <a:latin typeface="+mn-lt"/>
                </a:endParaRPr>
              </a:p>
            </p:txBody>
          </p:sp>
        </mc:Choice>
        <mc:Fallback>
          <p:sp>
            <p:nvSpPr>
              <p:cNvPr id="49" name="TextBox 48">
                <a:extLst>
                  <a:ext uri="{FF2B5EF4-FFF2-40B4-BE49-F238E27FC236}">
                    <a16:creationId xmlns:a16="http://schemas.microsoft.com/office/drawing/2014/main" id="{2959CD04-74F3-B848-94AE-DCD80EFD71FC}"/>
                  </a:ext>
                </a:extLst>
              </p:cNvPr>
              <p:cNvSpPr txBox="1">
                <a:spLocks noRot="1" noChangeAspect="1" noMove="1" noResize="1" noEditPoints="1" noAdjustHandles="1" noChangeArrowheads="1" noChangeShapeType="1" noTextEdit="1"/>
              </p:cNvSpPr>
              <p:nvPr/>
            </p:nvSpPr>
            <p:spPr>
              <a:xfrm>
                <a:off x="3533560" y="5819092"/>
                <a:ext cx="739112" cy="246221"/>
              </a:xfrm>
              <a:prstGeom prst="rect">
                <a:avLst/>
              </a:prstGeom>
              <a:blipFill>
                <a:blip r:embed="rId12"/>
                <a:stretch>
                  <a:fillRect l="-5085" r="-5085" b="-25000"/>
                </a:stretch>
              </a:blipFill>
            </p:spPr>
            <p:txBody>
              <a:bodyPr/>
              <a:lstStyle/>
              <a:p>
                <a:r>
                  <a:rPr lang="en-DE">
                    <a:noFill/>
                  </a:rPr>
                  <a:t> </a:t>
                </a:r>
              </a:p>
            </p:txBody>
          </p:sp>
        </mc:Fallback>
      </mc:AlternateContent>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FB2A7580-D7F6-AA4C-9AED-E97125A2CAF5}"/>
                  </a:ext>
                </a:extLst>
              </p:cNvPr>
              <p:cNvSpPr txBox="1"/>
              <p:nvPr/>
            </p:nvSpPr>
            <p:spPr>
              <a:xfrm>
                <a:off x="1136353" y="5242434"/>
                <a:ext cx="894604" cy="246221"/>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𝑔</m:t>
                          </m:r>
                        </m:e>
                        <m:sub>
                          <m:r>
                            <a:rPr lang="de-DE" b="0" i="1" smtClean="0">
                              <a:latin typeface="Cambria Math" panose="02040503050406030204" pitchFamily="18" charset="0"/>
                            </a:rPr>
                            <m:t>34</m:t>
                          </m:r>
                        </m:sub>
                      </m:sSub>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0</m:t>
                      </m:r>
                      <m:r>
                        <a:rPr lang="de-DE" b="0" i="1" smtClean="0">
                          <a:latin typeface="Cambria Math" panose="02040503050406030204" pitchFamily="18" charset="0"/>
                          <a:ea typeface="Cambria Math" panose="02040503050406030204" pitchFamily="18" charset="0"/>
                        </a:rPr>
                        <m:t>.8</m:t>
                      </m:r>
                    </m:oMath>
                  </m:oMathPara>
                </a14:m>
                <a:endParaRPr lang="en-DE" dirty="0" err="1">
                  <a:latin typeface="+mn-lt"/>
                </a:endParaRPr>
              </a:p>
            </p:txBody>
          </p:sp>
        </mc:Choice>
        <mc:Fallback>
          <p:sp>
            <p:nvSpPr>
              <p:cNvPr id="50" name="TextBox 49">
                <a:extLst>
                  <a:ext uri="{FF2B5EF4-FFF2-40B4-BE49-F238E27FC236}">
                    <a16:creationId xmlns:a16="http://schemas.microsoft.com/office/drawing/2014/main" id="{FB2A7580-D7F6-AA4C-9AED-E97125A2CAF5}"/>
                  </a:ext>
                </a:extLst>
              </p:cNvPr>
              <p:cNvSpPr txBox="1">
                <a:spLocks noRot="1" noChangeAspect="1" noMove="1" noResize="1" noEditPoints="1" noAdjustHandles="1" noChangeArrowheads="1" noChangeShapeType="1" noTextEdit="1"/>
              </p:cNvSpPr>
              <p:nvPr/>
            </p:nvSpPr>
            <p:spPr>
              <a:xfrm>
                <a:off x="1136353" y="5242434"/>
                <a:ext cx="894604" cy="246221"/>
              </a:xfrm>
              <a:prstGeom prst="rect">
                <a:avLst/>
              </a:prstGeom>
              <a:blipFill>
                <a:blip r:embed="rId13"/>
                <a:stretch>
                  <a:fillRect l="-4225" r="-5634" b="-23810"/>
                </a:stretch>
              </a:blipFill>
            </p:spPr>
            <p:txBody>
              <a:bodyPr/>
              <a:lstStyle/>
              <a:p>
                <a:r>
                  <a:rPr lang="en-DE">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37BB03E1-5068-9B47-9DE4-E5E8AAE61A56}"/>
                  </a:ext>
                </a:extLst>
              </p:cNvPr>
              <p:cNvSpPr txBox="1"/>
              <p:nvPr/>
            </p:nvSpPr>
            <p:spPr>
              <a:xfrm>
                <a:off x="127024" y="4234469"/>
                <a:ext cx="1188467" cy="461024"/>
              </a:xfrm>
              <a:prstGeom prst="rect">
                <a:avLst/>
              </a:prstGeom>
              <a:noFill/>
            </p:spPr>
            <p:txBody>
              <a:bodyPr wrap="none" lIns="0" tIns="0" rIns="0" bIns="0" rtlCol="0">
                <a:spAutoFit/>
              </a:bodyPr>
              <a:lstStyle/>
              <a:p>
                <a:pPr algn="l">
                  <a:spcBef>
                    <a:spcPts val="432"/>
                  </a:spcBef>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𝑔</m:t>
                          </m:r>
                        </m:e>
                        <m:sub>
                          <m:r>
                            <a:rPr lang="de-DE" b="0" i="1" smtClean="0">
                              <a:latin typeface="Cambria Math" panose="02040503050406030204" pitchFamily="18" charset="0"/>
                            </a:rPr>
                            <m:t>22</m:t>
                          </m:r>
                        </m:sub>
                      </m:sSub>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r>
                        <a:rPr lang="de-DE" b="0" i="1" smtClean="0">
                          <a:latin typeface="Cambria Math" panose="02040503050406030204" pitchFamily="18" charset="0"/>
                          <a:ea typeface="Cambria Math" panose="02040503050406030204" pitchFamily="18" charset="0"/>
                        </a:rPr>
                        <m:t>×0.8</m:t>
                      </m:r>
                    </m:oMath>
                  </m:oMathPara>
                </a14:m>
                <a:endParaRPr lang="en-DE" dirty="0" err="1">
                  <a:latin typeface="+mn-lt"/>
                </a:endParaRPr>
              </a:p>
            </p:txBody>
          </p:sp>
        </mc:Choice>
        <mc:Fallback>
          <p:sp>
            <p:nvSpPr>
              <p:cNvPr id="54" name="TextBox 53">
                <a:extLst>
                  <a:ext uri="{FF2B5EF4-FFF2-40B4-BE49-F238E27FC236}">
                    <a16:creationId xmlns:a16="http://schemas.microsoft.com/office/drawing/2014/main" id="{37BB03E1-5068-9B47-9DE4-E5E8AAE61A56}"/>
                  </a:ext>
                </a:extLst>
              </p:cNvPr>
              <p:cNvSpPr txBox="1">
                <a:spLocks noRot="1" noChangeAspect="1" noMove="1" noResize="1" noEditPoints="1" noAdjustHandles="1" noChangeArrowheads="1" noChangeShapeType="1" noTextEdit="1"/>
              </p:cNvSpPr>
              <p:nvPr/>
            </p:nvSpPr>
            <p:spPr>
              <a:xfrm>
                <a:off x="127024" y="4234469"/>
                <a:ext cx="1188467" cy="461024"/>
              </a:xfrm>
              <a:prstGeom prst="rect">
                <a:avLst/>
              </a:prstGeom>
              <a:blipFill>
                <a:blip r:embed="rId14"/>
                <a:stretch>
                  <a:fillRect l="-4255" t="-2703" r="-3191" b="-13514"/>
                </a:stretch>
              </a:blipFill>
            </p:spPr>
            <p:txBody>
              <a:bodyPr/>
              <a:lstStyle/>
              <a:p>
                <a:r>
                  <a:rPr lang="en-DE">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F1D6C03E-1904-664C-A8E5-023355281F48}"/>
                  </a:ext>
                </a:extLst>
              </p:cNvPr>
              <p:cNvSpPr txBox="1"/>
              <p:nvPr/>
            </p:nvSpPr>
            <p:spPr>
              <a:xfrm>
                <a:off x="7672367" y="3429000"/>
                <a:ext cx="2274084" cy="959237"/>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acc>
                        <m:accPr>
                          <m:chr m:val="̿"/>
                          <m:ctrlPr>
                            <a:rPr lang="de-DE" b="0" i="1" smtClean="0">
                              <a:latin typeface="Cambria Math" panose="02040503050406030204" pitchFamily="18" charset="0"/>
                            </a:rPr>
                          </m:ctrlPr>
                        </m:accPr>
                        <m:e>
                          <m:r>
                            <a:rPr lang="de-DE" b="0" i="1" smtClean="0">
                              <a:latin typeface="Cambria Math" panose="02040503050406030204" pitchFamily="18" charset="0"/>
                            </a:rPr>
                            <m:t>𝐺</m:t>
                          </m:r>
                        </m:e>
                      </m:acc>
                      <m:r>
                        <a:rPr lang="de-DE" b="0" i="1" smtClean="0">
                          <a:latin typeface="Cambria Math" panose="02040503050406030204" pitchFamily="18" charset="0"/>
                        </a:rPr>
                        <m:t>=</m:t>
                      </m:r>
                      <m:m>
                        <m:mPr>
                          <m:mcs>
                            <m:mc>
                              <m:mcPr>
                                <m:count m:val="4"/>
                                <m:mcJc m:val="center"/>
                              </m:mcPr>
                            </m:mc>
                          </m:mcs>
                          <m:ctrlPr>
                            <a:rPr lang="en-DE" i="1" smtClean="0">
                              <a:latin typeface="Cambria Math" panose="02040503050406030204" pitchFamily="18" charset="0"/>
                            </a:rPr>
                          </m:ctrlPr>
                        </m:mPr>
                        <m:mr>
                          <m:e>
                            <m:sSub>
                              <m:sSubPr>
                                <m:ctrlPr>
                                  <a:rPr lang="de-DE" i="1">
                                    <a:latin typeface="Cambria Math" panose="02040503050406030204" pitchFamily="18" charset="0"/>
                                  </a:rPr>
                                </m:ctrlPr>
                              </m:sSubPr>
                              <m:e>
                                <m:r>
                                  <a:rPr lang="de-DE" i="1">
                                    <a:latin typeface="Cambria Math" panose="02040503050406030204" pitchFamily="18" charset="0"/>
                                  </a:rPr>
                                  <m:t>𝑔</m:t>
                                </m:r>
                              </m:e>
                              <m:sub>
                                <m:r>
                                  <a:rPr lang="de-DE" i="1">
                                    <a:latin typeface="Cambria Math" panose="02040503050406030204" pitchFamily="18" charset="0"/>
                                  </a:rPr>
                                  <m:t>11</m:t>
                                </m:r>
                              </m:sub>
                            </m:sSub>
                          </m:e>
                          <m:e>
                            <m:r>
                              <a:rPr lang="de-DE" b="0" i="1" smtClean="0">
                                <a:latin typeface="Cambria Math" panose="02040503050406030204" pitchFamily="18" charset="0"/>
                              </a:rPr>
                              <m:t>0</m:t>
                            </m:r>
                          </m:e>
                          <m:e>
                            <m:r>
                              <a:rPr lang="de-DE" b="0" i="1" smtClean="0">
                                <a:latin typeface="Cambria Math" panose="02040503050406030204" pitchFamily="18" charset="0"/>
                              </a:rPr>
                              <m:t>0</m:t>
                            </m:r>
                          </m:e>
                          <m:e>
                            <m:sSub>
                              <m:sSubPr>
                                <m:ctrlPr>
                                  <a:rPr lang="en-DE" i="1">
                                    <a:latin typeface="Cambria Math" panose="02040503050406030204" pitchFamily="18" charset="0"/>
                                  </a:rPr>
                                </m:ctrlPr>
                              </m:sSubPr>
                              <m:e>
                                <m:r>
                                  <a:rPr lang="de-DE" i="1">
                                    <a:latin typeface="Cambria Math" panose="02040503050406030204" pitchFamily="18" charset="0"/>
                                  </a:rPr>
                                  <m:t>𝐹</m:t>
                                </m:r>
                              </m:e>
                              <m:sub>
                                <m:r>
                                  <a:rPr lang="de-DE" i="1">
                                    <a:latin typeface="Cambria Math" panose="02040503050406030204" pitchFamily="18" charset="0"/>
                                  </a:rPr>
                                  <m:t>4</m:t>
                                </m:r>
                              </m:sub>
                            </m:sSub>
                          </m:e>
                        </m:mr>
                        <m:mr>
                          <m:e>
                            <m:sSub>
                              <m:sSubPr>
                                <m:ctrlPr>
                                  <a:rPr lang="de-DE" i="1" smtClean="0">
                                    <a:latin typeface="Cambria Math" panose="02040503050406030204" pitchFamily="18" charset="0"/>
                                  </a:rPr>
                                </m:ctrlPr>
                              </m:sSubPr>
                              <m:e>
                                <m:r>
                                  <a:rPr lang="de-DE" i="1">
                                    <a:latin typeface="Cambria Math" panose="02040503050406030204" pitchFamily="18" charset="0"/>
                                  </a:rPr>
                                  <m:t>𝑔</m:t>
                                </m:r>
                              </m:e>
                              <m:sub>
                                <m:r>
                                  <a:rPr lang="de-DE" i="1">
                                    <a:latin typeface="Cambria Math" panose="02040503050406030204" pitchFamily="18" charset="0"/>
                                  </a:rPr>
                                  <m:t>1</m:t>
                                </m:r>
                                <m:r>
                                  <a:rPr lang="de-DE" b="0" i="1" smtClean="0">
                                    <a:latin typeface="Cambria Math" panose="02040503050406030204" pitchFamily="18" charset="0"/>
                                  </a:rPr>
                                  <m:t>2</m:t>
                                </m:r>
                              </m:sub>
                            </m:sSub>
                          </m:e>
                          <m:e>
                            <m:sSub>
                              <m:sSubPr>
                                <m:ctrlPr>
                                  <a:rPr lang="de-DE" i="1">
                                    <a:latin typeface="Cambria Math" panose="02040503050406030204" pitchFamily="18" charset="0"/>
                                  </a:rPr>
                                </m:ctrlPr>
                              </m:sSubPr>
                              <m:e>
                                <m:r>
                                  <a:rPr lang="de-DE" i="1">
                                    <a:latin typeface="Cambria Math" panose="02040503050406030204" pitchFamily="18" charset="0"/>
                                  </a:rPr>
                                  <m:t>𝑔</m:t>
                                </m:r>
                              </m:e>
                              <m:sub>
                                <m:r>
                                  <a:rPr lang="de-DE" b="0" i="1" smtClean="0">
                                    <a:latin typeface="Cambria Math" panose="02040503050406030204" pitchFamily="18" charset="0"/>
                                  </a:rPr>
                                  <m:t>22</m:t>
                                </m:r>
                              </m:sub>
                            </m:sSub>
                          </m:e>
                          <m:e>
                            <m:r>
                              <a:rPr lang="de-DE" b="0" i="1" smtClean="0">
                                <a:latin typeface="Cambria Math" panose="02040503050406030204" pitchFamily="18" charset="0"/>
                              </a:rPr>
                              <m:t>0</m:t>
                            </m:r>
                          </m:e>
                          <m:e>
                            <m:r>
                              <a:rPr lang="de-DE" b="0" i="1" smtClean="0">
                                <a:latin typeface="Cambria Math" panose="02040503050406030204" pitchFamily="18" charset="0"/>
                              </a:rPr>
                              <m:t>0</m:t>
                            </m:r>
                          </m:e>
                        </m:mr>
                        <m:mr>
                          <m:e>
                            <m:r>
                              <a:rPr lang="de-DE" b="0" i="1" smtClean="0">
                                <a:latin typeface="Cambria Math" panose="02040503050406030204" pitchFamily="18" charset="0"/>
                              </a:rPr>
                              <m:t>0</m:t>
                            </m:r>
                          </m:e>
                          <m:e>
                            <m:sSub>
                              <m:sSubPr>
                                <m:ctrlPr>
                                  <a:rPr lang="de-DE" i="1">
                                    <a:latin typeface="Cambria Math" panose="02040503050406030204" pitchFamily="18" charset="0"/>
                                  </a:rPr>
                                </m:ctrlPr>
                              </m:sSubPr>
                              <m:e>
                                <m:r>
                                  <a:rPr lang="de-DE" i="1">
                                    <a:latin typeface="Cambria Math" panose="02040503050406030204" pitchFamily="18" charset="0"/>
                                  </a:rPr>
                                  <m:t>𝑔</m:t>
                                </m:r>
                              </m:e>
                              <m:sub>
                                <m:r>
                                  <a:rPr lang="de-DE" b="0" i="1" smtClean="0">
                                    <a:latin typeface="Cambria Math" panose="02040503050406030204" pitchFamily="18" charset="0"/>
                                  </a:rPr>
                                  <m:t>23</m:t>
                                </m:r>
                              </m:sub>
                            </m:sSub>
                          </m:e>
                          <m:e>
                            <m:sSub>
                              <m:sSubPr>
                                <m:ctrlPr>
                                  <a:rPr lang="de-DE" i="1">
                                    <a:latin typeface="Cambria Math" panose="02040503050406030204" pitchFamily="18" charset="0"/>
                                  </a:rPr>
                                </m:ctrlPr>
                              </m:sSubPr>
                              <m:e>
                                <m:r>
                                  <a:rPr lang="de-DE" i="1">
                                    <a:latin typeface="Cambria Math" panose="02040503050406030204" pitchFamily="18" charset="0"/>
                                  </a:rPr>
                                  <m:t>𝑔</m:t>
                                </m:r>
                              </m:e>
                              <m:sub>
                                <m:r>
                                  <a:rPr lang="de-DE" b="0" i="1" smtClean="0">
                                    <a:latin typeface="Cambria Math" panose="02040503050406030204" pitchFamily="18" charset="0"/>
                                  </a:rPr>
                                  <m:t>33</m:t>
                                </m:r>
                              </m:sub>
                            </m:sSub>
                          </m:e>
                          <m:e>
                            <m:r>
                              <a:rPr lang="de-DE" b="0" i="1" smtClean="0">
                                <a:latin typeface="Cambria Math" panose="02040503050406030204" pitchFamily="18" charset="0"/>
                              </a:rPr>
                              <m:t>0</m:t>
                            </m:r>
                          </m:e>
                        </m:mr>
                        <m:mr>
                          <m:e>
                            <m:r>
                              <a:rPr lang="de-DE" b="0" i="1" smtClean="0">
                                <a:latin typeface="Cambria Math" panose="02040503050406030204" pitchFamily="18" charset="0"/>
                              </a:rPr>
                              <m:t>0</m:t>
                            </m:r>
                          </m:e>
                          <m:e>
                            <m:r>
                              <a:rPr lang="de-DE" b="0" i="1" smtClean="0">
                                <a:latin typeface="Cambria Math" panose="02040503050406030204" pitchFamily="18" charset="0"/>
                              </a:rPr>
                              <m:t>0</m:t>
                            </m:r>
                          </m:e>
                          <m:e>
                            <m:sSub>
                              <m:sSubPr>
                                <m:ctrlPr>
                                  <a:rPr lang="de-DE" i="1">
                                    <a:latin typeface="Cambria Math" panose="02040503050406030204" pitchFamily="18" charset="0"/>
                                  </a:rPr>
                                </m:ctrlPr>
                              </m:sSubPr>
                              <m:e>
                                <m:r>
                                  <a:rPr lang="de-DE" i="1">
                                    <a:latin typeface="Cambria Math" panose="02040503050406030204" pitchFamily="18" charset="0"/>
                                  </a:rPr>
                                  <m:t>𝑔</m:t>
                                </m:r>
                              </m:e>
                              <m:sub>
                                <m:r>
                                  <a:rPr lang="de-DE" b="0" i="1" smtClean="0">
                                    <a:latin typeface="Cambria Math" panose="02040503050406030204" pitchFamily="18" charset="0"/>
                                  </a:rPr>
                                  <m:t>34</m:t>
                                </m:r>
                              </m:sub>
                            </m:sSub>
                          </m:e>
                          <m:e>
                            <m:sSub>
                              <m:sSubPr>
                                <m:ctrlPr>
                                  <a:rPr lang="de-DE" i="1">
                                    <a:latin typeface="Cambria Math" panose="02040503050406030204" pitchFamily="18" charset="0"/>
                                  </a:rPr>
                                </m:ctrlPr>
                              </m:sSubPr>
                              <m:e>
                                <m:r>
                                  <a:rPr lang="de-DE" i="1">
                                    <a:latin typeface="Cambria Math" panose="02040503050406030204" pitchFamily="18" charset="0"/>
                                  </a:rPr>
                                  <m:t>𝑔</m:t>
                                </m:r>
                              </m:e>
                              <m:sub>
                                <m:r>
                                  <a:rPr lang="de-DE" b="0" i="1" smtClean="0">
                                    <a:latin typeface="Cambria Math" panose="02040503050406030204" pitchFamily="18" charset="0"/>
                                  </a:rPr>
                                  <m:t>44</m:t>
                                </m:r>
                              </m:sub>
                            </m:sSub>
                          </m:e>
                        </m:mr>
                      </m:m>
                    </m:oMath>
                  </m:oMathPara>
                </a14:m>
                <a:endParaRPr lang="en-DE" dirty="0" err="1">
                  <a:latin typeface="+mn-lt"/>
                </a:endParaRPr>
              </a:p>
            </p:txBody>
          </p:sp>
        </mc:Choice>
        <mc:Fallback>
          <p:sp>
            <p:nvSpPr>
              <p:cNvPr id="23" name="TextBox 22">
                <a:extLst>
                  <a:ext uri="{FF2B5EF4-FFF2-40B4-BE49-F238E27FC236}">
                    <a16:creationId xmlns:a16="http://schemas.microsoft.com/office/drawing/2014/main" id="{F1D6C03E-1904-664C-A8E5-023355281F48}"/>
                  </a:ext>
                </a:extLst>
              </p:cNvPr>
              <p:cNvSpPr txBox="1">
                <a:spLocks noRot="1" noChangeAspect="1" noMove="1" noResize="1" noEditPoints="1" noAdjustHandles="1" noChangeArrowheads="1" noChangeShapeType="1" noTextEdit="1"/>
              </p:cNvSpPr>
              <p:nvPr/>
            </p:nvSpPr>
            <p:spPr>
              <a:xfrm>
                <a:off x="7672367" y="3429000"/>
                <a:ext cx="2274084" cy="959237"/>
              </a:xfrm>
              <a:prstGeom prst="rect">
                <a:avLst/>
              </a:prstGeom>
              <a:blipFill>
                <a:blip r:embed="rId15"/>
                <a:stretch>
                  <a:fillRect l="-1667" t="-2632" b="-5263"/>
                </a:stretch>
              </a:blipFill>
            </p:spPr>
            <p:txBody>
              <a:bodyPr/>
              <a:lstStyle/>
              <a:p>
                <a:r>
                  <a:rPr lang="en-DE">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227325FA-7371-6945-8542-3BC82286B656}"/>
                  </a:ext>
                </a:extLst>
              </p:cNvPr>
              <p:cNvSpPr txBox="1"/>
              <p:nvPr/>
            </p:nvSpPr>
            <p:spPr>
              <a:xfrm>
                <a:off x="8163276" y="4749739"/>
                <a:ext cx="1057918" cy="890180"/>
              </a:xfrm>
              <a:prstGeom prst="rect">
                <a:avLst/>
              </a:prstGeom>
              <a:noFill/>
            </p:spPr>
            <p:txBody>
              <a:bodyPr wrap="none" lIns="0" tIns="0" rIns="0" bIns="0" rtlCol="0">
                <a:spAutoFit/>
              </a:bodyPr>
              <a:lstStyle/>
              <a:p>
                <a:pPr algn="l">
                  <a:spcBef>
                    <a:spcPts val="432"/>
                  </a:spcBef>
                </a:pPr>
                <a14:m>
                  <m:oMathPara xmlns:m="http://schemas.openxmlformats.org/officeDocument/2006/math">
                    <m:oMathParaPr>
                      <m:jc m:val="centerGroup"/>
                    </m:oMathParaPr>
                    <m:oMath xmlns:m="http://schemas.openxmlformats.org/officeDocument/2006/math">
                      <m:sSub>
                        <m:sSubPr>
                          <m:ctrlPr>
                            <a:rPr lang="en-DE" i="1" smtClean="0">
                              <a:latin typeface="Cambria Math" panose="02040503050406030204" pitchFamily="18" charset="0"/>
                            </a:rPr>
                          </m:ctrlPr>
                        </m:sSubPr>
                        <m:e>
                          <m:acc>
                            <m:accPr>
                              <m:chr m:val="̅"/>
                              <m:ctrlPr>
                                <a:rPr lang="en-DE" i="1" smtClean="0">
                                  <a:latin typeface="Cambria Math" panose="02040503050406030204" pitchFamily="18" charset="0"/>
                                </a:rPr>
                              </m:ctrlPr>
                            </m:accPr>
                            <m:e>
                              <m:r>
                                <a:rPr lang="de-DE" b="0" i="1" smtClean="0">
                                  <a:latin typeface="Cambria Math" panose="02040503050406030204" pitchFamily="18" charset="0"/>
                                </a:rPr>
                                <m:t>𝑛</m:t>
                              </m:r>
                            </m:e>
                          </m:acc>
                        </m:e>
                        <m:sub>
                          <m:r>
                            <a:rPr lang="de-DE" b="0" i="1" smtClean="0">
                              <a:latin typeface="Cambria Math" panose="02040503050406030204" pitchFamily="18" charset="0"/>
                            </a:rPr>
                            <m:t>𝑡</m:t>
                          </m:r>
                          <m:r>
                            <a:rPr lang="de-DE" b="0" i="1" smtClean="0">
                              <a:latin typeface="Cambria Math" panose="02040503050406030204" pitchFamily="18" charset="0"/>
                            </a:rPr>
                            <m:t>=0</m:t>
                          </m:r>
                        </m:sub>
                      </m:sSub>
                      <m:r>
                        <a:rPr lang="de-DE" b="0" i="1" smtClean="0">
                          <a:latin typeface="Cambria Math" panose="02040503050406030204" pitchFamily="18" charset="0"/>
                        </a:rPr>
                        <m:t>=</m:t>
                      </m:r>
                      <m:m>
                        <m:mPr>
                          <m:mcs>
                            <m:mc>
                              <m:mcPr>
                                <m:count m:val="1"/>
                                <m:mcJc m:val="center"/>
                              </m:mcPr>
                            </m:mc>
                          </m:mcs>
                          <m:ctrlPr>
                            <a:rPr lang="de-DE" b="0" i="1" smtClean="0">
                              <a:latin typeface="Cambria Math" panose="02040503050406030204" pitchFamily="18" charset="0"/>
                            </a:rPr>
                          </m:ctrlPr>
                        </m:mPr>
                        <m:mr>
                          <m:e>
                            <m:r>
                              <m:rPr>
                                <m:brk m:alnAt="7"/>
                              </m:rPr>
                              <a:rPr lang="de-DE" b="0" i="1" smtClean="0">
                                <a:latin typeface="Cambria Math" panose="02040503050406030204" pitchFamily="18" charset="0"/>
                              </a:rPr>
                              <m:t>100</m:t>
                            </m:r>
                          </m:e>
                        </m:mr>
                        <m:mr>
                          <m:e>
                            <m:r>
                              <a:rPr lang="de-DE" b="0" i="1" smtClean="0">
                                <a:latin typeface="Cambria Math" panose="02040503050406030204" pitchFamily="18" charset="0"/>
                              </a:rPr>
                              <m:t>0</m:t>
                            </m:r>
                          </m:e>
                        </m:mr>
                        <m:mr>
                          <m:e>
                            <m:r>
                              <a:rPr lang="de-DE" b="0" i="1" smtClean="0">
                                <a:latin typeface="Cambria Math" panose="02040503050406030204" pitchFamily="18" charset="0"/>
                              </a:rPr>
                              <m:t>0</m:t>
                            </m:r>
                          </m:e>
                        </m:mr>
                        <m:mr>
                          <m:e>
                            <m:r>
                              <a:rPr lang="de-DE" b="0" i="1" smtClean="0">
                                <a:latin typeface="Cambria Math" panose="02040503050406030204" pitchFamily="18" charset="0"/>
                              </a:rPr>
                              <m:t>0</m:t>
                            </m:r>
                          </m:e>
                        </m:mr>
                      </m:m>
                    </m:oMath>
                  </m:oMathPara>
                </a14:m>
                <a:endParaRPr lang="en-DE" dirty="0" err="1">
                  <a:latin typeface="+mn-lt"/>
                </a:endParaRPr>
              </a:p>
            </p:txBody>
          </p:sp>
        </mc:Choice>
        <mc:Fallback>
          <p:sp>
            <p:nvSpPr>
              <p:cNvPr id="25" name="TextBox 24">
                <a:extLst>
                  <a:ext uri="{FF2B5EF4-FFF2-40B4-BE49-F238E27FC236}">
                    <a16:creationId xmlns:a16="http://schemas.microsoft.com/office/drawing/2014/main" id="{227325FA-7371-6945-8542-3BC82286B656}"/>
                  </a:ext>
                </a:extLst>
              </p:cNvPr>
              <p:cNvSpPr txBox="1">
                <a:spLocks noRot="1" noChangeAspect="1" noMove="1" noResize="1" noEditPoints="1" noAdjustHandles="1" noChangeArrowheads="1" noChangeShapeType="1" noTextEdit="1"/>
              </p:cNvSpPr>
              <p:nvPr/>
            </p:nvSpPr>
            <p:spPr>
              <a:xfrm>
                <a:off x="8163276" y="4749739"/>
                <a:ext cx="1057918" cy="890180"/>
              </a:xfrm>
              <a:prstGeom prst="rect">
                <a:avLst/>
              </a:prstGeom>
              <a:blipFill>
                <a:blip r:embed="rId16"/>
                <a:stretch>
                  <a:fillRect l="-1176" r="-2353" b="-6944"/>
                </a:stretch>
              </a:blipFill>
            </p:spPr>
            <p:txBody>
              <a:bodyPr/>
              <a:lstStyle/>
              <a:p>
                <a:r>
                  <a:rPr lang="en-DE">
                    <a:noFill/>
                  </a:rPr>
                  <a:t> </a:t>
                </a:r>
              </a:p>
            </p:txBody>
          </p:sp>
        </mc:Fallback>
      </mc:AlternateContent>
      <p:sp>
        <p:nvSpPr>
          <p:cNvPr id="26" name="TextBox 25">
            <a:extLst>
              <a:ext uri="{FF2B5EF4-FFF2-40B4-BE49-F238E27FC236}">
                <a16:creationId xmlns:a16="http://schemas.microsoft.com/office/drawing/2014/main" id="{B73EA7BF-4C87-3644-89C8-10F5D9264856}"/>
              </a:ext>
            </a:extLst>
          </p:cNvPr>
          <p:cNvSpPr txBox="1"/>
          <p:nvPr/>
        </p:nvSpPr>
        <p:spPr>
          <a:xfrm>
            <a:off x="1136353" y="6318045"/>
            <a:ext cx="3573094" cy="153888"/>
          </a:xfrm>
          <a:prstGeom prst="rect">
            <a:avLst/>
          </a:prstGeom>
          <a:noFill/>
        </p:spPr>
        <p:txBody>
          <a:bodyPr wrap="none" lIns="0" tIns="0" rIns="0" bIns="0" rtlCol="0">
            <a:spAutoFit/>
          </a:bodyPr>
          <a:lstStyle/>
          <a:p>
            <a:pPr>
              <a:spcBef>
                <a:spcPts val="432"/>
              </a:spcBef>
            </a:pPr>
            <a:r>
              <a:rPr lang="en-GB" sz="1000" dirty="0">
                <a:latin typeface="+mn-lt"/>
              </a:rPr>
              <a:t>s</a:t>
            </a:r>
            <a:r>
              <a:rPr lang="en-DE" sz="1000" dirty="0">
                <a:latin typeface="+mn-lt"/>
              </a:rPr>
              <a:t>ource: </a:t>
            </a:r>
            <a:r>
              <a:rPr lang="en-GB" sz="1000" dirty="0">
                <a:latin typeface="+mn-lt"/>
              </a:rPr>
              <a:t>https://</a:t>
            </a:r>
            <a:r>
              <a:rPr lang="en-GB" sz="1000" dirty="0" err="1">
                <a:latin typeface="+mn-lt"/>
              </a:rPr>
              <a:t>www.heritageacresmarket.com</a:t>
            </a:r>
            <a:r>
              <a:rPr lang="en-GB" sz="1000" dirty="0">
                <a:latin typeface="+mn-lt"/>
              </a:rPr>
              <a:t>/mealworm-farm/</a:t>
            </a:r>
            <a:endParaRPr lang="en-DE" sz="1000" dirty="0" err="1">
              <a:latin typeface="+mn-lt"/>
            </a:endParaRPr>
          </a:p>
        </p:txBody>
      </p:sp>
    </p:spTree>
    <p:custDataLst>
      <p:custData r:id="rId1"/>
      <p:custData r:id="rId2"/>
    </p:custDataLst>
    <p:extLst>
      <p:ext uri="{BB962C8B-B14F-4D97-AF65-F5344CB8AC3E}">
        <p14:creationId xmlns:p14="http://schemas.microsoft.com/office/powerpoint/2010/main" val="2213509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3</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Analytical solution</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05F9D6A-2F8D-244C-8B10-6ADCF451593E}"/>
                  </a:ext>
                </a:extLst>
              </p:cNvPr>
              <p:cNvSpPr txBox="1"/>
              <p:nvPr/>
            </p:nvSpPr>
            <p:spPr>
              <a:xfrm>
                <a:off x="766614" y="1556792"/>
                <a:ext cx="2274084" cy="959237"/>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acc>
                        <m:accPr>
                          <m:chr m:val="̿"/>
                          <m:ctrlPr>
                            <a:rPr lang="de-DE" b="0" i="1" smtClean="0">
                              <a:latin typeface="Cambria Math" panose="02040503050406030204" pitchFamily="18" charset="0"/>
                            </a:rPr>
                          </m:ctrlPr>
                        </m:accPr>
                        <m:e>
                          <m:r>
                            <a:rPr lang="de-DE" b="0" i="1" smtClean="0">
                              <a:latin typeface="Cambria Math" panose="02040503050406030204" pitchFamily="18" charset="0"/>
                            </a:rPr>
                            <m:t>𝐺</m:t>
                          </m:r>
                        </m:e>
                      </m:acc>
                      <m:r>
                        <a:rPr lang="de-DE" b="0" i="1" smtClean="0">
                          <a:latin typeface="Cambria Math" panose="02040503050406030204" pitchFamily="18" charset="0"/>
                        </a:rPr>
                        <m:t>=</m:t>
                      </m:r>
                      <m:m>
                        <m:mPr>
                          <m:mcs>
                            <m:mc>
                              <m:mcPr>
                                <m:count m:val="4"/>
                                <m:mcJc m:val="center"/>
                              </m:mcPr>
                            </m:mc>
                          </m:mcs>
                          <m:ctrlPr>
                            <a:rPr lang="en-DE" i="1" smtClean="0">
                              <a:latin typeface="Cambria Math" panose="02040503050406030204" pitchFamily="18" charset="0"/>
                            </a:rPr>
                          </m:ctrlPr>
                        </m:mPr>
                        <m:mr>
                          <m:e>
                            <m:sSub>
                              <m:sSubPr>
                                <m:ctrlPr>
                                  <a:rPr lang="de-DE" i="1">
                                    <a:latin typeface="Cambria Math" panose="02040503050406030204" pitchFamily="18" charset="0"/>
                                  </a:rPr>
                                </m:ctrlPr>
                              </m:sSubPr>
                              <m:e>
                                <m:r>
                                  <a:rPr lang="de-DE" i="1">
                                    <a:latin typeface="Cambria Math" panose="02040503050406030204" pitchFamily="18" charset="0"/>
                                  </a:rPr>
                                  <m:t>𝑔</m:t>
                                </m:r>
                              </m:e>
                              <m:sub>
                                <m:r>
                                  <a:rPr lang="de-DE" i="1">
                                    <a:latin typeface="Cambria Math" panose="02040503050406030204" pitchFamily="18" charset="0"/>
                                  </a:rPr>
                                  <m:t>11</m:t>
                                </m:r>
                              </m:sub>
                            </m:sSub>
                          </m:e>
                          <m:e>
                            <m:r>
                              <a:rPr lang="de-DE" b="0" i="1" smtClean="0">
                                <a:latin typeface="Cambria Math" panose="02040503050406030204" pitchFamily="18" charset="0"/>
                              </a:rPr>
                              <m:t>0</m:t>
                            </m:r>
                          </m:e>
                          <m:e>
                            <m:r>
                              <a:rPr lang="de-DE" b="0" i="1" smtClean="0">
                                <a:latin typeface="Cambria Math" panose="02040503050406030204" pitchFamily="18" charset="0"/>
                              </a:rPr>
                              <m:t>0</m:t>
                            </m:r>
                          </m:e>
                          <m:e>
                            <m:sSub>
                              <m:sSubPr>
                                <m:ctrlPr>
                                  <a:rPr lang="en-DE" i="1">
                                    <a:latin typeface="Cambria Math" panose="02040503050406030204" pitchFamily="18" charset="0"/>
                                  </a:rPr>
                                </m:ctrlPr>
                              </m:sSubPr>
                              <m:e>
                                <m:r>
                                  <a:rPr lang="de-DE" i="1">
                                    <a:latin typeface="Cambria Math" panose="02040503050406030204" pitchFamily="18" charset="0"/>
                                  </a:rPr>
                                  <m:t>𝐹</m:t>
                                </m:r>
                              </m:e>
                              <m:sub>
                                <m:r>
                                  <a:rPr lang="de-DE" i="1">
                                    <a:latin typeface="Cambria Math" panose="02040503050406030204" pitchFamily="18" charset="0"/>
                                  </a:rPr>
                                  <m:t>4</m:t>
                                </m:r>
                              </m:sub>
                            </m:sSub>
                          </m:e>
                        </m:mr>
                        <m:mr>
                          <m:e>
                            <m:sSub>
                              <m:sSubPr>
                                <m:ctrlPr>
                                  <a:rPr lang="de-DE" i="1" smtClean="0">
                                    <a:latin typeface="Cambria Math" panose="02040503050406030204" pitchFamily="18" charset="0"/>
                                  </a:rPr>
                                </m:ctrlPr>
                              </m:sSubPr>
                              <m:e>
                                <m:r>
                                  <a:rPr lang="de-DE" i="1">
                                    <a:latin typeface="Cambria Math" panose="02040503050406030204" pitchFamily="18" charset="0"/>
                                  </a:rPr>
                                  <m:t>𝑔</m:t>
                                </m:r>
                              </m:e>
                              <m:sub>
                                <m:r>
                                  <a:rPr lang="de-DE" i="1">
                                    <a:latin typeface="Cambria Math" panose="02040503050406030204" pitchFamily="18" charset="0"/>
                                  </a:rPr>
                                  <m:t>1</m:t>
                                </m:r>
                                <m:r>
                                  <a:rPr lang="de-DE" b="0" i="1" smtClean="0">
                                    <a:latin typeface="Cambria Math" panose="02040503050406030204" pitchFamily="18" charset="0"/>
                                  </a:rPr>
                                  <m:t>2</m:t>
                                </m:r>
                              </m:sub>
                            </m:sSub>
                          </m:e>
                          <m:e>
                            <m:sSub>
                              <m:sSubPr>
                                <m:ctrlPr>
                                  <a:rPr lang="de-DE" i="1">
                                    <a:latin typeface="Cambria Math" panose="02040503050406030204" pitchFamily="18" charset="0"/>
                                  </a:rPr>
                                </m:ctrlPr>
                              </m:sSubPr>
                              <m:e>
                                <m:r>
                                  <a:rPr lang="de-DE" i="1">
                                    <a:latin typeface="Cambria Math" panose="02040503050406030204" pitchFamily="18" charset="0"/>
                                  </a:rPr>
                                  <m:t>𝑔</m:t>
                                </m:r>
                              </m:e>
                              <m:sub>
                                <m:r>
                                  <a:rPr lang="de-DE" b="0" i="1" smtClean="0">
                                    <a:latin typeface="Cambria Math" panose="02040503050406030204" pitchFamily="18" charset="0"/>
                                  </a:rPr>
                                  <m:t>22</m:t>
                                </m:r>
                              </m:sub>
                            </m:sSub>
                          </m:e>
                          <m:e>
                            <m:r>
                              <a:rPr lang="de-DE" b="0" i="1" smtClean="0">
                                <a:latin typeface="Cambria Math" panose="02040503050406030204" pitchFamily="18" charset="0"/>
                              </a:rPr>
                              <m:t>0</m:t>
                            </m:r>
                          </m:e>
                          <m:e>
                            <m:r>
                              <a:rPr lang="de-DE" b="0" i="1" smtClean="0">
                                <a:latin typeface="Cambria Math" panose="02040503050406030204" pitchFamily="18" charset="0"/>
                              </a:rPr>
                              <m:t>0</m:t>
                            </m:r>
                          </m:e>
                        </m:mr>
                        <m:mr>
                          <m:e>
                            <m:r>
                              <a:rPr lang="de-DE" b="0" i="1" smtClean="0">
                                <a:latin typeface="Cambria Math" panose="02040503050406030204" pitchFamily="18" charset="0"/>
                              </a:rPr>
                              <m:t>0</m:t>
                            </m:r>
                          </m:e>
                          <m:e>
                            <m:sSub>
                              <m:sSubPr>
                                <m:ctrlPr>
                                  <a:rPr lang="de-DE" i="1">
                                    <a:latin typeface="Cambria Math" panose="02040503050406030204" pitchFamily="18" charset="0"/>
                                  </a:rPr>
                                </m:ctrlPr>
                              </m:sSubPr>
                              <m:e>
                                <m:r>
                                  <a:rPr lang="de-DE" i="1">
                                    <a:latin typeface="Cambria Math" panose="02040503050406030204" pitchFamily="18" charset="0"/>
                                  </a:rPr>
                                  <m:t>𝑔</m:t>
                                </m:r>
                              </m:e>
                              <m:sub>
                                <m:r>
                                  <a:rPr lang="de-DE" b="0" i="1" smtClean="0">
                                    <a:latin typeface="Cambria Math" panose="02040503050406030204" pitchFamily="18" charset="0"/>
                                  </a:rPr>
                                  <m:t>23</m:t>
                                </m:r>
                              </m:sub>
                            </m:sSub>
                          </m:e>
                          <m:e>
                            <m:sSub>
                              <m:sSubPr>
                                <m:ctrlPr>
                                  <a:rPr lang="de-DE" i="1">
                                    <a:latin typeface="Cambria Math" panose="02040503050406030204" pitchFamily="18" charset="0"/>
                                  </a:rPr>
                                </m:ctrlPr>
                              </m:sSubPr>
                              <m:e>
                                <m:r>
                                  <a:rPr lang="de-DE" i="1">
                                    <a:latin typeface="Cambria Math" panose="02040503050406030204" pitchFamily="18" charset="0"/>
                                  </a:rPr>
                                  <m:t>𝑔</m:t>
                                </m:r>
                              </m:e>
                              <m:sub>
                                <m:r>
                                  <a:rPr lang="de-DE" b="0" i="1" smtClean="0">
                                    <a:latin typeface="Cambria Math" panose="02040503050406030204" pitchFamily="18" charset="0"/>
                                  </a:rPr>
                                  <m:t>33</m:t>
                                </m:r>
                              </m:sub>
                            </m:sSub>
                          </m:e>
                          <m:e>
                            <m:r>
                              <a:rPr lang="de-DE" b="0" i="1" smtClean="0">
                                <a:latin typeface="Cambria Math" panose="02040503050406030204" pitchFamily="18" charset="0"/>
                              </a:rPr>
                              <m:t>0</m:t>
                            </m:r>
                          </m:e>
                        </m:mr>
                        <m:mr>
                          <m:e>
                            <m:r>
                              <a:rPr lang="de-DE" b="0" i="1" smtClean="0">
                                <a:latin typeface="Cambria Math" panose="02040503050406030204" pitchFamily="18" charset="0"/>
                              </a:rPr>
                              <m:t>0</m:t>
                            </m:r>
                          </m:e>
                          <m:e>
                            <m:r>
                              <a:rPr lang="de-DE" b="0" i="1" smtClean="0">
                                <a:latin typeface="Cambria Math" panose="02040503050406030204" pitchFamily="18" charset="0"/>
                              </a:rPr>
                              <m:t>0</m:t>
                            </m:r>
                          </m:e>
                          <m:e>
                            <m:sSub>
                              <m:sSubPr>
                                <m:ctrlPr>
                                  <a:rPr lang="de-DE" i="1">
                                    <a:latin typeface="Cambria Math" panose="02040503050406030204" pitchFamily="18" charset="0"/>
                                  </a:rPr>
                                </m:ctrlPr>
                              </m:sSubPr>
                              <m:e>
                                <m:r>
                                  <a:rPr lang="de-DE" i="1">
                                    <a:latin typeface="Cambria Math" panose="02040503050406030204" pitchFamily="18" charset="0"/>
                                  </a:rPr>
                                  <m:t>𝑔</m:t>
                                </m:r>
                              </m:e>
                              <m:sub>
                                <m:r>
                                  <a:rPr lang="de-DE" b="0" i="1" smtClean="0">
                                    <a:latin typeface="Cambria Math" panose="02040503050406030204" pitchFamily="18" charset="0"/>
                                  </a:rPr>
                                  <m:t>34</m:t>
                                </m:r>
                              </m:sub>
                            </m:sSub>
                          </m:e>
                          <m:e>
                            <m:sSub>
                              <m:sSubPr>
                                <m:ctrlPr>
                                  <a:rPr lang="de-DE" i="1">
                                    <a:latin typeface="Cambria Math" panose="02040503050406030204" pitchFamily="18" charset="0"/>
                                  </a:rPr>
                                </m:ctrlPr>
                              </m:sSubPr>
                              <m:e>
                                <m:r>
                                  <a:rPr lang="de-DE" i="1">
                                    <a:latin typeface="Cambria Math" panose="02040503050406030204" pitchFamily="18" charset="0"/>
                                  </a:rPr>
                                  <m:t>𝑔</m:t>
                                </m:r>
                              </m:e>
                              <m:sub>
                                <m:r>
                                  <a:rPr lang="de-DE" b="0" i="1" smtClean="0">
                                    <a:latin typeface="Cambria Math" panose="02040503050406030204" pitchFamily="18" charset="0"/>
                                  </a:rPr>
                                  <m:t>44</m:t>
                                </m:r>
                              </m:sub>
                            </m:sSub>
                          </m:e>
                        </m:mr>
                      </m:m>
                    </m:oMath>
                  </m:oMathPara>
                </a14:m>
                <a:endParaRPr lang="en-DE" dirty="0" err="1">
                  <a:latin typeface="+mn-lt"/>
                </a:endParaRPr>
              </a:p>
            </p:txBody>
          </p:sp>
        </mc:Choice>
        <mc:Fallback>
          <p:sp>
            <p:nvSpPr>
              <p:cNvPr id="9" name="TextBox 8">
                <a:extLst>
                  <a:ext uri="{FF2B5EF4-FFF2-40B4-BE49-F238E27FC236}">
                    <a16:creationId xmlns:a16="http://schemas.microsoft.com/office/drawing/2014/main" id="{A05F9D6A-2F8D-244C-8B10-6ADCF451593E}"/>
                  </a:ext>
                </a:extLst>
              </p:cNvPr>
              <p:cNvSpPr txBox="1">
                <a:spLocks noRot="1" noChangeAspect="1" noMove="1" noResize="1" noEditPoints="1" noAdjustHandles="1" noChangeArrowheads="1" noChangeShapeType="1" noTextEdit="1"/>
              </p:cNvSpPr>
              <p:nvPr/>
            </p:nvSpPr>
            <p:spPr>
              <a:xfrm>
                <a:off x="766614" y="1556792"/>
                <a:ext cx="2274084" cy="959237"/>
              </a:xfrm>
              <a:prstGeom prst="rect">
                <a:avLst/>
              </a:prstGeom>
              <a:blipFill>
                <a:blip r:embed="rId4"/>
                <a:stretch>
                  <a:fillRect l="-1667" t="-1299" r="-556" b="-5195"/>
                </a:stretch>
              </a:blipFill>
            </p:spPr>
            <p:txBody>
              <a:bodyPr/>
              <a:lstStyle/>
              <a:p>
                <a:r>
                  <a:rPr lang="en-DE">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0AE5026-20A0-A647-BA71-432DE9741F00}"/>
                  </a:ext>
                </a:extLst>
              </p:cNvPr>
              <p:cNvSpPr txBox="1"/>
              <p:nvPr/>
            </p:nvSpPr>
            <p:spPr>
              <a:xfrm>
                <a:off x="4005702" y="1556792"/>
                <a:ext cx="1057918" cy="890180"/>
              </a:xfrm>
              <a:prstGeom prst="rect">
                <a:avLst/>
              </a:prstGeom>
              <a:noFill/>
            </p:spPr>
            <p:txBody>
              <a:bodyPr wrap="none" lIns="0" tIns="0" rIns="0" bIns="0" rtlCol="0">
                <a:spAutoFit/>
              </a:bodyPr>
              <a:lstStyle/>
              <a:p>
                <a:pPr algn="l">
                  <a:spcBef>
                    <a:spcPts val="432"/>
                  </a:spcBef>
                </a:pPr>
                <a14:m>
                  <m:oMathPara xmlns:m="http://schemas.openxmlformats.org/officeDocument/2006/math">
                    <m:oMathParaPr>
                      <m:jc m:val="centerGroup"/>
                    </m:oMathParaPr>
                    <m:oMath xmlns:m="http://schemas.openxmlformats.org/officeDocument/2006/math">
                      <m:sSub>
                        <m:sSubPr>
                          <m:ctrlPr>
                            <a:rPr lang="en-DE" i="1" smtClean="0">
                              <a:latin typeface="Cambria Math" panose="02040503050406030204" pitchFamily="18" charset="0"/>
                            </a:rPr>
                          </m:ctrlPr>
                        </m:sSubPr>
                        <m:e>
                          <m:acc>
                            <m:accPr>
                              <m:chr m:val="̅"/>
                              <m:ctrlPr>
                                <a:rPr lang="en-DE" i="1" smtClean="0">
                                  <a:latin typeface="Cambria Math" panose="02040503050406030204" pitchFamily="18" charset="0"/>
                                </a:rPr>
                              </m:ctrlPr>
                            </m:accPr>
                            <m:e>
                              <m:r>
                                <a:rPr lang="de-DE" b="0" i="1" smtClean="0">
                                  <a:latin typeface="Cambria Math" panose="02040503050406030204" pitchFamily="18" charset="0"/>
                                </a:rPr>
                                <m:t>𝑛</m:t>
                              </m:r>
                            </m:e>
                          </m:acc>
                        </m:e>
                        <m:sub>
                          <m:r>
                            <a:rPr lang="de-DE" b="0" i="1" smtClean="0">
                              <a:latin typeface="Cambria Math" panose="02040503050406030204" pitchFamily="18" charset="0"/>
                            </a:rPr>
                            <m:t>𝑡</m:t>
                          </m:r>
                          <m:r>
                            <a:rPr lang="de-DE" b="0" i="1" smtClean="0">
                              <a:latin typeface="Cambria Math" panose="02040503050406030204" pitchFamily="18" charset="0"/>
                            </a:rPr>
                            <m:t>=0</m:t>
                          </m:r>
                        </m:sub>
                      </m:sSub>
                      <m:r>
                        <a:rPr lang="de-DE" b="0" i="1" smtClean="0">
                          <a:latin typeface="Cambria Math" panose="02040503050406030204" pitchFamily="18" charset="0"/>
                        </a:rPr>
                        <m:t>=</m:t>
                      </m:r>
                      <m:m>
                        <m:mPr>
                          <m:mcs>
                            <m:mc>
                              <m:mcPr>
                                <m:count m:val="1"/>
                                <m:mcJc m:val="center"/>
                              </m:mcPr>
                            </m:mc>
                          </m:mcs>
                          <m:ctrlPr>
                            <a:rPr lang="de-DE" b="0" i="1" smtClean="0">
                              <a:latin typeface="Cambria Math" panose="02040503050406030204" pitchFamily="18" charset="0"/>
                            </a:rPr>
                          </m:ctrlPr>
                        </m:mPr>
                        <m:mr>
                          <m:e>
                            <m:r>
                              <m:rPr>
                                <m:brk m:alnAt="7"/>
                              </m:rPr>
                              <a:rPr lang="de-DE" b="0" i="1" smtClean="0">
                                <a:latin typeface="Cambria Math" panose="02040503050406030204" pitchFamily="18" charset="0"/>
                              </a:rPr>
                              <m:t>100</m:t>
                            </m:r>
                          </m:e>
                        </m:mr>
                        <m:mr>
                          <m:e>
                            <m:r>
                              <a:rPr lang="de-DE" b="0" i="1" smtClean="0">
                                <a:latin typeface="Cambria Math" panose="02040503050406030204" pitchFamily="18" charset="0"/>
                              </a:rPr>
                              <m:t>0</m:t>
                            </m:r>
                          </m:e>
                        </m:mr>
                        <m:mr>
                          <m:e>
                            <m:r>
                              <a:rPr lang="de-DE" b="0" i="1" smtClean="0">
                                <a:latin typeface="Cambria Math" panose="02040503050406030204" pitchFamily="18" charset="0"/>
                              </a:rPr>
                              <m:t>0</m:t>
                            </m:r>
                          </m:e>
                        </m:mr>
                        <m:mr>
                          <m:e>
                            <m:r>
                              <a:rPr lang="de-DE" b="0" i="1" smtClean="0">
                                <a:latin typeface="Cambria Math" panose="02040503050406030204" pitchFamily="18" charset="0"/>
                              </a:rPr>
                              <m:t>0</m:t>
                            </m:r>
                          </m:e>
                        </m:mr>
                      </m:m>
                    </m:oMath>
                  </m:oMathPara>
                </a14:m>
                <a:endParaRPr lang="en-DE" dirty="0" err="1">
                  <a:latin typeface="+mn-lt"/>
                </a:endParaRPr>
              </a:p>
            </p:txBody>
          </p:sp>
        </mc:Choice>
        <mc:Fallback>
          <p:sp>
            <p:nvSpPr>
              <p:cNvPr id="11" name="TextBox 10">
                <a:extLst>
                  <a:ext uri="{FF2B5EF4-FFF2-40B4-BE49-F238E27FC236}">
                    <a16:creationId xmlns:a16="http://schemas.microsoft.com/office/drawing/2014/main" id="{00AE5026-20A0-A647-BA71-432DE9741F00}"/>
                  </a:ext>
                </a:extLst>
              </p:cNvPr>
              <p:cNvSpPr txBox="1">
                <a:spLocks noRot="1" noChangeAspect="1" noMove="1" noResize="1" noEditPoints="1" noAdjustHandles="1" noChangeArrowheads="1" noChangeShapeType="1" noTextEdit="1"/>
              </p:cNvSpPr>
              <p:nvPr/>
            </p:nvSpPr>
            <p:spPr>
              <a:xfrm>
                <a:off x="4005702" y="1556792"/>
                <a:ext cx="1057918" cy="890180"/>
              </a:xfrm>
              <a:prstGeom prst="rect">
                <a:avLst/>
              </a:prstGeom>
              <a:blipFill>
                <a:blip r:embed="rId5"/>
                <a:stretch>
                  <a:fillRect l="-2381" r="-3571" b="-8451"/>
                </a:stretch>
              </a:blipFill>
            </p:spPr>
            <p:txBody>
              <a:bodyPr/>
              <a:lstStyle/>
              <a:p>
                <a:r>
                  <a:rPr lang="en-DE">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F8BB515-98B5-7341-A8C7-C507A4882942}"/>
                  </a:ext>
                </a:extLst>
              </p:cNvPr>
              <p:cNvSpPr txBox="1"/>
              <p:nvPr/>
            </p:nvSpPr>
            <p:spPr>
              <a:xfrm>
                <a:off x="7904508" y="1756456"/>
                <a:ext cx="1630190" cy="288156"/>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det</m:t>
                          </m:r>
                        </m:fName>
                        <m:e>
                          <m:d>
                            <m:dPr>
                              <m:ctrlPr>
                                <a:rPr lang="de-DE" b="0" i="1" smtClean="0">
                                  <a:latin typeface="Cambria Math" panose="02040503050406030204" pitchFamily="18" charset="0"/>
                                </a:rPr>
                              </m:ctrlPr>
                            </m:dPr>
                            <m:e>
                              <m:acc>
                                <m:accPr>
                                  <m:chr m:val="̿"/>
                                  <m:ctrlPr>
                                    <a:rPr lang="de-DE" i="1">
                                      <a:latin typeface="Cambria Math" panose="02040503050406030204" pitchFamily="18" charset="0"/>
                                    </a:rPr>
                                  </m:ctrlPr>
                                </m:accPr>
                                <m:e>
                                  <m:r>
                                    <a:rPr lang="de-DE" i="1">
                                      <a:latin typeface="Cambria Math" panose="02040503050406030204" pitchFamily="18" charset="0"/>
                                    </a:rPr>
                                    <m:t>𝐺</m:t>
                                  </m:r>
                                </m:e>
                              </m:acc>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𝜆</m:t>
                              </m:r>
                              <m:r>
                                <a:rPr lang="de-DE" b="0" i="1" smtClean="0">
                                  <a:latin typeface="Cambria Math" panose="02040503050406030204" pitchFamily="18" charset="0"/>
                                  <a:ea typeface="Cambria Math" panose="02040503050406030204" pitchFamily="18" charset="0"/>
                                </a:rPr>
                                <m:t>×</m:t>
                              </m:r>
                              <m:acc>
                                <m:accPr>
                                  <m:chr m:val="̿"/>
                                  <m:ctrlPr>
                                    <a:rPr lang="de-DE" i="1">
                                      <a:latin typeface="Cambria Math" panose="02040503050406030204" pitchFamily="18" charset="0"/>
                                    </a:rPr>
                                  </m:ctrlPr>
                                </m:accPr>
                                <m:e>
                                  <m:r>
                                    <a:rPr lang="de-DE" b="0" i="1" smtClean="0">
                                      <a:latin typeface="Cambria Math" panose="02040503050406030204" pitchFamily="18" charset="0"/>
                                    </a:rPr>
                                    <m:t>𝐼</m:t>
                                  </m:r>
                                </m:e>
                              </m:acc>
                            </m:e>
                          </m:d>
                        </m:e>
                      </m:func>
                      <m:r>
                        <a:rPr lang="de-DE" b="0" i="1" smtClean="0">
                          <a:latin typeface="Cambria Math" panose="02040503050406030204" pitchFamily="18" charset="0"/>
                        </a:rPr>
                        <m:t>=0</m:t>
                      </m:r>
                    </m:oMath>
                  </m:oMathPara>
                </a14:m>
                <a:endParaRPr lang="en-DE" dirty="0" err="1">
                  <a:latin typeface="+mn-lt"/>
                </a:endParaRPr>
              </a:p>
            </p:txBody>
          </p:sp>
        </mc:Choice>
        <mc:Fallback>
          <p:sp>
            <p:nvSpPr>
              <p:cNvPr id="2" name="TextBox 1">
                <a:extLst>
                  <a:ext uri="{FF2B5EF4-FFF2-40B4-BE49-F238E27FC236}">
                    <a16:creationId xmlns:a16="http://schemas.microsoft.com/office/drawing/2014/main" id="{EF8BB515-98B5-7341-A8C7-C507A4882942}"/>
                  </a:ext>
                </a:extLst>
              </p:cNvPr>
              <p:cNvSpPr txBox="1">
                <a:spLocks noRot="1" noChangeAspect="1" noMove="1" noResize="1" noEditPoints="1" noAdjustHandles="1" noChangeArrowheads="1" noChangeShapeType="1" noTextEdit="1"/>
              </p:cNvSpPr>
              <p:nvPr/>
            </p:nvSpPr>
            <p:spPr>
              <a:xfrm>
                <a:off x="7904508" y="1756456"/>
                <a:ext cx="1630190" cy="288156"/>
              </a:xfrm>
              <a:prstGeom prst="rect">
                <a:avLst/>
              </a:prstGeom>
              <a:blipFill>
                <a:blip r:embed="rId6"/>
                <a:stretch>
                  <a:fillRect l="-2326" t="-26087" r="-2326" b="-4348"/>
                </a:stretch>
              </a:blipFill>
            </p:spPr>
            <p:txBody>
              <a:bodyPr/>
              <a:lstStyle/>
              <a:p>
                <a:r>
                  <a:rPr lang="en-DE">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CBC3728-8B09-E347-A34D-2F077DA1494E}"/>
                  </a:ext>
                </a:extLst>
              </p:cNvPr>
              <p:cNvSpPr txBox="1"/>
              <p:nvPr/>
            </p:nvSpPr>
            <p:spPr>
              <a:xfrm>
                <a:off x="6167214" y="1768003"/>
                <a:ext cx="1448795" cy="268407"/>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acc>
                        <m:accPr>
                          <m:chr m:val="̿"/>
                          <m:ctrlPr>
                            <a:rPr lang="de-DE" i="1" smtClean="0">
                              <a:latin typeface="Cambria Math" panose="02040503050406030204" pitchFamily="18" charset="0"/>
                            </a:rPr>
                          </m:ctrlPr>
                        </m:accPr>
                        <m:e>
                          <m:r>
                            <a:rPr lang="de-DE" i="1">
                              <a:latin typeface="Cambria Math" panose="02040503050406030204" pitchFamily="18" charset="0"/>
                            </a:rPr>
                            <m:t>𝐺</m:t>
                          </m:r>
                        </m:e>
                      </m:acc>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𝜆</m:t>
                      </m:r>
                      <m:r>
                        <a:rPr lang="de-DE" i="1">
                          <a:latin typeface="Cambria Math" panose="02040503050406030204" pitchFamily="18" charset="0"/>
                          <a:ea typeface="Cambria Math" panose="02040503050406030204" pitchFamily="18" charset="0"/>
                        </a:rPr>
                        <m:t>×</m:t>
                      </m:r>
                      <m:acc>
                        <m:accPr>
                          <m:chr m:val="̿"/>
                          <m:ctrlPr>
                            <a:rPr lang="de-DE" i="1">
                              <a:latin typeface="Cambria Math" panose="02040503050406030204" pitchFamily="18" charset="0"/>
                            </a:rPr>
                          </m:ctrlPr>
                        </m:accPr>
                        <m:e>
                          <m:r>
                            <a:rPr lang="de-DE" i="1">
                              <a:latin typeface="Cambria Math" panose="02040503050406030204" pitchFamily="18" charset="0"/>
                            </a:rPr>
                            <m:t>𝐼</m:t>
                          </m:r>
                        </m:e>
                      </m:acc>
                      <m:r>
                        <a:rPr lang="de-DE" b="0" i="1" smtClean="0">
                          <a:latin typeface="Cambria Math" panose="02040503050406030204" pitchFamily="18" charset="0"/>
                        </a:rPr>
                        <m:t>)</m:t>
                      </m:r>
                      <m:acc>
                        <m:accPr>
                          <m:chr m:val="̅"/>
                          <m:ctrlPr>
                            <a:rPr lang="en-DE" b="0" i="1" dirty="0" smtClean="0">
                              <a:latin typeface="Cambria Math" panose="02040503050406030204" pitchFamily="18" charset="0"/>
                            </a:rPr>
                          </m:ctrlPr>
                        </m:accPr>
                        <m:e>
                          <m:r>
                            <a:rPr lang="de-DE" b="0" i="1" dirty="0" smtClean="0">
                              <a:latin typeface="Cambria Math" panose="02040503050406030204" pitchFamily="18" charset="0"/>
                            </a:rPr>
                            <m:t>𝑥</m:t>
                          </m:r>
                        </m:e>
                      </m:acc>
                      <m:r>
                        <a:rPr lang="de-DE" b="0" i="1" smtClean="0">
                          <a:latin typeface="Cambria Math" panose="02040503050406030204" pitchFamily="18" charset="0"/>
                        </a:rPr>
                        <m:t>=0</m:t>
                      </m:r>
                    </m:oMath>
                  </m:oMathPara>
                </a14:m>
                <a:endParaRPr lang="en-DE" dirty="0" err="1">
                  <a:latin typeface="+mn-lt"/>
                </a:endParaRPr>
              </a:p>
            </p:txBody>
          </p:sp>
        </mc:Choice>
        <mc:Fallback>
          <p:sp>
            <p:nvSpPr>
              <p:cNvPr id="12" name="TextBox 11">
                <a:extLst>
                  <a:ext uri="{FF2B5EF4-FFF2-40B4-BE49-F238E27FC236}">
                    <a16:creationId xmlns:a16="http://schemas.microsoft.com/office/drawing/2014/main" id="{FCBC3728-8B09-E347-A34D-2F077DA1494E}"/>
                  </a:ext>
                </a:extLst>
              </p:cNvPr>
              <p:cNvSpPr txBox="1">
                <a:spLocks noRot="1" noChangeAspect="1" noMove="1" noResize="1" noEditPoints="1" noAdjustHandles="1" noChangeArrowheads="1" noChangeShapeType="1" noTextEdit="1"/>
              </p:cNvSpPr>
              <p:nvPr/>
            </p:nvSpPr>
            <p:spPr>
              <a:xfrm>
                <a:off x="6167214" y="1768003"/>
                <a:ext cx="1448795" cy="268407"/>
              </a:xfrm>
              <a:prstGeom prst="rect">
                <a:avLst/>
              </a:prstGeom>
              <a:blipFill>
                <a:blip r:embed="rId7"/>
                <a:stretch>
                  <a:fillRect l="-4348" t="-27273" r="-2609" b="-31818"/>
                </a:stretch>
              </a:blipFill>
            </p:spPr>
            <p:txBody>
              <a:bodyPr/>
              <a:lstStyle/>
              <a:p>
                <a:r>
                  <a:rPr lang="en-DE">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18FA0064-CBF1-2646-9E60-F64E9FE9C379}"/>
                  </a:ext>
                </a:extLst>
              </p:cNvPr>
              <p:cNvSpPr txBox="1"/>
              <p:nvPr/>
            </p:nvSpPr>
            <p:spPr>
              <a:xfrm>
                <a:off x="1270670" y="2895713"/>
                <a:ext cx="6096000" cy="1066574"/>
              </a:xfrm>
              <a:prstGeom prst="rect">
                <a:avLst/>
              </a:prstGeom>
              <a:noFill/>
            </p:spPr>
            <p:txBody>
              <a:bodyPr wrap="square">
                <a:spAutoFit/>
              </a:bodyPr>
              <a:lstStyle/>
              <a:p>
                <a:pPr/>
                <a14:m>
                  <m:oMath xmlns:m="http://schemas.openxmlformats.org/officeDocument/2006/math">
                    <m:r>
                      <a:rPr lang="de-DE" b="0" i="1" smtClean="0">
                        <a:latin typeface="Cambria Math" panose="02040503050406030204" pitchFamily="18" charset="0"/>
                      </a:rPr>
                      <m:t>(</m:t>
                    </m:r>
                    <m:acc>
                      <m:accPr>
                        <m:chr m:val="̿"/>
                        <m:ctrlPr>
                          <a:rPr lang="de-DE" i="1" smtClean="0">
                            <a:latin typeface="Cambria Math" panose="02040503050406030204" pitchFamily="18" charset="0"/>
                          </a:rPr>
                        </m:ctrlPr>
                      </m:accPr>
                      <m:e>
                        <m:r>
                          <a:rPr lang="de-DE" i="1">
                            <a:latin typeface="Cambria Math" panose="02040503050406030204" pitchFamily="18" charset="0"/>
                          </a:rPr>
                          <m:t>𝐺</m:t>
                        </m:r>
                      </m:e>
                    </m:acc>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𝜆</m:t>
                    </m:r>
                    <m:r>
                      <a:rPr lang="de-DE" b="0" i="1" smtClean="0">
                        <a:latin typeface="Cambria Math" panose="02040503050406030204" pitchFamily="18" charset="0"/>
                        <a:ea typeface="Cambria Math" panose="02040503050406030204" pitchFamily="18" charset="0"/>
                      </a:rPr>
                      <m:t>×</m:t>
                    </m:r>
                    <m:acc>
                      <m:accPr>
                        <m:chr m:val="̿"/>
                        <m:ctrlPr>
                          <a:rPr lang="de-DE" i="1">
                            <a:latin typeface="Cambria Math" panose="02040503050406030204" pitchFamily="18" charset="0"/>
                          </a:rPr>
                        </m:ctrlPr>
                      </m:accPr>
                      <m:e>
                        <m:r>
                          <a:rPr lang="de-DE" b="0" i="1" smtClean="0">
                            <a:latin typeface="Cambria Math" panose="02040503050406030204" pitchFamily="18" charset="0"/>
                          </a:rPr>
                          <m:t>𝐼</m:t>
                        </m:r>
                      </m:e>
                    </m:acc>
                    <m:r>
                      <a:rPr lang="de-DE" b="0" i="1" smtClean="0">
                        <a:latin typeface="Cambria Math" panose="02040503050406030204" pitchFamily="18" charset="0"/>
                      </a:rPr>
                      <m:t>)=</m:t>
                    </m:r>
                  </m:oMath>
                </a14:m>
                <a:r>
                  <a:rPr lang="en-DE" dirty="0"/>
                  <a:t> </a:t>
                </a:r>
                <a14:m>
                  <m:oMath xmlns:m="http://schemas.openxmlformats.org/officeDocument/2006/math">
                    <m:m>
                      <m:mPr>
                        <m:mcs>
                          <m:mc>
                            <m:mcPr>
                              <m:count m:val="4"/>
                              <m:mcJc m:val="center"/>
                            </m:mcPr>
                          </m:mc>
                        </m:mcs>
                        <m:ctrlPr>
                          <a:rPr lang="en-DE" i="1">
                            <a:latin typeface="Cambria Math" panose="02040503050406030204" pitchFamily="18" charset="0"/>
                          </a:rPr>
                        </m:ctrlPr>
                      </m:mPr>
                      <m:mr>
                        <m:e>
                          <m:sSub>
                            <m:sSubPr>
                              <m:ctrlPr>
                                <a:rPr lang="de-DE" i="1" smtClean="0">
                                  <a:latin typeface="Cambria Math" panose="02040503050406030204" pitchFamily="18" charset="0"/>
                                </a:rPr>
                              </m:ctrlPr>
                            </m:sSubPr>
                            <m:e>
                              <m:r>
                                <a:rPr lang="de-DE" i="1">
                                  <a:latin typeface="Cambria Math" panose="02040503050406030204" pitchFamily="18" charset="0"/>
                                </a:rPr>
                                <m:t>𝑔</m:t>
                              </m:r>
                            </m:e>
                            <m:sub>
                              <m:r>
                                <a:rPr lang="de-DE" i="1">
                                  <a:latin typeface="Cambria Math" panose="02040503050406030204" pitchFamily="18" charset="0"/>
                                </a:rPr>
                                <m:t>11</m:t>
                              </m:r>
                            </m:sub>
                          </m:sSub>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𝜆</m:t>
                          </m:r>
                        </m:e>
                        <m:e>
                          <m:r>
                            <a:rPr lang="de-DE" i="1">
                              <a:latin typeface="Cambria Math" panose="02040503050406030204" pitchFamily="18" charset="0"/>
                            </a:rPr>
                            <m:t>0</m:t>
                          </m:r>
                        </m:e>
                        <m:e>
                          <m:r>
                            <a:rPr lang="de-DE" i="1">
                              <a:latin typeface="Cambria Math" panose="02040503050406030204" pitchFamily="18" charset="0"/>
                            </a:rPr>
                            <m:t>0</m:t>
                          </m:r>
                        </m:e>
                        <m:e>
                          <m:sSub>
                            <m:sSubPr>
                              <m:ctrlPr>
                                <a:rPr lang="en-DE" i="1">
                                  <a:latin typeface="Cambria Math" panose="02040503050406030204" pitchFamily="18" charset="0"/>
                                </a:rPr>
                              </m:ctrlPr>
                            </m:sSubPr>
                            <m:e>
                              <m:r>
                                <a:rPr lang="de-DE" i="1">
                                  <a:latin typeface="Cambria Math" panose="02040503050406030204" pitchFamily="18" charset="0"/>
                                </a:rPr>
                                <m:t>𝐹</m:t>
                              </m:r>
                            </m:e>
                            <m:sub>
                              <m:r>
                                <a:rPr lang="de-DE" i="1">
                                  <a:latin typeface="Cambria Math" panose="02040503050406030204" pitchFamily="18" charset="0"/>
                                </a:rPr>
                                <m:t>4</m:t>
                              </m:r>
                            </m:sub>
                          </m:sSub>
                        </m:e>
                      </m:mr>
                      <m:mr>
                        <m:e>
                          <m:sSub>
                            <m:sSubPr>
                              <m:ctrlPr>
                                <a:rPr lang="de-DE" i="1">
                                  <a:latin typeface="Cambria Math" panose="02040503050406030204" pitchFamily="18" charset="0"/>
                                </a:rPr>
                              </m:ctrlPr>
                            </m:sSubPr>
                            <m:e>
                              <m:r>
                                <a:rPr lang="de-DE" i="1">
                                  <a:latin typeface="Cambria Math" panose="02040503050406030204" pitchFamily="18" charset="0"/>
                                </a:rPr>
                                <m:t>𝑔</m:t>
                              </m:r>
                            </m:e>
                            <m:sub>
                              <m:r>
                                <a:rPr lang="de-DE" i="1">
                                  <a:latin typeface="Cambria Math" panose="02040503050406030204" pitchFamily="18" charset="0"/>
                                </a:rPr>
                                <m:t>1</m:t>
                              </m:r>
                              <m:r>
                                <a:rPr lang="de-DE" i="1">
                                  <a:latin typeface="Cambria Math" panose="02040503050406030204" pitchFamily="18" charset="0"/>
                                </a:rPr>
                                <m:t>2</m:t>
                              </m:r>
                            </m:sub>
                          </m:sSub>
                        </m:e>
                        <m:e>
                          <m:sSub>
                            <m:sSubPr>
                              <m:ctrlPr>
                                <a:rPr lang="de-DE" i="1">
                                  <a:latin typeface="Cambria Math" panose="02040503050406030204" pitchFamily="18" charset="0"/>
                                </a:rPr>
                              </m:ctrlPr>
                            </m:sSubPr>
                            <m:e>
                              <m:r>
                                <a:rPr lang="de-DE" i="1">
                                  <a:latin typeface="Cambria Math" panose="02040503050406030204" pitchFamily="18" charset="0"/>
                                </a:rPr>
                                <m:t>𝑔</m:t>
                              </m:r>
                            </m:e>
                            <m:sub>
                              <m:r>
                                <a:rPr lang="de-DE" i="1">
                                  <a:latin typeface="Cambria Math" panose="02040503050406030204" pitchFamily="18" charset="0"/>
                                </a:rPr>
                                <m:t>22</m:t>
                              </m:r>
                            </m:sub>
                          </m:sSub>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𝜆</m:t>
                          </m:r>
                        </m:e>
                        <m:e>
                          <m:r>
                            <a:rPr lang="de-DE" i="1">
                              <a:latin typeface="Cambria Math" panose="02040503050406030204" pitchFamily="18" charset="0"/>
                            </a:rPr>
                            <m:t>0</m:t>
                          </m:r>
                        </m:e>
                        <m:e>
                          <m:r>
                            <a:rPr lang="de-DE" i="1">
                              <a:latin typeface="Cambria Math" panose="02040503050406030204" pitchFamily="18" charset="0"/>
                            </a:rPr>
                            <m:t>0</m:t>
                          </m:r>
                        </m:e>
                      </m:mr>
                      <m:mr>
                        <m:e>
                          <m:r>
                            <a:rPr lang="de-DE" i="1">
                              <a:latin typeface="Cambria Math" panose="02040503050406030204" pitchFamily="18" charset="0"/>
                            </a:rPr>
                            <m:t>0</m:t>
                          </m:r>
                        </m:e>
                        <m:e>
                          <m:sSub>
                            <m:sSubPr>
                              <m:ctrlPr>
                                <a:rPr lang="de-DE" i="1">
                                  <a:latin typeface="Cambria Math" panose="02040503050406030204" pitchFamily="18" charset="0"/>
                                </a:rPr>
                              </m:ctrlPr>
                            </m:sSubPr>
                            <m:e>
                              <m:r>
                                <a:rPr lang="de-DE" i="1">
                                  <a:latin typeface="Cambria Math" panose="02040503050406030204" pitchFamily="18" charset="0"/>
                                </a:rPr>
                                <m:t>𝑔</m:t>
                              </m:r>
                            </m:e>
                            <m:sub>
                              <m:r>
                                <a:rPr lang="de-DE" i="1">
                                  <a:latin typeface="Cambria Math" panose="02040503050406030204" pitchFamily="18" charset="0"/>
                                </a:rPr>
                                <m:t>23</m:t>
                              </m:r>
                            </m:sub>
                          </m:sSub>
                        </m:e>
                        <m:e>
                          <m:sSub>
                            <m:sSubPr>
                              <m:ctrlPr>
                                <a:rPr lang="de-DE" i="1">
                                  <a:latin typeface="Cambria Math" panose="02040503050406030204" pitchFamily="18" charset="0"/>
                                </a:rPr>
                              </m:ctrlPr>
                            </m:sSubPr>
                            <m:e>
                              <m:r>
                                <a:rPr lang="de-DE" i="1">
                                  <a:latin typeface="Cambria Math" panose="02040503050406030204" pitchFamily="18" charset="0"/>
                                </a:rPr>
                                <m:t>𝑔</m:t>
                              </m:r>
                            </m:e>
                            <m:sub>
                              <m:r>
                                <a:rPr lang="de-DE" i="1">
                                  <a:latin typeface="Cambria Math" panose="02040503050406030204" pitchFamily="18" charset="0"/>
                                </a:rPr>
                                <m:t>33</m:t>
                              </m:r>
                            </m:sub>
                          </m:sSub>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𝜆</m:t>
                          </m:r>
                        </m:e>
                        <m:e>
                          <m:r>
                            <a:rPr lang="de-DE" i="1">
                              <a:latin typeface="Cambria Math" panose="02040503050406030204" pitchFamily="18" charset="0"/>
                            </a:rPr>
                            <m:t>0</m:t>
                          </m:r>
                        </m:e>
                      </m:mr>
                      <m:mr>
                        <m:e>
                          <m:r>
                            <a:rPr lang="de-DE" i="1">
                              <a:latin typeface="Cambria Math" panose="02040503050406030204" pitchFamily="18" charset="0"/>
                            </a:rPr>
                            <m:t>0</m:t>
                          </m:r>
                        </m:e>
                        <m:e>
                          <m:r>
                            <a:rPr lang="de-DE" i="1">
                              <a:latin typeface="Cambria Math" panose="02040503050406030204" pitchFamily="18" charset="0"/>
                            </a:rPr>
                            <m:t>0</m:t>
                          </m:r>
                        </m:e>
                        <m:e>
                          <m:sSub>
                            <m:sSubPr>
                              <m:ctrlPr>
                                <a:rPr lang="de-DE" i="1">
                                  <a:latin typeface="Cambria Math" panose="02040503050406030204" pitchFamily="18" charset="0"/>
                                </a:rPr>
                              </m:ctrlPr>
                            </m:sSubPr>
                            <m:e>
                              <m:r>
                                <a:rPr lang="de-DE" i="1">
                                  <a:latin typeface="Cambria Math" panose="02040503050406030204" pitchFamily="18" charset="0"/>
                                </a:rPr>
                                <m:t>𝑔</m:t>
                              </m:r>
                            </m:e>
                            <m:sub>
                              <m:r>
                                <a:rPr lang="de-DE" i="1">
                                  <a:latin typeface="Cambria Math" panose="02040503050406030204" pitchFamily="18" charset="0"/>
                                </a:rPr>
                                <m:t>34</m:t>
                              </m:r>
                            </m:sub>
                          </m:sSub>
                        </m:e>
                        <m:e>
                          <m:sSub>
                            <m:sSubPr>
                              <m:ctrlPr>
                                <a:rPr lang="de-DE" i="1">
                                  <a:latin typeface="Cambria Math" panose="02040503050406030204" pitchFamily="18" charset="0"/>
                                </a:rPr>
                              </m:ctrlPr>
                            </m:sSubPr>
                            <m:e>
                              <m:r>
                                <a:rPr lang="de-DE" i="1">
                                  <a:latin typeface="Cambria Math" panose="02040503050406030204" pitchFamily="18" charset="0"/>
                                </a:rPr>
                                <m:t>𝑔</m:t>
                              </m:r>
                            </m:e>
                            <m:sub>
                              <m:r>
                                <a:rPr lang="de-DE" i="1">
                                  <a:latin typeface="Cambria Math" panose="02040503050406030204" pitchFamily="18" charset="0"/>
                                </a:rPr>
                                <m:t>44</m:t>
                              </m:r>
                            </m:sub>
                          </m:sSub>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𝜆</m:t>
                          </m:r>
                        </m:e>
                      </m:mr>
                    </m:m>
                  </m:oMath>
                </a14:m>
                <a:endParaRPr lang="en-DE" dirty="0"/>
              </a:p>
            </p:txBody>
          </p:sp>
        </mc:Choice>
        <mc:Fallback>
          <p:sp>
            <p:nvSpPr>
              <p:cNvPr id="14" name="TextBox 13">
                <a:extLst>
                  <a:ext uri="{FF2B5EF4-FFF2-40B4-BE49-F238E27FC236}">
                    <a16:creationId xmlns:a16="http://schemas.microsoft.com/office/drawing/2014/main" id="{18FA0064-CBF1-2646-9E60-F64E9FE9C379}"/>
                  </a:ext>
                </a:extLst>
              </p:cNvPr>
              <p:cNvSpPr txBox="1">
                <a:spLocks noRot="1" noChangeAspect="1" noMove="1" noResize="1" noEditPoints="1" noAdjustHandles="1" noChangeArrowheads="1" noChangeShapeType="1" noTextEdit="1"/>
              </p:cNvSpPr>
              <p:nvPr/>
            </p:nvSpPr>
            <p:spPr>
              <a:xfrm>
                <a:off x="1270670" y="2895713"/>
                <a:ext cx="6096000" cy="1066574"/>
              </a:xfrm>
              <a:prstGeom prst="rect">
                <a:avLst/>
              </a:prstGeom>
              <a:blipFill>
                <a:blip r:embed="rId8"/>
                <a:stretch>
                  <a:fillRect b="-3571"/>
                </a:stretch>
              </a:blipFill>
            </p:spPr>
            <p:txBody>
              <a:bodyPr/>
              <a:lstStyle/>
              <a:p>
                <a:r>
                  <a:rPr lang="en-DE">
                    <a:noFill/>
                  </a:rPr>
                  <a:t> </a:t>
                </a:r>
              </a:p>
            </p:txBody>
          </p:sp>
        </mc:Fallback>
      </mc:AlternateContent>
      <p:sp>
        <p:nvSpPr>
          <p:cNvPr id="5" name="TextBox 4">
            <a:extLst>
              <a:ext uri="{FF2B5EF4-FFF2-40B4-BE49-F238E27FC236}">
                <a16:creationId xmlns:a16="http://schemas.microsoft.com/office/drawing/2014/main" id="{20EA088B-2D0A-BB40-98F0-D8A428A9DACE}"/>
              </a:ext>
            </a:extLst>
          </p:cNvPr>
          <p:cNvSpPr txBox="1"/>
          <p:nvPr/>
        </p:nvSpPr>
        <p:spPr>
          <a:xfrm>
            <a:off x="6633368" y="3227448"/>
            <a:ext cx="1965282" cy="246221"/>
          </a:xfrm>
          <a:prstGeom prst="rect">
            <a:avLst/>
          </a:prstGeom>
          <a:noFill/>
        </p:spPr>
        <p:txBody>
          <a:bodyPr wrap="none" lIns="0" tIns="0" rIns="0" bIns="0" rtlCol="0">
            <a:spAutoFit/>
          </a:bodyPr>
          <a:lstStyle/>
          <a:p>
            <a:pPr algn="l">
              <a:spcBef>
                <a:spcPts val="432"/>
              </a:spcBef>
            </a:pPr>
            <a:r>
              <a:rPr lang="en-DE" dirty="0">
                <a:latin typeface="+mn-lt"/>
                <a:sym typeface="Wingdings" pitchFamily="2" charset="2"/>
              </a:rPr>
              <a:t> Laplace expansion</a:t>
            </a:r>
            <a:endParaRPr lang="en-DE" dirty="0">
              <a:latin typeface="+mn-lt"/>
            </a:endParaRPr>
          </a:p>
        </p:txBody>
      </p:sp>
    </p:spTree>
    <p:custDataLst>
      <p:custData r:id="rId1"/>
      <p:custData r:id="rId2"/>
    </p:custDataLst>
    <p:extLst>
      <p:ext uri="{BB962C8B-B14F-4D97-AF65-F5344CB8AC3E}">
        <p14:creationId xmlns:p14="http://schemas.microsoft.com/office/powerpoint/2010/main" val="2335653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4</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General model parameters</a:t>
            </a:r>
          </a:p>
        </p:txBody>
      </p:sp>
      <p:pic>
        <p:nvPicPr>
          <p:cNvPr id="58" name="Picture 57"/>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b="7908"/>
          <a:stretch/>
        </p:blipFill>
        <p:spPr>
          <a:xfrm>
            <a:off x="10089593" y="863041"/>
            <a:ext cx="1280529" cy="1683868"/>
          </a:xfrm>
          <a:prstGeom prst="rect">
            <a:avLst/>
          </a:prstGeom>
          <a:effectLst>
            <a:outerShdw blurRad="50800" dist="38100" dir="2700000" algn="tl" rotWithShape="0">
              <a:prstClr val="black">
                <a:alpha val="40000"/>
              </a:prstClr>
            </a:outerShdw>
          </a:effectLst>
        </p:spPr>
      </p:pic>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3A7C96B5-A817-0847-87AE-99E5400CBD2D}"/>
                  </a:ext>
                </a:extLst>
              </p:cNvPr>
              <p:cNvGraphicFramePr>
                <a:graphicFrameLocks noGrp="1"/>
              </p:cNvGraphicFramePr>
              <p:nvPr>
                <p:extLst>
                  <p:ext uri="{D42A27DB-BD31-4B8C-83A1-F6EECF244321}">
                    <p14:modId xmlns:p14="http://schemas.microsoft.com/office/powerpoint/2010/main" val="3071388652"/>
                  </p:ext>
                </p:extLst>
              </p:nvPr>
            </p:nvGraphicFramePr>
            <p:xfrm>
              <a:off x="622598" y="1574800"/>
              <a:ext cx="5760640" cy="3337560"/>
            </p:xfrm>
            <a:graphic>
              <a:graphicData uri="http://schemas.openxmlformats.org/drawingml/2006/table">
                <a:tbl>
                  <a:tblPr firstRow="1" bandRow="1">
                    <a:tableStyleId>{00A15C55-8517-42AA-B614-E9B94910E393}</a:tableStyleId>
                  </a:tblPr>
                  <a:tblGrid>
                    <a:gridCol w="1758480">
                      <a:extLst>
                        <a:ext uri="{9D8B030D-6E8A-4147-A177-3AD203B41FA5}">
                          <a16:colId xmlns:a16="http://schemas.microsoft.com/office/drawing/2014/main" val="2625630309"/>
                        </a:ext>
                      </a:extLst>
                    </a:gridCol>
                    <a:gridCol w="2009075">
                      <a:extLst>
                        <a:ext uri="{9D8B030D-6E8A-4147-A177-3AD203B41FA5}">
                          <a16:colId xmlns:a16="http://schemas.microsoft.com/office/drawing/2014/main" val="660407387"/>
                        </a:ext>
                      </a:extLst>
                    </a:gridCol>
                    <a:gridCol w="1993085">
                      <a:extLst>
                        <a:ext uri="{9D8B030D-6E8A-4147-A177-3AD203B41FA5}">
                          <a16:colId xmlns:a16="http://schemas.microsoft.com/office/drawing/2014/main" val="1559557530"/>
                        </a:ext>
                      </a:extLst>
                    </a:gridCol>
                  </a:tblGrid>
                  <a:tr h="370840">
                    <a:tc>
                      <a:txBody>
                        <a:bodyPr/>
                        <a:lstStyle/>
                        <a:p>
                          <a:r>
                            <a:rPr lang="en-GB" dirty="0"/>
                            <a:t>Parameter</a:t>
                          </a:r>
                        </a:p>
                      </a:txBody>
                      <a:tcPr/>
                    </a:tc>
                    <a:tc>
                      <a:txBody>
                        <a:bodyPr/>
                        <a:lstStyle/>
                        <a:p>
                          <a:r>
                            <a:rPr lang="en-GB" dirty="0"/>
                            <a:t>Calculation</a:t>
                          </a:r>
                        </a:p>
                      </a:txBody>
                      <a:tcPr/>
                    </a:tc>
                    <a:tc>
                      <a:txBody>
                        <a:bodyPr/>
                        <a:lstStyle/>
                        <a:p>
                          <a:r>
                            <a:rPr lang="en-GB" dirty="0"/>
                            <a:t>Unit</a:t>
                          </a:r>
                        </a:p>
                      </a:txBody>
                      <a:tcPr/>
                    </a:tc>
                    <a:extLst>
                      <a:ext uri="{0D108BD9-81ED-4DB2-BD59-A6C34878D82A}">
                        <a16:rowId xmlns:a16="http://schemas.microsoft.com/office/drawing/2014/main" val="3776362265"/>
                      </a:ext>
                    </a:extLst>
                  </a:tr>
                  <a:tr h="370840">
                    <a:tc>
                      <a:txBody>
                        <a:bodyPr/>
                        <a:lstStyle/>
                        <a:p>
                          <a:r>
                            <a:rPr lang="en-GB" dirty="0"/>
                            <a:t>Time period, </a:t>
                          </a:r>
                          <a14:m>
                            <m:oMath xmlns:m="http://schemas.openxmlformats.org/officeDocument/2006/math">
                              <m:r>
                                <a:rPr lang="de-DE" b="0" i="1" smtClean="0">
                                  <a:latin typeface="Cambria Math" panose="02040503050406030204" pitchFamily="18" charset="0"/>
                                </a:rPr>
                                <m:t>𝑡</m:t>
                              </m:r>
                            </m:oMath>
                          </a14:m>
                          <a:endParaRPr lang="en-GB" dirty="0"/>
                        </a:p>
                      </a:txBody>
                      <a:tcPr>
                        <a:solidFill>
                          <a:srgbClr val="E7E9FD"/>
                        </a:solidFill>
                      </a:tcPr>
                    </a:tc>
                    <a:tc>
                      <a:txBody>
                        <a:bodyPr/>
                        <a:lstStyle/>
                        <a:p>
                          <a:pPr/>
                          <a:endParaRPr lang="en-GB" dirty="0"/>
                        </a:p>
                      </a:txBody>
                      <a:tcPr>
                        <a:solidFill>
                          <a:srgbClr val="E7E9FD"/>
                        </a:solidFill>
                      </a:tcPr>
                    </a:tc>
                    <a:tc>
                      <a:txBody>
                        <a:bodyPr/>
                        <a:lstStyle/>
                        <a:p>
                          <a:pPr/>
                          <a:r>
                            <a:rPr lang="en-GB" dirty="0"/>
                            <a:t>15 days</a:t>
                          </a:r>
                        </a:p>
                      </a:txBody>
                      <a:tcPr>
                        <a:solidFill>
                          <a:srgbClr val="E7E9FD"/>
                        </a:solidFill>
                      </a:tcPr>
                    </a:tc>
                    <a:extLst>
                      <a:ext uri="{0D108BD9-81ED-4DB2-BD59-A6C34878D82A}">
                        <a16:rowId xmlns:a16="http://schemas.microsoft.com/office/drawing/2014/main" val="3325176680"/>
                      </a:ext>
                    </a:extLst>
                  </a:tr>
                  <a:tr h="370840">
                    <a:tc>
                      <a:txBody>
                        <a:bodyPr/>
                        <a:lstStyle/>
                        <a:p>
                          <a:r>
                            <a:rPr lang="en-GB" dirty="0"/>
                            <a:t>Fecundity, </a:t>
                          </a:r>
                          <a14:m>
                            <m:oMath xmlns:m="http://schemas.openxmlformats.org/officeDocument/2006/math">
                              <m:sSub>
                                <m:sSubPr>
                                  <m:ctrlPr>
                                    <a:rPr lang="en-DE" i="1" smtClean="0">
                                      <a:latin typeface="Cambria Math" panose="02040503050406030204" pitchFamily="18" charset="0"/>
                                    </a:rPr>
                                  </m:ctrlPr>
                                </m:sSubPr>
                                <m:e>
                                  <m:r>
                                    <a:rPr lang="de-DE" b="0" i="1" smtClean="0">
                                      <a:latin typeface="Cambria Math" panose="02040503050406030204" pitchFamily="18" charset="0"/>
                                    </a:rPr>
                                    <m:t>𝐹</m:t>
                                  </m:r>
                                </m:e>
                                <m:sub>
                                  <m:r>
                                    <a:rPr lang="de-DE" b="0" i="1" smtClean="0">
                                      <a:latin typeface="Cambria Math" panose="02040503050406030204" pitchFamily="18" charset="0"/>
                                    </a:rPr>
                                    <m:t>4</m:t>
                                  </m:r>
                                </m:sub>
                              </m:sSub>
                            </m:oMath>
                          </a14:m>
                          <a:endParaRPr lang="en-GB" dirty="0"/>
                        </a:p>
                      </a:txBody>
                      <a:tcPr>
                        <a:solidFill>
                          <a:srgbClr val="E7E9FD"/>
                        </a:solidFill>
                      </a:tcPr>
                    </a:tc>
                    <a:tc>
                      <a:txBody>
                        <a:bodyPr/>
                        <a:lstStyle/>
                        <a:p>
                          <a:r>
                            <a:rPr lang="en-GB" dirty="0"/>
                            <a:t>25 x 0.8 x 1/4</a:t>
                          </a:r>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latin typeface="+mn-lt"/>
                              <a:ea typeface="+mn-ea"/>
                              <a:cs typeface="+mn-cs"/>
                            </a:rPr>
                            <a:t>offspring/beetle/t</a:t>
                          </a:r>
                          <a:endParaRPr lang="en-GB" dirty="0">
                            <a:latin typeface="Cambria Math" panose="02040503050406030204" pitchFamily="18" charset="0"/>
                            <a:ea typeface="Cambria Math" panose="02040503050406030204" pitchFamily="18" charset="0"/>
                            <a:cs typeface="Open Sans" panose="020B0606030504020204" pitchFamily="34" charset="0"/>
                          </a:endParaRPr>
                        </a:p>
                      </a:txBody>
                      <a:tcPr>
                        <a:solidFill>
                          <a:srgbClr val="E7E9FD"/>
                        </a:solidFill>
                      </a:tcPr>
                    </a:tc>
                    <a:extLst>
                      <a:ext uri="{0D108BD9-81ED-4DB2-BD59-A6C34878D82A}">
                        <a16:rowId xmlns:a16="http://schemas.microsoft.com/office/drawing/2014/main" val="3976685476"/>
                      </a:ext>
                    </a:extLst>
                  </a:tr>
                  <a:tr h="370840">
                    <a:tc>
                      <a:txBody>
                        <a:bodyPr/>
                        <a:lstStyle/>
                        <a:p>
                          <a:endParaRPr lang="en-GB" dirty="0"/>
                        </a:p>
                      </a:txBody>
                      <a:tcPr>
                        <a:solidFill>
                          <a:srgbClr val="E7E9FD"/>
                        </a:solidFill>
                      </a:tcPr>
                    </a:tc>
                    <a:tc>
                      <a:txBody>
                        <a:bodyPr/>
                        <a:lstStyle/>
                        <a:p>
                          <a:endParaRPr lang="en-GB" dirty="0"/>
                        </a:p>
                      </a:txBody>
                      <a:tcPr>
                        <a:solidFill>
                          <a:srgbClr val="E7E9FD"/>
                        </a:solidFill>
                      </a:tcPr>
                    </a:tc>
                    <a:tc>
                      <a:txBody>
                        <a:bodyPr/>
                        <a:lstStyle/>
                        <a:p>
                          <a:pPr/>
                          <a:endParaRPr lang="en-GB" dirty="0"/>
                        </a:p>
                      </a:txBody>
                      <a:tcPr>
                        <a:solidFill>
                          <a:srgbClr val="E7E9FD"/>
                        </a:solidFill>
                      </a:tcPr>
                    </a:tc>
                    <a:extLst>
                      <a:ext uri="{0D108BD9-81ED-4DB2-BD59-A6C34878D82A}">
                        <a16:rowId xmlns:a16="http://schemas.microsoft.com/office/drawing/2014/main" val="3660273468"/>
                      </a:ext>
                    </a:extLst>
                  </a:tr>
                  <a:tr h="370840">
                    <a:tc>
                      <a:txBody>
                        <a:bodyPr/>
                        <a:lstStyle/>
                        <a:p>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10189751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latin typeface="Open Sans" panose="020B0606030504020204" pitchFamily="34" charset="0"/>
                            <a:ea typeface="Open Sans" panose="020B0606030504020204" pitchFamily="34" charset="0"/>
                            <a:cs typeface="Open Sans" panose="020B0606030504020204" pitchFamily="34" charset="0"/>
                          </a:endParaRPr>
                        </a:p>
                      </a:txBody>
                      <a:tcPr>
                        <a:solidFill>
                          <a:srgbClr val="E7E9FD"/>
                        </a:solidFill>
                      </a:tcPr>
                    </a:tc>
                    <a:tc>
                      <a:txBody>
                        <a:bodyPr/>
                        <a:lstStyle/>
                        <a:p>
                          <a:pPr/>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2978567167"/>
                      </a:ext>
                    </a:extLst>
                  </a:tr>
                  <a:tr h="370840">
                    <a:tc>
                      <a:txBody>
                        <a:bodyPr/>
                        <a:lstStyle/>
                        <a:p>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1298358641"/>
                      </a:ext>
                    </a:extLst>
                  </a:tr>
                  <a:tr h="370840">
                    <a:tc>
                      <a:txBody>
                        <a:bodyPr/>
                        <a:lstStyle/>
                        <a:p>
                          <a:endParaRPr lang="en-GB" dirty="0"/>
                        </a:p>
                      </a:txBody>
                      <a:tcPr>
                        <a:solidFill>
                          <a:srgbClr val="E7E9FD"/>
                        </a:solidFill>
                      </a:tcPr>
                    </a:tc>
                    <a:tc>
                      <a:txBody>
                        <a:bodyPr/>
                        <a:lstStyle/>
                        <a:p>
                          <a:pPr/>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28313021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1562557185"/>
                      </a:ext>
                    </a:extLst>
                  </a:tr>
                </a:tbl>
              </a:graphicData>
            </a:graphic>
          </p:graphicFrame>
        </mc:Choice>
        <mc:Fallback>
          <p:graphicFrame>
            <p:nvGraphicFramePr>
              <p:cNvPr id="7" name="Table 6">
                <a:extLst>
                  <a:ext uri="{FF2B5EF4-FFF2-40B4-BE49-F238E27FC236}">
                    <a16:creationId xmlns:a16="http://schemas.microsoft.com/office/drawing/2014/main" id="{3A7C96B5-A817-0847-87AE-99E5400CBD2D}"/>
                  </a:ext>
                </a:extLst>
              </p:cNvPr>
              <p:cNvGraphicFramePr>
                <a:graphicFrameLocks noGrp="1"/>
              </p:cNvGraphicFramePr>
              <p:nvPr>
                <p:extLst>
                  <p:ext uri="{D42A27DB-BD31-4B8C-83A1-F6EECF244321}">
                    <p14:modId xmlns:p14="http://schemas.microsoft.com/office/powerpoint/2010/main" val="3071388652"/>
                  </p:ext>
                </p:extLst>
              </p:nvPr>
            </p:nvGraphicFramePr>
            <p:xfrm>
              <a:off x="622598" y="1574800"/>
              <a:ext cx="5760640" cy="3337560"/>
            </p:xfrm>
            <a:graphic>
              <a:graphicData uri="http://schemas.openxmlformats.org/drawingml/2006/table">
                <a:tbl>
                  <a:tblPr firstRow="1" bandRow="1">
                    <a:tableStyleId>{00A15C55-8517-42AA-B614-E9B94910E393}</a:tableStyleId>
                  </a:tblPr>
                  <a:tblGrid>
                    <a:gridCol w="1758480">
                      <a:extLst>
                        <a:ext uri="{9D8B030D-6E8A-4147-A177-3AD203B41FA5}">
                          <a16:colId xmlns:a16="http://schemas.microsoft.com/office/drawing/2014/main" val="2625630309"/>
                        </a:ext>
                      </a:extLst>
                    </a:gridCol>
                    <a:gridCol w="2009075">
                      <a:extLst>
                        <a:ext uri="{9D8B030D-6E8A-4147-A177-3AD203B41FA5}">
                          <a16:colId xmlns:a16="http://schemas.microsoft.com/office/drawing/2014/main" val="660407387"/>
                        </a:ext>
                      </a:extLst>
                    </a:gridCol>
                    <a:gridCol w="1993085">
                      <a:extLst>
                        <a:ext uri="{9D8B030D-6E8A-4147-A177-3AD203B41FA5}">
                          <a16:colId xmlns:a16="http://schemas.microsoft.com/office/drawing/2014/main" val="1559557530"/>
                        </a:ext>
                      </a:extLst>
                    </a:gridCol>
                  </a:tblGrid>
                  <a:tr h="370840">
                    <a:tc>
                      <a:txBody>
                        <a:bodyPr/>
                        <a:lstStyle/>
                        <a:p>
                          <a:r>
                            <a:rPr lang="en-GB" dirty="0"/>
                            <a:t>Parameter</a:t>
                          </a:r>
                        </a:p>
                      </a:txBody>
                      <a:tcPr/>
                    </a:tc>
                    <a:tc>
                      <a:txBody>
                        <a:bodyPr/>
                        <a:lstStyle/>
                        <a:p>
                          <a:r>
                            <a:rPr lang="en-GB" dirty="0"/>
                            <a:t>Calculation</a:t>
                          </a:r>
                        </a:p>
                      </a:txBody>
                      <a:tcPr/>
                    </a:tc>
                    <a:tc>
                      <a:txBody>
                        <a:bodyPr/>
                        <a:lstStyle/>
                        <a:p>
                          <a:r>
                            <a:rPr lang="en-GB" dirty="0"/>
                            <a:t>Unit</a:t>
                          </a:r>
                        </a:p>
                      </a:txBody>
                      <a:tcPr/>
                    </a:tc>
                    <a:extLst>
                      <a:ext uri="{0D108BD9-81ED-4DB2-BD59-A6C34878D82A}">
                        <a16:rowId xmlns:a16="http://schemas.microsoft.com/office/drawing/2014/main" val="3776362265"/>
                      </a:ext>
                    </a:extLst>
                  </a:tr>
                  <a:tr h="370840">
                    <a:tc>
                      <a:txBody>
                        <a:bodyPr/>
                        <a:lstStyle/>
                        <a:p>
                          <a:endParaRPr lang="en-DE"/>
                        </a:p>
                      </a:txBody>
                      <a:tcPr>
                        <a:blipFill>
                          <a:blip r:embed="rId5"/>
                          <a:stretch>
                            <a:fillRect l="-719" t="-110345" r="-228058" b="-710345"/>
                          </a:stretch>
                        </a:blipFill>
                      </a:tcPr>
                    </a:tc>
                    <a:tc>
                      <a:txBody>
                        <a:bodyPr/>
                        <a:lstStyle/>
                        <a:p>
                          <a:pPr/>
                          <a:endParaRPr lang="en-GB" dirty="0"/>
                        </a:p>
                      </a:txBody>
                      <a:tcPr>
                        <a:solidFill>
                          <a:srgbClr val="E7E9FD"/>
                        </a:solidFill>
                      </a:tcPr>
                    </a:tc>
                    <a:tc>
                      <a:txBody>
                        <a:bodyPr/>
                        <a:lstStyle/>
                        <a:p>
                          <a:pPr/>
                          <a:r>
                            <a:rPr lang="en-GB" dirty="0"/>
                            <a:t>15 days</a:t>
                          </a:r>
                        </a:p>
                      </a:txBody>
                      <a:tcPr>
                        <a:solidFill>
                          <a:srgbClr val="E7E9FD"/>
                        </a:solidFill>
                      </a:tcPr>
                    </a:tc>
                    <a:extLst>
                      <a:ext uri="{0D108BD9-81ED-4DB2-BD59-A6C34878D82A}">
                        <a16:rowId xmlns:a16="http://schemas.microsoft.com/office/drawing/2014/main" val="3325176680"/>
                      </a:ext>
                    </a:extLst>
                  </a:tr>
                  <a:tr h="370840">
                    <a:tc>
                      <a:txBody>
                        <a:bodyPr/>
                        <a:lstStyle/>
                        <a:p>
                          <a:endParaRPr lang="en-DE"/>
                        </a:p>
                      </a:txBody>
                      <a:tcPr>
                        <a:blipFill>
                          <a:blip r:embed="rId5"/>
                          <a:stretch>
                            <a:fillRect l="-719" t="-203333" r="-228058" b="-586667"/>
                          </a:stretch>
                        </a:blipFill>
                      </a:tcPr>
                    </a:tc>
                    <a:tc>
                      <a:txBody>
                        <a:bodyPr/>
                        <a:lstStyle/>
                        <a:p>
                          <a:r>
                            <a:rPr lang="en-GB" dirty="0"/>
                            <a:t>25 x 0.8 x 1/4</a:t>
                          </a:r>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latin typeface="+mn-lt"/>
                              <a:ea typeface="+mn-ea"/>
                              <a:cs typeface="+mn-cs"/>
                            </a:rPr>
                            <a:t>offspring/beetle/t</a:t>
                          </a:r>
                          <a:endParaRPr lang="en-GB" dirty="0">
                            <a:latin typeface="Cambria Math" panose="02040503050406030204" pitchFamily="18" charset="0"/>
                            <a:ea typeface="Cambria Math" panose="02040503050406030204" pitchFamily="18" charset="0"/>
                            <a:cs typeface="Open Sans" panose="020B0606030504020204" pitchFamily="34" charset="0"/>
                          </a:endParaRPr>
                        </a:p>
                      </a:txBody>
                      <a:tcPr>
                        <a:solidFill>
                          <a:srgbClr val="E7E9FD"/>
                        </a:solidFill>
                      </a:tcPr>
                    </a:tc>
                    <a:extLst>
                      <a:ext uri="{0D108BD9-81ED-4DB2-BD59-A6C34878D82A}">
                        <a16:rowId xmlns:a16="http://schemas.microsoft.com/office/drawing/2014/main" val="3976685476"/>
                      </a:ext>
                    </a:extLst>
                  </a:tr>
                  <a:tr h="370840">
                    <a:tc>
                      <a:txBody>
                        <a:bodyPr/>
                        <a:lstStyle/>
                        <a:p>
                          <a:endParaRPr lang="en-GB" dirty="0"/>
                        </a:p>
                      </a:txBody>
                      <a:tcPr>
                        <a:solidFill>
                          <a:srgbClr val="E7E9FD"/>
                        </a:solidFill>
                      </a:tcPr>
                    </a:tc>
                    <a:tc>
                      <a:txBody>
                        <a:bodyPr/>
                        <a:lstStyle/>
                        <a:p>
                          <a:endParaRPr lang="en-GB" dirty="0"/>
                        </a:p>
                      </a:txBody>
                      <a:tcPr>
                        <a:solidFill>
                          <a:srgbClr val="E7E9FD"/>
                        </a:solidFill>
                      </a:tcPr>
                    </a:tc>
                    <a:tc>
                      <a:txBody>
                        <a:bodyPr/>
                        <a:lstStyle/>
                        <a:p>
                          <a:pPr/>
                          <a:endParaRPr lang="en-GB" dirty="0"/>
                        </a:p>
                      </a:txBody>
                      <a:tcPr>
                        <a:solidFill>
                          <a:srgbClr val="E7E9FD"/>
                        </a:solidFill>
                      </a:tcPr>
                    </a:tc>
                    <a:extLst>
                      <a:ext uri="{0D108BD9-81ED-4DB2-BD59-A6C34878D82A}">
                        <a16:rowId xmlns:a16="http://schemas.microsoft.com/office/drawing/2014/main" val="3660273468"/>
                      </a:ext>
                    </a:extLst>
                  </a:tr>
                  <a:tr h="370840">
                    <a:tc>
                      <a:txBody>
                        <a:bodyPr/>
                        <a:lstStyle/>
                        <a:p>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10189751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latin typeface="Open Sans" panose="020B0606030504020204" pitchFamily="34" charset="0"/>
                            <a:ea typeface="Open Sans" panose="020B0606030504020204" pitchFamily="34" charset="0"/>
                            <a:cs typeface="Open Sans" panose="020B0606030504020204" pitchFamily="34" charset="0"/>
                          </a:endParaRPr>
                        </a:p>
                      </a:txBody>
                      <a:tcPr>
                        <a:solidFill>
                          <a:srgbClr val="E7E9FD"/>
                        </a:solidFill>
                      </a:tcPr>
                    </a:tc>
                    <a:tc>
                      <a:txBody>
                        <a:bodyPr/>
                        <a:lstStyle/>
                        <a:p>
                          <a:pPr/>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2978567167"/>
                      </a:ext>
                    </a:extLst>
                  </a:tr>
                  <a:tr h="370840">
                    <a:tc>
                      <a:txBody>
                        <a:bodyPr/>
                        <a:lstStyle/>
                        <a:p>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1298358641"/>
                      </a:ext>
                    </a:extLst>
                  </a:tr>
                  <a:tr h="370840">
                    <a:tc>
                      <a:txBody>
                        <a:bodyPr/>
                        <a:lstStyle/>
                        <a:p>
                          <a:endParaRPr lang="en-GB" dirty="0"/>
                        </a:p>
                      </a:txBody>
                      <a:tcPr>
                        <a:solidFill>
                          <a:srgbClr val="E7E9FD"/>
                        </a:solidFill>
                      </a:tcPr>
                    </a:tc>
                    <a:tc>
                      <a:txBody>
                        <a:bodyPr/>
                        <a:lstStyle/>
                        <a:p>
                          <a:pPr/>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28313021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1562557185"/>
                      </a:ext>
                    </a:extLst>
                  </a:tr>
                </a:tbl>
              </a:graphicData>
            </a:graphic>
          </p:graphicFrame>
        </mc:Fallback>
      </mc:AlternateContent>
      <p:graphicFrame>
        <p:nvGraphicFramePr>
          <p:cNvPr id="8" name="Table 7">
            <a:extLst>
              <a:ext uri="{FF2B5EF4-FFF2-40B4-BE49-F238E27FC236}">
                <a16:creationId xmlns:a16="http://schemas.microsoft.com/office/drawing/2014/main" id="{F704F748-B818-FB4C-9F7C-78DCD0CD40B9}"/>
              </a:ext>
            </a:extLst>
          </p:cNvPr>
          <p:cNvGraphicFramePr>
            <a:graphicFrameLocks noGrp="1"/>
          </p:cNvGraphicFramePr>
          <p:nvPr>
            <p:extLst>
              <p:ext uri="{D42A27DB-BD31-4B8C-83A1-F6EECF244321}">
                <p14:modId xmlns:p14="http://schemas.microsoft.com/office/powerpoint/2010/main" val="4073629818"/>
              </p:ext>
            </p:extLst>
          </p:nvPr>
        </p:nvGraphicFramePr>
        <p:xfrm>
          <a:off x="2638822" y="2546909"/>
          <a:ext cx="5760640" cy="3337560"/>
        </p:xfrm>
        <a:graphic>
          <a:graphicData uri="http://schemas.openxmlformats.org/drawingml/2006/table">
            <a:tbl>
              <a:tblPr firstRow="1" bandRow="1">
                <a:tableStyleId>{00A15C55-8517-42AA-B614-E9B94910E393}</a:tableStyleId>
              </a:tblPr>
              <a:tblGrid>
                <a:gridCol w="1758480">
                  <a:extLst>
                    <a:ext uri="{9D8B030D-6E8A-4147-A177-3AD203B41FA5}">
                      <a16:colId xmlns:a16="http://schemas.microsoft.com/office/drawing/2014/main" val="2625630309"/>
                    </a:ext>
                  </a:extLst>
                </a:gridCol>
                <a:gridCol w="2009075">
                  <a:extLst>
                    <a:ext uri="{9D8B030D-6E8A-4147-A177-3AD203B41FA5}">
                      <a16:colId xmlns:a16="http://schemas.microsoft.com/office/drawing/2014/main" val="660407387"/>
                    </a:ext>
                  </a:extLst>
                </a:gridCol>
                <a:gridCol w="1993085">
                  <a:extLst>
                    <a:ext uri="{9D8B030D-6E8A-4147-A177-3AD203B41FA5}">
                      <a16:colId xmlns:a16="http://schemas.microsoft.com/office/drawing/2014/main" val="1559557530"/>
                    </a:ext>
                  </a:extLst>
                </a:gridCol>
              </a:tblGrid>
              <a:tr h="370840">
                <a:tc>
                  <a:txBody>
                    <a:bodyPr/>
                    <a:lstStyle/>
                    <a:p>
                      <a:r>
                        <a:rPr lang="en-GB" dirty="0"/>
                        <a:t>Stage</a:t>
                      </a:r>
                    </a:p>
                  </a:txBody>
                  <a:tcPr/>
                </a:tc>
                <a:tc>
                  <a:txBody>
                    <a:bodyPr/>
                    <a:lstStyle/>
                    <a:p>
                      <a:r>
                        <a:rPr lang="en-GB" dirty="0"/>
                        <a:t>Growth rate</a:t>
                      </a:r>
                    </a:p>
                  </a:txBody>
                  <a:tcPr/>
                </a:tc>
                <a:tc>
                  <a:txBody>
                    <a:bodyPr/>
                    <a:lstStyle/>
                    <a:p>
                      <a:endParaRPr lang="en-GB" dirty="0"/>
                    </a:p>
                  </a:txBody>
                  <a:tcPr/>
                </a:tc>
                <a:extLst>
                  <a:ext uri="{0D108BD9-81ED-4DB2-BD59-A6C34878D82A}">
                    <a16:rowId xmlns:a16="http://schemas.microsoft.com/office/drawing/2014/main" val="3776362265"/>
                  </a:ext>
                </a:extLst>
              </a:tr>
              <a:tr h="370840">
                <a:tc>
                  <a:txBody>
                    <a:bodyPr/>
                    <a:lstStyle/>
                    <a:p>
                      <a:r>
                        <a:rPr lang="en-GB" dirty="0"/>
                        <a:t>Egg</a:t>
                      </a:r>
                    </a:p>
                  </a:txBody>
                  <a:tcPr>
                    <a:solidFill>
                      <a:srgbClr val="E7E9FD"/>
                    </a:solidFill>
                  </a:tcPr>
                </a:tc>
                <a:tc>
                  <a:txBody>
                    <a:bodyPr/>
                    <a:lstStyle/>
                    <a:p>
                      <a:pPr/>
                      <a:endParaRPr lang="en-GB" dirty="0"/>
                    </a:p>
                  </a:txBody>
                  <a:tcPr>
                    <a:solidFill>
                      <a:srgbClr val="E7E9FD"/>
                    </a:solidFill>
                  </a:tcPr>
                </a:tc>
                <a:tc>
                  <a:txBody>
                    <a:bodyPr/>
                    <a:lstStyle/>
                    <a:p>
                      <a:pPr/>
                      <a:endParaRPr lang="en-GB" dirty="0"/>
                    </a:p>
                  </a:txBody>
                  <a:tcPr>
                    <a:solidFill>
                      <a:srgbClr val="E7E9FD"/>
                    </a:solidFill>
                  </a:tcPr>
                </a:tc>
                <a:extLst>
                  <a:ext uri="{0D108BD9-81ED-4DB2-BD59-A6C34878D82A}">
                    <a16:rowId xmlns:a16="http://schemas.microsoft.com/office/drawing/2014/main" val="3325176680"/>
                  </a:ext>
                </a:extLst>
              </a:tr>
              <a:tr h="370840">
                <a:tc>
                  <a:txBody>
                    <a:bodyPr/>
                    <a:lstStyle/>
                    <a:p>
                      <a:r>
                        <a:rPr lang="de-DE" dirty="0" err="1"/>
                        <a:t>Larva</a:t>
                      </a:r>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latin typeface="Cambria Math" panose="02040503050406030204" pitchFamily="18" charset="0"/>
                        <a:ea typeface="Cambria Math" panose="02040503050406030204" pitchFamily="18" charset="0"/>
                        <a:cs typeface="Open Sans" panose="020B0606030504020204" pitchFamily="34" charset="0"/>
                      </a:endParaRPr>
                    </a:p>
                  </a:txBody>
                  <a:tcPr>
                    <a:solidFill>
                      <a:srgbClr val="E7E9FD"/>
                    </a:solidFill>
                  </a:tcPr>
                </a:tc>
                <a:extLst>
                  <a:ext uri="{0D108BD9-81ED-4DB2-BD59-A6C34878D82A}">
                    <a16:rowId xmlns:a16="http://schemas.microsoft.com/office/drawing/2014/main" val="3976685476"/>
                  </a:ext>
                </a:extLst>
              </a:tr>
              <a:tr h="370840">
                <a:tc>
                  <a:txBody>
                    <a:bodyPr/>
                    <a:lstStyle/>
                    <a:p>
                      <a:r>
                        <a:rPr lang="en-GB" dirty="0"/>
                        <a:t>Pupa</a:t>
                      </a:r>
                    </a:p>
                  </a:txBody>
                  <a:tcPr>
                    <a:solidFill>
                      <a:srgbClr val="E7E9FD"/>
                    </a:solidFill>
                  </a:tcPr>
                </a:tc>
                <a:tc>
                  <a:txBody>
                    <a:bodyPr/>
                    <a:lstStyle/>
                    <a:p>
                      <a:endParaRPr lang="en-GB" dirty="0"/>
                    </a:p>
                  </a:txBody>
                  <a:tcPr>
                    <a:solidFill>
                      <a:srgbClr val="E7E9FD"/>
                    </a:solidFill>
                  </a:tcPr>
                </a:tc>
                <a:tc>
                  <a:txBody>
                    <a:bodyPr/>
                    <a:lstStyle/>
                    <a:p>
                      <a:pPr/>
                      <a:endParaRPr lang="en-GB" dirty="0"/>
                    </a:p>
                  </a:txBody>
                  <a:tcPr>
                    <a:solidFill>
                      <a:srgbClr val="E7E9FD"/>
                    </a:solidFill>
                  </a:tcPr>
                </a:tc>
                <a:extLst>
                  <a:ext uri="{0D108BD9-81ED-4DB2-BD59-A6C34878D82A}">
                    <a16:rowId xmlns:a16="http://schemas.microsoft.com/office/drawing/2014/main" val="3660273468"/>
                  </a:ext>
                </a:extLst>
              </a:tr>
              <a:tr h="370840">
                <a:tc>
                  <a:txBody>
                    <a:bodyPr/>
                    <a:lstStyle/>
                    <a:p>
                      <a:r>
                        <a:rPr lang="en-GB" dirty="0"/>
                        <a:t>Beetle</a:t>
                      </a:r>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10189751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latin typeface="Open Sans" panose="020B0606030504020204" pitchFamily="34" charset="0"/>
                        <a:ea typeface="Open Sans" panose="020B0606030504020204" pitchFamily="34" charset="0"/>
                        <a:cs typeface="Open Sans" panose="020B0606030504020204" pitchFamily="34" charset="0"/>
                      </a:endParaRPr>
                    </a:p>
                  </a:txBody>
                  <a:tcPr>
                    <a:solidFill>
                      <a:srgbClr val="E7E9FD"/>
                    </a:solidFill>
                  </a:tcPr>
                </a:tc>
                <a:tc>
                  <a:txBody>
                    <a:bodyPr/>
                    <a:lstStyle/>
                    <a:p>
                      <a:pPr/>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2978567167"/>
                  </a:ext>
                </a:extLst>
              </a:tr>
              <a:tr h="370840">
                <a:tc>
                  <a:txBody>
                    <a:bodyPr/>
                    <a:lstStyle/>
                    <a:p>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1298358641"/>
                  </a:ext>
                </a:extLst>
              </a:tr>
              <a:tr h="370840">
                <a:tc>
                  <a:txBody>
                    <a:bodyPr/>
                    <a:lstStyle/>
                    <a:p>
                      <a:endParaRPr lang="en-GB" dirty="0"/>
                    </a:p>
                  </a:txBody>
                  <a:tcPr>
                    <a:solidFill>
                      <a:srgbClr val="E7E9FD"/>
                    </a:solidFill>
                  </a:tcPr>
                </a:tc>
                <a:tc>
                  <a:txBody>
                    <a:bodyPr/>
                    <a:lstStyle/>
                    <a:p>
                      <a:pPr/>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28313021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1562557185"/>
                  </a:ext>
                </a:extLst>
              </a:tr>
            </a:tbl>
          </a:graphicData>
        </a:graphic>
      </p:graphicFrame>
    </p:spTree>
    <p:custDataLst>
      <p:custData r:id="rId1"/>
      <p:custData r:id="rId2"/>
    </p:custDataLst>
    <p:extLst>
      <p:ext uri="{BB962C8B-B14F-4D97-AF65-F5344CB8AC3E}">
        <p14:creationId xmlns:p14="http://schemas.microsoft.com/office/powerpoint/2010/main" val="305772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5" name="Table 4"/>
              <p:cNvGraphicFramePr>
                <a:graphicFrameLocks noGrp="1"/>
              </p:cNvGraphicFramePr>
              <p:nvPr/>
            </p:nvGraphicFramePr>
            <p:xfrm>
              <a:off x="217406" y="1088306"/>
              <a:ext cx="6461602" cy="4147313"/>
            </p:xfrm>
            <a:graphic>
              <a:graphicData uri="http://schemas.openxmlformats.org/drawingml/2006/table">
                <a:tbl>
                  <a:tblPr firstRow="1" bandRow="1">
                    <a:tableStyleId>{00A15C55-8517-42AA-B614-E9B94910E393}</a:tableStyleId>
                  </a:tblPr>
                  <a:tblGrid>
                    <a:gridCol w="2635949">
                      <a:extLst>
                        <a:ext uri="{9D8B030D-6E8A-4147-A177-3AD203B41FA5}">
                          <a16:colId xmlns:a16="http://schemas.microsoft.com/office/drawing/2014/main" val="2625630309"/>
                        </a:ext>
                      </a:extLst>
                    </a:gridCol>
                    <a:gridCol w="2030127">
                      <a:extLst>
                        <a:ext uri="{9D8B030D-6E8A-4147-A177-3AD203B41FA5}">
                          <a16:colId xmlns:a16="http://schemas.microsoft.com/office/drawing/2014/main" val="660407387"/>
                        </a:ext>
                      </a:extLst>
                    </a:gridCol>
                    <a:gridCol w="1795526">
                      <a:extLst>
                        <a:ext uri="{9D8B030D-6E8A-4147-A177-3AD203B41FA5}">
                          <a16:colId xmlns:a16="http://schemas.microsoft.com/office/drawing/2014/main" val="1559557530"/>
                        </a:ext>
                      </a:extLst>
                    </a:gridCol>
                  </a:tblGrid>
                  <a:tr h="370840">
                    <a:tc>
                      <a:txBody>
                        <a:bodyPr/>
                        <a:lstStyle/>
                        <a:p>
                          <a:r>
                            <a:rPr lang="en-GB" dirty="0"/>
                            <a:t>Parameter</a:t>
                          </a:r>
                        </a:p>
                      </a:txBody>
                      <a:tcPr/>
                    </a:tc>
                    <a:tc>
                      <a:txBody>
                        <a:bodyPr/>
                        <a:lstStyle/>
                        <a:p>
                          <a:r>
                            <a:rPr lang="en-GB" dirty="0"/>
                            <a:t>Calculation</a:t>
                          </a:r>
                        </a:p>
                      </a:txBody>
                      <a:tcPr/>
                    </a:tc>
                    <a:tc>
                      <a:txBody>
                        <a:bodyPr/>
                        <a:lstStyle/>
                        <a:p>
                          <a:r>
                            <a:rPr lang="en-GB" dirty="0"/>
                            <a:t>Unit</a:t>
                          </a:r>
                        </a:p>
                      </a:txBody>
                      <a:tcPr/>
                    </a:tc>
                    <a:extLst>
                      <a:ext uri="{0D108BD9-81ED-4DB2-BD59-A6C34878D82A}">
                        <a16:rowId xmlns:a16="http://schemas.microsoft.com/office/drawing/2014/main" val="37763622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Beetles,</a:t>
                          </a:r>
                          <a:r>
                            <a:rPr lang="en-GB" b="1" baseline="0" dirty="0"/>
                            <a:t> </a:t>
                          </a:r>
                          <a14:m>
                            <m:oMath xmlns:m="http://schemas.openxmlformats.org/officeDocument/2006/math">
                              <m:r>
                                <a:rPr lang="en-GB" b="1" i="1" smtClean="0">
                                  <a:latin typeface="Cambria Math" panose="02040503050406030204" pitchFamily="18" charset="0"/>
                                </a:rPr>
                                <m:t>𝑵</m:t>
                              </m:r>
                            </m:oMath>
                          </a14:m>
                          <a:endParaRPr lang="en-GB" b="1" dirty="0"/>
                        </a:p>
                      </a:txBody>
                      <a:tcPr>
                        <a:solidFill>
                          <a:schemeClr val="accent2">
                            <a:lumMod val="40000"/>
                            <a:lumOff val="60000"/>
                          </a:schemeClr>
                        </a:solidFill>
                      </a:tcPr>
                    </a:tc>
                    <a:tc>
                      <a:txBody>
                        <a:bodyPr/>
                        <a:lstStyle/>
                        <a:p>
                          <a:endParaRPr lang="en-GB" b="1" dirty="0"/>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a:rPr lang="en-GB" b="1" i="1" dirty="0" smtClean="0">
                                        <a:latin typeface="Cambria Math" panose="02040503050406030204" pitchFamily="18" charset="0"/>
                                        <a:ea typeface="Cambria Math" panose="02040503050406030204" pitchFamily="18" charset="0"/>
                                        <a:cs typeface="Open Sans" panose="020B0606030504020204" pitchFamily="34" charset="0"/>
                                      </a:rPr>
                                      <m:t>𝑵</m:t>
                                    </m:r>
                                  </m:num>
                                  <m:den>
                                    <m:sSup>
                                      <m:sSupPr>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1" i="1" dirty="0" smtClean="0">
                                            <a:latin typeface="Cambria Math" panose="02040503050406030204" pitchFamily="18" charset="0"/>
                                            <a:ea typeface="Cambria Math" panose="02040503050406030204" pitchFamily="18" charset="0"/>
                                            <a:cs typeface="Open Sans" panose="020B0606030504020204" pitchFamily="34" charset="0"/>
                                          </a:rPr>
                                          <m:t>𝒎</m:t>
                                        </m:r>
                                      </m:e>
                                      <m:sup>
                                        <m:r>
                                          <a:rPr lang="en-GB" b="1" i="1" dirty="0" smtClean="0">
                                            <a:latin typeface="Cambria Math" panose="02040503050406030204" pitchFamily="18" charset="0"/>
                                            <a:ea typeface="Cambria Math" panose="02040503050406030204" pitchFamily="18" charset="0"/>
                                            <a:cs typeface="Open Sans" panose="020B0606030504020204" pitchFamily="34" charset="0"/>
                                          </a:rPr>
                                          <m:t>𝟐</m:t>
                                        </m:r>
                                      </m:sup>
                                    </m:sSup>
                                  </m:den>
                                </m:f>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1"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b="1" dirty="0"/>
                        </a:p>
                      </a:txBody>
                      <a:tcPr>
                        <a:solidFill>
                          <a:schemeClr val="accent2">
                            <a:lumMod val="40000"/>
                            <a:lumOff val="60000"/>
                          </a:schemeClr>
                        </a:solidFill>
                      </a:tcPr>
                    </a:tc>
                    <a:extLst>
                      <a:ext uri="{0D108BD9-81ED-4DB2-BD59-A6C34878D82A}">
                        <a16:rowId xmlns:a16="http://schemas.microsoft.com/office/drawing/2014/main" val="3070722182"/>
                      </a:ext>
                    </a:extLst>
                  </a:tr>
                  <a:tr h="370840">
                    <a:tc>
                      <a:txBody>
                        <a:bodyPr/>
                        <a:lstStyle/>
                        <a:p>
                          <a:r>
                            <a:rPr lang="en-GB" dirty="0"/>
                            <a:t>Longevity, </a:t>
                          </a:r>
                          <a14:m>
                            <m:oMath xmlns:m="http://schemas.openxmlformats.org/officeDocument/2006/math">
                              <m:r>
                                <a:rPr lang="el-GR" b="0" i="1" smtClean="0">
                                  <a:latin typeface="Cambria Math" panose="02040503050406030204" pitchFamily="18" charset="0"/>
                                </a:rPr>
                                <m:t>𝜆</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ea typeface="Cambria Math" panose="02040503050406030204" pitchFamily="18" charset="0"/>
                                    <a:cs typeface="Open Sans" panose="020B0606030504020204" pitchFamily="34" charset="0"/>
                                  </a:rPr>
                                  <m:t>[</m:t>
                                </m:r>
                                <m:r>
                                  <m:rPr>
                                    <m:sty m:val="p"/>
                                  </m:rPr>
                                  <a:rPr lang="en-GB" b="0" i="0" smtClean="0">
                                    <a:latin typeface="Cambria Math" panose="02040503050406030204" pitchFamily="18" charset="0"/>
                                    <a:ea typeface="Cambria Math" panose="02040503050406030204" pitchFamily="18" charset="0"/>
                                    <a:cs typeface="Open Sans" panose="020B0606030504020204" pitchFamily="34" charset="0"/>
                                  </a:rPr>
                                  <m:t>days</m:t>
                                </m:r>
                                <m:r>
                                  <a:rPr lang="en-GB" b="0" i="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latin typeface="Cambria Math" panose="02040503050406030204" pitchFamily="18" charset="0"/>
                            <a:ea typeface="Cambria Math" panose="02040503050406030204" pitchFamily="18" charset="0"/>
                            <a:cs typeface="Open Sans" panose="020B0606030504020204" pitchFamily="34" charset="0"/>
                          </a:endParaRPr>
                        </a:p>
                      </a:txBody>
                      <a:tcPr>
                        <a:solidFill>
                          <a:srgbClr val="E7E9FD"/>
                        </a:solidFill>
                      </a:tcPr>
                    </a:tc>
                    <a:extLst>
                      <a:ext uri="{0D108BD9-81ED-4DB2-BD59-A6C34878D82A}">
                        <a16:rowId xmlns:a16="http://schemas.microsoft.com/office/drawing/2014/main" val="1361036618"/>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Death rate</a:t>
                          </a:r>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r>
                                  <m:rPr>
                                    <m:sty m:val="p"/>
                                  </m:rPr>
                                  <a:rPr lang="en-GB" b="0" i="0" dirty="0" smtClean="0">
                                    <a:latin typeface="Cambria Math" panose="02040503050406030204" pitchFamily="18" charset="0"/>
                                    <a:ea typeface="Cambria Math" panose="02040503050406030204" pitchFamily="18" charset="0"/>
                                    <a:cs typeface="Open Sans" panose="020B0606030504020204" pitchFamily="34" charset="0"/>
                                  </a:rPr>
                                  <m:t>d</m:t>
                                </m:r>
                                <m:r>
                                  <a:rPr lang="en-GB" b="0" i="0" dirty="0" smtClean="0">
                                    <a:latin typeface="Cambria Math" panose="02040503050406030204" pitchFamily="18" charset="0"/>
                                    <a:ea typeface="Cambria Math" panose="02040503050406030204" pitchFamily="18" charset="0"/>
                                    <a:cs typeface="Open Sans" panose="020B0606030504020204" pitchFamily="34" charset="0"/>
                                  </a:rPr>
                                  <m:t>= </m:t>
                                </m:r>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l-GR" b="0" i="1" smtClean="0">
                                        <a:latin typeface="Cambria Math" panose="02040503050406030204" pitchFamily="18" charset="0"/>
                                      </a:rPr>
                                      <m:t>𝜆</m:t>
                                    </m:r>
                                    <m:r>
                                      <m:rPr>
                                        <m:nor/>
                                      </m:rPr>
                                      <a:rPr lang="en-GB" dirty="0"/>
                                      <m:t> </m:t>
                                    </m:r>
                                  </m:den>
                                </m:f>
                              </m:oMath>
                            </m:oMathPara>
                          </a14:m>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m:rPr>
                                        <m:sty m:val="p"/>
                                      </m:rPr>
                                      <a:rPr lang="en-GB" b="0" i="0" smtClean="0">
                                        <a:latin typeface="Cambria Math" panose="02040503050406030204" pitchFamily="18" charset="0"/>
                                        <a:ea typeface="Cambria Math" panose="02040503050406030204" pitchFamily="18" charset="0"/>
                                        <a:cs typeface="Open Sans" panose="020B0606030504020204" pitchFamily="34" charset="0"/>
                                      </a:rPr>
                                      <m:t>days</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dirty="0"/>
                        </a:p>
                      </a:txBody>
                      <a:tcPr>
                        <a:solidFill>
                          <a:srgbClr val="E7E9FD"/>
                        </a:solidFill>
                      </a:tcPr>
                    </a:tc>
                    <a:extLst>
                      <a:ext uri="{0D108BD9-81ED-4DB2-BD59-A6C34878D82A}">
                        <a16:rowId xmlns:a16="http://schemas.microsoft.com/office/drawing/2014/main" val="3325176680"/>
                      </a:ext>
                    </a:extLst>
                  </a:tr>
                  <a:tr h="370840">
                    <a:tc>
                      <a:txBody>
                        <a:bodyPr/>
                        <a:lstStyle/>
                        <a:p>
                          <a:r>
                            <a:rPr lang="en-GB" dirty="0"/>
                            <a:t>Offspring,</a:t>
                          </a:r>
                          <a:r>
                            <a:rPr lang="en-GB" dirty="0">
                              <a:ea typeface="Cambria Math" panose="02040503050406030204" pitchFamily="18" charset="0"/>
                              <a:cs typeface="Open Sans" panose="020B0606030504020204" pitchFamily="34" charset="0"/>
                            </a:rPr>
                            <a:t> </a:t>
                          </a:r>
                          <a14:m>
                            <m:oMath xmlns:m="http://schemas.openxmlformats.org/officeDocument/2006/math">
                              <m:r>
                                <a:rPr lang="en-GB" i="1" smtClean="0">
                                  <a:latin typeface="Cambria Math" panose="02040503050406030204" pitchFamily="18" charset="0"/>
                                  <a:ea typeface="Cambria Math" panose="02040503050406030204" pitchFamily="18" charset="0"/>
                                  <a:cs typeface="Open Sans" panose="020B0606030504020204" pitchFamily="34" charset="0"/>
                                </a:rPr>
                                <m:t>𝜑</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m:rPr>
                                        <m:sty m:val="p"/>
                                      </m:rPr>
                                      <a:rPr lang="en-GB" b="0" i="0" smtClean="0">
                                        <a:latin typeface="Cambria Math" panose="02040503050406030204" pitchFamily="18" charset="0"/>
                                        <a:ea typeface="Cambria Math" panose="02040503050406030204" pitchFamily="18" charset="0"/>
                                        <a:cs typeface="Open Sans" panose="020B0606030504020204" pitchFamily="34" charset="0"/>
                                      </a:rPr>
                                      <m:t>year</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extLst>
                      <a:ext uri="{0D108BD9-81ED-4DB2-BD59-A6C34878D82A}">
                        <a16:rowId xmlns:a16="http://schemas.microsoft.com/office/drawing/2014/main" val="3976685476"/>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Feeding frequency, </a:t>
                          </a:r>
                          <a14:m>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𝑓𝑟</m:t>
                                  </m:r>
                                </m:sub>
                              </m:sSub>
                            </m:oMath>
                          </a14:m>
                          <a:endParaRPr lang="en-GB" dirty="0"/>
                        </a:p>
                      </a:txBody>
                      <a:tcPr>
                        <a:solidFill>
                          <a:srgbClr val="E7E9FD"/>
                        </a:solidFill>
                      </a:tcPr>
                    </a:tc>
                    <a:tc>
                      <a:txBody>
                        <a:bodyPr/>
                        <a:lstStyle/>
                        <a:p>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𝑚𝑒𝑎𝑙</m:t>
                                    </m:r>
                                  </m:num>
                                  <m:den>
                                    <m:r>
                                      <a:rPr lang="en-US"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extLst>
                      <a:ext uri="{0D108BD9-81ED-4DB2-BD59-A6C34878D82A}">
                        <a16:rowId xmlns:a16="http://schemas.microsoft.com/office/drawing/2014/main" val="3660273468"/>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Feeding quantity, </a:t>
                          </a: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𝑞</m:t>
                                  </m:r>
                                </m:sub>
                              </m:sSub>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US" b="0" i="1" dirty="0" smtClean="0">
                                        <a:latin typeface="Cambria Math" panose="02040503050406030204" pitchFamily="18" charset="0"/>
                                        <a:ea typeface="Cambria Math" panose="02040503050406030204" pitchFamily="18" charset="0"/>
                                        <a:cs typeface="Open Sans" panose="020B0606030504020204" pitchFamily="34" charset="0"/>
                                      </a:rPr>
                                      <m:t>𝑚𝑒𝑎𝑙</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extLst>
                      <a:ext uri="{0D108BD9-81ED-4DB2-BD59-A6C34878D82A}">
                        <a16:rowId xmlns:a16="http://schemas.microsoft.com/office/drawing/2014/main" val="10189751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Open Sans" panose="020B0606030504020204" pitchFamily="34" charset="0"/>
                              <a:ea typeface="Open Sans" panose="020B0606030504020204" pitchFamily="34" charset="0"/>
                              <a:cs typeface="Open Sans" panose="020B0606030504020204" pitchFamily="34" charset="0"/>
                            </a:rPr>
                            <a:t>Feeding per year, </a:t>
                          </a:r>
                          <a14:m>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𝑦𝑟</m:t>
                                  </m:r>
                                </m:sub>
                              </m:sSub>
                            </m:oMath>
                          </a14:m>
                          <a:endParaRPr lang="en-GB" dirty="0">
                            <a:latin typeface="Open Sans" panose="020B0606030504020204" pitchFamily="34" charset="0"/>
                            <a:ea typeface="Open Sans" panose="020B0606030504020204" pitchFamily="34" charset="0"/>
                            <a:cs typeface="Open Sans" panose="020B0606030504020204" pitchFamily="34" charset="0"/>
                          </a:endParaRPr>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𝑦𝑟</m:t>
                                            </m:r>
                                          </m:sub>
                                        </m:sSub>
                                        <m:r>
                                          <a:rPr lang="en-GB" b="0" i="1" smtClean="0">
                                            <a:latin typeface="Cambria Math" panose="02040503050406030204" pitchFamily="18" charset="0"/>
                                            <a:ea typeface="Cambria Math" panose="02040503050406030204" pitchFamily="18" charset="0"/>
                                            <a:cs typeface="Open Sans" panose="020B0606030504020204" pitchFamily="34" charset="0"/>
                                          </a:rPr>
                                          <m:t>=365 </m:t>
                                        </m:r>
                                        <m:r>
                                          <a:rPr lang="en-GB" i="1" smtClean="0">
                                            <a:latin typeface="Cambria Math" panose="02040503050406030204" pitchFamily="18" charset="0"/>
                                            <a:ea typeface="Cambria Math" panose="02040503050406030204" pitchFamily="18" charset="0"/>
                                            <a:cs typeface="Open Sans" panose="020B0606030504020204" pitchFamily="34" charset="0"/>
                                          </a:rPr>
                                          <m:t>∙</m:t>
                                        </m:r>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i="1">
                                            <a:latin typeface="Cambria Math" panose="02040503050406030204" pitchFamily="18" charset="0"/>
                                            <a:ea typeface="Cambria Math" panose="02040503050406030204" pitchFamily="18" charset="0"/>
                                            <a:cs typeface="Open Sans" panose="020B0606030504020204" pitchFamily="34" charset="0"/>
                                          </a:rPr>
                                          <m:t>𝑓𝑟</m:t>
                                        </m:r>
                                      </m:sub>
                                    </m:sSub>
                                    <m:r>
                                      <a:rPr lang="en-GB" b="0" i="1" smtClean="0">
                                        <a:latin typeface="Cambria Math" panose="02040503050406030204" pitchFamily="18" charset="0"/>
                                        <a:ea typeface="Cambria Math" panose="02040503050406030204" pitchFamily="18" charset="0"/>
                                        <a:cs typeface="Open Sans" panose="020B0606030504020204" pitchFamily="34" charset="0"/>
                                      </a:rPr>
                                      <m:t> ∙</m:t>
                                    </m:r>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i="1">
                                        <a:latin typeface="Cambria Math" panose="02040503050406030204" pitchFamily="18" charset="0"/>
                                        <a:ea typeface="Cambria Math" panose="02040503050406030204" pitchFamily="18" charset="0"/>
                                        <a:cs typeface="Open Sans" panose="020B0606030504020204" pitchFamily="34" charset="0"/>
                                      </a:rPr>
                                      <m:t>𝑞</m:t>
                                    </m:r>
                                  </m:sub>
                                </m:sSub>
                              </m:oMath>
                            </m:oMathPara>
                          </a14:m>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𝑦𝑒𝑎𝑟</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extLst>
                      <a:ext uri="{0D108BD9-81ED-4DB2-BD59-A6C34878D82A}">
                        <a16:rowId xmlns:a16="http://schemas.microsoft.com/office/drawing/2014/main" val="2978567167"/>
                      </a:ext>
                    </a:extLst>
                  </a:tr>
                  <a:tr h="370840">
                    <a:tc>
                      <a:txBody>
                        <a:bodyPr/>
                        <a:lstStyle/>
                        <a:p>
                          <a:r>
                            <a:rPr lang="en-GB" dirty="0"/>
                            <a:t>Max consumption, </a:t>
                          </a:r>
                          <a14:m>
                            <m:oMath xmlns:m="http://schemas.openxmlformats.org/officeDocument/2006/math">
                              <m:sSub>
                                <m:sSubPr>
                                  <m:ctrlPr>
                                    <a:rPr lang="en-GB" i="1" smtClean="0">
                                      <a:latin typeface="Cambria Math" panose="02040503050406030204" pitchFamily="18" charset="0"/>
                                      <a:ea typeface="Open Sans" panose="020B0606030504020204" pitchFamily="34" charset="0"/>
                                      <a:cs typeface="Open Sans" panose="020B0606030504020204" pitchFamily="34" charset="0"/>
                                    </a:rPr>
                                  </m:ctrlPr>
                                </m:sSubPr>
                                <m:e>
                                  <m:r>
                                    <a:rPr lang="en-GB" b="0" i="1" smtClean="0">
                                      <a:latin typeface="Cambria Math" panose="02040503050406030204" pitchFamily="18" charset="0"/>
                                      <a:ea typeface="Open Sans" panose="020B0606030504020204" pitchFamily="34" charset="0"/>
                                      <a:cs typeface="Open Sans" panose="020B0606030504020204" pitchFamily="34" charset="0"/>
                                    </a:rPr>
                                    <m:t>𝑐</m:t>
                                  </m:r>
                                </m:e>
                                <m:sub>
                                  <m:r>
                                    <a:rPr lang="en-GB" b="0" i="1" smtClean="0">
                                      <a:latin typeface="Cambria Math" panose="02040503050406030204" pitchFamily="18" charset="0"/>
                                      <a:ea typeface="Open Sans" panose="020B0606030504020204" pitchFamily="34" charset="0"/>
                                      <a:cs typeface="Open Sans" panose="020B0606030504020204" pitchFamily="34" charset="0"/>
                                    </a:rPr>
                                    <m:t>𝑚𝑎𝑥</m:t>
                                  </m:r>
                                </m:sub>
                              </m:sSub>
                            </m:oMath>
                          </a14:m>
                          <a:endParaRPr lang="en-GB" dirty="0"/>
                        </a:p>
                      </a:txBody>
                      <a:tcPr>
                        <a:solidFill>
                          <a:srgbClr val="E7E9FD"/>
                        </a:solidFill>
                      </a:tcPr>
                    </a:tc>
                    <a:tc>
                      <a:txBody>
                        <a:bodyPr/>
                        <a:lstStyle/>
                        <a:p>
                          <a:endParaRPr lang="en-GB"/>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extLst>
                      <a:ext uri="{0D108BD9-81ED-4DB2-BD59-A6C34878D82A}">
                        <a16:rowId xmlns:a16="http://schemas.microsoft.com/office/drawing/2014/main" val="1298358641"/>
                      </a:ext>
                    </a:extLst>
                  </a:tr>
                  <a:tr h="370840">
                    <a:tc>
                      <a:txBody>
                        <a:bodyPr/>
                        <a:lstStyle/>
                        <a:p>
                          <a:r>
                            <a:rPr lang="en-GB" dirty="0"/>
                            <a:t>Efficiency, </a:t>
                          </a:r>
                          <a14:m>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oMath>
                          </a14:m>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f>
                                  <m:fPr>
                                    <m:type m:val="lin"/>
                                    <m:ctrlP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𝜑</m:t>
                                    </m:r>
                                  </m:num>
                                  <m:den>
                                    <m:sSub>
                                      <m:sSubPr>
                                        <m:ctrlPr>
                                          <a:rPr lang="en-GB"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𝑓</m:t>
                                        </m:r>
                                      </m:e>
                                      <m:sub>
                                        <m:r>
                                          <a:rPr lang="en-GB"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𝑦𝑟</m:t>
                                        </m:r>
                                      </m:sub>
                                    </m:sSub>
                                  </m:den>
                                </m:f>
                              </m:oMath>
                            </m:oMathPara>
                          </a14:m>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𝑔</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extLst>
                      <a:ext uri="{0D108BD9-81ED-4DB2-BD59-A6C34878D82A}">
                        <a16:rowId xmlns:a16="http://schemas.microsoft.com/office/drawing/2014/main" val="28313021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Clearance rate, </a:t>
                          </a:r>
                          <a14:m>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𝑏</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0" i="1" dirty="0" smtClean="0">
                                            <a:latin typeface="Cambria Math" panose="02040503050406030204" pitchFamily="18" charset="0"/>
                                            <a:ea typeface="Cambria Math" panose="02040503050406030204" pitchFamily="18" charset="0"/>
                                            <a:cs typeface="Open Sans" panose="020B0606030504020204" pitchFamily="34" charset="0"/>
                                          </a:rPr>
                                          <m:t>𝑚</m:t>
                                        </m:r>
                                      </m:e>
                                      <m:sup>
                                        <m:r>
                                          <a:rPr lang="en-GB" b="0" i="1" dirty="0" smtClean="0">
                                            <a:latin typeface="Cambria Math" panose="02040503050406030204" pitchFamily="18" charset="0"/>
                                            <a:ea typeface="Cambria Math" panose="02040503050406030204" pitchFamily="18" charset="0"/>
                                            <a:cs typeface="Open Sans" panose="020B0606030504020204" pitchFamily="34" charset="0"/>
                                          </a:rPr>
                                          <m:t>2</m:t>
                                        </m:r>
                                      </m:sup>
                                    </m:sSup>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extLst>
                      <a:ext uri="{0D108BD9-81ED-4DB2-BD59-A6C34878D82A}">
                        <a16:rowId xmlns:a16="http://schemas.microsoft.com/office/drawing/2014/main" val="1562557185"/>
                      </a:ext>
                    </a:extLst>
                  </a:tr>
                </a:tbl>
              </a:graphicData>
            </a:graphic>
          </p:graphicFrame>
        </mc:Choice>
        <mc:Fallback>
          <p:graphicFrame>
            <p:nvGraphicFramePr>
              <p:cNvPr id="5" name="Table 4"/>
              <p:cNvGraphicFramePr>
                <a:graphicFrameLocks noGrp="1"/>
              </p:cNvGraphicFramePr>
              <p:nvPr/>
            </p:nvGraphicFramePr>
            <p:xfrm>
              <a:off x="217406" y="1088306"/>
              <a:ext cx="6461602" cy="4147313"/>
            </p:xfrm>
            <a:graphic>
              <a:graphicData uri="http://schemas.openxmlformats.org/drawingml/2006/table">
                <a:tbl>
                  <a:tblPr firstRow="1" bandRow="1">
                    <a:tableStyleId>{00A15C55-8517-42AA-B614-E9B94910E393}</a:tableStyleId>
                  </a:tblPr>
                  <a:tblGrid>
                    <a:gridCol w="2635949">
                      <a:extLst>
                        <a:ext uri="{9D8B030D-6E8A-4147-A177-3AD203B41FA5}">
                          <a16:colId xmlns:a16="http://schemas.microsoft.com/office/drawing/2014/main" val="2625630309"/>
                        </a:ext>
                      </a:extLst>
                    </a:gridCol>
                    <a:gridCol w="2030127">
                      <a:extLst>
                        <a:ext uri="{9D8B030D-6E8A-4147-A177-3AD203B41FA5}">
                          <a16:colId xmlns:a16="http://schemas.microsoft.com/office/drawing/2014/main" val="660407387"/>
                        </a:ext>
                      </a:extLst>
                    </a:gridCol>
                    <a:gridCol w="1795526">
                      <a:extLst>
                        <a:ext uri="{9D8B030D-6E8A-4147-A177-3AD203B41FA5}">
                          <a16:colId xmlns:a16="http://schemas.microsoft.com/office/drawing/2014/main" val="1559557530"/>
                        </a:ext>
                      </a:extLst>
                    </a:gridCol>
                  </a:tblGrid>
                  <a:tr h="370840">
                    <a:tc>
                      <a:txBody>
                        <a:bodyPr/>
                        <a:lstStyle/>
                        <a:p>
                          <a:r>
                            <a:rPr lang="en-GB" dirty="0"/>
                            <a:t>Parameter</a:t>
                          </a:r>
                        </a:p>
                      </a:txBody>
                      <a:tcPr/>
                    </a:tc>
                    <a:tc>
                      <a:txBody>
                        <a:bodyPr/>
                        <a:lstStyle/>
                        <a:p>
                          <a:r>
                            <a:rPr lang="en-GB" dirty="0"/>
                            <a:t>Calculation</a:t>
                          </a:r>
                        </a:p>
                      </a:txBody>
                      <a:tcPr/>
                    </a:tc>
                    <a:tc>
                      <a:txBody>
                        <a:bodyPr/>
                        <a:lstStyle/>
                        <a:p>
                          <a:r>
                            <a:rPr lang="en-GB" dirty="0"/>
                            <a:t>Unit</a:t>
                          </a:r>
                        </a:p>
                      </a:txBody>
                      <a:tcPr/>
                    </a:tc>
                    <a:extLst>
                      <a:ext uri="{0D108BD9-81ED-4DB2-BD59-A6C34878D82A}">
                        <a16:rowId xmlns:a16="http://schemas.microsoft.com/office/drawing/2014/main" val="3776362265"/>
                      </a:ext>
                    </a:extLst>
                  </a:tr>
                  <a:tr h="372237">
                    <a:tc>
                      <a:txBody>
                        <a:bodyPr/>
                        <a:lstStyle/>
                        <a:p>
                          <a:endParaRPr lang="en-DE"/>
                        </a:p>
                      </a:txBody>
                      <a:tcPr>
                        <a:blipFill>
                          <a:blip r:embed="rId4"/>
                          <a:stretch>
                            <a:fillRect l="-481" t="-106667" r="-145673" b="-1066667"/>
                          </a:stretch>
                        </a:blipFill>
                      </a:tcPr>
                    </a:tc>
                    <a:tc>
                      <a:txBody>
                        <a:bodyPr/>
                        <a:lstStyle/>
                        <a:p>
                          <a:endParaRPr lang="en-GB" b="1" dirty="0"/>
                        </a:p>
                      </a:txBody>
                      <a:tcPr>
                        <a:solidFill>
                          <a:schemeClr val="accent2">
                            <a:lumMod val="40000"/>
                            <a:lumOff val="60000"/>
                          </a:schemeClr>
                        </a:solidFill>
                      </a:tcPr>
                    </a:tc>
                    <a:tc>
                      <a:txBody>
                        <a:bodyPr/>
                        <a:lstStyle/>
                        <a:p>
                          <a:endParaRPr lang="en-DE"/>
                        </a:p>
                      </a:txBody>
                      <a:tcPr>
                        <a:blipFill>
                          <a:blip r:embed="rId4"/>
                          <a:stretch>
                            <a:fillRect l="-261702" t="-106667" r="-1418" b="-1066667"/>
                          </a:stretch>
                        </a:blipFill>
                      </a:tcPr>
                    </a:tc>
                    <a:extLst>
                      <a:ext uri="{0D108BD9-81ED-4DB2-BD59-A6C34878D82A}">
                        <a16:rowId xmlns:a16="http://schemas.microsoft.com/office/drawing/2014/main" val="3070722182"/>
                      </a:ext>
                    </a:extLst>
                  </a:tr>
                  <a:tr h="370840">
                    <a:tc>
                      <a:txBody>
                        <a:bodyPr/>
                        <a:lstStyle/>
                        <a:p>
                          <a:endParaRPr lang="en-DE"/>
                        </a:p>
                      </a:txBody>
                      <a:tcPr>
                        <a:blipFill>
                          <a:blip r:embed="rId4"/>
                          <a:stretch>
                            <a:fillRect l="-481" t="-213793" r="-145673" b="-1003448"/>
                          </a:stretch>
                        </a:blipFill>
                      </a:tcPr>
                    </a:tc>
                    <a:tc>
                      <a:txBody>
                        <a:bodyPr/>
                        <a:lstStyle/>
                        <a:p>
                          <a:endParaRPr lang="en-GB" dirty="0"/>
                        </a:p>
                      </a:txBody>
                      <a:tcPr>
                        <a:solidFill>
                          <a:srgbClr val="E7E9FD"/>
                        </a:solidFill>
                      </a:tcPr>
                    </a:tc>
                    <a:tc>
                      <a:txBody>
                        <a:bodyPr/>
                        <a:lstStyle/>
                        <a:p>
                          <a:endParaRPr lang="en-DE"/>
                        </a:p>
                      </a:txBody>
                      <a:tcPr>
                        <a:blipFill>
                          <a:blip r:embed="rId4"/>
                          <a:stretch>
                            <a:fillRect l="-261702" t="-213793" r="-1418" b="-1003448"/>
                          </a:stretch>
                        </a:blipFill>
                      </a:tcPr>
                    </a:tc>
                    <a:extLst>
                      <a:ext uri="{0D108BD9-81ED-4DB2-BD59-A6C34878D82A}">
                        <a16:rowId xmlns:a16="http://schemas.microsoft.com/office/drawing/2014/main" val="1361036618"/>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Death rate</a:t>
                          </a:r>
                          <a:endParaRPr lang="en-GB" dirty="0"/>
                        </a:p>
                      </a:txBody>
                      <a:tcPr>
                        <a:solidFill>
                          <a:srgbClr val="E7E9FD"/>
                        </a:solidFill>
                      </a:tcPr>
                    </a:tc>
                    <a:tc>
                      <a:txBody>
                        <a:bodyPr/>
                        <a:lstStyle/>
                        <a:p>
                          <a:endParaRPr lang="en-DE"/>
                        </a:p>
                      </a:txBody>
                      <a:tcPr>
                        <a:blipFill>
                          <a:blip r:embed="rId4"/>
                          <a:stretch>
                            <a:fillRect l="-130625" t="-313793" r="-89375" b="-903448"/>
                          </a:stretch>
                        </a:blipFill>
                      </a:tcPr>
                    </a:tc>
                    <a:tc>
                      <a:txBody>
                        <a:bodyPr/>
                        <a:lstStyle/>
                        <a:p>
                          <a:endParaRPr lang="en-DE"/>
                        </a:p>
                      </a:txBody>
                      <a:tcPr>
                        <a:blipFill>
                          <a:blip r:embed="rId4"/>
                          <a:stretch>
                            <a:fillRect l="-261702" t="-313793" r="-1418" b="-903448"/>
                          </a:stretch>
                        </a:blipFill>
                      </a:tcPr>
                    </a:tc>
                    <a:extLst>
                      <a:ext uri="{0D108BD9-81ED-4DB2-BD59-A6C34878D82A}">
                        <a16:rowId xmlns:a16="http://schemas.microsoft.com/office/drawing/2014/main" val="3325176680"/>
                      </a:ext>
                    </a:extLst>
                  </a:tr>
                  <a:tr h="370840">
                    <a:tc>
                      <a:txBody>
                        <a:bodyPr/>
                        <a:lstStyle/>
                        <a:p>
                          <a:endParaRPr lang="en-DE"/>
                        </a:p>
                      </a:txBody>
                      <a:tcPr>
                        <a:blipFill>
                          <a:blip r:embed="rId4"/>
                          <a:stretch>
                            <a:fillRect l="-481" t="-400000" r="-145673" b="-773333"/>
                          </a:stretch>
                        </a:blipFill>
                      </a:tcPr>
                    </a:tc>
                    <a:tc>
                      <a:txBody>
                        <a:bodyPr/>
                        <a:lstStyle/>
                        <a:p>
                          <a:endParaRPr lang="en-GB" dirty="0"/>
                        </a:p>
                      </a:txBody>
                      <a:tcPr>
                        <a:solidFill>
                          <a:srgbClr val="E7E9FD"/>
                        </a:solidFill>
                      </a:tcPr>
                    </a:tc>
                    <a:tc>
                      <a:txBody>
                        <a:bodyPr/>
                        <a:lstStyle/>
                        <a:p>
                          <a:endParaRPr lang="en-DE"/>
                        </a:p>
                      </a:txBody>
                      <a:tcPr>
                        <a:blipFill>
                          <a:blip r:embed="rId4"/>
                          <a:stretch>
                            <a:fillRect l="-261702" t="-400000" r="-1418" b="-773333"/>
                          </a:stretch>
                        </a:blipFill>
                      </a:tcPr>
                    </a:tc>
                    <a:extLst>
                      <a:ext uri="{0D108BD9-81ED-4DB2-BD59-A6C34878D82A}">
                        <a16:rowId xmlns:a16="http://schemas.microsoft.com/office/drawing/2014/main" val="3976685476"/>
                      </a:ext>
                    </a:extLst>
                  </a:tr>
                  <a:tr h="387795">
                    <a:tc>
                      <a:txBody>
                        <a:bodyPr/>
                        <a:lstStyle/>
                        <a:p>
                          <a:endParaRPr lang="en-DE"/>
                        </a:p>
                      </a:txBody>
                      <a:tcPr>
                        <a:blipFill>
                          <a:blip r:embed="rId4"/>
                          <a:stretch>
                            <a:fillRect l="-481" t="-500000" r="-145673" b="-673333"/>
                          </a:stretch>
                        </a:blipFill>
                      </a:tcPr>
                    </a:tc>
                    <a:tc>
                      <a:txBody>
                        <a:bodyPr/>
                        <a:lstStyle/>
                        <a:p>
                          <a:endParaRPr lang="en-GB" dirty="0"/>
                        </a:p>
                      </a:txBody>
                      <a:tcPr>
                        <a:solidFill>
                          <a:srgbClr val="E7E9FD"/>
                        </a:solidFill>
                      </a:tcPr>
                    </a:tc>
                    <a:tc>
                      <a:txBody>
                        <a:bodyPr/>
                        <a:lstStyle/>
                        <a:p>
                          <a:endParaRPr lang="en-DE"/>
                        </a:p>
                      </a:txBody>
                      <a:tcPr>
                        <a:blipFill>
                          <a:blip r:embed="rId4"/>
                          <a:stretch>
                            <a:fillRect l="-261702" t="-500000" r="-1418" b="-673333"/>
                          </a:stretch>
                        </a:blipFill>
                      </a:tcPr>
                    </a:tc>
                    <a:extLst>
                      <a:ext uri="{0D108BD9-81ED-4DB2-BD59-A6C34878D82A}">
                        <a16:rowId xmlns:a16="http://schemas.microsoft.com/office/drawing/2014/main" val="3660273468"/>
                      </a:ext>
                    </a:extLst>
                  </a:tr>
                  <a:tr h="386969">
                    <a:tc>
                      <a:txBody>
                        <a:bodyPr/>
                        <a:lstStyle/>
                        <a:p>
                          <a:endParaRPr lang="en-DE"/>
                        </a:p>
                      </a:txBody>
                      <a:tcPr>
                        <a:blipFill>
                          <a:blip r:embed="rId4"/>
                          <a:stretch>
                            <a:fillRect l="-481" t="-580645" r="-145673" b="-551613"/>
                          </a:stretch>
                        </a:blipFill>
                      </a:tcPr>
                    </a:tc>
                    <a:tc>
                      <a:txBody>
                        <a:bodyPr/>
                        <a:lstStyle/>
                        <a:p>
                          <a:endParaRPr lang="en-GB" dirty="0"/>
                        </a:p>
                      </a:txBody>
                      <a:tcPr>
                        <a:solidFill>
                          <a:srgbClr val="E7E9FD"/>
                        </a:solidFill>
                      </a:tcPr>
                    </a:tc>
                    <a:tc>
                      <a:txBody>
                        <a:bodyPr/>
                        <a:lstStyle/>
                        <a:p>
                          <a:endParaRPr lang="en-DE"/>
                        </a:p>
                      </a:txBody>
                      <a:tcPr>
                        <a:blipFill>
                          <a:blip r:embed="rId4"/>
                          <a:stretch>
                            <a:fillRect l="-261702" t="-580645" r="-1418" b="-551613"/>
                          </a:stretch>
                        </a:blipFill>
                      </a:tcPr>
                    </a:tc>
                    <a:extLst>
                      <a:ext uri="{0D108BD9-81ED-4DB2-BD59-A6C34878D82A}">
                        <a16:rowId xmlns:a16="http://schemas.microsoft.com/office/drawing/2014/main" val="1018975124"/>
                      </a:ext>
                    </a:extLst>
                  </a:tr>
                  <a:tr h="387795">
                    <a:tc>
                      <a:txBody>
                        <a:bodyPr/>
                        <a:lstStyle/>
                        <a:p>
                          <a:endParaRPr lang="en-DE"/>
                        </a:p>
                      </a:txBody>
                      <a:tcPr>
                        <a:blipFill>
                          <a:blip r:embed="rId4"/>
                          <a:stretch>
                            <a:fillRect l="-481" t="-680645" r="-145673" b="-451613"/>
                          </a:stretch>
                        </a:blipFill>
                      </a:tcPr>
                    </a:tc>
                    <a:tc>
                      <a:txBody>
                        <a:bodyPr/>
                        <a:lstStyle/>
                        <a:p>
                          <a:endParaRPr lang="en-DE"/>
                        </a:p>
                      </a:txBody>
                      <a:tcPr>
                        <a:blipFill>
                          <a:blip r:embed="rId4"/>
                          <a:stretch>
                            <a:fillRect l="-130625" t="-680645" r="-89375" b="-451613"/>
                          </a:stretch>
                        </a:blipFill>
                      </a:tcPr>
                    </a:tc>
                    <a:tc>
                      <a:txBody>
                        <a:bodyPr/>
                        <a:lstStyle/>
                        <a:p>
                          <a:endParaRPr lang="en-DE"/>
                        </a:p>
                      </a:txBody>
                      <a:tcPr>
                        <a:blipFill>
                          <a:blip r:embed="rId4"/>
                          <a:stretch>
                            <a:fillRect l="-261702" t="-680645" r="-1418" b="-451613"/>
                          </a:stretch>
                        </a:blipFill>
                      </a:tcPr>
                    </a:tc>
                    <a:extLst>
                      <a:ext uri="{0D108BD9-81ED-4DB2-BD59-A6C34878D82A}">
                        <a16:rowId xmlns:a16="http://schemas.microsoft.com/office/drawing/2014/main" val="2978567167"/>
                      </a:ext>
                    </a:extLst>
                  </a:tr>
                  <a:tr h="370840">
                    <a:tc>
                      <a:txBody>
                        <a:bodyPr/>
                        <a:lstStyle/>
                        <a:p>
                          <a:endParaRPr lang="en-DE"/>
                        </a:p>
                      </a:txBody>
                      <a:tcPr>
                        <a:blipFill>
                          <a:blip r:embed="rId4"/>
                          <a:stretch>
                            <a:fillRect l="-481" t="-834483" r="-145673" b="-382759"/>
                          </a:stretch>
                        </a:blipFill>
                      </a:tcPr>
                    </a:tc>
                    <a:tc>
                      <a:txBody>
                        <a:bodyPr/>
                        <a:lstStyle/>
                        <a:p>
                          <a:endParaRPr lang="en-GB"/>
                        </a:p>
                      </a:txBody>
                      <a:tcPr>
                        <a:solidFill>
                          <a:srgbClr val="E7E9FD"/>
                        </a:solidFill>
                      </a:tcPr>
                    </a:tc>
                    <a:tc>
                      <a:txBody>
                        <a:bodyPr/>
                        <a:lstStyle/>
                        <a:p>
                          <a:endParaRPr lang="en-DE"/>
                        </a:p>
                      </a:txBody>
                      <a:tcPr>
                        <a:blipFill>
                          <a:blip r:embed="rId4"/>
                          <a:stretch>
                            <a:fillRect l="-261702" t="-834483" r="-1418" b="-382759"/>
                          </a:stretch>
                        </a:blipFill>
                      </a:tcPr>
                    </a:tc>
                    <a:extLst>
                      <a:ext uri="{0D108BD9-81ED-4DB2-BD59-A6C34878D82A}">
                        <a16:rowId xmlns:a16="http://schemas.microsoft.com/office/drawing/2014/main" val="1298358641"/>
                      </a:ext>
                    </a:extLst>
                  </a:tr>
                  <a:tr h="387477">
                    <a:tc>
                      <a:txBody>
                        <a:bodyPr/>
                        <a:lstStyle/>
                        <a:p>
                          <a:endParaRPr lang="en-DE"/>
                        </a:p>
                      </a:txBody>
                      <a:tcPr>
                        <a:blipFill>
                          <a:blip r:embed="rId4"/>
                          <a:stretch>
                            <a:fillRect l="-481" t="-874194" r="-145673" b="-258065"/>
                          </a:stretch>
                        </a:blipFill>
                      </a:tcPr>
                    </a:tc>
                    <a:tc>
                      <a:txBody>
                        <a:bodyPr/>
                        <a:lstStyle/>
                        <a:p>
                          <a:endParaRPr lang="en-DE"/>
                        </a:p>
                      </a:txBody>
                      <a:tcPr>
                        <a:blipFill>
                          <a:blip r:embed="rId4"/>
                          <a:stretch>
                            <a:fillRect l="-130625" t="-874194" r="-89375" b="-258065"/>
                          </a:stretch>
                        </a:blipFill>
                      </a:tcPr>
                    </a:tc>
                    <a:tc>
                      <a:txBody>
                        <a:bodyPr/>
                        <a:lstStyle/>
                        <a:p>
                          <a:endParaRPr lang="en-DE"/>
                        </a:p>
                      </a:txBody>
                      <a:tcPr>
                        <a:blipFill>
                          <a:blip r:embed="rId4"/>
                          <a:stretch>
                            <a:fillRect l="-261702" t="-874194" r="-1418" b="-258065"/>
                          </a:stretch>
                        </a:blipFill>
                      </a:tcPr>
                    </a:tc>
                    <a:extLst>
                      <a:ext uri="{0D108BD9-81ED-4DB2-BD59-A6C34878D82A}">
                        <a16:rowId xmlns:a16="http://schemas.microsoft.com/office/drawing/2014/main" val="2831302107"/>
                      </a:ext>
                    </a:extLst>
                  </a:tr>
                  <a:tr h="370840">
                    <a:tc>
                      <a:txBody>
                        <a:bodyPr/>
                        <a:lstStyle/>
                        <a:p>
                          <a:endParaRPr lang="en-DE"/>
                        </a:p>
                      </a:txBody>
                      <a:tcPr>
                        <a:blipFill>
                          <a:blip r:embed="rId4"/>
                          <a:stretch>
                            <a:fillRect l="-481" t="-1041379" r="-145673" b="-175862"/>
                          </a:stretch>
                        </a:blipFill>
                      </a:tcPr>
                    </a:tc>
                    <a:tc>
                      <a:txBody>
                        <a:bodyPr/>
                        <a:lstStyle/>
                        <a:p>
                          <a:endParaRPr lang="en-GB" dirty="0"/>
                        </a:p>
                      </a:txBody>
                      <a:tcPr>
                        <a:solidFill>
                          <a:srgbClr val="E7E9FD"/>
                        </a:solidFill>
                      </a:tcPr>
                    </a:tc>
                    <a:tc>
                      <a:txBody>
                        <a:bodyPr/>
                        <a:lstStyle/>
                        <a:p>
                          <a:endParaRPr lang="en-DE"/>
                        </a:p>
                      </a:txBody>
                      <a:tcPr>
                        <a:blipFill>
                          <a:blip r:embed="rId4"/>
                          <a:stretch>
                            <a:fillRect l="-261702" t="-1041379" r="-1418" b="-175862"/>
                          </a:stretch>
                        </a:blipFill>
                      </a:tcPr>
                    </a:tc>
                    <a:extLst>
                      <a:ext uri="{0D108BD9-81ED-4DB2-BD59-A6C34878D82A}">
                        <a16:rowId xmlns:a16="http://schemas.microsoft.com/office/drawing/2014/main" val="1562557185"/>
                      </a:ext>
                    </a:extLst>
                  </a:tr>
                </a:tbl>
              </a:graphicData>
            </a:graphic>
          </p:graphicFrame>
        </mc:Fallback>
      </mc:AlternateContent>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5</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General model parameters</a:t>
            </a:r>
          </a:p>
        </p:txBody>
      </p:sp>
      <p:pic>
        <p:nvPicPr>
          <p:cNvPr id="58" name="Picture 57"/>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b="7908"/>
          <a:stretch/>
        </p:blipFill>
        <p:spPr>
          <a:xfrm>
            <a:off x="10089593" y="863041"/>
            <a:ext cx="1280529" cy="1683868"/>
          </a:xfrm>
          <a:prstGeom prst="rect">
            <a:avLst/>
          </a:prstGeom>
          <a:effectLst>
            <a:outerShdw blurRad="50800" dist="38100" dir="2700000" algn="tl" rotWithShape="0">
              <a:prstClr val="black">
                <a:alpha val="40000"/>
              </a:prstClr>
            </a:outerShdw>
          </a:effectLst>
        </p:spPr>
      </p:pic>
      <p:graphicFrame>
        <p:nvGraphicFramePr>
          <p:cNvPr id="7" name="Table 6">
            <a:extLst>
              <a:ext uri="{FF2B5EF4-FFF2-40B4-BE49-F238E27FC236}">
                <a16:creationId xmlns:a16="http://schemas.microsoft.com/office/drawing/2014/main" id="{3A7C96B5-A817-0847-87AE-99E5400CBD2D}"/>
              </a:ext>
            </a:extLst>
          </p:cNvPr>
          <p:cNvGraphicFramePr>
            <a:graphicFrameLocks noGrp="1"/>
          </p:cNvGraphicFramePr>
          <p:nvPr/>
        </p:nvGraphicFramePr>
        <p:xfrm>
          <a:off x="2926854" y="1916832"/>
          <a:ext cx="5189633" cy="3708400"/>
        </p:xfrm>
        <a:graphic>
          <a:graphicData uri="http://schemas.openxmlformats.org/drawingml/2006/table">
            <a:tbl>
              <a:tblPr firstRow="1" bandRow="1">
                <a:tableStyleId>{00A15C55-8517-42AA-B614-E9B94910E393}</a:tableStyleId>
              </a:tblPr>
              <a:tblGrid>
                <a:gridCol w="1363980">
                  <a:extLst>
                    <a:ext uri="{9D8B030D-6E8A-4147-A177-3AD203B41FA5}">
                      <a16:colId xmlns:a16="http://schemas.microsoft.com/office/drawing/2014/main" val="2625630309"/>
                    </a:ext>
                  </a:extLst>
                </a:gridCol>
                <a:gridCol w="2030127">
                  <a:extLst>
                    <a:ext uri="{9D8B030D-6E8A-4147-A177-3AD203B41FA5}">
                      <a16:colId xmlns:a16="http://schemas.microsoft.com/office/drawing/2014/main" val="660407387"/>
                    </a:ext>
                  </a:extLst>
                </a:gridCol>
                <a:gridCol w="1795526">
                  <a:extLst>
                    <a:ext uri="{9D8B030D-6E8A-4147-A177-3AD203B41FA5}">
                      <a16:colId xmlns:a16="http://schemas.microsoft.com/office/drawing/2014/main" val="1559557530"/>
                    </a:ext>
                  </a:extLst>
                </a:gridCol>
              </a:tblGrid>
              <a:tr h="370840">
                <a:tc>
                  <a:txBody>
                    <a:bodyPr/>
                    <a:lstStyle/>
                    <a:p>
                      <a:r>
                        <a:rPr lang="en-GB" dirty="0"/>
                        <a:t>Parameter</a:t>
                      </a:r>
                    </a:p>
                  </a:txBody>
                  <a:tcPr/>
                </a:tc>
                <a:tc>
                  <a:txBody>
                    <a:bodyPr/>
                    <a:lstStyle/>
                    <a:p>
                      <a:r>
                        <a:rPr lang="en-GB" dirty="0"/>
                        <a:t>Calculation</a:t>
                      </a:r>
                    </a:p>
                  </a:txBody>
                  <a:tcPr/>
                </a:tc>
                <a:tc>
                  <a:txBody>
                    <a:bodyPr/>
                    <a:lstStyle/>
                    <a:p>
                      <a:r>
                        <a:rPr lang="en-GB" dirty="0"/>
                        <a:t>Unit</a:t>
                      </a:r>
                    </a:p>
                  </a:txBody>
                  <a:tcPr/>
                </a:tc>
                <a:extLst>
                  <a:ext uri="{0D108BD9-81ED-4DB2-BD59-A6C34878D82A}">
                    <a16:rowId xmlns:a16="http://schemas.microsoft.com/office/drawing/2014/main" val="3776362265"/>
                  </a:ext>
                </a:extLst>
              </a:tr>
              <a:tr h="370840">
                <a:tc>
                  <a:txBody>
                    <a:bodyPr/>
                    <a:lstStyle/>
                    <a:p>
                      <a:r>
                        <a:rPr lang="en-GB" dirty="0"/>
                        <a:t>Fecundity, </a:t>
                      </a:r>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latin typeface="Cambria Math" panose="02040503050406030204" pitchFamily="18" charset="0"/>
                        <a:ea typeface="Cambria Math" panose="02040503050406030204" pitchFamily="18" charset="0"/>
                        <a:cs typeface="Open Sans" panose="020B0606030504020204" pitchFamily="34" charset="0"/>
                      </a:endParaRPr>
                    </a:p>
                  </a:txBody>
                  <a:tcPr>
                    <a:solidFill>
                      <a:srgbClr val="E7E9FD"/>
                    </a:solidFill>
                  </a:tcPr>
                </a:tc>
                <a:extLst>
                  <a:ext uri="{0D108BD9-81ED-4DB2-BD59-A6C34878D82A}">
                    <a16:rowId xmlns:a16="http://schemas.microsoft.com/office/drawing/2014/main" val="1361036618"/>
                  </a:ext>
                </a:extLst>
              </a:tr>
              <a:tr h="370840">
                <a:tc>
                  <a:txBody>
                    <a:bodyPr/>
                    <a:lstStyle/>
                    <a:p>
                      <a:endParaRPr lang="en-GB" dirty="0"/>
                    </a:p>
                  </a:txBody>
                  <a:tcPr>
                    <a:solidFill>
                      <a:srgbClr val="E7E9FD"/>
                    </a:solidFill>
                  </a:tcPr>
                </a:tc>
                <a:tc>
                  <a:txBody>
                    <a:bodyPr/>
                    <a:lstStyle/>
                    <a:p>
                      <a:pPr/>
                      <a:endParaRPr lang="en-GB" dirty="0"/>
                    </a:p>
                  </a:txBody>
                  <a:tcPr>
                    <a:solidFill>
                      <a:srgbClr val="E7E9FD"/>
                    </a:solidFill>
                  </a:tcPr>
                </a:tc>
                <a:tc>
                  <a:txBody>
                    <a:bodyPr/>
                    <a:lstStyle/>
                    <a:p>
                      <a:pPr/>
                      <a:endParaRPr lang="en-GB" dirty="0"/>
                    </a:p>
                  </a:txBody>
                  <a:tcPr>
                    <a:solidFill>
                      <a:srgbClr val="E7E9FD"/>
                    </a:solidFill>
                  </a:tcPr>
                </a:tc>
                <a:extLst>
                  <a:ext uri="{0D108BD9-81ED-4DB2-BD59-A6C34878D82A}">
                    <a16:rowId xmlns:a16="http://schemas.microsoft.com/office/drawing/2014/main" val="3325176680"/>
                  </a:ext>
                </a:extLst>
              </a:tr>
              <a:tr h="370840">
                <a:tc>
                  <a:txBody>
                    <a:bodyPr/>
                    <a:lstStyle/>
                    <a:p>
                      <a:endParaRPr lang="en-GB" dirty="0"/>
                    </a:p>
                  </a:txBody>
                  <a:tcPr>
                    <a:solidFill>
                      <a:srgbClr val="E7E9FD"/>
                    </a:solidFill>
                  </a:tcPr>
                </a:tc>
                <a:tc>
                  <a:txBody>
                    <a:bodyPr/>
                    <a:lstStyle/>
                    <a:p>
                      <a:endParaRPr lang="en-GB" dirty="0"/>
                    </a:p>
                  </a:txBody>
                  <a:tcPr>
                    <a:solidFill>
                      <a:srgbClr val="E7E9FD"/>
                    </a:solidFill>
                  </a:tcPr>
                </a:tc>
                <a:tc>
                  <a:txBody>
                    <a:bodyPr/>
                    <a:lstStyle/>
                    <a:p>
                      <a:pPr/>
                      <a:endParaRPr lang="en-GB" dirty="0"/>
                    </a:p>
                  </a:txBody>
                  <a:tcPr>
                    <a:solidFill>
                      <a:srgbClr val="E7E9FD"/>
                    </a:solidFill>
                  </a:tcPr>
                </a:tc>
                <a:extLst>
                  <a:ext uri="{0D108BD9-81ED-4DB2-BD59-A6C34878D82A}">
                    <a16:rowId xmlns:a16="http://schemas.microsoft.com/office/drawing/2014/main" val="3976685476"/>
                  </a:ext>
                </a:extLst>
              </a:tr>
              <a:tr h="370840">
                <a:tc>
                  <a:txBody>
                    <a:bodyPr/>
                    <a:lstStyle/>
                    <a:p>
                      <a:endParaRPr lang="en-GB" dirty="0"/>
                    </a:p>
                  </a:txBody>
                  <a:tcPr>
                    <a:solidFill>
                      <a:srgbClr val="E7E9FD"/>
                    </a:solidFill>
                  </a:tcPr>
                </a:tc>
                <a:tc>
                  <a:txBody>
                    <a:bodyPr/>
                    <a:lstStyle/>
                    <a:p>
                      <a:endParaRPr lang="en-GB" dirty="0"/>
                    </a:p>
                  </a:txBody>
                  <a:tcPr>
                    <a:solidFill>
                      <a:srgbClr val="E7E9FD"/>
                    </a:solidFill>
                  </a:tcPr>
                </a:tc>
                <a:tc>
                  <a:txBody>
                    <a:bodyPr/>
                    <a:lstStyle/>
                    <a:p>
                      <a:pPr/>
                      <a:endParaRPr lang="en-GB" dirty="0"/>
                    </a:p>
                  </a:txBody>
                  <a:tcPr>
                    <a:solidFill>
                      <a:srgbClr val="E7E9FD"/>
                    </a:solidFill>
                  </a:tcPr>
                </a:tc>
                <a:extLst>
                  <a:ext uri="{0D108BD9-81ED-4DB2-BD59-A6C34878D82A}">
                    <a16:rowId xmlns:a16="http://schemas.microsoft.com/office/drawing/2014/main" val="3660273468"/>
                  </a:ext>
                </a:extLst>
              </a:tr>
              <a:tr h="370840">
                <a:tc>
                  <a:txBody>
                    <a:bodyPr/>
                    <a:lstStyle/>
                    <a:p>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10189751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latin typeface="Open Sans" panose="020B0606030504020204" pitchFamily="34" charset="0"/>
                        <a:ea typeface="Open Sans" panose="020B0606030504020204" pitchFamily="34" charset="0"/>
                        <a:cs typeface="Open Sans" panose="020B0606030504020204" pitchFamily="34" charset="0"/>
                      </a:endParaRPr>
                    </a:p>
                  </a:txBody>
                  <a:tcPr>
                    <a:solidFill>
                      <a:srgbClr val="E7E9FD"/>
                    </a:solidFill>
                  </a:tcPr>
                </a:tc>
                <a:tc>
                  <a:txBody>
                    <a:bodyPr/>
                    <a:lstStyle/>
                    <a:p>
                      <a:pPr/>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2978567167"/>
                  </a:ext>
                </a:extLst>
              </a:tr>
              <a:tr h="370840">
                <a:tc>
                  <a:txBody>
                    <a:bodyPr/>
                    <a:lstStyle/>
                    <a:p>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1298358641"/>
                  </a:ext>
                </a:extLst>
              </a:tr>
              <a:tr h="370840">
                <a:tc>
                  <a:txBody>
                    <a:bodyPr/>
                    <a:lstStyle/>
                    <a:p>
                      <a:endParaRPr lang="en-GB" dirty="0"/>
                    </a:p>
                  </a:txBody>
                  <a:tcPr>
                    <a:solidFill>
                      <a:srgbClr val="E7E9FD"/>
                    </a:solidFill>
                  </a:tcPr>
                </a:tc>
                <a:tc>
                  <a:txBody>
                    <a:bodyPr/>
                    <a:lstStyle/>
                    <a:p>
                      <a:pPr/>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28313021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solidFill>
                      <a:srgbClr val="E7E9FD"/>
                    </a:solidFill>
                  </a:tcPr>
                </a:tc>
                <a:extLst>
                  <a:ext uri="{0D108BD9-81ED-4DB2-BD59-A6C34878D82A}">
                    <a16:rowId xmlns:a16="http://schemas.microsoft.com/office/drawing/2014/main" val="1562557185"/>
                  </a:ext>
                </a:extLst>
              </a:tr>
            </a:tbl>
          </a:graphicData>
        </a:graphic>
      </p:graphicFrame>
    </p:spTree>
    <p:custDataLst>
      <p:custData r:id="rId1"/>
      <p:custData r:id="rId2"/>
    </p:custDataLst>
    <p:extLst>
      <p:ext uri="{BB962C8B-B14F-4D97-AF65-F5344CB8AC3E}">
        <p14:creationId xmlns:p14="http://schemas.microsoft.com/office/powerpoint/2010/main" val="107655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bwMode="auto">
          <a:xfrm>
            <a:off x="6599356" y="658238"/>
            <a:ext cx="5436324" cy="5651081"/>
          </a:xfrm>
          <a:prstGeom prst="rect">
            <a:avLst/>
          </a:prstGeom>
          <a:solidFill>
            <a:schemeClr val="accent3">
              <a:lumMod val="20000"/>
              <a:lumOff val="80000"/>
            </a:schemeClr>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60" name="Rectangle 59"/>
          <p:cNvSpPr/>
          <p:nvPr/>
        </p:nvSpPr>
        <p:spPr bwMode="auto">
          <a:xfrm>
            <a:off x="370760" y="1322233"/>
            <a:ext cx="5358908" cy="1878502"/>
          </a:xfrm>
          <a:prstGeom prst="rect">
            <a:avLst/>
          </a:prstGeom>
          <a:solidFill>
            <a:srgbClr val="FFF2EB"/>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59" name="Rectangle 58"/>
          <p:cNvSpPr/>
          <p:nvPr/>
        </p:nvSpPr>
        <p:spPr bwMode="auto">
          <a:xfrm>
            <a:off x="370760" y="3841996"/>
            <a:ext cx="5358908" cy="2305153"/>
          </a:xfrm>
          <a:prstGeom prst="rect">
            <a:avLst/>
          </a:prstGeom>
          <a:solidFill>
            <a:srgbClr val="E2E2F6"/>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General model description:</a:t>
            </a:r>
          </a:p>
        </p:txBody>
      </p:sp>
      <p:sp>
        <p:nvSpPr>
          <p:cNvPr id="14" name="Slide Number Placeholder 3"/>
          <p:cNvSpPr txBox="1">
            <a:spLocks/>
          </p:cNvSpPr>
          <p:nvPr/>
        </p:nvSpPr>
        <p:spPr>
          <a:xfrm>
            <a:off x="8630961" y="6541200"/>
            <a:ext cx="324492"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fld id="{103EA872-A674-449B-A120-B97244F8E91D}" type="slidenum">
              <a:rPr lang="en-GB" smtClean="0"/>
              <a:pPr/>
              <a:t>6</a:t>
            </a:fld>
            <a:endParaRPr lang="en-GB" dirty="0"/>
          </a:p>
        </p:txBody>
      </p:sp>
      <p:sp>
        <p:nvSpPr>
          <p:cNvPr id="2" name="Slide Number Placeholder 1">
            <a:extLst>
              <a:ext uri="{FF2B5EF4-FFF2-40B4-BE49-F238E27FC236}">
                <a16:creationId xmlns:a16="http://schemas.microsoft.com/office/drawing/2014/main" id="{950CB0BE-91D0-A64B-841F-B548B55FD7CF}"/>
              </a:ext>
            </a:extLst>
          </p:cNvPr>
          <p:cNvSpPr>
            <a:spLocks noGrp="1"/>
          </p:cNvSpPr>
          <p:nvPr>
            <p:ph type="sldNum" sz="quarter" idx="11"/>
          </p:nvPr>
        </p:nvSpPr>
        <p:spPr/>
        <p:txBody>
          <a:bodyPr/>
          <a:lstStyle/>
          <a:p>
            <a:fld id="{103EA872-A674-449B-A120-B97244F8E91D}" type="slidenum">
              <a:rPr lang="en-GB" smtClean="0"/>
              <a:pPr/>
              <a:t>6</a:t>
            </a:fld>
            <a:endParaRPr lang="en-GB" dirty="0"/>
          </a:p>
        </p:txBody>
      </p:sp>
      <mc:AlternateContent xmlns:mc="http://schemas.openxmlformats.org/markup-compatibility/2006" xmlns:a14="http://schemas.microsoft.com/office/drawing/2010/main">
        <mc:Choice Requires="a14">
          <p:sp>
            <p:nvSpPr>
              <p:cNvPr id="33" name="Rectangle 32"/>
              <p:cNvSpPr/>
              <p:nvPr/>
            </p:nvSpPr>
            <p:spPr>
              <a:xfrm>
                <a:off x="514074" y="1933996"/>
                <a:ext cx="5215594" cy="11866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280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ctrlPr>
                        </m:fPr>
                        <m:num>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𝑑</m:t>
                          </m:r>
                          <m:sSub>
                            <m:sSubPr>
                              <m:ctrlP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𝑅</m:t>
                              </m:r>
                            </m:e>
                            <m:sub>
                              <m:r>
                                <a:rPr lang="en-GB"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𝑖</m:t>
                              </m:r>
                            </m:sub>
                          </m:sSub>
                        </m:num>
                        <m:den>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𝑑𝑡</m:t>
                          </m:r>
                        </m:den>
                      </m:f>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𝑟</m:t>
                          </m:r>
                        </m:e>
                        <m:sub>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𝑖</m:t>
                          </m:r>
                        </m:sub>
                      </m:sSub>
                      <m:r>
                        <a:rPr lang="en-GB" sz="28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d>
                        <m:dPr>
                          <m:ctrlPr>
                            <a:rPr lang="en-GB" sz="28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sSub>
                            <m:sSubPr>
                              <m:ctrlP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𝐾</m:t>
                              </m:r>
                            </m:e>
                            <m:sub>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𝑖</m:t>
                              </m:r>
                            </m:sub>
                          </m:sSub>
                          <m:r>
                            <m:rPr>
                              <m:nor/>
                            </m:rPr>
                            <a:rPr lang="en-GB" sz="2800" dirty="0">
                              <a:solidFill>
                                <a:schemeClr val="accent6">
                                  <a:lumMod val="50000"/>
                                </a:schemeClr>
                              </a:solidFill>
                            </a:rPr>
                            <m:t>−</m:t>
                          </m:r>
                          <m:sSub>
                            <m:sSubPr>
                              <m:ctrlP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𝑅</m:t>
                              </m:r>
                            </m:e>
                            <m:sub>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𝑖</m:t>
                              </m:r>
                            </m:sub>
                          </m:sSub>
                        </m:e>
                      </m:d>
                      <m:r>
                        <a:rPr lang="en-GB" sz="2800" b="0" i="1" smtClean="0">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m:t>
                      </m:r>
                      <m:nary>
                        <m:naryPr>
                          <m:chr m:val="∑"/>
                          <m:supHide m:val="on"/>
                          <m:ctrlP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7"/>
                            </m:rP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𝑗</m:t>
                          </m:r>
                        </m:sub>
                        <m:sup/>
                        <m:e>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𝐶</m:t>
                          </m:r>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m:t>
                          </m:r>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𝑖</m:t>
                          </m:r>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m:t>
                          </m:r>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𝑗</m:t>
                          </m:r>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𝑁</m:t>
                              </m:r>
                            </m:e>
                            <m:sub>
                              <m:r>
                                <a:rPr lang="en-GB" sz="2800" i="1">
                                  <a:solidFill>
                                    <a:schemeClr val="accent6">
                                      <a:lumMod val="50000"/>
                                    </a:schemeClr>
                                  </a:solidFill>
                                  <a:latin typeface="Cambria Math" panose="02040503050406030204" pitchFamily="18" charset="0"/>
                                  <a:ea typeface="Open Sans" panose="020B0606030504020204" pitchFamily="34" charset="0"/>
                                  <a:cs typeface="Open Sans" panose="020B0606030504020204" pitchFamily="34" charset="0"/>
                                </a:rPr>
                                <m:t>𝑗</m:t>
                              </m:r>
                            </m:sub>
                          </m:sSub>
                        </m:e>
                      </m:nary>
                    </m:oMath>
                  </m:oMathPara>
                </a14:m>
                <a:endParaRPr lang="en-GB" sz="2800" dirty="0">
                  <a:solidFill>
                    <a:schemeClr val="accent6">
                      <a:lumMod val="50000"/>
                    </a:schemeClr>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514074" y="1933996"/>
                <a:ext cx="5215594" cy="118667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8907265" y="3853479"/>
                <a:ext cx="2669449" cy="11378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𝜌</m:t>
                          </m:r>
                        </m:e>
                        <m:sub>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nary>
                        <m:naryPr>
                          <m:chr m:val="∑"/>
                          <m:supHide m:val="on"/>
                          <m:ctrlP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naryPr>
                        <m:sub>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sub>
                        <m:sup/>
                        <m:e>
                          <m:sSub>
                            <m:sSubPr>
                              <m:ctrlP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𝑅</m:t>
                              </m:r>
                            </m:e>
                            <m:sub>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sub>
                          </m:sSub>
                        </m:e>
                      </m:nary>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𝑏</m:t>
                          </m:r>
                        </m:e>
                        <m:sub>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𝑖𝑗</m:t>
                          </m:r>
                        </m:sub>
                      </m:sSub>
                    </m:oMath>
                  </m:oMathPara>
                </a14:m>
                <a:endParaRPr lang="en-GB" sz="2800" dirty="0">
                  <a:solidFill>
                    <a:schemeClr val="tx1"/>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8907265" y="3853479"/>
                <a:ext cx="2669449" cy="1137876"/>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031310" y="1983016"/>
                <a:ext cx="3639651" cy="1088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32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𝐶</m:t>
                      </m:r>
                      <m:d>
                        <m:dPr>
                          <m:ctrlP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e>
                      </m:d>
                      <m: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b>
                            <m:sSubPr>
                              <m:ctrlP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l-GR"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𝜌</m:t>
                              </m:r>
                            </m:e>
                            <m:sub>
                              <m: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r>
                            <a:rPr lang="en-GB" sz="32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𝑐</m:t>
                              </m:r>
                            </m:e>
                            <m:sub>
                              <m:r>
                                <a:rPr lang="en-GB" sz="3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𝑚𝑎𝑥</m:t>
                              </m:r>
                            </m:sub>
                          </m:sSub>
                        </m:num>
                        <m:den>
                          <m:sSub>
                            <m:sSubPr>
                              <m:ctrlP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l-GR"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𝜌</m:t>
                              </m:r>
                            </m:e>
                            <m:sub>
                              <m: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r>
                            <a:rPr lang="en-GB" sz="32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𝑐</m:t>
                              </m:r>
                            </m:e>
                            <m:sub>
                              <m:r>
                                <a:rPr lang="en-GB" sz="3200" i="1">
                                  <a:solidFill>
                                    <a:schemeClr val="tx1"/>
                                  </a:solidFill>
                                  <a:latin typeface="Cambria Math" panose="02040503050406030204" pitchFamily="18" charset="0"/>
                                  <a:ea typeface="Open Sans" panose="020B0606030504020204" pitchFamily="34" charset="0"/>
                                  <a:cs typeface="Open Sans" panose="020B0606030504020204" pitchFamily="34" charset="0"/>
                                </a:rPr>
                                <m:t>𝑚𝑎𝑥</m:t>
                              </m:r>
                            </m:sub>
                          </m:sSub>
                        </m:den>
                      </m:f>
                    </m:oMath>
                  </m:oMathPara>
                </a14:m>
                <a:endParaRPr lang="en-GB" sz="32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7031310" y="1983016"/>
                <a:ext cx="3639651" cy="1088631"/>
              </a:xfrm>
              <a:prstGeom prst="rect">
                <a:avLst/>
              </a:prstGeom>
              <a:blipFill>
                <a:blip r:embed="rId6"/>
                <a:stretch>
                  <a:fillRect/>
                </a:stretch>
              </a:blipFill>
            </p:spPr>
            <p:txBody>
              <a:bodyPr/>
              <a:lstStyle/>
              <a:p>
                <a:r>
                  <a:rPr lang="en-GB">
                    <a:noFill/>
                  </a:rPr>
                  <a:t> </a:t>
                </a:r>
              </a:p>
            </p:txBody>
          </p:sp>
        </mc:Fallback>
      </mc:AlternateContent>
      <p:sp>
        <p:nvSpPr>
          <p:cNvPr id="38" name="TextBox 37"/>
          <p:cNvSpPr txBox="1"/>
          <p:nvPr/>
        </p:nvSpPr>
        <p:spPr>
          <a:xfrm>
            <a:off x="460728" y="1394516"/>
            <a:ext cx="4280456" cy="43088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RESOURCES </a:t>
            </a:r>
            <a:r>
              <a:rPr lang="en-GB" sz="2000" b="1" dirty="0" err="1">
                <a:latin typeface="Open Sans" panose="020B0606030504020204" pitchFamily="34" charset="0"/>
                <a:ea typeface="Open Sans" panose="020B0606030504020204" pitchFamily="34" charset="0"/>
                <a:cs typeface="Open Sans" panose="020B0606030504020204" pitchFamily="34" charset="0"/>
              </a:rPr>
              <a:t>i</a:t>
            </a:r>
            <a:r>
              <a:rPr lang="en-GB" sz="2000" b="1" dirty="0">
                <a:latin typeface="Open Sans" panose="020B0606030504020204" pitchFamily="34" charset="0"/>
                <a:ea typeface="Open Sans" panose="020B0606030504020204" pitchFamily="34" charset="0"/>
                <a:cs typeface="Open Sans" panose="020B0606030504020204" pitchFamily="34" charset="0"/>
              </a:rPr>
              <a:t> – </a:t>
            </a:r>
            <a:r>
              <a:rPr lang="en-GB" sz="2800" b="1" dirty="0">
                <a:latin typeface="Ink Free" panose="03080402000500000000" pitchFamily="66" charset="0"/>
                <a:ea typeface="Open Sans" panose="020B0606030504020204" pitchFamily="34" charset="0"/>
                <a:cs typeface="Open Sans" panose="020B0606030504020204" pitchFamily="34" charset="0"/>
              </a:rPr>
              <a:t>Guano: </a:t>
            </a:r>
            <a:r>
              <a:rPr lang="en-GB" sz="2800" b="1" i="1" dirty="0">
                <a:latin typeface="Cambria Math" panose="02040503050406030204" pitchFamily="18" charset="0"/>
                <a:ea typeface="Cambria Math" panose="02040503050406030204" pitchFamily="18" charset="0"/>
                <a:cs typeface="Open Sans" panose="020B0606030504020204" pitchFamily="34" charset="0"/>
              </a:rPr>
              <a:t>R</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TextBox 41"/>
          <p:cNvSpPr txBox="1"/>
          <p:nvPr/>
        </p:nvSpPr>
        <p:spPr>
          <a:xfrm>
            <a:off x="514074" y="4005064"/>
            <a:ext cx="4397972" cy="43088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CONSUMERS j –</a:t>
            </a:r>
            <a:r>
              <a:rPr lang="en-GB" sz="2800" b="1" dirty="0">
                <a:latin typeface="Ink Free" panose="03080402000500000000" pitchFamily="66" charset="0"/>
                <a:ea typeface="Open Sans" panose="020B0606030504020204" pitchFamily="34" charset="0"/>
                <a:cs typeface="Open Sans" panose="020B0606030504020204" pitchFamily="34" charset="0"/>
              </a:rPr>
              <a:t>Beetles: </a:t>
            </a:r>
            <a:r>
              <a:rPr lang="en-GB" sz="2800" b="1" i="1" dirty="0">
                <a:latin typeface="Cambria Math" panose="02040503050406030204" pitchFamily="18" charset="0"/>
                <a:ea typeface="Cambria Math" panose="02040503050406030204" pitchFamily="18" charset="0"/>
                <a:cs typeface="Open Sans" panose="020B0606030504020204" pitchFamily="34" charset="0"/>
              </a:rPr>
              <a:t>N</a:t>
            </a:r>
            <a:endParaRPr lang="en-GB" sz="2800" b="1" dirty="0">
              <a:latin typeface="Ink Free" panose="03080402000500000000" pitchFamily="66" charset="0"/>
              <a:ea typeface="Open Sans" panose="020B0606030504020204" pitchFamily="34" charset="0"/>
              <a:cs typeface="Open Sans" panose="020B0606030504020204" pitchFamily="34" charset="0"/>
            </a:endParaRPr>
          </a:p>
        </p:txBody>
      </p:sp>
      <p:sp>
        <p:nvSpPr>
          <p:cNvPr id="49" name="TextBox 48"/>
          <p:cNvSpPr txBox="1"/>
          <p:nvPr/>
        </p:nvSpPr>
        <p:spPr>
          <a:xfrm>
            <a:off x="7031310" y="994406"/>
            <a:ext cx="4788346" cy="615553"/>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CONSUMPTION:</a:t>
            </a:r>
          </a:p>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Functional response for consumer j</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50" name="Rectangle 49"/>
              <p:cNvSpPr/>
              <p:nvPr/>
            </p:nvSpPr>
            <p:spPr>
              <a:xfrm>
                <a:off x="666474" y="4805536"/>
                <a:ext cx="3978397" cy="9228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280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fPr>
                        <m:num>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𝑑</m:t>
                          </m:r>
                          <m:sSub>
                            <m:sSubPr>
                              <m:ctrlP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𝑁</m:t>
                              </m:r>
                            </m:e>
                            <m:sub>
                              <m:r>
                                <a:rPr lang="en-GB"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𝑗</m:t>
                              </m:r>
                            </m:sub>
                          </m:sSub>
                        </m:num>
                        <m:den>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𝑑𝑡</m:t>
                          </m:r>
                        </m:den>
                      </m:f>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𝐶</m:t>
                      </m:r>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𝑖</m:t>
                      </m:r>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𝑗</m:t>
                      </m:r>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𝑁</m:t>
                          </m:r>
                        </m:e>
                        <m:sub>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𝑗</m:t>
                          </m:r>
                        </m:sub>
                      </m:sSub>
                      <m:r>
                        <a:rPr lang="en-GB"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𝑑</m:t>
                          </m:r>
                        </m:e>
                        <m:sub>
                          <m:r>
                            <a:rPr lang="en-GB" sz="2800" b="0" i="1" smtClean="0">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𝑗</m:t>
                          </m:r>
                        </m:sub>
                      </m:sSub>
                      <m:r>
                        <a:rPr lang="en-GB" sz="2800" i="1">
                          <a:solidFill>
                            <a:schemeClr val="accent4">
                              <a:lumMod val="75000"/>
                              <a:lumOff val="2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𝑁</m:t>
                          </m:r>
                        </m:e>
                        <m:sub>
                          <m:r>
                            <a:rPr lang="en-GB" sz="2800" i="1">
                              <a:solidFill>
                                <a:schemeClr val="accent4">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𝑗</m:t>
                          </m:r>
                        </m:sub>
                      </m:sSub>
                    </m:oMath>
                  </m:oMathPara>
                </a14:m>
                <a:endParaRPr lang="en-GB" sz="2800" dirty="0">
                  <a:solidFill>
                    <a:schemeClr val="accent4">
                      <a:lumMod val="75000"/>
                      <a:lumOff val="25000"/>
                    </a:schemeClr>
                  </a:solidFill>
                </a:endParaRPr>
              </a:p>
            </p:txBody>
          </p:sp>
        </mc:Choice>
        <mc:Fallback xmlns="">
          <p:sp>
            <p:nvSpPr>
              <p:cNvPr id="50" name="Rectangle 49"/>
              <p:cNvSpPr>
                <a:spLocks noRot="1" noChangeAspect="1" noMove="1" noResize="1" noEditPoints="1" noAdjustHandles="1" noChangeArrowheads="1" noChangeShapeType="1" noTextEdit="1"/>
              </p:cNvSpPr>
              <p:nvPr/>
            </p:nvSpPr>
            <p:spPr>
              <a:xfrm>
                <a:off x="666474" y="4805536"/>
                <a:ext cx="3978397" cy="922881"/>
              </a:xfrm>
              <a:prstGeom prst="rect">
                <a:avLst/>
              </a:prstGeom>
              <a:blipFill>
                <a:blip r:embed="rId7"/>
                <a:stretch>
                  <a:fillRect/>
                </a:stretch>
              </a:blipFill>
            </p:spPr>
            <p:txBody>
              <a:bodyPr/>
              <a:lstStyle/>
              <a:p>
                <a:r>
                  <a:rPr lang="en-GB">
                    <a:noFill/>
                  </a:rPr>
                  <a:t> </a:t>
                </a:r>
              </a:p>
            </p:txBody>
          </p:sp>
        </mc:Fallback>
      </mc:AlternateContent>
      <p:sp>
        <p:nvSpPr>
          <p:cNvPr id="54" name="TextBox 53"/>
          <p:cNvSpPr txBox="1"/>
          <p:nvPr/>
        </p:nvSpPr>
        <p:spPr>
          <a:xfrm>
            <a:off x="7031310" y="3540032"/>
            <a:ext cx="4788346" cy="30777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For SUBSTITUTIONAL resources:</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57" name="TextBox 56"/>
          <p:cNvSpPr txBox="1"/>
          <p:nvPr/>
        </p:nvSpPr>
        <p:spPr>
          <a:xfrm>
            <a:off x="7031310" y="5194969"/>
            <a:ext cx="4788346" cy="30777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For ESSENTIAL resources:</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58" name="Rectangle 57"/>
              <p:cNvSpPr/>
              <p:nvPr/>
            </p:nvSpPr>
            <p:spPr>
              <a:xfrm>
                <a:off x="8944585" y="5589240"/>
                <a:ext cx="3029804"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𝜌</m:t>
                          </m:r>
                        </m:e>
                        <m:sub>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m:rPr>
                          <m:sty m:val="p"/>
                        </m:rPr>
                        <a:rPr lang="en-GB" sz="2800" b="0" i="0"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min</m:t>
                      </m:r>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𝑅</m:t>
                          </m:r>
                        </m:e>
                        <m:sub>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sSub>
                        <m:sSubPr>
                          <m:ctrlP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GB" sz="2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𝑏</m:t>
                          </m:r>
                        </m:e>
                        <m:sub>
                          <m:r>
                            <a:rPr lang="en-GB" sz="28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r>
                            <a:rPr lang="en-GB" sz="2800" i="1">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r>
                        <a:rPr lang="en-GB" sz="2800" b="0" i="0"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oMath>
                  </m:oMathPara>
                </a14:m>
                <a:endParaRPr lang="en-GB" sz="2800" dirty="0">
                  <a:solidFill>
                    <a:schemeClr val="tx1"/>
                  </a:solidFill>
                </a:endParaRPr>
              </a:p>
            </p:txBody>
          </p:sp>
        </mc:Choice>
        <mc:Fallback xmlns="">
          <p:sp>
            <p:nvSpPr>
              <p:cNvPr id="58" name="Rectangle 57"/>
              <p:cNvSpPr>
                <a:spLocks noRot="1" noChangeAspect="1" noMove="1" noResize="1" noEditPoints="1" noAdjustHandles="1" noChangeArrowheads="1" noChangeShapeType="1" noTextEdit="1"/>
              </p:cNvSpPr>
              <p:nvPr/>
            </p:nvSpPr>
            <p:spPr>
              <a:xfrm>
                <a:off x="8944585" y="5589240"/>
                <a:ext cx="3029804" cy="557910"/>
              </a:xfrm>
              <a:prstGeom prst="rect">
                <a:avLst/>
              </a:prstGeom>
              <a:blipFill>
                <a:blip r:embed="rId8"/>
                <a:stretch>
                  <a:fillRect/>
                </a:stretch>
              </a:blipFill>
            </p:spPr>
            <p:txBody>
              <a:bodyPr/>
              <a:lstStyle/>
              <a:p>
                <a:r>
                  <a:rPr lang="en-GB">
                    <a:noFill/>
                  </a:rPr>
                  <a:t> </a:t>
                </a:r>
              </a:p>
            </p:txBody>
          </p:sp>
        </mc:Fallback>
      </mc:AlternateContent>
      <p:sp>
        <p:nvSpPr>
          <p:cNvPr id="17" name="Arc 16"/>
          <p:cNvSpPr/>
          <p:nvPr/>
        </p:nvSpPr>
        <p:spPr bwMode="auto">
          <a:xfrm rot="18231643" flipH="1">
            <a:off x="8466706" y="2599050"/>
            <a:ext cx="2004312" cy="1892516"/>
          </a:xfrm>
          <a:prstGeom prst="arc">
            <a:avLst/>
          </a:prstGeom>
          <a:noFill/>
          <a:ln w="19050" cap="flat" cmpd="sng" algn="ctr">
            <a:solidFill>
              <a:srgbClr val="000000">
                <a:alpha val="60000"/>
              </a:srgbClr>
            </a:solidFill>
            <a:prstDash val="solid"/>
            <a:miter lim="800000"/>
            <a:headEnd type="none" w="med" len="med"/>
            <a:tailEnd type="arrow" w="med" len="med"/>
          </a:ln>
          <a:effectLst/>
        </p:spPr>
        <p:txBody>
          <a:bodyPr rtlCol="0" anchor="ctr"/>
          <a:lstStyle/>
          <a:p>
            <a:pPr algn="ctr"/>
            <a:endParaRPr lang="en-GB"/>
          </a:p>
        </p:txBody>
      </p:sp>
      <p:sp>
        <p:nvSpPr>
          <p:cNvPr id="62" name="Arc 61"/>
          <p:cNvSpPr/>
          <p:nvPr/>
        </p:nvSpPr>
        <p:spPr bwMode="auto">
          <a:xfrm rot="17569724" flipH="1">
            <a:off x="7405217" y="2467081"/>
            <a:ext cx="4664608" cy="2500459"/>
          </a:xfrm>
          <a:prstGeom prst="arc">
            <a:avLst>
              <a:gd name="adj1" fmla="val 16200000"/>
              <a:gd name="adj2" fmla="val 347436"/>
            </a:avLst>
          </a:prstGeom>
          <a:noFill/>
          <a:ln w="19050" cap="flat" cmpd="sng" algn="ctr">
            <a:solidFill>
              <a:srgbClr val="000000">
                <a:alpha val="60000"/>
              </a:srgbClr>
            </a:solidFill>
            <a:prstDash val="solid"/>
            <a:miter lim="800000"/>
            <a:headEnd type="none" w="med" len="med"/>
            <a:tailEnd type="arrow" w="med" len="med"/>
          </a:ln>
          <a:effectLst/>
        </p:spPr>
        <p:txBody>
          <a:bodyPr rtlCol="0" anchor="ctr"/>
          <a:lstStyle/>
          <a:p>
            <a:pPr algn="ctr"/>
            <a:endParaRPr lang="en-GB"/>
          </a:p>
        </p:txBody>
      </p:sp>
      <p:sp>
        <p:nvSpPr>
          <p:cNvPr id="63" name="Arc 62"/>
          <p:cNvSpPr/>
          <p:nvPr/>
        </p:nvSpPr>
        <p:spPr bwMode="auto">
          <a:xfrm rot="9363693" flipH="1">
            <a:off x="-1990905" y="2803347"/>
            <a:ext cx="9430565" cy="2500459"/>
          </a:xfrm>
          <a:prstGeom prst="arc">
            <a:avLst>
              <a:gd name="adj1" fmla="val 16200000"/>
              <a:gd name="adj2" fmla="val 21312852"/>
            </a:avLst>
          </a:prstGeom>
          <a:noFill/>
          <a:ln w="19050" cap="flat" cmpd="sng" algn="ctr">
            <a:solidFill>
              <a:srgbClr val="000000">
                <a:alpha val="60000"/>
              </a:srgbClr>
            </a:solidFill>
            <a:prstDash val="solid"/>
            <a:miter lim="800000"/>
            <a:headEnd type="none" w="med" len="med"/>
            <a:tailEnd type="arrow" w="med" len="med"/>
          </a:ln>
          <a:effectLst/>
        </p:spPr>
        <p:txBody>
          <a:bodyPr rtlCol="0" anchor="ctr"/>
          <a:lstStyle/>
          <a:p>
            <a:pPr algn="ctr"/>
            <a:endParaRPr lang="en-GB"/>
          </a:p>
        </p:txBody>
      </p:sp>
      <p:sp>
        <p:nvSpPr>
          <p:cNvPr id="64" name="Arc 63"/>
          <p:cNvSpPr/>
          <p:nvPr/>
        </p:nvSpPr>
        <p:spPr bwMode="auto">
          <a:xfrm rot="11436556" flipH="1">
            <a:off x="2462792" y="395778"/>
            <a:ext cx="4960269" cy="2500459"/>
          </a:xfrm>
          <a:prstGeom prst="arc">
            <a:avLst>
              <a:gd name="adj1" fmla="val 16200000"/>
              <a:gd name="adj2" fmla="val 20465099"/>
            </a:avLst>
          </a:prstGeom>
          <a:noFill/>
          <a:ln w="19050" cap="flat" cmpd="sng" algn="ctr">
            <a:solidFill>
              <a:srgbClr val="000000">
                <a:alpha val="60000"/>
              </a:srgbClr>
            </a:solidFill>
            <a:prstDash val="solid"/>
            <a:miter lim="800000"/>
            <a:headEnd type="none" w="med" len="med"/>
            <a:tailEnd type="arrow" w="med" len="med"/>
          </a:ln>
          <a:effectLst/>
        </p:spPr>
        <p:txBody>
          <a:bodyPr rtlCol="0" anchor="ctr"/>
          <a:lstStyle/>
          <a:p>
            <a:pPr algn="ctr"/>
            <a:endParaRPr lang="en-GB"/>
          </a:p>
        </p:txBody>
      </p:sp>
    </p:spTree>
    <p:custDataLst>
      <p:custData r:id="rId1"/>
      <p:custData r:id="rId2"/>
    </p:custDataLst>
    <p:extLst>
      <p:ext uri="{BB962C8B-B14F-4D97-AF65-F5344CB8AC3E}">
        <p14:creationId xmlns:p14="http://schemas.microsoft.com/office/powerpoint/2010/main" val="1885021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auto">
          <a:xfrm>
            <a:off x="325784" y="3923208"/>
            <a:ext cx="3445395" cy="2335014"/>
          </a:xfrm>
          <a:prstGeom prst="rect">
            <a:avLst/>
          </a:prstGeom>
          <a:solidFill>
            <a:schemeClr val="accent3">
              <a:lumMod val="20000"/>
              <a:lumOff val="80000"/>
            </a:schemeClr>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1: Two consumers &amp; One resource</a:t>
            </a:r>
          </a:p>
        </p:txBody>
      </p:sp>
      <p:sp>
        <p:nvSpPr>
          <p:cNvPr id="14" name="Slide Number Placeholder 3"/>
          <p:cNvSpPr txBox="1">
            <a:spLocks/>
          </p:cNvSpPr>
          <p:nvPr/>
        </p:nvSpPr>
        <p:spPr>
          <a:xfrm>
            <a:off x="8630961" y="6541200"/>
            <a:ext cx="324492" cy="316800"/>
          </a:xfrm>
          <a:prstGeom prst="rect">
            <a:avLst/>
          </a:prstGeom>
        </p:spPr>
        <p:txBody>
          <a:bodyPr vert="horz" lIns="0" tIns="0" rIns="0" bIns="0" rtlCol="0" anchor="ctr" anchorCtr="0"/>
          <a:lstStyle>
            <a:defPPr>
              <a:defRPr lang="da-DK"/>
            </a:defPPr>
            <a:lvl1pPr algn="l" rtl="0" fontAlgn="base">
              <a:spcBef>
                <a:spcPct val="50000"/>
              </a:spcBef>
              <a:spcAft>
                <a:spcPct val="0"/>
              </a:spcAft>
              <a:defRPr sz="700" b="1" kern="1200">
                <a:solidFill>
                  <a:schemeClr val="bg1"/>
                </a:solidFill>
                <a:latin typeface="+mn-lt"/>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fld id="{103EA872-A674-449B-A120-B97244F8E91D}" type="slidenum">
              <a:rPr lang="en-GB" smtClean="0"/>
              <a:pPr/>
              <a:t>7</a:t>
            </a:fld>
            <a:endParaRPr lang="en-GB" dirty="0"/>
          </a:p>
        </p:txBody>
      </p:sp>
      <mc:AlternateContent xmlns:mc="http://schemas.openxmlformats.org/markup-compatibility/2006" xmlns:a14="http://schemas.microsoft.com/office/drawing/2010/main">
        <mc:Choice Requires="a14">
          <p:sp>
            <p:nvSpPr>
              <p:cNvPr id="53" name="TextBox 52"/>
              <p:cNvSpPr txBox="1"/>
              <p:nvPr/>
            </p:nvSpPr>
            <p:spPr>
              <a:xfrm>
                <a:off x="5086060" y="1088145"/>
                <a:ext cx="6968104" cy="1418530"/>
              </a:xfrm>
              <a:prstGeom prst="rect">
                <a:avLst/>
              </a:prstGeom>
              <a:noFill/>
            </p:spPr>
            <p:txBody>
              <a:bodyPr wrap="square" lIns="0" tIns="0" rIns="0" bIns="0" rtlCol="0">
                <a:spAutoFit/>
              </a:bodyPr>
              <a:lstStyle/>
              <a:p>
                <a:pPr algn="ctr">
                  <a:lnSpc>
                    <a:spcPct val="150000"/>
                  </a:lnSpc>
                  <a:spcBef>
                    <a:spcPts val="0"/>
                  </a:spcBef>
                </a:pPr>
                <a14:m>
                  <m:oMathPara xmlns:m="http://schemas.openxmlformats.org/officeDocument/2006/math">
                    <m:oMathParaPr>
                      <m:jc m:val="centerGroup"/>
                    </m:oMathParaPr>
                    <m:oMath xmlns:m="http://schemas.openxmlformats.org/officeDocument/2006/math">
                      <m:f>
                        <m:fPr>
                          <m:ctrlPr>
                            <a:rPr lang="en-GB" sz="140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𝑑𝑅</m:t>
                          </m:r>
                        </m:num>
                        <m:den>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𝑟</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d>
                        <m:d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𝐾</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e>
                      </m:d>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b>
                          </m:sSub>
                        </m:den>
                      </m:f>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    </m:t>
                      </m:r>
                      <m:d>
                        <m:dPr>
                          <m:begChr m:val="["/>
                          <m:endChr m:val="]"/>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𝑔</m:t>
                              </m:r>
                            </m:num>
                            <m:den>
                              <m:sSup>
                                <m:sSupPr>
                                  <m:ctrlP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1400" i="1">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1400" b="0" i="1" smtClean="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m:oMathPara>
                </a14:m>
                <a:endParaRPr lang="en-GB" i="1" dirty="0">
                  <a:solidFill>
                    <a:schemeClr val="tx1"/>
                  </a:solidFill>
                  <a:latin typeface="Cambria Math" panose="02040503050406030204" pitchFamily="18" charset="0"/>
                  <a:ea typeface="Cambria Math" panose="02040503050406030204" pitchFamily="18" charset="0"/>
                  <a:cs typeface="Open Sans" panose="020B0606030504020204" pitchFamily="34" charset="0"/>
                </a:endParaRPr>
              </a:p>
              <a:p>
                <a:pPr>
                  <a:lnSpc>
                    <a:spcPct val="150000"/>
                  </a:lnSpc>
                  <a:spcBef>
                    <a:spcPts val="0"/>
                  </a:spcBef>
                </a:pPr>
                <a:endParaRPr lang="en-GB" i="1" dirty="0">
                  <a:latin typeface="Cambria Math" panose="02040503050406030204" pitchFamily="18" charset="0"/>
                  <a:ea typeface="Cambria Math" panose="02040503050406030204" pitchFamily="18" charset="0"/>
                  <a:cs typeface="Open Sans" panose="020B0606030504020204" pitchFamily="34" charset="0"/>
                </a:endParaRPr>
              </a:p>
              <a:p>
                <a:pPr algn="ctr">
                  <a:lnSpc>
                    <a:spcPct val="150000"/>
                  </a:lnSpc>
                  <a:spcBef>
                    <a:spcPts val="0"/>
                  </a:spcBef>
                </a:pPr>
                <a:endParaRPr lang="en-GB"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5086060" y="1088145"/>
                <a:ext cx="6968104" cy="1418530"/>
              </a:xfrm>
              <a:prstGeom prst="rect">
                <a:avLst/>
              </a:prstGeom>
              <a:blipFill>
                <a:blip r:embed="rId4"/>
                <a:stretch>
                  <a:fillRect/>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950CB0BE-91D0-A64B-841F-B548B55FD7CF}"/>
              </a:ext>
            </a:extLst>
          </p:cNvPr>
          <p:cNvSpPr>
            <a:spLocks noGrp="1"/>
          </p:cNvSpPr>
          <p:nvPr>
            <p:ph type="sldNum" sz="quarter" idx="11"/>
          </p:nvPr>
        </p:nvSpPr>
        <p:spPr/>
        <p:txBody>
          <a:bodyPr/>
          <a:lstStyle/>
          <a:p>
            <a:fld id="{103EA872-A674-449B-A120-B97244F8E91D}" type="slidenum">
              <a:rPr lang="en-GB" smtClean="0"/>
              <a:pPr/>
              <a:t>7</a:t>
            </a:fld>
            <a:endParaRPr lang="en-GB" dirty="0"/>
          </a:p>
        </p:txBody>
      </p:sp>
      <p:grpSp>
        <p:nvGrpSpPr>
          <p:cNvPr id="19" name="Group 18"/>
          <p:cNvGrpSpPr/>
          <p:nvPr/>
        </p:nvGrpSpPr>
        <p:grpSpPr>
          <a:xfrm>
            <a:off x="325785" y="1137771"/>
            <a:ext cx="5066417" cy="2640789"/>
            <a:chOff x="5894839" y="1039459"/>
            <a:chExt cx="6230784" cy="3247696"/>
          </a:xfrm>
        </p:grpSpPr>
        <p:sp>
          <p:nvSpPr>
            <p:cNvPr id="30" name="Rectangle 29"/>
            <p:cNvSpPr>
              <a:spLocks noChangeAspect="1"/>
            </p:cNvSpPr>
            <p:nvPr/>
          </p:nvSpPr>
          <p:spPr bwMode="auto">
            <a:xfrm>
              <a:off x="5894839" y="1039459"/>
              <a:ext cx="6121227" cy="3240359"/>
            </a:xfrm>
            <a:prstGeom prst="rect">
              <a:avLst/>
            </a:prstGeom>
            <a:solidFill>
              <a:schemeClr val="accent5">
                <a:lumMod val="20000"/>
                <a:lumOff val="80000"/>
              </a:schemeClr>
            </a:solidFill>
            <a:ln w="9525" cap="flat" cmpd="sng" algn="ctr">
              <a:no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6" name="Oval 5"/>
            <p:cNvSpPr>
              <a:spLocks noChangeAspect="1"/>
            </p:cNvSpPr>
            <p:nvPr/>
          </p:nvSpPr>
          <p:spPr bwMode="auto">
            <a:xfrm>
              <a:off x="10191243" y="1111586"/>
              <a:ext cx="1080000" cy="1080000"/>
            </a:xfrm>
            <a:prstGeom prst="ellipse">
              <a:avLst/>
            </a:prstGeom>
            <a:noFill/>
            <a:ln w="38100" cap="flat" cmpd="sng" algn="ctr">
              <a:solidFill>
                <a:schemeClr val="accent2">
                  <a:lumMod val="75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mc:AlternateContent xmlns:mc="http://schemas.openxmlformats.org/markup-compatibility/2006" xmlns:a14="http://schemas.microsoft.com/office/drawing/2010/main">
          <mc:Choice Requires="a14">
            <p:sp>
              <p:nvSpPr>
                <p:cNvPr id="36" name="Rectangle 35"/>
                <p:cNvSpPr/>
                <p:nvPr/>
              </p:nvSpPr>
              <p:spPr>
                <a:xfrm>
                  <a:off x="10260523" y="1326510"/>
                  <a:ext cx="1190872" cy="567765"/>
                </a:xfrm>
                <a:prstGeom prst="rect">
                  <a:avLst/>
                </a:prstGeom>
              </p:spPr>
              <p:txBody>
                <a:bodyPr wrap="square">
                  <a:spAutoFit/>
                </a:bodyPr>
                <a:lstStyle/>
                <a:p>
                  <a:pPr algn="ctr">
                    <a:spcBef>
                      <a:spcPts val="0"/>
                    </a:spcBef>
                  </a:pPr>
                  <a14:m>
                    <m:oMathPara xmlns:m="http://schemas.openxmlformats.org/officeDocument/2006/math">
                      <m:oMathParaPr>
                        <m:jc m:val="centerGroup"/>
                      </m:oMathParaPr>
                      <m:oMath xmlns:m="http://schemas.openxmlformats.org/officeDocument/2006/math">
                        <m:sSub>
                          <m:sSubPr>
                            <m:ctrlPr>
                              <a:rPr lang="en-GB" sz="2400" b="1"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400" b="1"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𝑵</m:t>
                            </m:r>
                          </m:e>
                          <m:sub>
                            <m:r>
                              <a:rPr lang="en-GB" sz="2400" b="1"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𝟏</m:t>
                            </m:r>
                          </m:sub>
                        </m:sSub>
                      </m:oMath>
                    </m:oMathPara>
                  </a14:m>
                  <a:endParaRPr lang="en-GB" sz="2400" b="1" i="1"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endParaRPr>
                </a:p>
              </p:txBody>
            </p:sp>
          </mc:Choice>
          <mc:Fallback xmlns="">
            <p:sp>
              <p:nvSpPr>
                <p:cNvPr id="36" name="Rectangle 35"/>
                <p:cNvSpPr>
                  <a:spLocks noRot="1" noChangeAspect="1" noMove="1" noResize="1" noEditPoints="1" noAdjustHandles="1" noChangeArrowheads="1" noChangeShapeType="1" noTextEdit="1"/>
                </p:cNvSpPr>
                <p:nvPr/>
              </p:nvSpPr>
              <p:spPr>
                <a:xfrm>
                  <a:off x="10260523" y="1326510"/>
                  <a:ext cx="1190872" cy="567765"/>
                </a:xfrm>
                <a:prstGeom prst="rect">
                  <a:avLst/>
                </a:prstGeom>
                <a:blipFill>
                  <a:blip r:embed="rId5"/>
                  <a:stretch>
                    <a:fillRect b="-3947"/>
                  </a:stretch>
                </a:blipFill>
              </p:spPr>
              <p:txBody>
                <a:bodyPr/>
                <a:lstStyle/>
                <a:p>
                  <a:r>
                    <a:rPr lang="en-GB">
                      <a:noFill/>
                    </a:rPr>
                    <a:t> </a:t>
                  </a:r>
                </a:p>
              </p:txBody>
            </p:sp>
          </mc:Fallback>
        </mc:AlternateContent>
        <p:sp>
          <p:nvSpPr>
            <p:cNvPr id="37" name="Rectangle 36"/>
            <p:cNvSpPr/>
            <p:nvPr/>
          </p:nvSpPr>
          <p:spPr>
            <a:xfrm>
              <a:off x="6540399" y="1909007"/>
              <a:ext cx="1188121" cy="719168"/>
            </a:xfrm>
            <a:prstGeom prst="rect">
              <a:avLst/>
            </a:prstGeom>
          </p:spPr>
          <p:txBody>
            <a:bodyPr wrap="square">
              <a:spAutoFit/>
            </a:bodyPr>
            <a:lstStyle/>
            <a:p>
              <a:pPr algn="ctr">
                <a:spcBef>
                  <a:spcPts val="0"/>
                </a:spcBef>
              </a:pPr>
              <a:r>
                <a:rPr lang="en-GB" sz="3200" b="1" i="1" dirty="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rPr>
                <a:t>R</a:t>
              </a:r>
              <a:endParaRPr lang="en-GB" sz="2400" b="1" i="1" dirty="0">
                <a:solidFill>
                  <a:schemeClr val="accent6">
                    <a:lumMod val="50000"/>
                  </a:schemeClr>
                </a:solidFill>
                <a:latin typeface="Cambria Math" panose="02040503050406030204" pitchFamily="18" charset="0"/>
                <a:ea typeface="Cambria Math" panose="02040503050406030204" pitchFamily="18" charset="0"/>
                <a:cs typeface="Open Sans" panose="020B0606030504020204" pitchFamily="34" charset="0"/>
              </a:endParaRPr>
            </a:p>
          </p:txBody>
        </p:sp>
        <p:cxnSp>
          <p:nvCxnSpPr>
            <p:cNvPr id="11" name="Straight Arrow Connector 10"/>
            <p:cNvCxnSpPr/>
            <p:nvPr/>
          </p:nvCxnSpPr>
          <p:spPr bwMode="auto">
            <a:xfrm flipV="1">
              <a:off x="7443244" y="1643909"/>
              <a:ext cx="3095124" cy="626325"/>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a:off x="10907497" y="1857703"/>
              <a:ext cx="576064" cy="512802"/>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854415-2825-D046-90A7-396C2DF2DCD7}"/>
                    </a:ext>
                  </a:extLst>
                </p:cNvPr>
                <p:cNvSpPr txBox="1"/>
                <p:nvPr/>
              </p:nvSpPr>
              <p:spPr>
                <a:xfrm>
                  <a:off x="6143441" y="1964478"/>
                  <a:ext cx="489935" cy="340659"/>
                </a:xfrm>
                <a:prstGeom prst="rect">
                  <a:avLst/>
                </a:prstGeom>
                <a:noFill/>
              </p:spPr>
              <p:txBody>
                <a:bodyPr wrap="none" lIns="0" tIns="0" rIns="0" bIns="0" rtlCol="0">
                  <a:spAutoFit/>
                </a:bodyPr>
                <a:lstStyle/>
                <a:p>
                  <a:pPr algn="l">
                    <a:spcBef>
                      <a:spcPts val="432"/>
                    </a:spcBef>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𝑟</m:t>
                        </m:r>
                        <m:r>
                          <a:rPr lang="en-GB" sz="1800" b="0" i="1" smtClean="0">
                            <a:latin typeface="Cambria Math" panose="02040503050406030204" pitchFamily="18" charset="0"/>
                          </a:rPr>
                          <m:t> </m:t>
                        </m:r>
                        <m:r>
                          <a:rPr lang="en-GB" sz="1800" b="0" i="1" smtClean="0">
                            <a:latin typeface="Cambria Math" panose="02040503050406030204" pitchFamily="18" charset="0"/>
                            <a:ea typeface="Cambria Math" panose="02040503050406030204" pitchFamily="18" charset="0"/>
                          </a:rPr>
                          <m:t>𝐾</m:t>
                        </m:r>
                      </m:oMath>
                    </m:oMathPara>
                  </a14:m>
                  <a:endParaRPr lang="en-GB" sz="1800" dirty="0" err="1">
                    <a:latin typeface="+mn-lt"/>
                  </a:endParaRPr>
                </a:p>
              </p:txBody>
            </p:sp>
          </mc:Choice>
          <mc:Fallback xmlns="">
            <p:sp>
              <p:nvSpPr>
                <p:cNvPr id="4" name="TextBox 3">
                  <a:extLst>
                    <a:ext uri="{FF2B5EF4-FFF2-40B4-BE49-F238E27FC236}">
                      <a16:creationId xmlns:a16="http://schemas.microsoft.com/office/drawing/2014/main" id="{12854415-2825-D046-90A7-396C2DF2DCD7}"/>
                    </a:ext>
                  </a:extLst>
                </p:cNvPr>
                <p:cNvSpPr txBox="1">
                  <a:spLocks noRot="1" noChangeAspect="1" noMove="1" noResize="1" noEditPoints="1" noAdjustHandles="1" noChangeArrowheads="1" noChangeShapeType="1" noTextEdit="1"/>
                </p:cNvSpPr>
                <p:nvPr/>
              </p:nvSpPr>
              <p:spPr>
                <a:xfrm>
                  <a:off x="6143441" y="1964478"/>
                  <a:ext cx="489935" cy="340659"/>
                </a:xfrm>
                <a:prstGeom prst="rect">
                  <a:avLst/>
                </a:prstGeom>
                <a:blipFill>
                  <a:blip r:embed="rId6"/>
                  <a:stretch>
                    <a:fillRect l="-7692" r="-10769" b="-11111"/>
                  </a:stretch>
                </a:blipFill>
              </p:spPr>
              <p:txBody>
                <a:bodyPr/>
                <a:lstStyle/>
                <a:p>
                  <a:r>
                    <a:rPr lang="en-GB">
                      <a:noFill/>
                    </a:rPr>
                    <a:t> </a:t>
                  </a:r>
                </a:p>
              </p:txBody>
            </p:sp>
          </mc:Fallback>
        </mc:AlternateContent>
        <p:sp>
          <p:nvSpPr>
            <p:cNvPr id="35" name="Oval 34">
              <a:extLst>
                <a:ext uri="{FF2B5EF4-FFF2-40B4-BE49-F238E27FC236}">
                  <a16:creationId xmlns:a16="http://schemas.microsoft.com/office/drawing/2014/main" id="{732E0E34-D09B-8A41-A8B5-EF3AA89368F3}"/>
                </a:ext>
              </a:extLst>
            </p:cNvPr>
            <p:cNvSpPr>
              <a:spLocks noChangeAspect="1"/>
            </p:cNvSpPr>
            <p:nvPr/>
          </p:nvSpPr>
          <p:spPr bwMode="auto">
            <a:xfrm>
              <a:off x="10191243" y="2667668"/>
              <a:ext cx="1080000" cy="1080000"/>
            </a:xfrm>
            <a:prstGeom prst="ellipse">
              <a:avLst/>
            </a:prstGeom>
            <a:noFill/>
            <a:ln w="38100" cap="flat" cmpd="sng" algn="ctr">
              <a:solidFill>
                <a:schemeClr val="accent2">
                  <a:lumMod val="75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p:sp>
          <p:nvSpPr>
            <p:cNvPr id="39" name="Oval 38">
              <a:extLst>
                <a:ext uri="{FF2B5EF4-FFF2-40B4-BE49-F238E27FC236}">
                  <a16:creationId xmlns:a16="http://schemas.microsoft.com/office/drawing/2014/main" id="{7C2589A5-74C3-7B45-BB8A-DEE08F6A98F4}"/>
                </a:ext>
              </a:extLst>
            </p:cNvPr>
            <p:cNvSpPr>
              <a:spLocks noChangeAspect="1"/>
            </p:cNvSpPr>
            <p:nvPr/>
          </p:nvSpPr>
          <p:spPr bwMode="auto">
            <a:xfrm>
              <a:off x="6639663" y="1793888"/>
              <a:ext cx="1080000" cy="1080000"/>
            </a:xfrm>
            <a:prstGeom prst="ellipse">
              <a:avLst/>
            </a:prstGeom>
            <a:noFill/>
            <a:ln w="38100" cap="flat" cmpd="sng" algn="ctr">
              <a:solidFill>
                <a:schemeClr val="accent6">
                  <a:lumMod val="50000"/>
                </a:schemeClr>
              </a:solidFill>
              <a:prstDash val="solid"/>
              <a:miter lim="800000"/>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effectLst/>
                <a:latin typeface="+mn-lt"/>
                <a:ea typeface="ＭＳ Ｐゴシック" pitchFamily="-80" charset="-128"/>
              </a:endParaRPr>
            </a:p>
          </p:txBody>
        </p:sp>
        <p:cxnSp>
          <p:nvCxnSpPr>
            <p:cNvPr id="40" name="Straight Arrow Connector 39">
              <a:extLst>
                <a:ext uri="{FF2B5EF4-FFF2-40B4-BE49-F238E27FC236}">
                  <a16:creationId xmlns:a16="http://schemas.microsoft.com/office/drawing/2014/main" id="{C53A67D0-637E-524A-BBD0-84A8FED7F50F}"/>
                </a:ext>
              </a:extLst>
            </p:cNvPr>
            <p:cNvCxnSpPr/>
            <p:nvPr/>
          </p:nvCxnSpPr>
          <p:spPr bwMode="auto">
            <a:xfrm>
              <a:off x="6014659" y="2333888"/>
              <a:ext cx="936104" cy="0"/>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8D525121-51C3-E74D-B5D6-F29972FEFDC4}"/>
                </a:ext>
              </a:extLst>
            </p:cNvPr>
            <p:cNvCxnSpPr/>
            <p:nvPr/>
          </p:nvCxnSpPr>
          <p:spPr bwMode="auto">
            <a:xfrm>
              <a:off x="7424495" y="2426769"/>
              <a:ext cx="3032957" cy="775932"/>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808D2152-526F-F745-A3A6-F25A17678A0B}"/>
                    </a:ext>
                  </a:extLst>
                </p:cNvPr>
                <p:cNvSpPr/>
                <p:nvPr/>
              </p:nvSpPr>
              <p:spPr>
                <a:xfrm>
                  <a:off x="10213500" y="2899690"/>
                  <a:ext cx="1190872" cy="567765"/>
                </a:xfrm>
                <a:prstGeom prst="rect">
                  <a:avLst/>
                </a:prstGeom>
              </p:spPr>
              <p:txBody>
                <a:bodyPr wrap="square">
                  <a:spAutoFit/>
                </a:bodyPr>
                <a:lstStyle/>
                <a:p>
                  <a:pPr algn="ctr">
                    <a:spcBef>
                      <a:spcPts val="0"/>
                    </a:spcBef>
                  </a:pPr>
                  <a14:m>
                    <m:oMathPara xmlns:m="http://schemas.openxmlformats.org/officeDocument/2006/math">
                      <m:oMathParaPr>
                        <m:jc m:val="centerGroup"/>
                      </m:oMathParaPr>
                      <m:oMath xmlns:m="http://schemas.openxmlformats.org/officeDocument/2006/math">
                        <m:sSub>
                          <m:sSubPr>
                            <m:ctrlPr>
                              <a:rPr lang="en-GB" sz="2400" b="1"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400" b="1"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𝑵</m:t>
                            </m:r>
                          </m:e>
                          <m:sub>
                            <m:r>
                              <a:rPr lang="en-GB" sz="2400" b="1"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𝟐</m:t>
                            </m:r>
                          </m:sub>
                        </m:sSub>
                      </m:oMath>
                    </m:oMathPara>
                  </a14:m>
                  <a:endParaRPr lang="en-GB" sz="2400" b="1" i="1"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endParaRPr>
                </a:p>
              </p:txBody>
            </p:sp>
          </mc:Choice>
          <mc:Fallback xmlns="">
            <p:sp>
              <p:nvSpPr>
                <p:cNvPr id="43" name="Rectangle 42">
                  <a:extLst>
                    <a:ext uri="{FF2B5EF4-FFF2-40B4-BE49-F238E27FC236}">
                      <a16:creationId xmlns:a16="http://schemas.microsoft.com/office/drawing/2014/main" id="{808D2152-526F-F745-A3A6-F25A17678A0B}"/>
                    </a:ext>
                  </a:extLst>
                </p:cNvPr>
                <p:cNvSpPr>
                  <a:spLocks noRot="1" noChangeAspect="1" noMove="1" noResize="1" noEditPoints="1" noAdjustHandles="1" noChangeArrowheads="1" noChangeShapeType="1" noTextEdit="1"/>
                </p:cNvSpPr>
                <p:nvPr/>
              </p:nvSpPr>
              <p:spPr>
                <a:xfrm>
                  <a:off x="10213500" y="2899690"/>
                  <a:ext cx="1190872" cy="567765"/>
                </a:xfrm>
                <a:prstGeom prst="rect">
                  <a:avLst/>
                </a:prstGeom>
                <a:blipFill>
                  <a:blip r:embed="rId7"/>
                  <a:stretch>
                    <a:fillRect b="-3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3B6FBA7-941D-2942-9CFD-988CDB663C63}"/>
                    </a:ext>
                  </a:extLst>
                </p:cNvPr>
                <p:cNvSpPr txBox="1"/>
                <p:nvPr/>
              </p:nvSpPr>
              <p:spPr>
                <a:xfrm rot="20911380">
                  <a:off x="8040481" y="1675935"/>
                  <a:ext cx="729184" cy="340659"/>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𝐶</m:t>
                            </m:r>
                          </m:e>
                          <m:sub>
                            <m:r>
                              <a:rPr lang="en-GB" sz="1800" b="0" i="1" smtClean="0">
                                <a:latin typeface="Cambria Math" panose="02040503050406030204" pitchFamily="18" charset="0"/>
                                <a:ea typeface="Cambria Math" panose="02040503050406030204" pitchFamily="18" charset="0"/>
                              </a:rPr>
                              <m:t>1</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latin typeface="+mn-lt"/>
                  </a:endParaRPr>
                </a:p>
              </p:txBody>
            </p:sp>
          </mc:Choice>
          <mc:Fallback xmlns="">
            <p:sp>
              <p:nvSpPr>
                <p:cNvPr id="44" name="TextBox 43">
                  <a:extLst>
                    <a:ext uri="{FF2B5EF4-FFF2-40B4-BE49-F238E27FC236}">
                      <a16:creationId xmlns:a16="http://schemas.microsoft.com/office/drawing/2014/main" id="{A3B6FBA7-941D-2942-9CFD-988CDB663C63}"/>
                    </a:ext>
                  </a:extLst>
                </p:cNvPr>
                <p:cNvSpPr txBox="1">
                  <a:spLocks noRot="1" noChangeAspect="1" noMove="1" noResize="1" noEditPoints="1" noAdjustHandles="1" noChangeArrowheads="1" noChangeShapeType="1" noTextEdit="1"/>
                </p:cNvSpPr>
                <p:nvPr/>
              </p:nvSpPr>
              <p:spPr>
                <a:xfrm rot="20911380">
                  <a:off x="8040481" y="1675935"/>
                  <a:ext cx="729184" cy="340659"/>
                </a:xfrm>
                <a:prstGeom prst="rect">
                  <a:avLst/>
                </a:prstGeom>
                <a:blipFill>
                  <a:blip r:embed="rId8"/>
                  <a:stretch>
                    <a:fillRect l="-6667" r="-3810" b="-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68EDF6C-5A0F-1546-8C59-60F3616A58A1}"/>
                    </a:ext>
                  </a:extLst>
                </p:cNvPr>
                <p:cNvSpPr txBox="1"/>
                <p:nvPr/>
              </p:nvSpPr>
              <p:spPr>
                <a:xfrm rot="900000">
                  <a:off x="8056099" y="2730633"/>
                  <a:ext cx="742274" cy="340659"/>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𝐶</m:t>
                            </m:r>
                          </m:e>
                          <m:sub>
                            <m:r>
                              <a:rPr lang="en-GB" sz="1800" b="0" i="1" smtClean="0">
                                <a:latin typeface="Cambria Math" panose="02040503050406030204" pitchFamily="18" charset="0"/>
                                <a:ea typeface="Cambria Math" panose="02040503050406030204" pitchFamily="18" charset="0"/>
                              </a:rPr>
                              <m:t>2</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latin typeface="+mn-lt"/>
                  </a:endParaRPr>
                </a:p>
              </p:txBody>
            </p:sp>
          </mc:Choice>
          <mc:Fallback xmlns="">
            <p:sp>
              <p:nvSpPr>
                <p:cNvPr id="45" name="TextBox 44">
                  <a:extLst>
                    <a:ext uri="{FF2B5EF4-FFF2-40B4-BE49-F238E27FC236}">
                      <a16:creationId xmlns:a16="http://schemas.microsoft.com/office/drawing/2014/main" id="{F68EDF6C-5A0F-1546-8C59-60F3616A58A1}"/>
                    </a:ext>
                  </a:extLst>
                </p:cNvPr>
                <p:cNvSpPr txBox="1">
                  <a:spLocks noRot="1" noChangeAspect="1" noMove="1" noResize="1" noEditPoints="1" noAdjustHandles="1" noChangeArrowheads="1" noChangeShapeType="1" noTextEdit="1"/>
                </p:cNvSpPr>
                <p:nvPr/>
              </p:nvSpPr>
              <p:spPr>
                <a:xfrm rot="900000">
                  <a:off x="8056099" y="2730633"/>
                  <a:ext cx="742274" cy="340659"/>
                </a:xfrm>
                <a:prstGeom prst="rect">
                  <a:avLst/>
                </a:prstGeom>
                <a:blipFill>
                  <a:blip r:embed="rId9"/>
                  <a:stretch>
                    <a:fillRect l="-7407" b="-1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56EC7BD-831A-CC43-8A68-FDDB75FA2C0E}"/>
                    </a:ext>
                  </a:extLst>
                </p:cNvPr>
                <p:cNvSpPr txBox="1"/>
                <p:nvPr/>
              </p:nvSpPr>
              <p:spPr>
                <a:xfrm>
                  <a:off x="11382114" y="2395975"/>
                  <a:ext cx="739909" cy="340659"/>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𝑑</m:t>
                            </m:r>
                          </m:e>
                          <m:sub>
                            <m:r>
                              <a:rPr lang="en-GB" sz="1800" b="0" i="1" smtClean="0">
                                <a:latin typeface="Cambria Math" panose="02040503050406030204" pitchFamily="18" charset="0"/>
                                <a:ea typeface="Cambria Math" panose="02040503050406030204" pitchFamily="18" charset="0"/>
                              </a:rPr>
                              <m:t>1</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latin typeface="+mn-lt"/>
                  </a:endParaRPr>
                </a:p>
              </p:txBody>
            </p:sp>
          </mc:Choice>
          <mc:Fallback xmlns="">
            <p:sp>
              <p:nvSpPr>
                <p:cNvPr id="46" name="TextBox 45">
                  <a:extLst>
                    <a:ext uri="{FF2B5EF4-FFF2-40B4-BE49-F238E27FC236}">
                      <a16:creationId xmlns:a16="http://schemas.microsoft.com/office/drawing/2014/main" id="{056EC7BD-831A-CC43-8A68-FDDB75FA2C0E}"/>
                    </a:ext>
                  </a:extLst>
                </p:cNvPr>
                <p:cNvSpPr txBox="1">
                  <a:spLocks noRot="1" noChangeAspect="1" noMove="1" noResize="1" noEditPoints="1" noAdjustHandles="1" noChangeArrowheads="1" noChangeShapeType="1" noTextEdit="1"/>
                </p:cNvSpPr>
                <p:nvPr/>
              </p:nvSpPr>
              <p:spPr>
                <a:xfrm>
                  <a:off x="11382114" y="2395975"/>
                  <a:ext cx="739909" cy="340659"/>
                </a:xfrm>
                <a:prstGeom prst="rect">
                  <a:avLst/>
                </a:prstGeom>
                <a:blipFill>
                  <a:blip r:embed="rId10"/>
                  <a:stretch>
                    <a:fillRect l="-8081" r="-3030" b="-17778"/>
                  </a:stretch>
                </a:blipFill>
              </p:spPr>
              <p:txBody>
                <a:bodyPr/>
                <a:lstStyle/>
                <a:p>
                  <a:r>
                    <a:rPr lang="en-GB">
                      <a:noFill/>
                    </a:rPr>
                    <a:t> </a:t>
                  </a:r>
                </a:p>
              </p:txBody>
            </p:sp>
          </mc:Fallback>
        </mc:AlternateContent>
        <p:cxnSp>
          <p:nvCxnSpPr>
            <p:cNvPr id="47" name="Straight Arrow Connector 46">
              <a:extLst>
                <a:ext uri="{FF2B5EF4-FFF2-40B4-BE49-F238E27FC236}">
                  <a16:creationId xmlns:a16="http://schemas.microsoft.com/office/drawing/2014/main" id="{CFB9FFBA-5F80-A44B-BEFD-82244430E0DC}"/>
                </a:ext>
              </a:extLst>
            </p:cNvPr>
            <p:cNvCxnSpPr/>
            <p:nvPr/>
          </p:nvCxnSpPr>
          <p:spPr bwMode="auto">
            <a:xfrm>
              <a:off x="10838449" y="3442127"/>
              <a:ext cx="576064" cy="512802"/>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763AA24-F0AF-734D-9B9D-A00215583A77}"/>
                    </a:ext>
                  </a:extLst>
                </p:cNvPr>
                <p:cNvSpPr txBox="1"/>
                <p:nvPr/>
              </p:nvSpPr>
              <p:spPr>
                <a:xfrm>
                  <a:off x="11372624" y="3946496"/>
                  <a:ext cx="752999" cy="340659"/>
                </a:xfrm>
                <a:prstGeom prst="rect">
                  <a:avLst/>
                </a:prstGeom>
                <a:noFill/>
              </p:spPr>
              <p:txBody>
                <a:bodyPr wrap="none" lIns="0" tIns="0" rIns="0" bIns="0" rtlCol="0">
                  <a:spAutoFit/>
                </a:bodyPr>
                <a:lstStyle/>
                <a:p>
                  <a:pPr>
                    <a:spcBef>
                      <a:spcPts val="432"/>
                    </a:spcBef>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ea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𝑑</m:t>
                            </m:r>
                          </m:e>
                          <m:sub>
                            <m:r>
                              <a:rPr lang="en-GB" sz="1800" b="0" i="1" smtClean="0">
                                <a:latin typeface="Cambria Math" panose="02040503050406030204" pitchFamily="18" charset="0"/>
                                <a:ea typeface="Cambria Math" panose="02040503050406030204" pitchFamily="18" charset="0"/>
                              </a:rPr>
                              <m:t>2</m:t>
                            </m:r>
                          </m:sub>
                        </m:sSub>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 </m:t>
                            </m:r>
                            <m:r>
                              <a:rPr lang="en-GB" sz="1800" b="0" i="1">
                                <a:latin typeface="Cambria Math" panose="02040503050406030204" pitchFamily="18" charset="0"/>
                                <a:ea typeface="Cambria Math" panose="02040503050406030204" pitchFamily="18" charset="0"/>
                                <a:cs typeface="Open Sans" panose="020B0606030504020204" pitchFamily="34" charset="0"/>
                              </a:rPr>
                              <m:t>𝑁</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latin typeface="+mn-lt"/>
                  </a:endParaRPr>
                </a:p>
              </p:txBody>
            </p:sp>
          </mc:Choice>
          <mc:Fallback xmlns="">
            <p:sp>
              <p:nvSpPr>
                <p:cNvPr id="48" name="TextBox 47">
                  <a:extLst>
                    <a:ext uri="{FF2B5EF4-FFF2-40B4-BE49-F238E27FC236}">
                      <a16:creationId xmlns:a16="http://schemas.microsoft.com/office/drawing/2014/main" id="{F763AA24-F0AF-734D-9B9D-A00215583A77}"/>
                    </a:ext>
                  </a:extLst>
                </p:cNvPr>
                <p:cNvSpPr txBox="1">
                  <a:spLocks noRot="1" noChangeAspect="1" noMove="1" noResize="1" noEditPoints="1" noAdjustHandles="1" noChangeArrowheads="1" noChangeShapeType="1" noTextEdit="1"/>
                </p:cNvSpPr>
                <p:nvPr/>
              </p:nvSpPr>
              <p:spPr>
                <a:xfrm>
                  <a:off x="11372624" y="3946496"/>
                  <a:ext cx="752999" cy="340659"/>
                </a:xfrm>
                <a:prstGeom prst="rect">
                  <a:avLst/>
                </a:prstGeom>
                <a:blipFill>
                  <a:blip r:embed="rId11"/>
                  <a:stretch>
                    <a:fillRect l="-7921" r="-2970" b="-17391"/>
                  </a:stretch>
                </a:blipFill>
              </p:spPr>
              <p:txBody>
                <a:bodyPr/>
                <a:lstStyle/>
                <a:p>
                  <a:r>
                    <a:rPr lang="en-GB">
                      <a:noFill/>
                    </a:rPr>
                    <a:t> </a:t>
                  </a:r>
                </a:p>
              </p:txBody>
            </p:sp>
          </mc:Fallback>
        </mc:AlternateContent>
        <p:cxnSp>
          <p:nvCxnSpPr>
            <p:cNvPr id="51" name="Straight Arrow Connector 50">
              <a:extLst>
                <a:ext uri="{FF2B5EF4-FFF2-40B4-BE49-F238E27FC236}">
                  <a16:creationId xmlns:a16="http://schemas.microsoft.com/office/drawing/2014/main" id="{60C8F2D2-5317-6E4D-ABD1-CA11EC3FE730}"/>
                </a:ext>
              </a:extLst>
            </p:cNvPr>
            <p:cNvCxnSpPr>
              <a:cxnSpLocks/>
            </p:cNvCxnSpPr>
            <p:nvPr/>
          </p:nvCxnSpPr>
          <p:spPr bwMode="auto">
            <a:xfrm>
              <a:off x="7238522" y="2582481"/>
              <a:ext cx="530403" cy="636961"/>
            </a:xfrm>
            <a:prstGeom prst="straightConnector1">
              <a:avLst/>
            </a:prstGeom>
            <a:solidFill>
              <a:schemeClr val="accent1"/>
            </a:solidFill>
            <a:ln w="38100"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0745D27-0097-3C4D-B5C5-E365DB5E9FDE}"/>
                    </a:ext>
                  </a:extLst>
                </p:cNvPr>
                <p:cNvSpPr txBox="1"/>
                <p:nvPr/>
              </p:nvSpPr>
              <p:spPr>
                <a:xfrm>
                  <a:off x="7619833" y="3226258"/>
                  <a:ext cx="610022" cy="340659"/>
                </a:xfrm>
                <a:prstGeom prst="rect">
                  <a:avLst/>
                </a:prstGeom>
                <a:noFill/>
              </p:spPr>
              <p:txBody>
                <a:bodyPr wrap="square" lIns="0" tIns="0" rIns="0" bIns="0" rtlCol="0">
                  <a:spAutoFit/>
                </a:bodyPr>
                <a:lstStyle/>
                <a:p>
                  <a:pPr>
                    <a:spcBef>
                      <a:spcPts val="432"/>
                    </a:spcBef>
                  </a:pPr>
                  <a:r>
                    <a:rPr lang="en-GB" sz="1800" b="0" dirty="0">
                      <a:ea typeface="Cambria Math" panose="02040503050406030204" pitchFamily="18" charset="0"/>
                    </a:rPr>
                    <a:t> </a:t>
                  </a:r>
                  <a14:m>
                    <m:oMath xmlns:m="http://schemas.openxmlformats.org/officeDocument/2006/math">
                      <m:r>
                        <m:rPr>
                          <m:sty m:val="p"/>
                        </m:rPr>
                        <a:rPr lang="en-GB" sz="1800" b="0" i="0" smtClean="0">
                          <a:latin typeface="Cambria Math" panose="02040503050406030204" pitchFamily="18" charset="0"/>
                          <a:ea typeface="Cambria Math" panose="02040503050406030204" pitchFamily="18" charset="0"/>
                        </a:rPr>
                        <m:t>r</m:t>
                      </m:r>
                      <m:r>
                        <a:rPr lang="en-GB" sz="1800" b="0" i="0" smtClean="0">
                          <a:latin typeface="Cambria Math" panose="02040503050406030204" pitchFamily="18" charset="0"/>
                          <a:ea typeface="Cambria Math" panose="02040503050406030204" pitchFamily="18" charset="0"/>
                        </a:rPr>
                        <m:t> </m:t>
                      </m:r>
                      <m:r>
                        <a:rPr lang="en-GB" sz="1800" b="0" i="1" smtClean="0">
                          <a:latin typeface="Cambria Math" panose="02040503050406030204" pitchFamily="18" charset="0"/>
                          <a:ea typeface="Cambria Math" panose="02040503050406030204" pitchFamily="18" charset="0"/>
                        </a:rPr>
                        <m:t>𝑅</m:t>
                      </m:r>
                    </m:oMath>
                  </a14:m>
                  <a:endParaRPr lang="en-GB" sz="1800" i="1" dirty="0" err="1">
                    <a:latin typeface="+mn-lt"/>
                  </a:endParaRPr>
                </a:p>
              </p:txBody>
            </p:sp>
          </mc:Choice>
          <mc:Fallback xmlns="">
            <p:sp>
              <p:nvSpPr>
                <p:cNvPr id="52" name="TextBox 51">
                  <a:extLst>
                    <a:ext uri="{FF2B5EF4-FFF2-40B4-BE49-F238E27FC236}">
                      <a16:creationId xmlns:a16="http://schemas.microsoft.com/office/drawing/2014/main" id="{60745D27-0097-3C4D-B5C5-E365DB5E9FDE}"/>
                    </a:ext>
                  </a:extLst>
                </p:cNvPr>
                <p:cNvSpPr txBox="1">
                  <a:spLocks noRot="1" noChangeAspect="1" noMove="1" noResize="1" noEditPoints="1" noAdjustHandles="1" noChangeArrowheads="1" noChangeShapeType="1" noTextEdit="1"/>
                </p:cNvSpPr>
                <p:nvPr/>
              </p:nvSpPr>
              <p:spPr>
                <a:xfrm>
                  <a:off x="7619833" y="3226258"/>
                  <a:ext cx="610022" cy="340659"/>
                </a:xfrm>
                <a:prstGeom prst="rect">
                  <a:avLst/>
                </a:prstGeom>
                <a:blipFill>
                  <a:blip r:embed="rId12"/>
                  <a:stretch>
                    <a:fillRect b="-108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rot="20778563">
                  <a:off x="9503805" y="1340697"/>
                  <a:ext cx="585157" cy="454212"/>
                </a:xfrm>
                <a:prstGeom prst="rect">
                  <a:avLst/>
                </a:prstGeom>
              </p:spPr>
              <p:txBody>
                <a:bodyPr wrap="square">
                  <a:spAutoFit/>
                </a:bodyPr>
                <a:lstStyle/>
                <a:p>
                  <a:pPr>
                    <a:spcBef>
                      <a:spcPts val="432"/>
                    </a:spcBef>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smtClean="0">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1</m:t>
                            </m:r>
                          </m:sub>
                        </m:sSub>
                      </m:oMath>
                    </m:oMathPara>
                  </a14:m>
                  <a:endParaRPr lang="en-GB" sz="1800" i="1" dirty="0" err="1"/>
                </a:p>
              </p:txBody>
            </p:sp>
          </mc:Choice>
          <mc:Fallback xmlns="">
            <p:sp>
              <p:nvSpPr>
                <p:cNvPr id="3" name="Rectangle 2"/>
                <p:cNvSpPr>
                  <a:spLocks noRot="1" noChangeAspect="1" noMove="1" noResize="1" noEditPoints="1" noAdjustHandles="1" noChangeArrowheads="1" noChangeShapeType="1" noTextEdit="1"/>
                </p:cNvSpPr>
                <p:nvPr/>
              </p:nvSpPr>
              <p:spPr>
                <a:xfrm rot="20778563">
                  <a:off x="9503805" y="1340697"/>
                  <a:ext cx="585157" cy="454212"/>
                </a:xfrm>
                <a:prstGeom prst="rect">
                  <a:avLst/>
                </a:prstGeom>
                <a:blipFill>
                  <a:blip r:embed="rId13"/>
                  <a:stretch>
                    <a:fillRect r="-1318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rot="904893">
                  <a:off x="9497885" y="3060982"/>
                  <a:ext cx="585157" cy="454212"/>
                </a:xfrm>
                <a:prstGeom prst="rect">
                  <a:avLst/>
                </a:prstGeom>
              </p:spPr>
              <p:txBody>
                <a:bodyPr wrap="square">
                  <a:spAutoFit/>
                </a:bodyPr>
                <a:lstStyle/>
                <a:p>
                  <a:pPr>
                    <a:spcBef>
                      <a:spcPts val="432"/>
                    </a:spcBef>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sz="1800" i="1" smtClean="0">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2</m:t>
                            </m:r>
                          </m:sub>
                        </m:sSub>
                      </m:oMath>
                    </m:oMathPara>
                  </a14:m>
                  <a:endParaRPr lang="en-GB" sz="1800" i="1" dirty="0" err="1"/>
                </a:p>
              </p:txBody>
            </p:sp>
          </mc:Choice>
          <mc:Fallback xmlns="">
            <p:sp>
              <p:nvSpPr>
                <p:cNvPr id="32" name="Rectangle 31"/>
                <p:cNvSpPr>
                  <a:spLocks noRot="1" noChangeAspect="1" noMove="1" noResize="1" noEditPoints="1" noAdjustHandles="1" noChangeArrowheads="1" noChangeShapeType="1" noTextEdit="1"/>
                </p:cNvSpPr>
                <p:nvPr/>
              </p:nvSpPr>
              <p:spPr>
                <a:xfrm rot="904893">
                  <a:off x="9497885" y="3060982"/>
                  <a:ext cx="585157" cy="454212"/>
                </a:xfrm>
                <a:prstGeom prst="rect">
                  <a:avLst/>
                </a:prstGeom>
                <a:blipFill>
                  <a:blip r:embed="rId14"/>
                  <a:stretch>
                    <a:fillRect r="-5435" b="-6329"/>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8" name="Rectangle 17"/>
              <p:cNvSpPr/>
              <p:nvPr/>
            </p:nvSpPr>
            <p:spPr>
              <a:xfrm>
                <a:off x="854883" y="4639235"/>
                <a:ext cx="2504019" cy="70436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SupPr>
                        <m:e>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𝑅</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𝑗</m:t>
                          </m:r>
                        </m:sub>
                        <m:sup>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up>
                      </m:sSubSup>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𝑗</m:t>
                              </m:r>
                            </m:sub>
                          </m:sSub>
                        </m:num>
                        <m:den>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𝑚𝑎𝑥𝑗</m:t>
                              </m:r>
                            </m:sub>
                          </m:s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den>
                      </m:f>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 </m:t>
                      </m:r>
                      <m:f>
                        <m:fPr>
                          <m:ctrlP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1</m:t>
                          </m:r>
                        </m:num>
                        <m:den>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den>
                      </m:f>
                    </m:oMath>
                  </m:oMathPara>
                </a14:m>
                <a:endParaRPr lang="en-GB" sz="1800" dirty="0">
                  <a:solidFill>
                    <a:schemeClr val="tx1"/>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854883" y="4639235"/>
                <a:ext cx="2504019" cy="704360"/>
              </a:xfrm>
              <a:prstGeom prst="rect">
                <a:avLst/>
              </a:prstGeom>
              <a:blipFill>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804499" y="1832845"/>
                <a:ext cx="6092825" cy="1483035"/>
              </a:xfrm>
              <a:prstGeom prst="rect">
                <a:avLst/>
              </a:prstGeom>
            </p:spPr>
            <p:txBody>
              <a:bodyPr>
                <a:spAutoFit/>
              </a:bodyPr>
              <a:lstStyle/>
              <a:p>
                <a:pPr>
                  <a:lnSpc>
                    <a:spcPct val="150000"/>
                  </a:lnSpc>
                  <a:spcBef>
                    <a:spcPts val="0"/>
                  </a:spcBef>
                </a:pPr>
                <a14:m>
                  <m:oMath xmlns:m="http://schemas.openxmlformats.org/officeDocument/2006/math">
                    <m:f>
                      <m:fPr>
                        <m:ctrlPr>
                          <a:rPr lang="en-GB" sz="200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 ∙(</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num>
                      <m:den>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oMath>
                </a14:m>
                <a:r>
                  <a:rPr lang="en-GB" sz="2000"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a:t>   </a:t>
                </a:r>
                <a14:m>
                  <m:oMath xmlns:m="http://schemas.openxmlformats.org/officeDocument/2006/math">
                    <m:d>
                      <m:dPr>
                        <m:begChr m:val="["/>
                        <m:endChr m:val="]"/>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1</m:t>
                            </m:r>
                          </m:num>
                          <m:den>
                            <m:sSup>
                              <m:sSup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a14:m>
                <a:endParaRPr lang="en-GB" sz="2000"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endParaRPr>
              </a:p>
              <a:p>
                <a:pPr>
                  <a:lnSpc>
                    <a:spcPct val="150000"/>
                  </a:lnSpc>
                  <a:spcBef>
                    <a:spcPts val="0"/>
                  </a:spcBef>
                </a:pPr>
                <a14:m>
                  <m:oMath xmlns:m="http://schemas.openxmlformats.org/officeDocument/2006/math">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𝑑𝑡</m:t>
                        </m:r>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num>
                      <m:den>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𝑅</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den>
                    </m:f>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b>
                    </m:sSub>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oMath>
                </a14:m>
                <a:r>
                  <a:rPr lang="en-GB" sz="2000" dirty="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a:t>   </a:t>
                </a:r>
                <a14:m>
                  <m:oMath xmlns:m="http://schemas.openxmlformats.org/officeDocument/2006/math">
                    <m:d>
                      <m:dPr>
                        <m:begChr m:val="["/>
                        <m:endChr m:val="]"/>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dPr>
                      <m:e>
                        <m:f>
                          <m:f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fPr>
                          <m:num>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𝑁</m:t>
                            </m:r>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num>
                          <m:den>
                            <m:sSup>
                              <m:sSupPr>
                                <m:ctrlP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𝑚</m:t>
                                </m:r>
                              </m:e>
                              <m: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2</m:t>
                                </m:r>
                              </m:sup>
                            </m:sSup>
                            <m:r>
                              <a:rPr lang="en-GB" sz="2000" i="1">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m:t>
                            </m:r>
                            <m:r>
                              <a:rPr lang="en-GB" sz="2000" b="0" i="1" smtClean="0">
                                <a:solidFill>
                                  <a:schemeClr val="accent2">
                                    <a:lumMod val="75000"/>
                                  </a:schemeClr>
                                </a:solidFill>
                                <a:latin typeface="Cambria Math" panose="02040503050406030204" pitchFamily="18" charset="0"/>
                                <a:ea typeface="Cambria Math" panose="02040503050406030204" pitchFamily="18" charset="0"/>
                                <a:cs typeface="Open Sans" panose="020B0606030504020204" pitchFamily="34" charset="0"/>
                              </a:rPr>
                              <m:t>𝑑𝑎𝑦</m:t>
                            </m:r>
                          </m:den>
                        </m:f>
                      </m:e>
                    </m:d>
                  </m:oMath>
                </a14:m>
                <a:endParaRPr lang="en-GB" sz="2000" dirty="0"/>
              </a:p>
            </p:txBody>
          </p:sp>
        </mc:Choice>
        <mc:Fallback xmlns="">
          <p:sp>
            <p:nvSpPr>
              <p:cNvPr id="5" name="Rectangle 4"/>
              <p:cNvSpPr>
                <a:spLocks noRot="1" noChangeAspect="1" noMove="1" noResize="1" noEditPoints="1" noAdjustHandles="1" noChangeArrowheads="1" noChangeShapeType="1" noTextEdit="1"/>
              </p:cNvSpPr>
              <p:nvPr/>
            </p:nvSpPr>
            <p:spPr>
              <a:xfrm>
                <a:off x="5804499" y="1832845"/>
                <a:ext cx="6092825" cy="1483035"/>
              </a:xfrm>
              <a:prstGeom prst="rect">
                <a:avLst/>
              </a:prstGeom>
              <a:blipFill>
                <a:blip r:embed="rId1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932084" y="5497621"/>
                <a:ext cx="2349618" cy="667683"/>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GB" sz="1800" i="1" smtClean="0">
                              <a:latin typeface="Cambria Math" panose="02040503050406030204" pitchFamily="18" charset="0"/>
                              <a:ea typeface="Cambria Math" panose="02040503050406030204" pitchFamily="18" charset="0"/>
                              <a:cs typeface="Open Sans" panose="020B0606030504020204" pitchFamily="34" charset="0"/>
                            </a:rPr>
                          </m:ctrlPr>
                        </m:sSubSupPr>
                        <m:e>
                          <m:r>
                            <a:rPr lang="en-GB" sz="1800" b="0" i="1" smtClean="0">
                              <a:latin typeface="Cambria Math" panose="02040503050406030204" pitchFamily="18" charset="0"/>
                              <a:ea typeface="Cambria Math" panose="02040503050406030204" pitchFamily="18" charset="0"/>
                              <a:cs typeface="Open Sans" panose="020B0606030504020204" pitchFamily="34" charset="0"/>
                            </a:rPr>
                            <m:t>𝑁</m:t>
                          </m:r>
                        </m:e>
                        <m:sub>
                          <m:r>
                            <a:rPr lang="en-GB" sz="1800" i="1">
                              <a:latin typeface="Cambria Math" panose="02040503050406030204" pitchFamily="18" charset="0"/>
                              <a:ea typeface="Cambria Math" panose="02040503050406030204" pitchFamily="18" charset="0"/>
                              <a:cs typeface="Open Sans" panose="020B0606030504020204" pitchFamily="34" charset="0"/>
                            </a:rPr>
                            <m:t>𝑗</m:t>
                          </m:r>
                        </m:sub>
                        <m:sup>
                          <m:r>
                            <a:rPr lang="en-GB" sz="1800" i="1">
                              <a:latin typeface="Cambria Math" panose="02040503050406030204" pitchFamily="18" charset="0"/>
                              <a:ea typeface="Cambria Math" panose="02040503050406030204" pitchFamily="18" charset="0"/>
                              <a:cs typeface="Open Sans" panose="020B0606030504020204" pitchFamily="34" charset="0"/>
                            </a:rPr>
                            <m:t>∗</m:t>
                          </m:r>
                        </m:sup>
                      </m:sSubSup>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𝑟</m:t>
                          </m:r>
                          <m: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𝐾</m:t>
                          </m:r>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p>
                            <m:sSupPr>
                              <m:ctrlP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pPr>
                            <m:e>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𝑅</m:t>
                              </m:r>
                            </m:e>
                            <m:sup>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up>
                          </m:sSup>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num>
                        <m:den>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1800"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den>
                      </m:f>
                    </m:oMath>
                  </m:oMathPara>
                </a14:m>
                <a:endParaRPr lang="en-GB" sz="1800" dirty="0">
                  <a:solidFill>
                    <a:schemeClr val="tx1"/>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932084" y="5497621"/>
                <a:ext cx="2349618" cy="667683"/>
              </a:xfrm>
              <a:prstGeom prst="rect">
                <a:avLst/>
              </a:prstGeom>
              <a:blipFill>
                <a:blip r:embed="rId17"/>
                <a:stretch>
                  <a:fillRect/>
                </a:stretch>
              </a:blipFill>
            </p:spPr>
            <p:txBody>
              <a:bodyPr/>
              <a:lstStyle/>
              <a:p>
                <a:r>
                  <a:rPr lang="en-GB">
                    <a:noFill/>
                  </a:rPr>
                  <a:t> </a:t>
                </a:r>
              </a:p>
            </p:txBody>
          </p:sp>
        </mc:Fallback>
      </mc:AlternateContent>
      <p:sp>
        <p:nvSpPr>
          <p:cNvPr id="34" name="TextBox 33"/>
          <p:cNvSpPr txBox="1"/>
          <p:nvPr/>
        </p:nvSpPr>
        <p:spPr>
          <a:xfrm>
            <a:off x="993649" y="4209488"/>
            <a:ext cx="2226487" cy="307777"/>
          </a:xfrm>
          <a:prstGeom prst="rect">
            <a:avLst/>
          </a:prstGeom>
          <a:noFill/>
        </p:spPr>
        <p:txBody>
          <a:bodyPr wrap="square" lIns="0" tIns="0" rIns="0" bIns="0" rtlCol="0">
            <a:spAutoFit/>
          </a:bodyPr>
          <a:lstStyle/>
          <a:p>
            <a:pPr algn="ct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Equilibria:</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42" name="Rectangle 41"/>
              <p:cNvSpPr/>
              <p:nvPr/>
            </p:nvSpPr>
            <p:spPr>
              <a:xfrm>
                <a:off x="6681568" y="4434392"/>
                <a:ext cx="3092320" cy="6650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80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𝐺</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f>
                        <m:f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b="0" i="1" smtClean="0">
                                  <a:latin typeface="Cambria Math" panose="02040503050406030204" pitchFamily="18" charset="0"/>
                                  <a:ea typeface="Cambria Math" panose="02040503050406030204" pitchFamily="18" charset="0"/>
                                  <a:cs typeface="Open Sans" panose="020B0606030504020204" pitchFamily="34" charset="0"/>
                                </a:rPr>
                                <m:t>𝑅</m:t>
                              </m:r>
                            </m:e>
                            <m:sub>
                              <m:r>
                                <a:rPr lang="en-GB" sz="1800" b="0" i="1" smtClean="0">
                                  <a:latin typeface="Cambria Math" panose="02040503050406030204" pitchFamily="18" charset="0"/>
                                  <a:ea typeface="Cambria Math" panose="02040503050406030204" pitchFamily="18" charset="0"/>
                                  <a:cs typeface="Open Sans" panose="020B0606030504020204" pitchFamily="34" charset="0"/>
                                </a:rPr>
                                <m:t>0</m:t>
                              </m:r>
                            </m:sub>
                          </m:s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num>
                        <m:den>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𝑏</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latin typeface="Cambria Math" panose="02040503050406030204" pitchFamily="18" charset="0"/>
                                  <a:ea typeface="Cambria Math" panose="02040503050406030204" pitchFamily="18" charset="0"/>
                                  <a:cs typeface="Open Sans" panose="020B0606030504020204" pitchFamily="34" charset="0"/>
                                </a:rPr>
                              </m:ctrlPr>
                            </m:sSubPr>
                            <m:e>
                              <m:r>
                                <a:rPr lang="en-GB" sz="1800" i="1">
                                  <a:latin typeface="Cambria Math" panose="02040503050406030204" pitchFamily="18" charset="0"/>
                                  <a:ea typeface="Cambria Math" panose="02040503050406030204" pitchFamily="18" charset="0"/>
                                  <a:cs typeface="Open Sans" panose="020B0606030504020204" pitchFamily="34" charset="0"/>
                                </a:rPr>
                                <m:t>𝑅</m:t>
                              </m:r>
                            </m:e>
                            <m:sub>
                              <m:r>
                                <a:rPr lang="en-GB" sz="1800" i="1">
                                  <a:latin typeface="Cambria Math" panose="02040503050406030204" pitchFamily="18" charset="0"/>
                                  <a:ea typeface="Cambria Math" panose="02040503050406030204" pitchFamily="18" charset="0"/>
                                  <a:cs typeface="Open Sans" panose="020B0606030504020204" pitchFamily="34" charset="0"/>
                                </a:rPr>
                                <m:t>0</m:t>
                              </m:r>
                            </m:sub>
                          </m:s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𝐶</m:t>
                              </m:r>
                            </m:e>
                            <m:sub>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𝑚𝑎𝑥</m:t>
                              </m:r>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den>
                      </m:f>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sSub>
                        <m:sSubPr>
                          <m:ctrlP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sz="180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𝑑</m:t>
                          </m:r>
                        </m:e>
                        <m:sub>
                          <m:r>
                            <a:rPr lang="en-GB" sz="1800"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𝑖</m:t>
                          </m:r>
                        </m:sub>
                      </m:sSub>
                    </m:oMath>
                  </m:oMathPara>
                </a14:m>
                <a:endParaRPr lang="en-GB" sz="1800" dirty="0">
                  <a:solidFill>
                    <a:schemeClr val="tx1"/>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6681568" y="4434392"/>
                <a:ext cx="3092320" cy="665054"/>
              </a:xfrm>
              <a:prstGeom prst="rect">
                <a:avLst/>
              </a:prstGeom>
              <a:blipFill>
                <a:blip r:embed="rId18"/>
                <a:stretch>
                  <a:fillRect/>
                </a:stretch>
              </a:blipFill>
            </p:spPr>
            <p:txBody>
              <a:bodyPr/>
              <a:lstStyle/>
              <a:p>
                <a:r>
                  <a:rPr lang="en-GB">
                    <a:noFill/>
                  </a:rPr>
                  <a:t> </a:t>
                </a:r>
              </a:p>
            </p:txBody>
          </p:sp>
        </mc:Fallback>
      </mc:AlternateContent>
      <p:sp>
        <p:nvSpPr>
          <p:cNvPr id="49" name="TextBox 48"/>
          <p:cNvSpPr txBox="1"/>
          <p:nvPr/>
        </p:nvSpPr>
        <p:spPr>
          <a:xfrm>
            <a:off x="7065639" y="3984111"/>
            <a:ext cx="3455136" cy="307777"/>
          </a:xfrm>
          <a:prstGeom prst="rect">
            <a:avLst/>
          </a:prstGeom>
          <a:noFill/>
        </p:spPr>
        <p:txBody>
          <a:bodyPr wrap="square" lIns="0" tIns="0" rIns="0" bIns="0" rtlCol="0">
            <a:spAutoFit/>
          </a:bodyPr>
          <a:lstStyle/>
          <a:p>
            <a:pPr>
              <a:spcBef>
                <a:spcPts val="0"/>
              </a:spcBef>
            </a:pPr>
            <a:r>
              <a:rPr lang="en-GB" sz="2000" b="1" dirty="0">
                <a:latin typeface="Open Sans" panose="020B0606030504020204" pitchFamily="34" charset="0"/>
                <a:ea typeface="Open Sans" panose="020B0606030504020204" pitchFamily="34" charset="0"/>
                <a:cs typeface="Open Sans" panose="020B0606030504020204" pitchFamily="34" charset="0"/>
              </a:rPr>
              <a:t>Initial growth rate:</a:t>
            </a:r>
            <a:endParaRPr lang="en-GB"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Left Brace 6"/>
          <p:cNvSpPr/>
          <p:nvPr/>
        </p:nvSpPr>
        <p:spPr bwMode="auto">
          <a:xfrm rot="16200000">
            <a:off x="8008517" y="2503752"/>
            <a:ext cx="438422" cy="2248820"/>
          </a:xfrm>
          <a:prstGeom prst="leftBrace">
            <a:avLst>
              <a:gd name="adj1" fmla="val 17603"/>
              <a:gd name="adj2" fmla="val 50904"/>
            </a:avLst>
          </a:prstGeom>
          <a:noFill/>
          <a:ln w="9525" cap="flat" cmpd="sng" algn="ctr">
            <a:solidFill>
              <a:schemeClr val="tx1"/>
            </a:solidFill>
            <a:prstDash val="solid"/>
            <a:miter lim="800000"/>
            <a:headEnd type="none" w="med" len="med"/>
            <a:tailEnd type="none" w="med" len="med"/>
          </a:ln>
          <a:effectLst/>
        </p:spPr>
        <p:txBody>
          <a:bodyPr rtlCol="0" anchor="ctr"/>
          <a:lstStyle/>
          <a:p>
            <a:pPr algn="ctr"/>
            <a:endParaRPr lang="en-GB"/>
          </a:p>
        </p:txBody>
      </p:sp>
      <mc:AlternateContent xmlns:mc="http://schemas.openxmlformats.org/markup-compatibility/2006" xmlns:a14="http://schemas.microsoft.com/office/drawing/2010/main">
        <mc:Choice Requires="a14">
          <p:sp>
            <p:nvSpPr>
              <p:cNvPr id="50" name="TextBox 49"/>
              <p:cNvSpPr txBox="1"/>
              <p:nvPr/>
            </p:nvSpPr>
            <p:spPr>
              <a:xfrm>
                <a:off x="5086060" y="5294375"/>
                <a:ext cx="6669514" cy="984885"/>
              </a:xfrm>
              <a:prstGeom prst="rect">
                <a:avLst/>
              </a:prstGeom>
              <a:noFill/>
            </p:spPr>
            <p:txBody>
              <a:bodyPr wrap="square" lIns="0" tIns="0" rIns="0" bIns="0" rtlCol="0">
                <a:spAutoFit/>
              </a:bodyPr>
              <a:lstStyle/>
              <a:p>
                <a:pPr algn="ct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If </a:t>
                </a: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𝑅</m:t>
                        </m:r>
                      </m:e>
                      <m:sub>
                        <m:r>
                          <a:rPr lang="en-GB" i="1">
                            <a:latin typeface="Cambria Math" panose="02040503050406030204" pitchFamily="18" charset="0"/>
                            <a:ea typeface="Cambria Math" panose="02040503050406030204" pitchFamily="18" charset="0"/>
                            <a:cs typeface="Open Sans" panose="020B0606030504020204" pitchFamily="34" charset="0"/>
                          </a:rPr>
                          <m:t>0</m:t>
                        </m:r>
                      </m:sub>
                    </m:sSub>
                  </m:oMath>
                </a14:m>
                <a:r>
                  <a:rPr lang="en-GB" dirty="0">
                    <a:latin typeface="Open Sans" panose="020B0606030504020204" pitchFamily="34" charset="0"/>
                    <a:ea typeface="Open Sans" panose="020B0606030504020204" pitchFamily="34" charset="0"/>
                    <a:cs typeface="Open Sans" panose="020B0606030504020204" pitchFamily="34" charset="0"/>
                  </a:rPr>
                  <a:t> is low, then the species with low death rate will have an advantage at the beginning. </a:t>
                </a:r>
              </a:p>
              <a:p>
                <a:pPr algn="ct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If </a:t>
                </a: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𝑅</m:t>
                        </m:r>
                      </m:e>
                      <m:sub>
                        <m:r>
                          <a:rPr lang="en-GB" i="1">
                            <a:latin typeface="Cambria Math" panose="02040503050406030204" pitchFamily="18" charset="0"/>
                            <a:ea typeface="Cambria Math" panose="02040503050406030204" pitchFamily="18" charset="0"/>
                            <a:cs typeface="Open Sans" panose="020B0606030504020204" pitchFamily="34" charset="0"/>
                          </a:rPr>
                          <m:t>0</m:t>
                        </m:r>
                      </m:sub>
                    </m:sSub>
                  </m:oMath>
                </a14:m>
                <a:r>
                  <a:rPr lang="en-GB" dirty="0">
                    <a:latin typeface="Open Sans" panose="020B0606030504020204" pitchFamily="34" charset="0"/>
                    <a:ea typeface="Open Sans" panose="020B0606030504020204" pitchFamily="34" charset="0"/>
                    <a:cs typeface="Open Sans" panose="020B0606030504020204" pitchFamily="34" charset="0"/>
                  </a:rPr>
                  <a:t> is high, then the species with higher efficiency, clearance rate and  maximum consumption will have an advantage.</a:t>
                </a:r>
                <a:endParaRPr lang="en-GB" sz="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086060" y="5294375"/>
                <a:ext cx="6669514" cy="984885"/>
              </a:xfrm>
              <a:prstGeom prst="rect">
                <a:avLst/>
              </a:prstGeom>
              <a:blipFill>
                <a:blip r:embed="rId19"/>
                <a:stretch>
                  <a:fillRect l="-1463" t="-6173" r="-3199" b="-11728"/>
                </a:stretch>
              </a:blipFill>
            </p:spPr>
            <p:txBody>
              <a:bodyPr/>
              <a:lstStyle/>
              <a:p>
                <a:r>
                  <a:rPr lang="en-GB">
                    <a:noFill/>
                  </a:rPr>
                  <a:t> </a:t>
                </a:r>
              </a:p>
            </p:txBody>
          </p:sp>
        </mc:Fallback>
      </mc:AlternateContent>
      <p:sp>
        <p:nvSpPr>
          <p:cNvPr id="54" name="Rectangle 53"/>
          <p:cNvSpPr/>
          <p:nvPr/>
        </p:nvSpPr>
        <p:spPr>
          <a:xfrm>
            <a:off x="325784" y="3219463"/>
            <a:ext cx="3775778" cy="600164"/>
          </a:xfrm>
          <a:prstGeom prst="rect">
            <a:avLst/>
          </a:prstGeom>
        </p:spPr>
        <p:txBody>
          <a:bodyPr wrap="square">
            <a:spAutoFit/>
          </a:bodyPr>
          <a:lstStyle/>
          <a:p>
            <a:pPr>
              <a:spcBef>
                <a:spcPts val="0"/>
              </a:spcBef>
            </a:pPr>
            <a:r>
              <a:rPr lang="en-GB" sz="1100" dirty="0">
                <a:latin typeface="Open Sans" panose="020B0606030504020204" pitchFamily="34" charset="0"/>
                <a:ea typeface="Open Sans" panose="020B0606030504020204" pitchFamily="34" charset="0"/>
                <a:cs typeface="Open Sans" panose="020B0606030504020204" pitchFamily="34" charset="0"/>
              </a:rPr>
              <a:t>Note: guano is coming into the islet system from the nesting birds, with rate r, and it is removed, with the same rate, as it dissolves to the soil and the sea.</a:t>
            </a:r>
          </a:p>
        </p:txBody>
      </p:sp>
      <p:pic>
        <p:nvPicPr>
          <p:cNvPr id="57" name="Picture 56"/>
          <p:cNvPicPr>
            <a:picLocks noChangeAspect="1"/>
          </p:cNvPicPr>
          <p:nvPr/>
        </p:nvPicPr>
        <p:blipFill rotWithShape="1">
          <a:blip r:embed="rId20"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b="7908"/>
          <a:stretch/>
        </p:blipFill>
        <p:spPr>
          <a:xfrm rot="18878159">
            <a:off x="3990442" y="3245043"/>
            <a:ext cx="950985" cy="1250525"/>
          </a:xfrm>
          <a:prstGeom prst="rect">
            <a:avLst/>
          </a:prstGeom>
          <a:effectLst>
            <a:outerShdw blurRad="50800" dist="38100" dir="2700000" algn="tl" rotWithShape="0">
              <a:prstClr val="black">
                <a:alpha val="40000"/>
              </a:prstClr>
            </a:outerShdw>
          </a:effectLst>
        </p:spPr>
      </p:pic>
      <p:pic>
        <p:nvPicPr>
          <p:cNvPr id="58" name="Picture 57"/>
          <p:cNvPicPr>
            <a:picLocks noChangeAspect="1"/>
          </p:cNvPicPr>
          <p:nvPr/>
        </p:nvPicPr>
        <p:blipFill rotWithShape="1">
          <a:blip r:embed="rId21" cstate="print">
            <a:clrChange>
              <a:clrFrom>
                <a:srgbClr val="FFFFFF"/>
              </a:clrFrom>
              <a:clrTo>
                <a:srgbClr val="FFFFFF">
                  <a:alpha val="0"/>
                </a:srgbClr>
              </a:clrTo>
            </a:clrChange>
            <a:duotone>
              <a:prstClr val="black"/>
              <a:srgbClr val="FF0066">
                <a:tint val="45000"/>
                <a:satMod val="400000"/>
              </a:srgbClr>
            </a:duotone>
            <a:extLst>
              <a:ext uri="{BEBA8EAE-BF5A-486C-A8C5-ECC9F3942E4B}">
                <a14:imgProps xmlns:a14="http://schemas.microsoft.com/office/drawing/2010/main">
                  <a14:imgLayer r:embed="rId22">
                    <a14:imgEffect>
                      <a14:brightnessContrast bright="40000"/>
                    </a14:imgEffect>
                  </a14:imgLayer>
                </a14:imgProps>
              </a:ext>
              <a:ext uri="{28A0092B-C50C-407E-A947-70E740481C1C}">
                <a14:useLocalDpi xmlns:a14="http://schemas.microsoft.com/office/drawing/2010/main" val="0"/>
              </a:ext>
            </a:extLst>
          </a:blip>
          <a:srcRect b="7908"/>
          <a:stretch/>
        </p:blipFill>
        <p:spPr>
          <a:xfrm rot="900000">
            <a:off x="4730634" y="1093520"/>
            <a:ext cx="618526" cy="813349"/>
          </a:xfrm>
          <a:prstGeom prst="rect">
            <a:avLst/>
          </a:prstGeom>
          <a:effectLst>
            <a:outerShdw blurRad="50800" dist="38100" dir="2700000" algn="tl" rotWithShape="0">
              <a:prstClr val="black">
                <a:alpha val="40000"/>
              </a:prstClr>
            </a:outerShdw>
          </a:effectLst>
        </p:spPr>
      </p:pic>
    </p:spTree>
    <p:custDataLst>
      <p:custData r:id="rId1"/>
      <p:custData r:id="rId2"/>
    </p:custDataLst>
    <p:extLst>
      <p:ext uri="{BB962C8B-B14F-4D97-AF65-F5344CB8AC3E}">
        <p14:creationId xmlns:p14="http://schemas.microsoft.com/office/powerpoint/2010/main" val="2665933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9625187"/>
                  </p:ext>
                </p:extLst>
              </p:nvPr>
            </p:nvGraphicFramePr>
            <p:xfrm>
              <a:off x="262558" y="1196752"/>
              <a:ext cx="10350058" cy="5261230"/>
            </p:xfrm>
            <a:graphic>
              <a:graphicData uri="http://schemas.openxmlformats.org/drawingml/2006/table">
                <a:tbl>
                  <a:tblPr firstRow="1" bandRow="1">
                    <a:tableStyleId>{00A15C55-8517-42AA-B614-E9B94910E393}</a:tableStyleId>
                  </a:tblPr>
                  <a:tblGrid>
                    <a:gridCol w="2635949">
                      <a:extLst>
                        <a:ext uri="{9D8B030D-6E8A-4147-A177-3AD203B41FA5}">
                          <a16:colId xmlns:a16="http://schemas.microsoft.com/office/drawing/2014/main" val="2625630309"/>
                        </a:ext>
                      </a:extLst>
                    </a:gridCol>
                    <a:gridCol w="2131251">
                      <a:extLst>
                        <a:ext uri="{9D8B030D-6E8A-4147-A177-3AD203B41FA5}">
                          <a16:colId xmlns:a16="http://schemas.microsoft.com/office/drawing/2014/main" val="660407387"/>
                        </a:ext>
                      </a:extLst>
                    </a:gridCol>
                    <a:gridCol w="1795526">
                      <a:extLst>
                        <a:ext uri="{9D8B030D-6E8A-4147-A177-3AD203B41FA5}">
                          <a16:colId xmlns:a16="http://schemas.microsoft.com/office/drawing/2014/main" val="1559557530"/>
                        </a:ext>
                      </a:extLst>
                    </a:gridCol>
                    <a:gridCol w="1325944">
                      <a:extLst>
                        <a:ext uri="{9D8B030D-6E8A-4147-A177-3AD203B41FA5}">
                          <a16:colId xmlns:a16="http://schemas.microsoft.com/office/drawing/2014/main" val="3639603620"/>
                        </a:ext>
                      </a:extLst>
                    </a:gridCol>
                    <a:gridCol w="1325944">
                      <a:extLst>
                        <a:ext uri="{9D8B030D-6E8A-4147-A177-3AD203B41FA5}">
                          <a16:colId xmlns:a16="http://schemas.microsoft.com/office/drawing/2014/main" val="1752453974"/>
                        </a:ext>
                      </a:extLst>
                    </a:gridCol>
                    <a:gridCol w="1135444">
                      <a:extLst>
                        <a:ext uri="{9D8B030D-6E8A-4147-A177-3AD203B41FA5}">
                          <a16:colId xmlns:a16="http://schemas.microsoft.com/office/drawing/2014/main" val="3457980876"/>
                        </a:ext>
                      </a:extLst>
                    </a:gridCol>
                  </a:tblGrid>
                  <a:tr h="370840">
                    <a:tc>
                      <a:txBody>
                        <a:bodyPr/>
                        <a:lstStyle/>
                        <a:p>
                          <a:r>
                            <a:rPr lang="en-GB" dirty="0"/>
                            <a:t>Parameter</a:t>
                          </a:r>
                        </a:p>
                      </a:txBody>
                      <a:tcPr/>
                    </a:tc>
                    <a:tc>
                      <a:txBody>
                        <a:bodyPr/>
                        <a:lstStyle/>
                        <a:p>
                          <a:r>
                            <a:rPr lang="en-GB" dirty="0"/>
                            <a:t>Calculation</a:t>
                          </a:r>
                        </a:p>
                      </a:txBody>
                      <a:tcPr/>
                    </a:tc>
                    <a:tc>
                      <a:txBody>
                        <a:bodyPr/>
                        <a:lstStyle/>
                        <a:p>
                          <a:r>
                            <a:rPr lang="en-GB" dirty="0"/>
                            <a:t>Unit</a:t>
                          </a:r>
                        </a:p>
                      </a:txBody>
                      <a:tcPr/>
                    </a:tc>
                    <a:tc>
                      <a:txBody>
                        <a:bodyPr/>
                        <a:lstStyle/>
                        <a:p>
                          <a:r>
                            <a:rPr lang="en-GB" dirty="0"/>
                            <a:t>Values N1</a:t>
                          </a:r>
                        </a:p>
                      </a:txBody>
                      <a:tcPr/>
                    </a:tc>
                    <a:tc>
                      <a:txBody>
                        <a:bodyPr/>
                        <a:lstStyle/>
                        <a:p>
                          <a:r>
                            <a:rPr lang="en-GB" dirty="0"/>
                            <a:t>Values N2</a:t>
                          </a:r>
                        </a:p>
                      </a:txBody>
                      <a:tcPr/>
                    </a:tc>
                    <a:tc>
                      <a:txBody>
                        <a:bodyPr/>
                        <a:lstStyle/>
                        <a:p>
                          <a:r>
                            <a:rPr lang="en-GB" dirty="0" err="1"/>
                            <a:t>ValuesR</a:t>
                          </a:r>
                          <a:endParaRPr lang="en-GB" dirty="0"/>
                        </a:p>
                      </a:txBody>
                      <a:tcPr/>
                    </a:tc>
                    <a:extLst>
                      <a:ext uri="{0D108BD9-81ED-4DB2-BD59-A6C34878D82A}">
                        <a16:rowId xmlns:a16="http://schemas.microsoft.com/office/drawing/2014/main" val="37763622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Beetles,</a:t>
                          </a:r>
                          <a:r>
                            <a:rPr lang="en-GB" b="1" baseline="0" dirty="0"/>
                            <a:t> </a:t>
                          </a:r>
                          <a14:m>
                            <m:oMath xmlns:m="http://schemas.openxmlformats.org/officeDocument/2006/math">
                              <m:r>
                                <a:rPr lang="en-GB" b="1" i="1" smtClean="0">
                                  <a:latin typeface="Cambria Math" panose="02040503050406030204" pitchFamily="18" charset="0"/>
                                </a:rPr>
                                <m:t>𝑵</m:t>
                              </m:r>
                            </m:oMath>
                          </a14:m>
                          <a:endParaRPr lang="en-GB" b="1" dirty="0"/>
                        </a:p>
                      </a:txBody>
                      <a:tcPr>
                        <a:solidFill>
                          <a:schemeClr val="accent2">
                            <a:lumMod val="40000"/>
                            <a:lumOff val="60000"/>
                          </a:schemeClr>
                        </a:solidFill>
                      </a:tcPr>
                    </a:tc>
                    <a:tc>
                      <a:txBody>
                        <a:bodyPr/>
                        <a:lstStyle/>
                        <a:p>
                          <a:endParaRPr lang="en-GB" b="1" dirty="0"/>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a:rPr lang="en-GB" b="1" i="1" dirty="0" smtClean="0">
                                        <a:latin typeface="Cambria Math" panose="02040503050406030204" pitchFamily="18" charset="0"/>
                                        <a:ea typeface="Cambria Math" panose="02040503050406030204" pitchFamily="18" charset="0"/>
                                        <a:cs typeface="Open Sans" panose="020B0606030504020204" pitchFamily="34" charset="0"/>
                                      </a:rPr>
                                      <m:t>𝑵</m:t>
                                    </m:r>
                                  </m:num>
                                  <m:den>
                                    <m:sSup>
                                      <m:sSupPr>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1" i="1" dirty="0" smtClean="0">
                                            <a:latin typeface="Cambria Math" panose="02040503050406030204" pitchFamily="18" charset="0"/>
                                            <a:ea typeface="Cambria Math" panose="02040503050406030204" pitchFamily="18" charset="0"/>
                                            <a:cs typeface="Open Sans" panose="020B0606030504020204" pitchFamily="34" charset="0"/>
                                          </a:rPr>
                                          <m:t>𝒎</m:t>
                                        </m:r>
                                      </m:e>
                                      <m:sup>
                                        <m:r>
                                          <a:rPr lang="en-GB" b="1" i="1" dirty="0" smtClean="0">
                                            <a:latin typeface="Cambria Math" panose="02040503050406030204" pitchFamily="18" charset="0"/>
                                            <a:ea typeface="Cambria Math" panose="02040503050406030204" pitchFamily="18" charset="0"/>
                                            <a:cs typeface="Open Sans" panose="020B0606030504020204" pitchFamily="34" charset="0"/>
                                          </a:rPr>
                                          <m:t>𝟐</m:t>
                                        </m:r>
                                      </m:sup>
                                    </m:sSup>
                                  </m:den>
                                </m:f>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1"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extLst>
                      <a:ext uri="{0D108BD9-81ED-4DB2-BD59-A6C34878D82A}">
                        <a16:rowId xmlns:a16="http://schemas.microsoft.com/office/drawing/2014/main" val="3070722182"/>
                      </a:ext>
                    </a:extLst>
                  </a:tr>
                  <a:tr h="370840">
                    <a:tc>
                      <a:txBody>
                        <a:bodyPr/>
                        <a:lstStyle/>
                        <a:p>
                          <a:r>
                            <a:rPr lang="en-GB" dirty="0"/>
                            <a:t>Longevity, </a:t>
                          </a:r>
                          <a14:m>
                            <m:oMath xmlns:m="http://schemas.openxmlformats.org/officeDocument/2006/math">
                              <m:r>
                                <a:rPr lang="el-GR" b="0" i="1" smtClean="0">
                                  <a:latin typeface="Cambria Math" panose="02040503050406030204" pitchFamily="18" charset="0"/>
                                </a:rPr>
                                <m:t>𝜆</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ea typeface="Cambria Math" panose="02040503050406030204" pitchFamily="18" charset="0"/>
                                    <a:cs typeface="Open Sans" panose="020B0606030504020204" pitchFamily="34" charset="0"/>
                                  </a:rPr>
                                  <m:t>[</m:t>
                                </m:r>
                                <m:r>
                                  <m:rPr>
                                    <m:sty m:val="p"/>
                                  </m:rPr>
                                  <a:rPr lang="en-GB" b="0" i="0" smtClean="0">
                                    <a:latin typeface="Cambria Math" panose="02040503050406030204" pitchFamily="18" charset="0"/>
                                    <a:ea typeface="Cambria Math" panose="02040503050406030204" pitchFamily="18" charset="0"/>
                                    <a:cs typeface="Open Sans" panose="020B0606030504020204" pitchFamily="34" charset="0"/>
                                  </a:rPr>
                                  <m:t>days</m:t>
                                </m:r>
                                <m:r>
                                  <a:rPr lang="en-GB" b="0" i="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latin typeface="Cambria Math" panose="02040503050406030204" pitchFamily="18" charset="0"/>
                            <a:ea typeface="Cambria Math" panose="02040503050406030204" pitchFamily="18" charset="0"/>
                            <a:cs typeface="Open Sans" panose="020B0606030504020204" pitchFamily="34" charset="0"/>
                          </a:endParaRPr>
                        </a:p>
                      </a:txBody>
                      <a:tcPr>
                        <a:solidFill>
                          <a:srgbClr val="E7E9FD"/>
                        </a:solidFill>
                      </a:tcPr>
                    </a:tc>
                    <a:tc>
                      <a:txBody>
                        <a:bodyPr/>
                        <a:lstStyle/>
                        <a:p>
                          <a:pPr algn="ctr"/>
                          <a:r>
                            <a:rPr lang="en-GB" dirty="0"/>
                            <a:t>365</a:t>
                          </a:r>
                        </a:p>
                      </a:txBody>
                      <a:tcPr>
                        <a:solidFill>
                          <a:srgbClr val="E7E9FD"/>
                        </a:solidFill>
                      </a:tcPr>
                    </a:tc>
                    <a:tc>
                      <a:txBody>
                        <a:bodyPr/>
                        <a:lstStyle/>
                        <a:p>
                          <a:pPr algn="ctr"/>
                          <a:r>
                            <a:rPr lang="en-GB" dirty="0"/>
                            <a:t>365</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361036618"/>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Death rate</a:t>
                          </a:r>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r>
                                  <m:rPr>
                                    <m:sty m:val="p"/>
                                  </m:rPr>
                                  <a:rPr lang="en-GB" b="0" i="0" dirty="0" smtClean="0">
                                    <a:latin typeface="Cambria Math" panose="02040503050406030204" pitchFamily="18" charset="0"/>
                                    <a:ea typeface="Cambria Math" panose="02040503050406030204" pitchFamily="18" charset="0"/>
                                    <a:cs typeface="Open Sans" panose="020B0606030504020204" pitchFamily="34" charset="0"/>
                                  </a:rPr>
                                  <m:t>d</m:t>
                                </m:r>
                                <m:r>
                                  <a:rPr lang="en-GB" b="0" i="0" dirty="0" smtClean="0">
                                    <a:latin typeface="Cambria Math" panose="02040503050406030204" pitchFamily="18" charset="0"/>
                                    <a:ea typeface="Cambria Math" panose="02040503050406030204" pitchFamily="18" charset="0"/>
                                    <a:cs typeface="Open Sans" panose="020B0606030504020204" pitchFamily="34" charset="0"/>
                                  </a:rPr>
                                  <m:t>= </m:t>
                                </m:r>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l-GR" b="0" i="1" smtClean="0">
                                        <a:latin typeface="Cambria Math" panose="02040503050406030204" pitchFamily="18" charset="0"/>
                                      </a:rPr>
                                      <m:t>𝜆</m:t>
                                    </m:r>
                                    <m:r>
                                      <m:rPr>
                                        <m:nor/>
                                      </m:rPr>
                                      <a:rPr lang="en-GB" dirty="0"/>
                                      <m:t> </m:t>
                                    </m:r>
                                  </m:den>
                                </m:f>
                              </m:oMath>
                            </m:oMathPara>
                          </a14:m>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𝑑𝑎𝑦𝑠</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dirty="0"/>
                        </a:p>
                      </a:txBody>
                      <a:tcPr>
                        <a:solidFill>
                          <a:srgbClr val="E7E9FD"/>
                        </a:solidFill>
                      </a:tcPr>
                    </a:tc>
                    <a:tc>
                      <a:txBody>
                        <a:bodyPr/>
                        <a:lstStyle/>
                        <a:p>
                          <a:pPr algn="ctr"/>
                          <a:r>
                            <a:rPr lang="en-GB" dirty="0"/>
                            <a:t>1/365</a:t>
                          </a:r>
                        </a:p>
                      </a:txBody>
                      <a:tcPr>
                        <a:solidFill>
                          <a:srgbClr val="E7E9FD"/>
                        </a:solidFill>
                      </a:tcPr>
                    </a:tc>
                    <a:tc>
                      <a:txBody>
                        <a:bodyPr/>
                        <a:lstStyle/>
                        <a:p>
                          <a:pPr algn="ctr"/>
                          <a:r>
                            <a:rPr lang="en-GB" dirty="0"/>
                            <a:t>1/365</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3325176680"/>
                      </a:ext>
                    </a:extLst>
                  </a:tr>
                  <a:tr h="370840">
                    <a:tc>
                      <a:txBody>
                        <a:bodyPr/>
                        <a:lstStyle/>
                        <a:p>
                          <a:r>
                            <a:rPr lang="en-GB" dirty="0"/>
                            <a:t>Offspring,</a:t>
                          </a:r>
                          <a:r>
                            <a:rPr lang="en-GB" dirty="0">
                              <a:ea typeface="Cambria Math" panose="02040503050406030204" pitchFamily="18" charset="0"/>
                              <a:cs typeface="Open Sans" panose="020B0606030504020204" pitchFamily="34" charset="0"/>
                            </a:rPr>
                            <a:t> </a:t>
                          </a:r>
                          <a14:m>
                            <m:oMath xmlns:m="http://schemas.openxmlformats.org/officeDocument/2006/math">
                              <m:r>
                                <a:rPr lang="en-GB" i="1" smtClean="0">
                                  <a:latin typeface="Cambria Math" panose="02040503050406030204" pitchFamily="18" charset="0"/>
                                  <a:ea typeface="Cambria Math" panose="02040503050406030204" pitchFamily="18" charset="0"/>
                                  <a:cs typeface="Open Sans" panose="020B0606030504020204" pitchFamily="34" charset="0"/>
                                </a:rPr>
                                <m:t>𝜑</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𝑦𝑒𝑎𝑟</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US" dirty="0"/>
                            <a:t>4</a:t>
                          </a:r>
                          <a:endParaRPr lang="en-GB" dirty="0"/>
                        </a:p>
                      </a:txBody>
                      <a:tcPr>
                        <a:solidFill>
                          <a:srgbClr val="E7E9FD"/>
                        </a:solidFill>
                      </a:tcPr>
                    </a:tc>
                    <a:tc>
                      <a:txBody>
                        <a:bodyPr/>
                        <a:lstStyle/>
                        <a:p>
                          <a:pPr algn="ctr"/>
                          <a:r>
                            <a:rPr lang="en-US" dirty="0"/>
                            <a:t>4</a:t>
                          </a:r>
                          <a:endParaRPr lang="en-GB" dirty="0"/>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3976685476"/>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Feeding frequency, </a:t>
                          </a:r>
                          <a14:m>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𝑓𝑟</m:t>
                                  </m:r>
                                </m:sub>
                              </m:sSub>
                            </m:oMath>
                          </a14:m>
                          <a:endParaRPr lang="en-GB" dirty="0"/>
                        </a:p>
                      </a:txBody>
                      <a:tcPr>
                        <a:solidFill>
                          <a:srgbClr val="E7E9FD"/>
                        </a:solidFill>
                      </a:tcPr>
                    </a:tc>
                    <a:tc>
                      <a:txBody>
                        <a:bodyPr/>
                        <a:lstStyle/>
                        <a:p>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𝑚𝑒𝑎𝑙</m:t>
                                    </m:r>
                                  </m:num>
                                  <m:den>
                                    <m:r>
                                      <a:rPr lang="en-US"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US" dirty="0"/>
                            <a:t>1</a:t>
                          </a:r>
                          <a:endParaRPr lang="en-GB" dirty="0"/>
                        </a:p>
                      </a:txBody>
                      <a:tcPr>
                        <a:solidFill>
                          <a:srgbClr val="E7E9FD"/>
                        </a:solidFill>
                      </a:tcPr>
                    </a:tc>
                    <a:tc>
                      <a:txBody>
                        <a:bodyPr/>
                        <a:lstStyle/>
                        <a:p>
                          <a:pPr algn="ctr"/>
                          <a:r>
                            <a:rPr lang="en-US" dirty="0"/>
                            <a:t>1</a:t>
                          </a:r>
                          <a:endParaRPr lang="en-GB" dirty="0"/>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3660273468"/>
                      </a:ext>
                    </a:extLst>
                  </a:tr>
                  <a:tr h="370840">
                    <a:tc>
                      <a:txBody>
                        <a:bodyPr/>
                        <a:lstStyle/>
                        <a:p>
                          <a:r>
                            <a:rPr lang="en-GB" dirty="0">
                              <a:latin typeface="Open Sans" panose="020B0606030504020204" pitchFamily="34" charset="0"/>
                              <a:ea typeface="Open Sans" panose="020B0606030504020204" pitchFamily="34" charset="0"/>
                              <a:cs typeface="Open Sans" panose="020B0606030504020204" pitchFamily="34" charset="0"/>
                            </a:rPr>
                            <a:t>Feeding quantity, </a:t>
                          </a: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𝑞</m:t>
                                  </m:r>
                                </m:sub>
                              </m:sSub>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US" b="0" i="1" dirty="0" smtClean="0">
                                        <a:latin typeface="Cambria Math" panose="02040503050406030204" pitchFamily="18" charset="0"/>
                                        <a:ea typeface="Cambria Math" panose="02040503050406030204" pitchFamily="18" charset="0"/>
                                        <a:cs typeface="Open Sans" panose="020B0606030504020204" pitchFamily="34" charset="0"/>
                                      </a:rPr>
                                      <m:t>𝑚𝑒𝑎𝑙</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US" dirty="0"/>
                            <a:t>0.01</a:t>
                          </a:r>
                          <a:endParaRPr lang="en-GB" dirty="0"/>
                        </a:p>
                      </a:txBody>
                      <a:tcPr>
                        <a:solidFill>
                          <a:srgbClr val="E7E9FD"/>
                        </a:solidFill>
                      </a:tcPr>
                    </a:tc>
                    <a:tc>
                      <a:txBody>
                        <a:bodyPr/>
                        <a:lstStyle/>
                        <a:p>
                          <a:pPr algn="ctr"/>
                          <a:r>
                            <a:rPr lang="en-US" dirty="0"/>
                            <a:t>0.01</a:t>
                          </a:r>
                          <a:endParaRPr lang="en-GB" dirty="0"/>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0189751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Open Sans" panose="020B0606030504020204" pitchFamily="34" charset="0"/>
                              <a:ea typeface="Open Sans" panose="020B0606030504020204" pitchFamily="34" charset="0"/>
                              <a:cs typeface="Open Sans" panose="020B0606030504020204" pitchFamily="34" charset="0"/>
                            </a:rPr>
                            <a:t>Feeding per year, </a:t>
                          </a:r>
                          <a14:m>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𝑦𝑟</m:t>
                                  </m:r>
                                </m:sub>
                              </m:sSub>
                            </m:oMath>
                          </a14:m>
                          <a:endParaRPr lang="en-GB" dirty="0">
                            <a:latin typeface="Open Sans" panose="020B0606030504020204" pitchFamily="34" charset="0"/>
                            <a:ea typeface="Open Sans" panose="020B0606030504020204" pitchFamily="34" charset="0"/>
                            <a:cs typeface="Open Sans" panose="020B0606030504020204" pitchFamily="34" charset="0"/>
                          </a:endParaRPr>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sSub>
                                          <m:sSubPr>
                                            <m:ctrlPr>
                                              <a:rPr lang="en-GB" i="1" smtClean="0">
                                                <a:latin typeface="Cambria Math" panose="02040503050406030204" pitchFamily="18" charset="0"/>
                                                <a:ea typeface="Cambria Math" panose="02040503050406030204" pitchFamily="18" charset="0"/>
                                                <a:cs typeface="Open Sans" panose="020B0606030504020204" pitchFamily="34" charset="0"/>
                                              </a:rPr>
                                            </m:ctrlPr>
                                          </m:sSubPr>
                                          <m:e>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b="0" i="1" smtClean="0">
                                                <a:latin typeface="Cambria Math" panose="02040503050406030204" pitchFamily="18" charset="0"/>
                                                <a:ea typeface="Cambria Math" panose="02040503050406030204" pitchFamily="18" charset="0"/>
                                                <a:cs typeface="Open Sans" panose="020B0606030504020204" pitchFamily="34" charset="0"/>
                                              </a:rPr>
                                              <m:t>𝑦𝑟</m:t>
                                            </m:r>
                                          </m:sub>
                                        </m:sSub>
                                        <m:r>
                                          <a:rPr lang="en-GB" b="0" i="1" smtClean="0">
                                            <a:latin typeface="Cambria Math" panose="02040503050406030204" pitchFamily="18" charset="0"/>
                                            <a:ea typeface="Cambria Math" panose="02040503050406030204" pitchFamily="18" charset="0"/>
                                            <a:cs typeface="Open Sans" panose="020B0606030504020204" pitchFamily="34" charset="0"/>
                                          </a:rPr>
                                          <m:t>=365 </m:t>
                                        </m:r>
                                        <m:r>
                                          <a:rPr lang="en-GB" i="1" smtClean="0">
                                            <a:latin typeface="Cambria Math" panose="02040503050406030204" pitchFamily="18" charset="0"/>
                                            <a:ea typeface="Cambria Math" panose="02040503050406030204" pitchFamily="18" charset="0"/>
                                            <a:cs typeface="Open Sans" panose="020B0606030504020204" pitchFamily="34" charset="0"/>
                                          </a:rPr>
                                          <m:t>∙</m:t>
                                        </m:r>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i="1">
                                            <a:latin typeface="Cambria Math" panose="02040503050406030204" pitchFamily="18" charset="0"/>
                                            <a:ea typeface="Cambria Math" panose="02040503050406030204" pitchFamily="18" charset="0"/>
                                            <a:cs typeface="Open Sans" panose="020B0606030504020204" pitchFamily="34" charset="0"/>
                                          </a:rPr>
                                          <m:t>𝑓𝑟</m:t>
                                        </m:r>
                                      </m:sub>
                                    </m:sSub>
                                    <m:r>
                                      <a:rPr lang="en-GB" b="0" i="1" smtClean="0">
                                        <a:latin typeface="Cambria Math" panose="02040503050406030204" pitchFamily="18" charset="0"/>
                                        <a:ea typeface="Cambria Math" panose="02040503050406030204" pitchFamily="18" charset="0"/>
                                        <a:cs typeface="Open Sans" panose="020B0606030504020204" pitchFamily="34" charset="0"/>
                                      </a:rPr>
                                      <m:t> ∙</m:t>
                                    </m:r>
                                    <m:r>
                                      <a:rPr lang="en-GB" i="1">
                                        <a:latin typeface="Cambria Math" panose="02040503050406030204" pitchFamily="18" charset="0"/>
                                        <a:ea typeface="Cambria Math" panose="02040503050406030204" pitchFamily="18" charset="0"/>
                                        <a:cs typeface="Open Sans" panose="020B0606030504020204" pitchFamily="34" charset="0"/>
                                      </a:rPr>
                                      <m:t>𝑓</m:t>
                                    </m:r>
                                  </m:e>
                                  <m:sub>
                                    <m:r>
                                      <a:rPr lang="en-GB" i="1">
                                        <a:latin typeface="Cambria Math" panose="02040503050406030204" pitchFamily="18" charset="0"/>
                                        <a:ea typeface="Cambria Math" panose="02040503050406030204" pitchFamily="18" charset="0"/>
                                        <a:cs typeface="Open Sans" panose="020B0606030504020204" pitchFamily="34" charset="0"/>
                                      </a:rPr>
                                      <m:t>𝑞</m:t>
                                    </m:r>
                                  </m:sub>
                                </m:sSub>
                              </m:oMath>
                            </m:oMathPara>
                          </a14:m>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𝑦𝑒𝑎𝑟</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3.65</a:t>
                          </a:r>
                        </a:p>
                      </a:txBody>
                      <a:tcPr>
                        <a:solidFill>
                          <a:srgbClr val="E7E9F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3.65</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2978567167"/>
                      </a:ext>
                    </a:extLst>
                  </a:tr>
                  <a:tr h="370840">
                    <a:tc>
                      <a:txBody>
                        <a:bodyPr/>
                        <a:lstStyle/>
                        <a:p>
                          <a:r>
                            <a:rPr lang="en-GB" dirty="0"/>
                            <a:t>Max consumption, </a:t>
                          </a:r>
                          <a14:m>
                            <m:oMath xmlns:m="http://schemas.openxmlformats.org/officeDocument/2006/math">
                              <m:sSub>
                                <m:sSubPr>
                                  <m:ctrlPr>
                                    <a:rPr lang="en-GB" i="1" smtClean="0">
                                      <a:latin typeface="Cambria Math" panose="02040503050406030204" pitchFamily="18" charset="0"/>
                                      <a:ea typeface="Open Sans" panose="020B0606030504020204" pitchFamily="34" charset="0"/>
                                      <a:cs typeface="Open Sans" panose="020B0606030504020204" pitchFamily="34" charset="0"/>
                                    </a:rPr>
                                  </m:ctrlPr>
                                </m:sSubPr>
                                <m:e>
                                  <m:r>
                                    <a:rPr lang="en-GB" b="0" i="1" smtClean="0">
                                      <a:latin typeface="Cambria Math" panose="02040503050406030204" pitchFamily="18" charset="0"/>
                                      <a:ea typeface="Open Sans" panose="020B0606030504020204" pitchFamily="34" charset="0"/>
                                      <a:cs typeface="Open Sans" panose="020B0606030504020204" pitchFamily="34" charset="0"/>
                                    </a:rPr>
                                    <m:t>𝑐</m:t>
                                  </m:r>
                                </m:e>
                                <m:sub>
                                  <m:r>
                                    <a:rPr lang="en-GB" b="0" i="1" smtClean="0">
                                      <a:latin typeface="Cambria Math" panose="02040503050406030204" pitchFamily="18" charset="0"/>
                                      <a:ea typeface="Open Sans" panose="020B0606030504020204" pitchFamily="34" charset="0"/>
                                      <a:cs typeface="Open Sans" panose="020B0606030504020204" pitchFamily="34" charset="0"/>
                                    </a:rPr>
                                    <m:t>𝑚𝑎𝑥</m:t>
                                  </m:r>
                                </m:sub>
                              </m:sSub>
                            </m:oMath>
                          </a14:m>
                          <a:endParaRPr lang="en-GB" dirty="0"/>
                        </a:p>
                      </a:txBody>
                      <a:tcPr>
                        <a:solidFill>
                          <a:srgbClr val="E7E9FD"/>
                        </a:solidFill>
                      </a:tcPr>
                    </a:tc>
                    <a:tc>
                      <a:txBody>
                        <a:bodyPr/>
                        <a:lstStyle/>
                        <a:p>
                          <a:endParaRPr lang="en-GB"/>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US" b="0" i="1" dirty="0" smtClean="0">
                                        <a:latin typeface="Cambria Math" panose="02040503050406030204" pitchFamily="18" charset="0"/>
                                        <a:ea typeface="Cambria Math" panose="02040503050406030204" pitchFamily="18" charset="0"/>
                                        <a:cs typeface="Open Sans" panose="020B0606030504020204" pitchFamily="34" charset="0"/>
                                      </a:rPr>
                                      <m:t>𝑔</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0.10</a:t>
                          </a:r>
                        </a:p>
                      </a:txBody>
                      <a:tcPr>
                        <a:solidFill>
                          <a:schemeClr val="accent3">
                            <a:lumMod val="20000"/>
                            <a:lumOff val="80000"/>
                          </a:schemeClr>
                        </a:solidFill>
                      </a:tcPr>
                    </a:tc>
                    <a:tc>
                      <a:txBody>
                        <a:bodyPr/>
                        <a:lstStyle/>
                        <a:p>
                          <a:pPr algn="ctr"/>
                          <a:r>
                            <a:rPr lang="en-GB" dirty="0"/>
                            <a:t>0.12</a:t>
                          </a:r>
                        </a:p>
                      </a:txBody>
                      <a:tcPr>
                        <a:solidFill>
                          <a:schemeClr val="accent3">
                            <a:lumMod val="20000"/>
                            <a:lumOff val="80000"/>
                          </a:schemeClr>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298358641"/>
                      </a:ext>
                    </a:extLst>
                  </a:tr>
                  <a:tr h="370840">
                    <a:tc>
                      <a:txBody>
                        <a:bodyPr/>
                        <a:lstStyle/>
                        <a:p>
                          <a:r>
                            <a:rPr lang="en-GB" dirty="0"/>
                            <a:t>Efficiency, </a:t>
                          </a:r>
                          <a14:m>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oMath>
                          </a14:m>
                          <a:endParaRPr lang="en-GB" dirty="0"/>
                        </a:p>
                      </a:txBody>
                      <a:tcPr>
                        <a:solidFill>
                          <a:srgbClr val="E7E9FD"/>
                        </a:solidFill>
                      </a:tcPr>
                    </a:tc>
                    <a:tc>
                      <a:txBody>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𝜀</m:t>
                                </m:r>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m:t>
                                </m:r>
                                <m:f>
                                  <m:fPr>
                                    <m:type m:val="lin"/>
                                    <m:ctrlP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fPr>
                                  <m:num>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𝜑</m:t>
                                    </m:r>
                                  </m:num>
                                  <m:den>
                                    <m:sSub>
                                      <m:sSubPr>
                                        <m:ctrlPr>
                                          <a:rPr lang="en-GB"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ctrlPr>
                                      </m:sSubPr>
                                      <m:e>
                                        <m:r>
                                          <a:rPr lang="en-GB"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𝑓</m:t>
                                        </m:r>
                                      </m:e>
                                      <m:sub>
                                        <m:r>
                                          <a:rPr lang="en-GB" b="0" i="1">
                                            <a:solidFill>
                                              <a:schemeClr val="tx1"/>
                                            </a:solidFill>
                                            <a:latin typeface="Cambria Math" panose="02040503050406030204" pitchFamily="18" charset="0"/>
                                            <a:ea typeface="Cambria Math" panose="02040503050406030204" pitchFamily="18" charset="0"/>
                                            <a:cs typeface="Open Sans" panose="020B0606030504020204" pitchFamily="34" charset="0"/>
                                          </a:rPr>
                                          <m:t>𝑦𝑟</m:t>
                                        </m:r>
                                      </m:sub>
                                    </m:sSub>
                                  </m:den>
                                </m:f>
                              </m:oMath>
                            </m:oMathPara>
                          </a14:m>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𝑔</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1.09</a:t>
                          </a:r>
                        </a:p>
                      </a:txBody>
                      <a:tcPr>
                        <a:solidFill>
                          <a:srgbClr val="E7E9FD"/>
                        </a:solidFill>
                      </a:tcPr>
                    </a:tc>
                    <a:tc>
                      <a:txBody>
                        <a:bodyPr/>
                        <a:lstStyle/>
                        <a:p>
                          <a:pPr algn="ctr"/>
                          <a:r>
                            <a:rPr lang="en-GB" dirty="0"/>
                            <a:t>1.09</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28313021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Clearance rate, </a:t>
                          </a:r>
                          <a14:m>
                            <m:oMath xmlns:m="http://schemas.openxmlformats.org/officeDocument/2006/math">
                              <m:r>
                                <a:rPr lang="en-GB" b="0" i="1" smtClean="0">
                                  <a:solidFill>
                                    <a:schemeClr val="tx1"/>
                                  </a:solidFill>
                                  <a:latin typeface="Cambria Math" panose="02040503050406030204" pitchFamily="18" charset="0"/>
                                  <a:ea typeface="Cambria Math" panose="02040503050406030204" pitchFamily="18" charset="0"/>
                                  <a:cs typeface="Open Sans" panose="020B0606030504020204" pitchFamily="34" charset="0"/>
                                </a:rPr>
                                <m:t>𝑏</m:t>
                              </m:r>
                            </m:oMath>
                          </a14:m>
                          <a:endParaRPr lang="en-GB" dirty="0"/>
                        </a:p>
                      </a:txBody>
                      <a:tcPr>
                        <a:solidFill>
                          <a:srgbClr val="E7E9FD"/>
                        </a:solidFill>
                      </a:tcPr>
                    </a:tc>
                    <a:tc>
                      <a:txBody>
                        <a:bodyPr/>
                        <a:lstStyle/>
                        <a:p>
                          <a:endParaRPr lang="en-GB" dirty="0"/>
                        </a:p>
                      </a:txBody>
                      <a:tcPr>
                        <a:solidFill>
                          <a:srgbClr val="E7E9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sSup>
                                      <m:sSupPr>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0" i="1" dirty="0" smtClean="0">
                                            <a:latin typeface="Cambria Math" panose="02040503050406030204" pitchFamily="18" charset="0"/>
                                            <a:ea typeface="Cambria Math" panose="02040503050406030204" pitchFamily="18" charset="0"/>
                                            <a:cs typeface="Open Sans" panose="020B0606030504020204" pitchFamily="34" charset="0"/>
                                          </a:rPr>
                                          <m:t>𝑚</m:t>
                                        </m:r>
                                      </m:e>
                                      <m:sup>
                                        <m:r>
                                          <a:rPr lang="en-GB" b="0" i="1" dirty="0" smtClean="0">
                                            <a:latin typeface="Cambria Math" panose="02040503050406030204" pitchFamily="18" charset="0"/>
                                            <a:ea typeface="Cambria Math" panose="02040503050406030204" pitchFamily="18" charset="0"/>
                                            <a:cs typeface="Open Sans" panose="020B0606030504020204" pitchFamily="34" charset="0"/>
                                          </a:rPr>
                                          <m:t>2</m:t>
                                        </m:r>
                                      </m:sup>
                                    </m:sSup>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𝑁</m:t>
                                    </m:r>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GB" dirty="0"/>
                        </a:p>
                      </a:txBody>
                      <a:tcPr>
                        <a:solidFill>
                          <a:srgbClr val="E7E9FD"/>
                        </a:solidFill>
                      </a:tcPr>
                    </a:tc>
                    <a:tc>
                      <a:txBody>
                        <a:bodyPr/>
                        <a:lstStyle/>
                        <a:p>
                          <a:pPr algn="ctr"/>
                          <a:r>
                            <a:rPr lang="en-GB" dirty="0"/>
                            <a:t>0.0000012</a:t>
                          </a:r>
                        </a:p>
                      </a:txBody>
                      <a:tcPr>
                        <a:solidFill>
                          <a:srgbClr val="E7E9FD"/>
                        </a:solidFill>
                      </a:tcPr>
                    </a:tc>
                    <a:tc>
                      <a:txBody>
                        <a:bodyPr/>
                        <a:lstStyle/>
                        <a:p>
                          <a:pPr algn="ctr"/>
                          <a:r>
                            <a:rPr lang="en-GB" dirty="0"/>
                            <a:t>0.0000012</a:t>
                          </a:r>
                        </a:p>
                      </a:txBody>
                      <a:tcPr>
                        <a:solidFill>
                          <a:srgbClr val="E7E9FD"/>
                        </a:solidFill>
                      </a:tcPr>
                    </a:tc>
                    <a:tc>
                      <a:txBody>
                        <a:bodyPr/>
                        <a:lstStyle/>
                        <a:p>
                          <a:pPr algn="ctr"/>
                          <a:r>
                            <a:rPr lang="en-GB" dirty="0"/>
                            <a:t>-</a:t>
                          </a:r>
                        </a:p>
                      </a:txBody>
                      <a:tcPr>
                        <a:solidFill>
                          <a:srgbClr val="E7E9FD"/>
                        </a:solidFill>
                      </a:tcPr>
                    </a:tc>
                    <a:extLst>
                      <a:ext uri="{0D108BD9-81ED-4DB2-BD59-A6C34878D82A}">
                        <a16:rowId xmlns:a16="http://schemas.microsoft.com/office/drawing/2014/main" val="15625571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Guano,</a:t>
                          </a:r>
                          <a:r>
                            <a:rPr lang="en-GB" b="1" baseline="0" dirty="0"/>
                            <a:t> </a:t>
                          </a:r>
                          <a14:m>
                            <m:oMath xmlns:m="http://schemas.openxmlformats.org/officeDocument/2006/math">
                              <m:r>
                                <a:rPr lang="en-GB" b="1" i="1" smtClean="0">
                                  <a:latin typeface="Cambria Math" panose="02040503050406030204" pitchFamily="18" charset="0"/>
                                </a:rPr>
                                <m:t>𝑹</m:t>
                              </m:r>
                            </m:oMath>
                          </a14:m>
                          <a:endParaRPr lang="en-GB" b="1" dirty="0"/>
                        </a:p>
                      </a:txBody>
                      <a:tcPr>
                        <a:solidFill>
                          <a:schemeClr val="accent6">
                            <a:lumMod val="40000"/>
                            <a:lumOff val="60000"/>
                          </a:schemeClr>
                        </a:solidFill>
                      </a:tcPr>
                    </a:tc>
                    <a:tc>
                      <a:txBody>
                        <a:bodyPr/>
                        <a:lstStyle/>
                        <a:p>
                          <a:endParaRPr lang="en-GB" b="1"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a:rPr lang="en-GB" b="1" i="1" dirty="0" smtClean="0">
                                        <a:latin typeface="Cambria Math" panose="02040503050406030204" pitchFamily="18" charset="0"/>
                                        <a:ea typeface="Cambria Math" panose="02040503050406030204" pitchFamily="18" charset="0"/>
                                        <a:cs typeface="Open Sans" panose="020B0606030504020204" pitchFamily="34" charset="0"/>
                                      </a:rPr>
                                      <m:t>𝒈</m:t>
                                    </m:r>
                                  </m:num>
                                  <m:den>
                                    <m:sSup>
                                      <m:sSupPr>
                                        <m:ctrlPr>
                                          <a:rPr lang="en-GB" b="1"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1" i="1" dirty="0" smtClean="0">
                                            <a:latin typeface="Cambria Math" panose="02040503050406030204" pitchFamily="18" charset="0"/>
                                            <a:ea typeface="Cambria Math" panose="02040503050406030204" pitchFamily="18" charset="0"/>
                                            <a:cs typeface="Open Sans" panose="020B0606030504020204" pitchFamily="34" charset="0"/>
                                          </a:rPr>
                                          <m:t>𝒎</m:t>
                                        </m:r>
                                      </m:e>
                                      <m:sup>
                                        <m:r>
                                          <a:rPr lang="en-GB" b="1" i="1" dirty="0" smtClean="0">
                                            <a:latin typeface="Cambria Math" panose="02040503050406030204" pitchFamily="18" charset="0"/>
                                            <a:ea typeface="Cambria Math" panose="02040503050406030204" pitchFamily="18" charset="0"/>
                                            <a:cs typeface="Open Sans" panose="020B0606030504020204" pitchFamily="34" charset="0"/>
                                          </a:rPr>
                                          <m:t>𝟐</m:t>
                                        </m:r>
                                      </m:sup>
                                    </m:sSup>
                                  </m:den>
                                </m:f>
                                <m:r>
                                  <a:rPr lang="en-GB" b="1"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1"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extLst>
                      <a:ext uri="{0D108BD9-81ED-4DB2-BD59-A6C34878D82A}">
                        <a16:rowId xmlns:a16="http://schemas.microsoft.com/office/drawing/2014/main" val="1741808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Influx-</a:t>
                          </a:r>
                          <a:r>
                            <a:rPr lang="en-GB" dirty="0" err="1"/>
                            <a:t>outflux</a:t>
                          </a:r>
                          <a:r>
                            <a:rPr lang="en-GB" dirty="0"/>
                            <a:t> rate,</a:t>
                          </a:r>
                          <a:r>
                            <a:rPr lang="en-GB" baseline="0" dirty="0"/>
                            <a:t> </a:t>
                          </a:r>
                          <a14:m>
                            <m:oMath xmlns:m="http://schemas.openxmlformats.org/officeDocument/2006/math">
                              <m:r>
                                <a:rPr lang="en-GB" b="0" i="1" baseline="0" smtClean="0">
                                  <a:latin typeface="Cambria Math" panose="02040503050406030204" pitchFamily="18" charset="0"/>
                                </a:rPr>
                                <m:t>𝑟</m:t>
                              </m:r>
                            </m:oMath>
                          </a14:m>
                          <a:endParaRPr lang="en-GB" dirty="0"/>
                        </a:p>
                      </a:txBody>
                      <a:tcPr>
                        <a:solidFill>
                          <a:srgbClr val="FEF0E8"/>
                        </a:solidFill>
                      </a:tcPr>
                    </a:tc>
                    <a:tc>
                      <a:txBody>
                        <a:bodyPr/>
                        <a:lstStyle/>
                        <a:p>
                          <a:endParaRPr lang="en-GB"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[1</m:t>
                                    </m:r>
                                  </m:num>
                                  <m:den>
                                    <m:r>
                                      <a:rPr lang="en-GB" b="0" i="1" dirty="0" smtClean="0">
                                        <a:latin typeface="Cambria Math" panose="02040503050406030204" pitchFamily="18" charset="0"/>
                                        <a:ea typeface="Cambria Math" panose="02040503050406030204" pitchFamily="18" charset="0"/>
                                        <a:cs typeface="Open Sans" panose="020B0606030504020204" pitchFamily="34" charset="0"/>
                                      </a:rPr>
                                      <m:t>𝑑𝑎𝑦</m:t>
                                    </m:r>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dirty="0"/>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10/365</a:t>
                          </a:r>
                        </a:p>
                      </a:txBody>
                      <a:tcPr>
                        <a:solidFill>
                          <a:srgbClr val="FEF0E8"/>
                        </a:solidFill>
                      </a:tcPr>
                    </a:tc>
                    <a:extLst>
                      <a:ext uri="{0D108BD9-81ED-4DB2-BD59-A6C34878D82A}">
                        <a16:rowId xmlns:a16="http://schemas.microsoft.com/office/drawing/2014/main" val="40146227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Carrying capacity, </a:t>
                          </a:r>
                          <a14:m>
                            <m:oMath xmlns:m="http://schemas.openxmlformats.org/officeDocument/2006/math">
                              <m:r>
                                <a:rPr lang="en-GB" b="0" i="1" baseline="0" smtClean="0">
                                  <a:latin typeface="Cambria Math" panose="02040503050406030204" pitchFamily="18" charset="0"/>
                                </a:rPr>
                                <m:t>𝐾</m:t>
                              </m:r>
                            </m:oMath>
                          </a14:m>
                          <a:endParaRPr lang="en-GB" dirty="0"/>
                        </a:p>
                      </a:txBody>
                      <a:tcPr>
                        <a:solidFill>
                          <a:srgbClr val="FEF0E8"/>
                        </a:solidFill>
                      </a:tcPr>
                    </a:tc>
                    <a:tc>
                      <a:txBody>
                        <a:bodyPr/>
                        <a:lstStyle/>
                        <a:p>
                          <a:endParaRPr lang="en-GB" dirty="0"/>
                        </a:p>
                      </a:txBody>
                      <a:tcPr>
                        <a:solidFill>
                          <a:srgbClr val="FEF0E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type m:val="lin"/>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fPr>
                                  <m:num>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a:rPr lang="en-GB" b="0" i="1" dirty="0" smtClean="0">
                                        <a:latin typeface="Cambria Math" panose="02040503050406030204" pitchFamily="18" charset="0"/>
                                        <a:ea typeface="Cambria Math" panose="02040503050406030204" pitchFamily="18" charset="0"/>
                                        <a:cs typeface="Open Sans" panose="020B0606030504020204" pitchFamily="34" charset="0"/>
                                      </a:rPr>
                                      <m:t>𝑔</m:t>
                                    </m:r>
                                  </m:num>
                                  <m:den>
                                    <m:sSup>
                                      <m:sSupPr>
                                        <m:ctrlPr>
                                          <a:rPr lang="en-GB" b="0" i="1" dirty="0" smtClean="0">
                                            <a:latin typeface="Cambria Math" panose="02040503050406030204" pitchFamily="18" charset="0"/>
                                            <a:ea typeface="Cambria Math" panose="02040503050406030204" pitchFamily="18" charset="0"/>
                                            <a:cs typeface="Open Sans" panose="020B0606030504020204" pitchFamily="34" charset="0"/>
                                          </a:rPr>
                                        </m:ctrlPr>
                                      </m:sSupPr>
                                      <m:e>
                                        <m:r>
                                          <a:rPr lang="en-GB" b="0" i="1" dirty="0" smtClean="0">
                                            <a:latin typeface="Cambria Math" panose="02040503050406030204" pitchFamily="18" charset="0"/>
                                            <a:ea typeface="Cambria Math" panose="02040503050406030204" pitchFamily="18" charset="0"/>
                                            <a:cs typeface="Open Sans" panose="020B0606030504020204" pitchFamily="34" charset="0"/>
                                          </a:rPr>
                                          <m:t>𝑚</m:t>
                                        </m:r>
                                      </m:e>
                                      <m:sup>
                                        <m:r>
                                          <a:rPr lang="en-GB" b="0" i="1" dirty="0" smtClean="0">
                                            <a:latin typeface="Cambria Math" panose="02040503050406030204" pitchFamily="18" charset="0"/>
                                            <a:ea typeface="Cambria Math" panose="02040503050406030204" pitchFamily="18" charset="0"/>
                                            <a:cs typeface="Open Sans" panose="020B0606030504020204" pitchFamily="34" charset="0"/>
                                          </a:rPr>
                                          <m:t>2</m:t>
                                        </m:r>
                                      </m:sup>
                                    </m:sSup>
                                  </m:den>
                                </m:f>
                                <m:r>
                                  <a:rPr lang="en-GB" b="0" i="1" dirty="0" smtClean="0">
                                    <a:latin typeface="Cambria Math" panose="02040503050406030204" pitchFamily="18" charset="0"/>
                                    <a:ea typeface="Cambria Math" panose="02040503050406030204" pitchFamily="18" charset="0"/>
                                    <a:cs typeface="Open Sans" panose="020B0606030504020204" pitchFamily="34" charset="0"/>
                                  </a:rPr>
                                  <m:t>]</m:t>
                                </m:r>
                                <m:r>
                                  <m:rPr>
                                    <m:nor/>
                                  </m:rPr>
                                  <a:rPr lang="en-GB" b="0" i="0" dirty="0" smtClean="0">
                                    <a:latin typeface="Cambria Math" panose="02040503050406030204" pitchFamily="18" charset="0"/>
                                    <a:ea typeface="Cambria Math" panose="02040503050406030204" pitchFamily="18" charset="0"/>
                                    <a:cs typeface="Open Sans" panose="020B0606030504020204" pitchFamily="34" charset="0"/>
                                  </a:rPr>
                                  <m:t> </m:t>
                                </m:r>
                              </m:oMath>
                            </m:oMathPara>
                          </a14:m>
                          <a:endParaRPr lang="en-GB" dirty="0"/>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a:t>
                          </a:r>
                        </a:p>
                      </a:txBody>
                      <a:tcPr>
                        <a:solidFill>
                          <a:srgbClr val="FEF0E8"/>
                        </a:solidFill>
                      </a:tcPr>
                    </a:tc>
                    <a:tc>
                      <a:txBody>
                        <a:bodyPr/>
                        <a:lstStyle/>
                        <a:p>
                          <a:pPr algn="ctr"/>
                          <a:r>
                            <a:rPr lang="en-GB" dirty="0"/>
                            <a:t>10000</a:t>
                          </a:r>
                        </a:p>
                      </a:txBody>
                      <a:tcPr>
                        <a:solidFill>
                          <a:srgbClr val="FEF0E8"/>
                        </a:solidFill>
                      </a:tcPr>
                    </a:tc>
                    <a:extLst>
                      <a:ext uri="{0D108BD9-81ED-4DB2-BD59-A6C34878D82A}">
                        <a16:rowId xmlns:a16="http://schemas.microsoft.com/office/drawing/2014/main" val="1489425667"/>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9625187"/>
                  </p:ext>
                </p:extLst>
              </p:nvPr>
            </p:nvGraphicFramePr>
            <p:xfrm>
              <a:off x="262558" y="1196752"/>
              <a:ext cx="10350058" cy="5261230"/>
            </p:xfrm>
            <a:graphic>
              <a:graphicData uri="http://schemas.openxmlformats.org/drawingml/2006/table">
                <a:tbl>
                  <a:tblPr firstRow="1" bandRow="1">
                    <a:tableStyleId>{00A15C55-8517-42AA-B614-E9B94910E393}</a:tableStyleId>
                  </a:tblPr>
                  <a:tblGrid>
                    <a:gridCol w="2635949">
                      <a:extLst>
                        <a:ext uri="{9D8B030D-6E8A-4147-A177-3AD203B41FA5}">
                          <a16:colId xmlns:a16="http://schemas.microsoft.com/office/drawing/2014/main" val="2625630309"/>
                        </a:ext>
                      </a:extLst>
                    </a:gridCol>
                    <a:gridCol w="2131251">
                      <a:extLst>
                        <a:ext uri="{9D8B030D-6E8A-4147-A177-3AD203B41FA5}">
                          <a16:colId xmlns:a16="http://schemas.microsoft.com/office/drawing/2014/main" val="660407387"/>
                        </a:ext>
                      </a:extLst>
                    </a:gridCol>
                    <a:gridCol w="1795526">
                      <a:extLst>
                        <a:ext uri="{9D8B030D-6E8A-4147-A177-3AD203B41FA5}">
                          <a16:colId xmlns:a16="http://schemas.microsoft.com/office/drawing/2014/main" val="1559557530"/>
                        </a:ext>
                      </a:extLst>
                    </a:gridCol>
                    <a:gridCol w="1325944">
                      <a:extLst>
                        <a:ext uri="{9D8B030D-6E8A-4147-A177-3AD203B41FA5}">
                          <a16:colId xmlns:a16="http://schemas.microsoft.com/office/drawing/2014/main" val="3639603620"/>
                        </a:ext>
                      </a:extLst>
                    </a:gridCol>
                    <a:gridCol w="1325944">
                      <a:extLst>
                        <a:ext uri="{9D8B030D-6E8A-4147-A177-3AD203B41FA5}">
                          <a16:colId xmlns:a16="http://schemas.microsoft.com/office/drawing/2014/main" val="1752453974"/>
                        </a:ext>
                      </a:extLst>
                    </a:gridCol>
                    <a:gridCol w="1135444">
                      <a:extLst>
                        <a:ext uri="{9D8B030D-6E8A-4147-A177-3AD203B41FA5}">
                          <a16:colId xmlns:a16="http://schemas.microsoft.com/office/drawing/2014/main" val="3457980876"/>
                        </a:ext>
                      </a:extLst>
                    </a:gridCol>
                  </a:tblGrid>
                  <a:tr h="370840">
                    <a:tc>
                      <a:txBody>
                        <a:bodyPr/>
                        <a:lstStyle/>
                        <a:p>
                          <a:r>
                            <a:rPr lang="en-GB" dirty="0" smtClean="0"/>
                            <a:t>Parameter</a:t>
                          </a:r>
                          <a:endParaRPr lang="en-GB" dirty="0"/>
                        </a:p>
                      </a:txBody>
                      <a:tcPr/>
                    </a:tc>
                    <a:tc>
                      <a:txBody>
                        <a:bodyPr/>
                        <a:lstStyle/>
                        <a:p>
                          <a:r>
                            <a:rPr lang="en-GB" dirty="0" smtClean="0"/>
                            <a:t>Calculation</a:t>
                          </a:r>
                          <a:endParaRPr lang="en-GB" dirty="0"/>
                        </a:p>
                      </a:txBody>
                      <a:tcPr/>
                    </a:tc>
                    <a:tc>
                      <a:txBody>
                        <a:bodyPr/>
                        <a:lstStyle/>
                        <a:p>
                          <a:r>
                            <a:rPr lang="en-GB" dirty="0" smtClean="0"/>
                            <a:t>Unit</a:t>
                          </a:r>
                          <a:endParaRPr lang="en-GB" dirty="0"/>
                        </a:p>
                      </a:txBody>
                      <a:tcPr/>
                    </a:tc>
                    <a:tc>
                      <a:txBody>
                        <a:bodyPr/>
                        <a:lstStyle/>
                        <a:p>
                          <a:r>
                            <a:rPr lang="en-GB" dirty="0" smtClean="0"/>
                            <a:t>Values N1</a:t>
                          </a:r>
                          <a:endParaRPr lang="en-GB" dirty="0"/>
                        </a:p>
                      </a:txBody>
                      <a:tcPr/>
                    </a:tc>
                    <a:tc>
                      <a:txBody>
                        <a:bodyPr/>
                        <a:lstStyle/>
                        <a:p>
                          <a:r>
                            <a:rPr lang="en-GB" dirty="0" smtClean="0"/>
                            <a:t>Values N2</a:t>
                          </a:r>
                          <a:endParaRPr lang="en-GB" dirty="0"/>
                        </a:p>
                      </a:txBody>
                      <a:tcPr/>
                    </a:tc>
                    <a:tc>
                      <a:txBody>
                        <a:bodyPr/>
                        <a:lstStyle/>
                        <a:p>
                          <a:r>
                            <a:rPr lang="en-GB" dirty="0" err="1" smtClean="0"/>
                            <a:t>ValuesR</a:t>
                          </a:r>
                          <a:endParaRPr lang="en-GB" dirty="0"/>
                        </a:p>
                      </a:txBody>
                      <a:tcPr/>
                    </a:tc>
                    <a:extLst>
                      <a:ext uri="{0D108BD9-81ED-4DB2-BD59-A6C34878D82A}">
                        <a16:rowId xmlns:a16="http://schemas.microsoft.com/office/drawing/2014/main" val="3776362265"/>
                      </a:ext>
                    </a:extLst>
                  </a:tr>
                  <a:tr h="372237">
                    <a:tc>
                      <a:txBody>
                        <a:bodyPr/>
                        <a:lstStyle/>
                        <a:p>
                          <a:endParaRPr lang="en-US"/>
                        </a:p>
                      </a:txBody>
                      <a:tcPr>
                        <a:blipFill>
                          <a:blip r:embed="rId4"/>
                          <a:stretch>
                            <a:fillRect l="-231" t="-111475" r="-294213" b="-1393443"/>
                          </a:stretch>
                        </a:blipFill>
                      </a:tcPr>
                    </a:tc>
                    <a:tc>
                      <a:txBody>
                        <a:bodyPr/>
                        <a:lstStyle/>
                        <a:p>
                          <a:endParaRPr lang="en-GB" b="1" dirty="0"/>
                        </a:p>
                      </a:txBody>
                      <a:tcPr>
                        <a:solidFill>
                          <a:schemeClr val="accent2">
                            <a:lumMod val="40000"/>
                            <a:lumOff val="60000"/>
                          </a:schemeClr>
                        </a:solidFill>
                      </a:tcPr>
                    </a:tc>
                    <a:tc>
                      <a:txBody>
                        <a:bodyPr/>
                        <a:lstStyle/>
                        <a:p>
                          <a:endParaRPr lang="en-US"/>
                        </a:p>
                      </a:txBody>
                      <a:tcPr>
                        <a:blipFill>
                          <a:blip r:embed="rId4"/>
                          <a:stretch>
                            <a:fillRect l="-265424" t="-111475" r="-212203" b="-1393443"/>
                          </a:stretch>
                        </a:blip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tc>
                      <a:txBody>
                        <a:bodyPr/>
                        <a:lstStyle/>
                        <a:p>
                          <a:pPr algn="ctr"/>
                          <a:endParaRPr lang="en-GB" b="1" dirty="0"/>
                        </a:p>
                      </a:txBody>
                      <a:tcPr>
                        <a:solidFill>
                          <a:schemeClr val="accent2">
                            <a:lumMod val="40000"/>
                            <a:lumOff val="60000"/>
                          </a:schemeClr>
                        </a:solidFill>
                      </a:tcPr>
                    </a:tc>
                    <a:extLst>
                      <a:ext uri="{0D108BD9-81ED-4DB2-BD59-A6C34878D82A}">
                        <a16:rowId xmlns:a16="http://schemas.microsoft.com/office/drawing/2014/main" val="3070722182"/>
                      </a:ext>
                    </a:extLst>
                  </a:tr>
                  <a:tr h="370840">
                    <a:tc>
                      <a:txBody>
                        <a:bodyPr/>
                        <a:lstStyle/>
                        <a:p>
                          <a:endParaRPr lang="en-US"/>
                        </a:p>
                      </a:txBody>
                      <a:tcPr>
                        <a:blipFill>
                          <a:blip r:embed="rId4"/>
                          <a:stretch>
                            <a:fillRect l="-231" t="-211475" r="-294213" b="-1293443"/>
                          </a:stretch>
                        </a:blipFill>
                      </a:tcPr>
                    </a:tc>
                    <a:tc>
                      <a:txBody>
                        <a:bodyPr/>
                        <a:lstStyle/>
                        <a:p>
                          <a:endParaRPr lang="en-GB" dirty="0"/>
                        </a:p>
                      </a:txBody>
                      <a:tcPr>
                        <a:solidFill>
                          <a:srgbClr val="E7E9FD"/>
                        </a:solidFill>
                      </a:tcPr>
                    </a:tc>
                    <a:tc>
                      <a:txBody>
                        <a:bodyPr/>
                        <a:lstStyle/>
                        <a:p>
                          <a:endParaRPr lang="en-US"/>
                        </a:p>
                      </a:txBody>
                      <a:tcPr>
                        <a:blipFill>
                          <a:blip r:embed="rId4"/>
                          <a:stretch>
                            <a:fillRect l="-265424" t="-211475" r="-212203" b="-1293443"/>
                          </a:stretch>
                        </a:blipFill>
                      </a:tcPr>
                    </a:tc>
                    <a:tc>
                      <a:txBody>
                        <a:bodyPr/>
                        <a:lstStyle/>
                        <a:p>
                          <a:pPr algn="ctr"/>
                          <a:r>
                            <a:rPr lang="en-GB" dirty="0" smtClean="0"/>
                            <a:t>365</a:t>
                          </a:r>
                          <a:endParaRPr lang="en-GB" dirty="0"/>
                        </a:p>
                      </a:txBody>
                      <a:tcPr>
                        <a:solidFill>
                          <a:srgbClr val="E7E9FD"/>
                        </a:solidFill>
                      </a:tcPr>
                    </a:tc>
                    <a:tc>
                      <a:txBody>
                        <a:bodyPr/>
                        <a:lstStyle/>
                        <a:p>
                          <a:pPr algn="ctr"/>
                          <a:r>
                            <a:rPr lang="en-GB" dirty="0" smtClean="0"/>
                            <a:t>365</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361036618"/>
                      </a:ext>
                    </a:extLst>
                  </a:tr>
                  <a:tr h="370840">
                    <a:tc>
                      <a:txBody>
                        <a:bodyPr/>
                        <a:lstStyle/>
                        <a:p>
                          <a:r>
                            <a:rPr lang="en-GB" dirty="0" smtClean="0">
                              <a:latin typeface="Open Sans" panose="020B0606030504020204" pitchFamily="34" charset="0"/>
                              <a:ea typeface="Open Sans" panose="020B0606030504020204" pitchFamily="34" charset="0"/>
                              <a:cs typeface="Open Sans" panose="020B0606030504020204" pitchFamily="34" charset="0"/>
                            </a:rPr>
                            <a:t>Death rate</a:t>
                          </a:r>
                          <a:endParaRPr lang="en-GB" dirty="0"/>
                        </a:p>
                      </a:txBody>
                      <a:tcPr>
                        <a:solidFill>
                          <a:srgbClr val="E7E9FD"/>
                        </a:solidFill>
                      </a:tcPr>
                    </a:tc>
                    <a:tc>
                      <a:txBody>
                        <a:bodyPr/>
                        <a:lstStyle/>
                        <a:p>
                          <a:endParaRPr lang="en-US"/>
                        </a:p>
                      </a:txBody>
                      <a:tcPr>
                        <a:blipFill>
                          <a:blip r:embed="rId4"/>
                          <a:stretch>
                            <a:fillRect l="-123714" t="-311475" r="-263143" b="-1193443"/>
                          </a:stretch>
                        </a:blipFill>
                      </a:tcPr>
                    </a:tc>
                    <a:tc>
                      <a:txBody>
                        <a:bodyPr/>
                        <a:lstStyle/>
                        <a:p>
                          <a:endParaRPr lang="en-US"/>
                        </a:p>
                      </a:txBody>
                      <a:tcPr>
                        <a:blipFill>
                          <a:blip r:embed="rId4"/>
                          <a:stretch>
                            <a:fillRect l="-265424" t="-311475" r="-212203" b="-1193443"/>
                          </a:stretch>
                        </a:blipFill>
                      </a:tcPr>
                    </a:tc>
                    <a:tc>
                      <a:txBody>
                        <a:bodyPr/>
                        <a:lstStyle/>
                        <a:p>
                          <a:pPr algn="ctr"/>
                          <a:r>
                            <a:rPr lang="en-GB" dirty="0" smtClean="0"/>
                            <a:t>1/365</a:t>
                          </a:r>
                          <a:endParaRPr lang="en-GB" dirty="0"/>
                        </a:p>
                      </a:txBody>
                      <a:tcPr>
                        <a:solidFill>
                          <a:srgbClr val="E7E9FD"/>
                        </a:solidFill>
                      </a:tcPr>
                    </a:tc>
                    <a:tc>
                      <a:txBody>
                        <a:bodyPr/>
                        <a:lstStyle/>
                        <a:p>
                          <a:pPr algn="ctr"/>
                          <a:r>
                            <a:rPr lang="en-GB" dirty="0" smtClean="0"/>
                            <a:t>1/365</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3325176680"/>
                      </a:ext>
                    </a:extLst>
                  </a:tr>
                  <a:tr h="370840">
                    <a:tc>
                      <a:txBody>
                        <a:bodyPr/>
                        <a:lstStyle/>
                        <a:p>
                          <a:endParaRPr lang="en-US"/>
                        </a:p>
                      </a:txBody>
                      <a:tcPr>
                        <a:blipFill>
                          <a:blip r:embed="rId4"/>
                          <a:stretch>
                            <a:fillRect l="-231" t="-411475" r="-294213" b="-1093443"/>
                          </a:stretch>
                        </a:blipFill>
                      </a:tcPr>
                    </a:tc>
                    <a:tc>
                      <a:txBody>
                        <a:bodyPr/>
                        <a:lstStyle/>
                        <a:p>
                          <a:endParaRPr lang="en-GB" dirty="0"/>
                        </a:p>
                      </a:txBody>
                      <a:tcPr>
                        <a:solidFill>
                          <a:srgbClr val="E7E9FD"/>
                        </a:solidFill>
                      </a:tcPr>
                    </a:tc>
                    <a:tc>
                      <a:txBody>
                        <a:bodyPr/>
                        <a:lstStyle/>
                        <a:p>
                          <a:endParaRPr lang="en-US"/>
                        </a:p>
                      </a:txBody>
                      <a:tcPr>
                        <a:blipFill>
                          <a:blip r:embed="rId4"/>
                          <a:stretch>
                            <a:fillRect l="-265424" t="-411475" r="-212203" b="-1093443"/>
                          </a:stretch>
                        </a:blipFill>
                      </a:tcPr>
                    </a:tc>
                    <a:tc>
                      <a:txBody>
                        <a:bodyPr/>
                        <a:lstStyle/>
                        <a:p>
                          <a:pPr algn="ctr"/>
                          <a:r>
                            <a:rPr lang="en-US" dirty="0" smtClean="0"/>
                            <a:t>4</a:t>
                          </a:r>
                          <a:endParaRPr lang="en-GB" dirty="0"/>
                        </a:p>
                      </a:txBody>
                      <a:tcPr>
                        <a:solidFill>
                          <a:srgbClr val="E7E9FD"/>
                        </a:solidFill>
                      </a:tcPr>
                    </a:tc>
                    <a:tc>
                      <a:txBody>
                        <a:bodyPr/>
                        <a:lstStyle/>
                        <a:p>
                          <a:pPr algn="ctr"/>
                          <a:r>
                            <a:rPr lang="en-US" dirty="0" smtClean="0"/>
                            <a:t>4</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3976685476"/>
                      </a:ext>
                    </a:extLst>
                  </a:tr>
                  <a:tr h="387795">
                    <a:tc>
                      <a:txBody>
                        <a:bodyPr/>
                        <a:lstStyle/>
                        <a:p>
                          <a:endParaRPr lang="en-US"/>
                        </a:p>
                      </a:txBody>
                      <a:tcPr>
                        <a:blipFill>
                          <a:blip r:embed="rId4"/>
                          <a:stretch>
                            <a:fillRect l="-231" t="-495238" r="-294213" b="-958730"/>
                          </a:stretch>
                        </a:blipFill>
                      </a:tcPr>
                    </a:tc>
                    <a:tc>
                      <a:txBody>
                        <a:bodyPr/>
                        <a:lstStyle/>
                        <a:p>
                          <a:endParaRPr lang="en-GB" dirty="0"/>
                        </a:p>
                      </a:txBody>
                      <a:tcPr>
                        <a:solidFill>
                          <a:srgbClr val="E7E9FD"/>
                        </a:solidFill>
                      </a:tcPr>
                    </a:tc>
                    <a:tc>
                      <a:txBody>
                        <a:bodyPr/>
                        <a:lstStyle/>
                        <a:p>
                          <a:endParaRPr lang="en-US"/>
                        </a:p>
                      </a:txBody>
                      <a:tcPr>
                        <a:blipFill>
                          <a:blip r:embed="rId4"/>
                          <a:stretch>
                            <a:fillRect l="-265424" t="-495238" r="-212203" b="-958730"/>
                          </a:stretch>
                        </a:blipFill>
                      </a:tcPr>
                    </a:tc>
                    <a:tc>
                      <a:txBody>
                        <a:bodyPr/>
                        <a:lstStyle/>
                        <a:p>
                          <a:pPr algn="ctr"/>
                          <a:r>
                            <a:rPr lang="en-US" dirty="0" smtClean="0"/>
                            <a:t>1</a:t>
                          </a:r>
                          <a:endParaRPr lang="en-GB" dirty="0"/>
                        </a:p>
                      </a:txBody>
                      <a:tcPr>
                        <a:solidFill>
                          <a:srgbClr val="E7E9FD"/>
                        </a:solidFill>
                      </a:tcPr>
                    </a:tc>
                    <a:tc>
                      <a:txBody>
                        <a:bodyPr/>
                        <a:lstStyle/>
                        <a:p>
                          <a:pPr algn="ctr"/>
                          <a:r>
                            <a:rPr lang="en-US" dirty="0" smtClean="0"/>
                            <a:t>1</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3660273468"/>
                      </a:ext>
                    </a:extLst>
                  </a:tr>
                  <a:tr h="386969">
                    <a:tc>
                      <a:txBody>
                        <a:bodyPr/>
                        <a:lstStyle/>
                        <a:p>
                          <a:endParaRPr lang="en-US"/>
                        </a:p>
                      </a:txBody>
                      <a:tcPr>
                        <a:blipFill>
                          <a:blip r:embed="rId4"/>
                          <a:stretch>
                            <a:fillRect l="-231" t="-585938" r="-294213" b="-843750"/>
                          </a:stretch>
                        </a:blipFill>
                      </a:tcPr>
                    </a:tc>
                    <a:tc>
                      <a:txBody>
                        <a:bodyPr/>
                        <a:lstStyle/>
                        <a:p>
                          <a:endParaRPr lang="en-GB" dirty="0"/>
                        </a:p>
                      </a:txBody>
                      <a:tcPr>
                        <a:solidFill>
                          <a:srgbClr val="E7E9FD"/>
                        </a:solidFill>
                      </a:tcPr>
                    </a:tc>
                    <a:tc>
                      <a:txBody>
                        <a:bodyPr/>
                        <a:lstStyle/>
                        <a:p>
                          <a:endParaRPr lang="en-US"/>
                        </a:p>
                      </a:txBody>
                      <a:tcPr>
                        <a:blipFill>
                          <a:blip r:embed="rId4"/>
                          <a:stretch>
                            <a:fillRect l="-265424" t="-585938" r="-212203" b="-843750"/>
                          </a:stretch>
                        </a:blipFill>
                      </a:tcPr>
                    </a:tc>
                    <a:tc>
                      <a:txBody>
                        <a:bodyPr/>
                        <a:lstStyle/>
                        <a:p>
                          <a:pPr algn="ctr"/>
                          <a:r>
                            <a:rPr lang="en-US" dirty="0" smtClean="0"/>
                            <a:t>0.01</a:t>
                          </a:r>
                          <a:endParaRPr lang="en-GB" dirty="0"/>
                        </a:p>
                      </a:txBody>
                      <a:tcPr>
                        <a:solidFill>
                          <a:srgbClr val="E7E9FD"/>
                        </a:solidFill>
                      </a:tcPr>
                    </a:tc>
                    <a:tc>
                      <a:txBody>
                        <a:bodyPr/>
                        <a:lstStyle/>
                        <a:p>
                          <a:pPr algn="ctr"/>
                          <a:r>
                            <a:rPr lang="en-US" dirty="0" smtClean="0"/>
                            <a:t>0.01</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018975124"/>
                      </a:ext>
                    </a:extLst>
                  </a:tr>
                  <a:tr h="387795">
                    <a:tc>
                      <a:txBody>
                        <a:bodyPr/>
                        <a:lstStyle/>
                        <a:p>
                          <a:endParaRPr lang="en-US"/>
                        </a:p>
                      </a:txBody>
                      <a:tcPr>
                        <a:blipFill>
                          <a:blip r:embed="rId4"/>
                          <a:stretch>
                            <a:fillRect l="-231" t="-685938" r="-294213" b="-743750"/>
                          </a:stretch>
                        </a:blipFill>
                      </a:tcPr>
                    </a:tc>
                    <a:tc>
                      <a:txBody>
                        <a:bodyPr/>
                        <a:lstStyle/>
                        <a:p>
                          <a:endParaRPr lang="en-US"/>
                        </a:p>
                      </a:txBody>
                      <a:tcPr>
                        <a:blipFill>
                          <a:blip r:embed="rId4"/>
                          <a:stretch>
                            <a:fillRect l="-123714" t="-685938" r="-263143" b="-743750"/>
                          </a:stretch>
                        </a:blipFill>
                      </a:tcPr>
                    </a:tc>
                    <a:tc>
                      <a:txBody>
                        <a:bodyPr/>
                        <a:lstStyle/>
                        <a:p>
                          <a:endParaRPr lang="en-US"/>
                        </a:p>
                      </a:txBody>
                      <a:tcPr>
                        <a:blipFill>
                          <a:blip r:embed="rId4"/>
                          <a:stretch>
                            <a:fillRect l="-265424" t="-685938" r="-212203" b="-743750"/>
                          </a:stretch>
                        </a:blipFill>
                      </a:tcPr>
                    </a:tc>
                    <a:tc>
                      <a:txBody>
                        <a:bodyPr/>
                        <a:lstStyle/>
                        <a:p>
                          <a:pPr algn="ctr"/>
                          <a:r>
                            <a:rPr lang="en-GB" dirty="0" smtClean="0"/>
                            <a:t>3.65</a:t>
                          </a:r>
                          <a:endParaRPr lang="en-GB" dirty="0"/>
                        </a:p>
                      </a:txBody>
                      <a:tcPr>
                        <a:solidFill>
                          <a:srgbClr val="E7E9F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t>3.65</a:t>
                          </a:r>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2978567167"/>
                      </a:ext>
                    </a:extLst>
                  </a:tr>
                  <a:tr h="370840">
                    <a:tc>
                      <a:txBody>
                        <a:bodyPr/>
                        <a:lstStyle/>
                        <a:p>
                          <a:endParaRPr lang="en-US"/>
                        </a:p>
                      </a:txBody>
                      <a:tcPr>
                        <a:blipFill>
                          <a:blip r:embed="rId4"/>
                          <a:stretch>
                            <a:fillRect l="-231" t="-824590" r="-294213" b="-680328"/>
                          </a:stretch>
                        </a:blipFill>
                      </a:tcPr>
                    </a:tc>
                    <a:tc>
                      <a:txBody>
                        <a:bodyPr/>
                        <a:lstStyle/>
                        <a:p>
                          <a:endParaRPr lang="en-GB"/>
                        </a:p>
                      </a:txBody>
                      <a:tcPr>
                        <a:solidFill>
                          <a:srgbClr val="E7E9FD"/>
                        </a:solidFill>
                      </a:tcPr>
                    </a:tc>
                    <a:tc>
                      <a:txBody>
                        <a:bodyPr/>
                        <a:lstStyle/>
                        <a:p>
                          <a:endParaRPr lang="en-US"/>
                        </a:p>
                      </a:txBody>
                      <a:tcPr>
                        <a:blipFill>
                          <a:blip r:embed="rId4"/>
                          <a:stretch>
                            <a:fillRect l="-265424" t="-824590" r="-212203" b="-680328"/>
                          </a:stretch>
                        </a:blipFill>
                      </a:tcPr>
                    </a:tc>
                    <a:tc>
                      <a:txBody>
                        <a:bodyPr/>
                        <a:lstStyle/>
                        <a:p>
                          <a:pPr algn="ctr"/>
                          <a:r>
                            <a:rPr lang="en-GB" dirty="0" smtClean="0"/>
                            <a:t>0.10</a:t>
                          </a:r>
                          <a:endParaRPr lang="en-GB" dirty="0"/>
                        </a:p>
                      </a:txBody>
                      <a:tcPr>
                        <a:solidFill>
                          <a:schemeClr val="accent3">
                            <a:lumMod val="20000"/>
                            <a:lumOff val="80000"/>
                          </a:schemeClr>
                        </a:solidFill>
                      </a:tcPr>
                    </a:tc>
                    <a:tc>
                      <a:txBody>
                        <a:bodyPr/>
                        <a:lstStyle/>
                        <a:p>
                          <a:pPr algn="ctr"/>
                          <a:r>
                            <a:rPr lang="en-GB" dirty="0" smtClean="0"/>
                            <a:t>0.12</a:t>
                          </a:r>
                          <a:endParaRPr lang="en-GB" dirty="0"/>
                        </a:p>
                      </a:txBody>
                      <a:tcPr>
                        <a:solidFill>
                          <a:schemeClr val="accent3">
                            <a:lumMod val="20000"/>
                            <a:lumOff val="80000"/>
                          </a:schemeClr>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298358641"/>
                      </a:ext>
                    </a:extLst>
                  </a:tr>
                  <a:tr h="387477">
                    <a:tc>
                      <a:txBody>
                        <a:bodyPr/>
                        <a:lstStyle/>
                        <a:p>
                          <a:endParaRPr lang="en-US"/>
                        </a:p>
                      </a:txBody>
                      <a:tcPr>
                        <a:blipFill>
                          <a:blip r:embed="rId4"/>
                          <a:stretch>
                            <a:fillRect l="-231" t="-895238" r="-294213" b="-558730"/>
                          </a:stretch>
                        </a:blipFill>
                      </a:tcPr>
                    </a:tc>
                    <a:tc>
                      <a:txBody>
                        <a:bodyPr/>
                        <a:lstStyle/>
                        <a:p>
                          <a:endParaRPr lang="en-US"/>
                        </a:p>
                      </a:txBody>
                      <a:tcPr>
                        <a:blipFill>
                          <a:blip r:embed="rId4"/>
                          <a:stretch>
                            <a:fillRect l="-123714" t="-895238" r="-263143" b="-558730"/>
                          </a:stretch>
                        </a:blipFill>
                      </a:tcPr>
                    </a:tc>
                    <a:tc>
                      <a:txBody>
                        <a:bodyPr/>
                        <a:lstStyle/>
                        <a:p>
                          <a:endParaRPr lang="en-US"/>
                        </a:p>
                      </a:txBody>
                      <a:tcPr>
                        <a:blipFill>
                          <a:blip r:embed="rId4"/>
                          <a:stretch>
                            <a:fillRect l="-265424" t="-895238" r="-212203" b="-558730"/>
                          </a:stretch>
                        </a:blipFill>
                      </a:tcPr>
                    </a:tc>
                    <a:tc>
                      <a:txBody>
                        <a:bodyPr/>
                        <a:lstStyle/>
                        <a:p>
                          <a:pPr algn="ctr"/>
                          <a:r>
                            <a:rPr lang="en-GB" dirty="0" smtClean="0"/>
                            <a:t>1.09</a:t>
                          </a:r>
                          <a:endParaRPr lang="en-GB" dirty="0"/>
                        </a:p>
                      </a:txBody>
                      <a:tcPr>
                        <a:solidFill>
                          <a:srgbClr val="E7E9FD"/>
                        </a:solidFill>
                      </a:tcPr>
                    </a:tc>
                    <a:tc>
                      <a:txBody>
                        <a:bodyPr/>
                        <a:lstStyle/>
                        <a:p>
                          <a:pPr algn="ctr"/>
                          <a:r>
                            <a:rPr lang="en-GB" dirty="0" smtClean="0"/>
                            <a:t>1.09</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2831302107"/>
                      </a:ext>
                    </a:extLst>
                  </a:tr>
                  <a:tr h="370840">
                    <a:tc>
                      <a:txBody>
                        <a:bodyPr/>
                        <a:lstStyle/>
                        <a:p>
                          <a:endParaRPr lang="en-US"/>
                        </a:p>
                      </a:txBody>
                      <a:tcPr>
                        <a:blipFill>
                          <a:blip r:embed="rId4"/>
                          <a:stretch>
                            <a:fillRect l="-231" t="-1027869" r="-294213" b="-477049"/>
                          </a:stretch>
                        </a:blipFill>
                      </a:tcPr>
                    </a:tc>
                    <a:tc>
                      <a:txBody>
                        <a:bodyPr/>
                        <a:lstStyle/>
                        <a:p>
                          <a:endParaRPr lang="en-GB" dirty="0"/>
                        </a:p>
                      </a:txBody>
                      <a:tcPr>
                        <a:solidFill>
                          <a:srgbClr val="E7E9FD"/>
                        </a:solidFill>
                      </a:tcPr>
                    </a:tc>
                    <a:tc>
                      <a:txBody>
                        <a:bodyPr/>
                        <a:lstStyle/>
                        <a:p>
                          <a:endParaRPr lang="en-US"/>
                        </a:p>
                      </a:txBody>
                      <a:tcPr>
                        <a:blipFill>
                          <a:blip r:embed="rId4"/>
                          <a:stretch>
                            <a:fillRect l="-265424" t="-1027869" r="-212203" b="-477049"/>
                          </a:stretch>
                        </a:blipFill>
                      </a:tcPr>
                    </a:tc>
                    <a:tc>
                      <a:txBody>
                        <a:bodyPr/>
                        <a:lstStyle/>
                        <a:p>
                          <a:pPr algn="ctr"/>
                          <a:r>
                            <a:rPr lang="en-GB" dirty="0" smtClean="0"/>
                            <a:t>0.0000012</a:t>
                          </a:r>
                          <a:endParaRPr lang="en-GB" dirty="0"/>
                        </a:p>
                      </a:txBody>
                      <a:tcPr>
                        <a:solidFill>
                          <a:srgbClr val="E7E9FD"/>
                        </a:solidFill>
                      </a:tcPr>
                    </a:tc>
                    <a:tc>
                      <a:txBody>
                        <a:bodyPr/>
                        <a:lstStyle/>
                        <a:p>
                          <a:pPr algn="ctr"/>
                          <a:r>
                            <a:rPr lang="en-GB" dirty="0" smtClean="0"/>
                            <a:t>0.0000012</a:t>
                          </a:r>
                          <a:endParaRPr lang="en-GB" dirty="0"/>
                        </a:p>
                      </a:txBody>
                      <a:tcPr>
                        <a:solidFill>
                          <a:srgbClr val="E7E9FD"/>
                        </a:solidFill>
                      </a:tcPr>
                    </a:tc>
                    <a:tc>
                      <a:txBody>
                        <a:bodyPr/>
                        <a:lstStyle/>
                        <a:p>
                          <a:pPr algn="ctr"/>
                          <a:r>
                            <a:rPr lang="en-GB" dirty="0" smtClean="0"/>
                            <a:t>-</a:t>
                          </a:r>
                          <a:endParaRPr lang="en-GB" dirty="0"/>
                        </a:p>
                      </a:txBody>
                      <a:tcPr>
                        <a:solidFill>
                          <a:srgbClr val="E7E9FD"/>
                        </a:solidFill>
                      </a:tcPr>
                    </a:tc>
                    <a:extLst>
                      <a:ext uri="{0D108BD9-81ED-4DB2-BD59-A6C34878D82A}">
                        <a16:rowId xmlns:a16="http://schemas.microsoft.com/office/drawing/2014/main" val="1562557185"/>
                      </a:ext>
                    </a:extLst>
                  </a:tr>
                  <a:tr h="372237">
                    <a:tc>
                      <a:txBody>
                        <a:bodyPr/>
                        <a:lstStyle/>
                        <a:p>
                          <a:endParaRPr lang="en-US"/>
                        </a:p>
                      </a:txBody>
                      <a:tcPr>
                        <a:blipFill>
                          <a:blip r:embed="rId4"/>
                          <a:stretch>
                            <a:fillRect l="-231" t="-1127869" r="-294213" b="-377049"/>
                          </a:stretch>
                        </a:blipFill>
                      </a:tcPr>
                    </a:tc>
                    <a:tc>
                      <a:txBody>
                        <a:bodyPr/>
                        <a:lstStyle/>
                        <a:p>
                          <a:endParaRPr lang="en-GB" b="1" dirty="0"/>
                        </a:p>
                      </a:txBody>
                      <a:tcPr>
                        <a:solidFill>
                          <a:schemeClr val="accent6">
                            <a:lumMod val="40000"/>
                            <a:lumOff val="60000"/>
                          </a:schemeClr>
                        </a:solidFill>
                      </a:tcPr>
                    </a:tc>
                    <a:tc>
                      <a:txBody>
                        <a:bodyPr/>
                        <a:lstStyle/>
                        <a:p>
                          <a:endParaRPr lang="en-US"/>
                        </a:p>
                      </a:txBody>
                      <a:tcPr>
                        <a:blipFill>
                          <a:blip r:embed="rId4"/>
                          <a:stretch>
                            <a:fillRect l="-265424" t="-1127869" r="-212203" b="-377049"/>
                          </a:stretch>
                        </a:blip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tc>
                      <a:txBody>
                        <a:bodyPr/>
                        <a:lstStyle/>
                        <a:p>
                          <a:pPr algn="ctr"/>
                          <a:endParaRPr lang="en-GB" b="1" dirty="0"/>
                        </a:p>
                      </a:txBody>
                      <a:tcPr>
                        <a:solidFill>
                          <a:schemeClr val="accent6">
                            <a:lumMod val="40000"/>
                            <a:lumOff val="60000"/>
                          </a:schemeClr>
                        </a:solidFill>
                      </a:tcPr>
                    </a:tc>
                    <a:extLst>
                      <a:ext uri="{0D108BD9-81ED-4DB2-BD59-A6C34878D82A}">
                        <a16:rowId xmlns:a16="http://schemas.microsoft.com/office/drawing/2014/main" val="1741808924"/>
                      </a:ext>
                    </a:extLst>
                  </a:tr>
                  <a:tr h="370840">
                    <a:tc>
                      <a:txBody>
                        <a:bodyPr/>
                        <a:lstStyle/>
                        <a:p>
                          <a:endParaRPr lang="en-US"/>
                        </a:p>
                      </a:txBody>
                      <a:tcPr>
                        <a:blipFill>
                          <a:blip r:embed="rId4"/>
                          <a:stretch>
                            <a:fillRect l="-231" t="-1227869" r="-294213" b="-277049"/>
                          </a:stretch>
                        </a:blipFill>
                      </a:tcPr>
                    </a:tc>
                    <a:tc>
                      <a:txBody>
                        <a:bodyPr/>
                        <a:lstStyle/>
                        <a:p>
                          <a:endParaRPr lang="en-GB" dirty="0"/>
                        </a:p>
                      </a:txBody>
                      <a:tcPr>
                        <a:solidFill>
                          <a:srgbClr val="FEF0E8"/>
                        </a:solidFill>
                      </a:tcPr>
                    </a:tc>
                    <a:tc>
                      <a:txBody>
                        <a:bodyPr/>
                        <a:lstStyle/>
                        <a:p>
                          <a:endParaRPr lang="en-US"/>
                        </a:p>
                      </a:txBody>
                      <a:tcPr>
                        <a:blipFill>
                          <a:blip r:embed="rId4"/>
                          <a:stretch>
                            <a:fillRect l="-265424" t="-1227869" r="-212203" b="-277049"/>
                          </a:stretch>
                        </a:blip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10/365</a:t>
                          </a:r>
                          <a:endParaRPr lang="en-GB" dirty="0"/>
                        </a:p>
                      </a:txBody>
                      <a:tcPr>
                        <a:solidFill>
                          <a:srgbClr val="FEF0E8"/>
                        </a:solidFill>
                      </a:tcPr>
                    </a:tc>
                    <a:extLst>
                      <a:ext uri="{0D108BD9-81ED-4DB2-BD59-A6C34878D82A}">
                        <a16:rowId xmlns:a16="http://schemas.microsoft.com/office/drawing/2014/main" val="4014622706"/>
                      </a:ext>
                    </a:extLst>
                  </a:tr>
                  <a:tr h="370840">
                    <a:tc>
                      <a:txBody>
                        <a:bodyPr/>
                        <a:lstStyle/>
                        <a:p>
                          <a:endParaRPr lang="en-US"/>
                        </a:p>
                      </a:txBody>
                      <a:tcPr>
                        <a:blipFill>
                          <a:blip r:embed="rId4"/>
                          <a:stretch>
                            <a:fillRect l="-231" t="-1327869" r="-294213" b="-177049"/>
                          </a:stretch>
                        </a:blipFill>
                      </a:tcPr>
                    </a:tc>
                    <a:tc>
                      <a:txBody>
                        <a:bodyPr/>
                        <a:lstStyle/>
                        <a:p>
                          <a:endParaRPr lang="en-GB" dirty="0"/>
                        </a:p>
                      </a:txBody>
                      <a:tcPr>
                        <a:solidFill>
                          <a:srgbClr val="FEF0E8"/>
                        </a:solidFill>
                      </a:tcPr>
                    </a:tc>
                    <a:tc>
                      <a:txBody>
                        <a:bodyPr/>
                        <a:lstStyle/>
                        <a:p>
                          <a:endParaRPr lang="en-US"/>
                        </a:p>
                      </a:txBody>
                      <a:tcPr>
                        <a:blipFill>
                          <a:blip r:embed="rId4"/>
                          <a:stretch>
                            <a:fillRect l="-265424" t="-1327869" r="-212203" b="-177049"/>
                          </a:stretch>
                        </a:blip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a:t>
                          </a:r>
                          <a:endParaRPr lang="en-GB" dirty="0"/>
                        </a:p>
                      </a:txBody>
                      <a:tcPr>
                        <a:solidFill>
                          <a:srgbClr val="FEF0E8"/>
                        </a:solidFill>
                      </a:tcPr>
                    </a:tc>
                    <a:tc>
                      <a:txBody>
                        <a:bodyPr/>
                        <a:lstStyle/>
                        <a:p>
                          <a:pPr algn="ctr"/>
                          <a:r>
                            <a:rPr lang="en-GB" dirty="0" smtClean="0"/>
                            <a:t>10000</a:t>
                          </a:r>
                          <a:endParaRPr lang="en-GB" dirty="0"/>
                        </a:p>
                      </a:txBody>
                      <a:tcPr>
                        <a:solidFill>
                          <a:srgbClr val="FEF0E8"/>
                        </a:solidFill>
                      </a:tcPr>
                    </a:tc>
                    <a:extLst>
                      <a:ext uri="{0D108BD9-81ED-4DB2-BD59-A6C34878D82A}">
                        <a16:rowId xmlns:a16="http://schemas.microsoft.com/office/drawing/2014/main" val="1489425667"/>
                      </a:ext>
                    </a:extLst>
                  </a:tr>
                </a:tbl>
              </a:graphicData>
            </a:graphic>
          </p:graphicFrame>
        </mc:Fallback>
      </mc:AlternateContent>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8</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1: Estimation of values</a:t>
            </a:r>
          </a:p>
        </p:txBody>
      </p:sp>
      <p:sp>
        <p:nvSpPr>
          <p:cNvPr id="7" name="TextBox 6"/>
          <p:cNvSpPr txBox="1"/>
          <p:nvPr/>
        </p:nvSpPr>
        <p:spPr>
          <a:xfrm>
            <a:off x="10822261" y="5013176"/>
            <a:ext cx="1249609" cy="846386"/>
          </a:xfrm>
          <a:prstGeom prst="rect">
            <a:avLst/>
          </a:prstGeom>
          <a:noFill/>
        </p:spPr>
        <p:txBody>
          <a:bodyPr wrap="square" lIns="0" tIns="0" rIns="0" bIns="0" rtlCol="0">
            <a:spAutoFit/>
          </a:bodyPr>
          <a:lstStyle/>
          <a:p>
            <a:pPr>
              <a:spcBef>
                <a:spcPts val="0"/>
              </a:spcBef>
            </a:pPr>
            <a:r>
              <a:rPr lang="en-GB" sz="1100" dirty="0">
                <a:latin typeface="Open Sans" panose="020B0606030504020204" pitchFamily="34" charset="0"/>
                <a:ea typeface="Open Sans" panose="020B0606030504020204" pitchFamily="34" charset="0"/>
                <a:cs typeface="Open Sans" panose="020B0606030504020204" pitchFamily="34" charset="0"/>
              </a:rPr>
              <a:t>We do realize that b looks very small, but it is the only way to produce a sensible graph.</a:t>
            </a:r>
            <a:endParaRPr lang="en-GB" sz="5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3" name="Straight Arrow Connector 2"/>
          <p:cNvCxnSpPr/>
          <p:nvPr/>
        </p:nvCxnSpPr>
        <p:spPr bwMode="auto">
          <a:xfrm>
            <a:off x="10343678" y="5157192"/>
            <a:ext cx="432048" cy="0"/>
          </a:xfrm>
          <a:prstGeom prst="straightConnector1">
            <a:avLst/>
          </a:prstGeom>
          <a:solidFill>
            <a:schemeClr val="accent1"/>
          </a:solidFill>
          <a:ln w="2857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 name="Picture 13"/>
          <p:cNvPicPr>
            <a:picLocks noChangeAspect="1"/>
          </p:cNvPicPr>
          <p:nvPr/>
        </p:nvPicPr>
        <p:blipFill rotWithShape="1">
          <a:blip r:embed="rId5"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b="7908"/>
          <a:stretch/>
        </p:blipFill>
        <p:spPr>
          <a:xfrm rot="18878159">
            <a:off x="8391049" y="-65966"/>
            <a:ext cx="1101469" cy="1448408"/>
          </a:xfrm>
          <a:prstGeom prst="rect">
            <a:avLst/>
          </a:prstGeom>
          <a:effectLst>
            <a:outerShdw blurRad="50800" dist="38100" dir="2700000" algn="tl" rotWithShape="0">
              <a:prstClr val="black">
                <a:alpha val="40000"/>
              </a:prstClr>
            </a:outerShdw>
          </a:effectLst>
        </p:spPr>
      </p:pic>
      <p:pic>
        <p:nvPicPr>
          <p:cNvPr id="16" name="Picture 15"/>
          <p:cNvPicPr>
            <a:picLocks noChangeAspect="1"/>
          </p:cNvPicPr>
          <p:nvPr/>
        </p:nvPicPr>
        <p:blipFill rotWithShape="1">
          <a:blip r:embed="rId6" cstate="print">
            <a:clrChange>
              <a:clrFrom>
                <a:srgbClr val="FFFFFF"/>
              </a:clrFrom>
              <a:clrTo>
                <a:srgbClr val="FFFFFF">
                  <a:alpha val="0"/>
                </a:srgbClr>
              </a:clrTo>
            </a:clrChange>
            <a:duotone>
              <a:prstClr val="black"/>
              <a:srgbClr val="FF0066">
                <a:tint val="45000"/>
                <a:satMod val="400000"/>
              </a:srgbClr>
            </a:duotone>
            <a:extLst>
              <a:ext uri="{BEBA8EAE-BF5A-486C-A8C5-ECC9F3942E4B}">
                <a14:imgProps xmlns:a14="http://schemas.microsoft.com/office/drawing/2010/main">
                  <a14:imgLayer r:embed="rId7">
                    <a14:imgEffect>
                      <a14:brightnessContrast bright="40000"/>
                    </a14:imgEffect>
                  </a14:imgLayer>
                </a14:imgProps>
              </a:ext>
              <a:ext uri="{28A0092B-C50C-407E-A947-70E740481C1C}">
                <a14:useLocalDpi xmlns:a14="http://schemas.microsoft.com/office/drawing/2010/main" val="0"/>
              </a:ext>
            </a:extLst>
          </a:blip>
          <a:srcRect b="7908"/>
          <a:stretch/>
        </p:blipFill>
        <p:spPr>
          <a:xfrm rot="900000">
            <a:off x="6988565" y="265300"/>
            <a:ext cx="716402" cy="942054"/>
          </a:xfrm>
          <a:prstGeom prst="rect">
            <a:avLst/>
          </a:prstGeom>
          <a:effectLst>
            <a:outerShdw blurRad="50800" dist="38100" dir="2700000" algn="tl" rotWithShape="0">
              <a:prstClr val="black">
                <a:alpha val="40000"/>
              </a:prstClr>
            </a:outerShdw>
          </a:effectLst>
        </p:spPr>
      </p:pic>
    </p:spTree>
    <p:custDataLst>
      <p:custData r:id="rId1"/>
      <p:custData r:id="rId2"/>
    </p:custDataLst>
    <p:extLst>
      <p:ext uri="{BB962C8B-B14F-4D97-AF65-F5344CB8AC3E}">
        <p14:creationId xmlns:p14="http://schemas.microsoft.com/office/powerpoint/2010/main" val="182207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D_Presentation Title"/>
          <p:cNvSpPr>
            <a:spLocks noGrp="1"/>
          </p:cNvSpPr>
          <p:nvPr>
            <p:ph type="ftr" sz="quarter" idx="10"/>
          </p:nvPr>
        </p:nvSpPr>
        <p:spPr/>
        <p:txBody>
          <a:bodyPr/>
          <a:lstStyle/>
          <a:p>
            <a:r>
              <a:rPr lang="en-GB" dirty="0"/>
              <a:t>Mathematical Models in Ecology - Competition</a:t>
            </a:r>
          </a:p>
        </p:txBody>
      </p:sp>
      <p:sp>
        <p:nvSpPr>
          <p:cNvPr id="4" name="Slide Number Placeholder 3"/>
          <p:cNvSpPr>
            <a:spLocks noGrp="1"/>
          </p:cNvSpPr>
          <p:nvPr>
            <p:ph type="sldNum" sz="quarter" idx="11"/>
          </p:nvPr>
        </p:nvSpPr>
        <p:spPr/>
        <p:txBody>
          <a:bodyPr/>
          <a:lstStyle/>
          <a:p>
            <a:fld id="{103EA872-A674-449B-A120-B97244F8E91D}" type="slidenum">
              <a:rPr lang="en-GB" smtClean="0"/>
              <a:pPr/>
              <a:t>9</a:t>
            </a:fld>
            <a:endParaRPr lang="en-GB" dirty="0"/>
          </a:p>
        </p:txBody>
      </p:sp>
      <p:sp>
        <p:nvSpPr>
          <p:cNvPr id="13" name="Title 4">
            <a:extLst>
              <a:ext uri="{FF2B5EF4-FFF2-40B4-BE49-F238E27FC236}">
                <a16:creationId xmlns:a16="http://schemas.microsoft.com/office/drawing/2014/main" id="{43AB9D89-4678-4B3C-8679-3E429EFBB2DD}"/>
              </a:ext>
            </a:extLst>
          </p:cNvPr>
          <p:cNvSpPr>
            <a:spLocks noGrp="1"/>
          </p:cNvSpPr>
          <p:nvPr>
            <p:ph type="title"/>
          </p:nvPr>
        </p:nvSpPr>
        <p:spPr>
          <a:xfrm>
            <a:off x="863682" y="363830"/>
            <a:ext cx="8399876" cy="588818"/>
          </a:xfrm>
        </p:spPr>
        <p:txBody>
          <a:bodyPr/>
          <a:lstStyle/>
          <a:p>
            <a:r>
              <a:rPr lang="en-GB" dirty="0">
                <a:solidFill>
                  <a:schemeClr val="accent4"/>
                </a:solidFill>
                <a:latin typeface="Open Sans" panose="020B0606030504020204" pitchFamily="34" charset="0"/>
                <a:ea typeface="Open Sans" panose="020B0606030504020204" pitchFamily="34" charset="0"/>
                <a:cs typeface="Open Sans" panose="020B0606030504020204" pitchFamily="34" charset="0"/>
              </a:rPr>
              <a:t>Case 1: Results</a:t>
            </a:r>
          </a:p>
        </p:txBody>
      </p:sp>
      <mc:AlternateContent xmlns:mc="http://schemas.openxmlformats.org/markup-compatibility/2006" xmlns:a14="http://schemas.microsoft.com/office/drawing/2010/main">
        <mc:Choice Requires="a14">
          <p:sp>
            <p:nvSpPr>
              <p:cNvPr id="6" name="TextBox 5"/>
              <p:cNvSpPr txBox="1"/>
              <p:nvPr/>
            </p:nvSpPr>
            <p:spPr>
              <a:xfrm>
                <a:off x="334566" y="1196752"/>
                <a:ext cx="2247077" cy="5293757"/>
              </a:xfrm>
              <a:prstGeom prst="rect">
                <a:avLst/>
              </a:prstGeom>
              <a:noFill/>
            </p:spPr>
            <p:txBody>
              <a:bodyPr wrap="square" lIns="0" tIns="0" rIns="0" bIns="0" rtlCol="0">
                <a:spAutoFit/>
              </a:bodyPr>
              <a:lstStyle/>
              <a:p>
                <a:pPr>
                  <a:spcBef>
                    <a:spcPts val="0"/>
                  </a:spcBef>
                </a:pPr>
                <a:r>
                  <a:rPr lang="en-GB" b="1" dirty="0">
                    <a:latin typeface="Open Sans" panose="020B0606030504020204" pitchFamily="34" charset="0"/>
                    <a:ea typeface="Open Sans" panose="020B0606030504020204" pitchFamily="34" charset="0"/>
                    <a:cs typeface="Open Sans" panose="020B0606030504020204" pitchFamily="34" charset="0"/>
                  </a:rPr>
                  <a:t>Initial parameters:</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𝑅</m:t>
                        </m:r>
                      </m:e>
                      <m:sub>
                        <m:r>
                          <a:rPr lang="en-GB" b="0" i="1" smtClean="0">
                            <a:latin typeface="Cambria Math" panose="02040503050406030204" pitchFamily="18" charset="0"/>
                            <a:ea typeface="Cambria Math" panose="02040503050406030204" pitchFamily="18" charset="0"/>
                            <a:cs typeface="Open Sans" panose="020B0606030504020204" pitchFamily="34" charset="0"/>
                          </a:rPr>
                          <m:t>0</m:t>
                        </m:r>
                      </m:sub>
                    </m:sSub>
                    <m:r>
                      <a:rPr lang="en-GB" b="0"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0</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𝑁</m:t>
                        </m:r>
                      </m:e>
                      <m:sub>
                        <m:r>
                          <a:rPr lang="en-GB" b="0" i="1" smtClean="0">
                            <a:latin typeface="Cambria Math" panose="02040503050406030204" pitchFamily="18" charset="0"/>
                            <a:ea typeface="Cambria Math" panose="02040503050406030204" pitchFamily="18" charset="0"/>
                            <a:cs typeface="Open Sans" panose="020B0606030504020204" pitchFamily="34" charset="0"/>
                          </a:rPr>
                          <m:t>1</m:t>
                        </m:r>
                        <m:r>
                          <a:rPr lang="en-GB" b="0" i="1">
                            <a:latin typeface="Cambria Math" panose="02040503050406030204" pitchFamily="18" charset="0"/>
                            <a:ea typeface="Cambria Math" panose="02040503050406030204" pitchFamily="18" charset="0"/>
                            <a:cs typeface="Open Sans" panose="020B0606030504020204" pitchFamily="34" charset="0"/>
                          </a:rPr>
                          <m:t>0</m:t>
                        </m:r>
                      </m:sub>
                    </m:sSub>
                    <m:r>
                      <a:rPr lang="en-GB" b="0"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50</a:t>
                </a:r>
              </a:p>
              <a:p>
                <a:pPr>
                  <a:spcBef>
                    <a:spcPts val="0"/>
                  </a:spcBef>
                </a:pPr>
                <a14:m>
                  <m:oMath xmlns:m="http://schemas.openxmlformats.org/officeDocument/2006/math">
                    <m:sSub>
                      <m:sSubPr>
                        <m:ctrlPr>
                          <a:rPr lang="en-GB" i="1">
                            <a:latin typeface="Cambria Math" panose="02040503050406030204" pitchFamily="18" charset="0"/>
                            <a:ea typeface="Cambria Math" panose="02040503050406030204" pitchFamily="18" charset="0"/>
                            <a:cs typeface="Open Sans" panose="020B0606030504020204" pitchFamily="34" charset="0"/>
                          </a:rPr>
                        </m:ctrlPr>
                      </m:sSubPr>
                      <m:e>
                        <m:r>
                          <a:rPr lang="en-GB" b="0" i="1" smtClean="0">
                            <a:latin typeface="Cambria Math" panose="02040503050406030204" pitchFamily="18" charset="0"/>
                            <a:ea typeface="Cambria Math" panose="02040503050406030204" pitchFamily="18" charset="0"/>
                            <a:cs typeface="Open Sans" panose="020B0606030504020204" pitchFamily="34" charset="0"/>
                          </a:rPr>
                          <m:t>𝑁</m:t>
                        </m:r>
                      </m:e>
                      <m:sub>
                        <m:r>
                          <a:rPr lang="en-GB" b="0" i="1" smtClean="0">
                            <a:latin typeface="Cambria Math" panose="02040503050406030204" pitchFamily="18" charset="0"/>
                            <a:ea typeface="Cambria Math" panose="02040503050406030204" pitchFamily="18" charset="0"/>
                            <a:cs typeface="Open Sans" panose="020B0606030504020204" pitchFamily="34" charset="0"/>
                          </a:rPr>
                          <m:t>2</m:t>
                        </m:r>
                        <m:r>
                          <a:rPr lang="en-GB" b="0" i="1">
                            <a:latin typeface="Cambria Math" panose="02040503050406030204" pitchFamily="18" charset="0"/>
                            <a:ea typeface="Cambria Math" panose="02040503050406030204" pitchFamily="18" charset="0"/>
                            <a:cs typeface="Open Sans" panose="020B0606030504020204" pitchFamily="34" charset="0"/>
                          </a:rPr>
                          <m:t>0</m:t>
                        </m:r>
                      </m:sub>
                    </m:sSub>
                    <m:r>
                      <a:rPr lang="en-GB" b="0" i="1">
                        <a:latin typeface="Cambria Math" panose="02040503050406030204" pitchFamily="18" charset="0"/>
                        <a:ea typeface="Cambria Math" panose="02040503050406030204" pitchFamily="18" charset="0"/>
                        <a:cs typeface="Open Sans" panose="020B0606030504020204" pitchFamily="34" charset="0"/>
                      </a:rPr>
                      <m:t>=</m:t>
                    </m:r>
                  </m:oMath>
                </a14:m>
                <a:r>
                  <a:rPr lang="en-GB" dirty="0">
                    <a:latin typeface="Open Sans" panose="020B0606030504020204" pitchFamily="34" charset="0"/>
                    <a:ea typeface="Open Sans" panose="020B0606030504020204" pitchFamily="34" charset="0"/>
                    <a:cs typeface="Open Sans" panose="020B0606030504020204" pitchFamily="34" charset="0"/>
                  </a:rPr>
                  <a:t> 50</a:t>
                </a:r>
              </a:p>
              <a:p>
                <a:pPr>
                  <a:spcBef>
                    <a:spcPts val="0"/>
                  </a:spcBef>
                </a:pPr>
                <a:endParaRPr lang="en-GB" sz="800"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endParaRPr lang="en-GB" sz="800" b="1"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r>
                  <a:rPr lang="en-GB" b="1" dirty="0">
                    <a:latin typeface="Open Sans" panose="020B0606030504020204" pitchFamily="34" charset="0"/>
                    <a:ea typeface="Open Sans" panose="020B0606030504020204" pitchFamily="34" charset="0"/>
                    <a:cs typeface="Open Sans" panose="020B0606030504020204" pitchFamily="34" charset="0"/>
                  </a:rPr>
                  <a:t>Equilibrium:</a:t>
                </a:r>
              </a:p>
              <a:p>
                <a:pP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For N1: </a:t>
                </a:r>
                <a14:m>
                  <m:oMath xmlns:m="http://schemas.openxmlformats.org/officeDocument/2006/math">
                    <m:sSubSup>
                      <m:sSubSupPr>
                        <m:ctrlPr>
                          <a:rPr lang="en-GB" i="1">
                            <a:latin typeface="Cambria Math" panose="02040503050406030204" pitchFamily="18" charset="0"/>
                            <a:ea typeface="Cambria Math" panose="02040503050406030204" pitchFamily="18" charset="0"/>
                            <a:cs typeface="Open Sans" panose="020B0606030504020204" pitchFamily="34" charset="0"/>
                          </a:rPr>
                        </m:ctrlPr>
                      </m:sSubSupPr>
                      <m:e>
                        <m:r>
                          <a:rPr lang="en-GB" i="1">
                            <a:latin typeface="Cambria Math" panose="02040503050406030204" pitchFamily="18" charset="0"/>
                            <a:ea typeface="Cambria Math" panose="02040503050406030204" pitchFamily="18" charset="0"/>
                            <a:cs typeface="Open Sans" panose="020B0606030504020204" pitchFamily="34" charset="0"/>
                          </a:rPr>
                          <m:t>𝑅</m:t>
                        </m:r>
                      </m:e>
                      <m:sub>
                        <m:r>
                          <a:rPr lang="en-GB" b="0" i="1" smtClean="0">
                            <a:latin typeface="Cambria Math" panose="02040503050406030204" pitchFamily="18" charset="0"/>
                            <a:ea typeface="Cambria Math" panose="02040503050406030204" pitchFamily="18" charset="0"/>
                            <a:cs typeface="Open Sans" panose="020B0606030504020204" pitchFamily="34" charset="0"/>
                          </a:rPr>
                          <m:t>1</m:t>
                        </m:r>
                      </m:sub>
                      <m:sup>
                        <m:r>
                          <a:rPr lang="en-GB" i="1">
                            <a:latin typeface="Cambria Math" panose="02040503050406030204" pitchFamily="18" charset="0"/>
                            <a:ea typeface="Cambria Math" panose="02040503050406030204" pitchFamily="18" charset="0"/>
                            <a:cs typeface="Open Sans" panose="020B0606030504020204" pitchFamily="34" charset="0"/>
                          </a:rPr>
                          <m:t>∗</m:t>
                        </m:r>
                      </m:sup>
                    </m:sSubSup>
                    <m:r>
                      <a:rPr lang="en-GB" b="0" i="1" smtClean="0">
                        <a:latin typeface="Cambria Math" panose="02040503050406030204" pitchFamily="18" charset="0"/>
                        <a:ea typeface="Cambria Math" panose="02040503050406030204" pitchFamily="18" charset="0"/>
                        <a:cs typeface="Open Sans" panose="020B0606030504020204" pitchFamily="34" charset="0"/>
                      </a:rPr>
                      <m:t>=2136</m:t>
                    </m:r>
                  </m:oMath>
                </a14:m>
                <a:endParaRPr lang="en-GB" b="0" dirty="0">
                  <a:latin typeface="Open Sans" panose="020B0606030504020204" pitchFamily="34" charset="0"/>
                  <a:ea typeface="Cambria Math" panose="02040503050406030204" pitchFamily="18" charset="0"/>
                  <a:cs typeface="Open Sans" panose="020B0606030504020204" pitchFamily="34" charset="0"/>
                </a:endParaRPr>
              </a:p>
              <a:p>
                <a:pP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For N2: </a:t>
                </a:r>
                <a14:m>
                  <m:oMath xmlns:m="http://schemas.openxmlformats.org/officeDocument/2006/math">
                    <m:sSubSup>
                      <m:sSubSupPr>
                        <m:ctrlPr>
                          <a:rPr lang="en-GB" i="1">
                            <a:latin typeface="Cambria Math" panose="02040503050406030204" pitchFamily="18" charset="0"/>
                            <a:ea typeface="Cambria Math" panose="02040503050406030204" pitchFamily="18" charset="0"/>
                            <a:cs typeface="Open Sans" panose="020B0606030504020204" pitchFamily="34" charset="0"/>
                          </a:rPr>
                        </m:ctrlPr>
                      </m:sSubSupPr>
                      <m:e>
                        <m:r>
                          <a:rPr lang="en-GB" i="1">
                            <a:latin typeface="Cambria Math" panose="02040503050406030204" pitchFamily="18" charset="0"/>
                            <a:ea typeface="Cambria Math" panose="02040503050406030204" pitchFamily="18" charset="0"/>
                            <a:cs typeface="Open Sans" panose="020B0606030504020204" pitchFamily="34" charset="0"/>
                          </a:rPr>
                          <m:t>𝑅</m:t>
                        </m:r>
                      </m:e>
                      <m:sub>
                        <m:r>
                          <a:rPr lang="en-GB" b="0" i="1" smtClean="0">
                            <a:latin typeface="Cambria Math" panose="02040503050406030204" pitchFamily="18" charset="0"/>
                            <a:ea typeface="Cambria Math" panose="02040503050406030204" pitchFamily="18" charset="0"/>
                            <a:cs typeface="Open Sans" panose="020B0606030504020204" pitchFamily="34" charset="0"/>
                          </a:rPr>
                          <m:t>2</m:t>
                        </m:r>
                      </m:sub>
                      <m:sup>
                        <m:r>
                          <a:rPr lang="en-GB" i="1">
                            <a:latin typeface="Cambria Math" panose="02040503050406030204" pitchFamily="18" charset="0"/>
                            <a:ea typeface="Cambria Math" panose="02040503050406030204" pitchFamily="18" charset="0"/>
                            <a:cs typeface="Open Sans" panose="020B0606030504020204" pitchFamily="34" charset="0"/>
                          </a:rPr>
                          <m:t>∗</m:t>
                        </m:r>
                      </m:sup>
                    </m:sSubSup>
                    <m:r>
                      <a:rPr lang="en-GB" i="1">
                        <a:latin typeface="Cambria Math" panose="02040503050406030204" pitchFamily="18" charset="0"/>
                        <a:ea typeface="Cambria Math" panose="02040503050406030204" pitchFamily="18" charset="0"/>
                        <a:cs typeface="Open Sans" panose="020B0606030504020204" pitchFamily="34" charset="0"/>
                      </a:rPr>
                      <m:t>=21</m:t>
                    </m:r>
                  </m:oMath>
                </a14:m>
                <a:r>
                  <a:rPr lang="en-GB" dirty="0">
                    <a:latin typeface="Open Sans" panose="020B0606030504020204" pitchFamily="34" charset="0"/>
                    <a:ea typeface="Open Sans" panose="020B0606030504020204" pitchFamily="34" charset="0"/>
                    <a:cs typeface="Open Sans" panose="020B0606030504020204" pitchFamily="34" charset="0"/>
                  </a:rPr>
                  <a:t>27</a:t>
                </a:r>
              </a:p>
              <a:p>
                <a:pPr>
                  <a:spcBef>
                    <a:spcPts val="0"/>
                  </a:spcBef>
                </a:pPr>
                <a:endParaRPr lang="en-GB"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r>
                  <a:rPr lang="en-GB" b="1" dirty="0">
                    <a:latin typeface="Open Sans" panose="020B0606030504020204" pitchFamily="34" charset="0"/>
                    <a:ea typeface="Open Sans" panose="020B0606030504020204" pitchFamily="34" charset="0"/>
                    <a:cs typeface="Open Sans" panose="020B0606030504020204" pitchFamily="34" charset="0"/>
                  </a:rPr>
                  <a:t>N2 has a lower R* and thus will win the competition (eventually).</a:t>
                </a:r>
              </a:p>
              <a:p>
                <a:pPr>
                  <a:spcBef>
                    <a:spcPts val="0"/>
                  </a:spcBef>
                </a:pPr>
                <a:endParaRPr lang="en-GB" b="1"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The graph shows the transient phase, since the system is not stable for the amount of time the simulation was run for.</a:t>
                </a:r>
              </a:p>
              <a:p>
                <a:pPr>
                  <a:spcBef>
                    <a:spcPts val="0"/>
                  </a:spcBef>
                </a:pPr>
                <a:endParaRPr lang="en-GB" dirty="0">
                  <a:latin typeface="Open Sans" panose="020B0606030504020204" pitchFamily="34" charset="0"/>
                  <a:ea typeface="Open Sans" panose="020B0606030504020204" pitchFamily="34" charset="0"/>
                  <a:cs typeface="Open Sans" panose="020B0606030504020204" pitchFamily="34" charset="0"/>
                </a:endParaRPr>
              </a:p>
              <a:p>
                <a:pPr>
                  <a:spcBef>
                    <a:spcPts val="0"/>
                  </a:spcBef>
                </a:pPr>
                <a:endParaRPr lang="en-GB" sz="8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34566" y="1196752"/>
                <a:ext cx="2247077" cy="5293757"/>
              </a:xfrm>
              <a:prstGeom prst="rect">
                <a:avLst/>
              </a:prstGeom>
              <a:blipFill>
                <a:blip r:embed="rId4"/>
                <a:stretch>
                  <a:fillRect l="-5707" t="-1151" r="-7065"/>
                </a:stretch>
              </a:blipFill>
            </p:spPr>
            <p:txBody>
              <a:bodyPr/>
              <a:lstStyle/>
              <a:p>
                <a:r>
                  <a:rPr lang="en-GB">
                    <a:noFill/>
                  </a:rPr>
                  <a:t> </a:t>
                </a:r>
              </a:p>
            </p:txBody>
          </p:sp>
        </mc:Fallback>
      </mc:AlternateContent>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1643" y="1689194"/>
            <a:ext cx="9378480" cy="4722655"/>
          </a:xfrm>
          <a:prstGeom prst="rect">
            <a:avLst/>
          </a:prstGeom>
        </p:spPr>
      </p:pic>
      <p:sp>
        <p:nvSpPr>
          <p:cNvPr id="3" name="Rectangle 2"/>
          <p:cNvSpPr/>
          <p:nvPr/>
        </p:nvSpPr>
        <p:spPr>
          <a:xfrm>
            <a:off x="5846225" y="242740"/>
            <a:ext cx="6092825" cy="830997"/>
          </a:xfrm>
          <a:prstGeom prst="rect">
            <a:avLst/>
          </a:prstGeom>
        </p:spPr>
        <p:txBody>
          <a:bodyPr>
            <a:spAutoFit/>
          </a:bodyPr>
          <a:lstStyle/>
          <a:p>
            <a:pPr>
              <a:spcBef>
                <a:spcPts val="0"/>
              </a:spcBef>
            </a:pPr>
            <a:r>
              <a:rPr lang="en-GB" dirty="0">
                <a:latin typeface="Open Sans" panose="020B0606030504020204" pitchFamily="34" charset="0"/>
                <a:ea typeface="Open Sans" panose="020B0606030504020204" pitchFamily="34" charset="0"/>
                <a:cs typeface="Open Sans" panose="020B0606030504020204" pitchFamily="34" charset="0"/>
              </a:rPr>
              <a:t>Note: N2 is also expected to ‘win’ at the start, as it has higher </a:t>
            </a:r>
            <a:r>
              <a:rPr lang="en-GB" dirty="0" err="1">
                <a:latin typeface="Open Sans" panose="020B0606030504020204" pitchFamily="34" charset="0"/>
                <a:ea typeface="Open Sans" panose="020B0606030504020204" pitchFamily="34" charset="0"/>
                <a:cs typeface="Open Sans" panose="020B0606030504020204" pitchFamily="34" charset="0"/>
              </a:rPr>
              <a:t>Cmax</a:t>
            </a:r>
            <a:r>
              <a:rPr lang="en-GB" dirty="0">
                <a:latin typeface="Open Sans" panose="020B0606030504020204" pitchFamily="34" charset="0"/>
                <a:ea typeface="Open Sans" panose="020B0606030504020204" pitchFamily="34" charset="0"/>
                <a:cs typeface="Open Sans" panose="020B0606030504020204" pitchFamily="34" charset="0"/>
              </a:rPr>
              <a:t>. However, since the system starts with 0 resources, the higher </a:t>
            </a:r>
            <a:r>
              <a:rPr lang="en-GB" dirty="0" err="1">
                <a:latin typeface="Open Sans" panose="020B0606030504020204" pitchFamily="34" charset="0"/>
                <a:ea typeface="Open Sans" panose="020B0606030504020204" pitchFamily="34" charset="0"/>
                <a:cs typeface="Open Sans" panose="020B0606030504020204" pitchFamily="34" charset="0"/>
              </a:rPr>
              <a:t>Cmax</a:t>
            </a:r>
            <a:r>
              <a:rPr lang="en-GB" dirty="0">
                <a:latin typeface="Open Sans" panose="020B0606030504020204" pitchFamily="34" charset="0"/>
                <a:ea typeface="Open Sans" panose="020B0606030504020204" pitchFamily="34" charset="0"/>
                <a:cs typeface="Open Sans" panose="020B0606030504020204" pitchFamily="34" charset="0"/>
              </a:rPr>
              <a:t> does not give an advantage at the first time step.</a:t>
            </a:r>
          </a:p>
        </p:txBody>
      </p:sp>
      <p:pic>
        <p:nvPicPr>
          <p:cNvPr id="9" name="Picture 8"/>
          <p:cNvPicPr>
            <a:picLocks noChangeAspect="1"/>
          </p:cNvPicPr>
          <p:nvPr/>
        </p:nvPicPr>
        <p:blipFill rotWithShape="1">
          <a:blip r:embed="rId6"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b="7908"/>
          <a:stretch/>
        </p:blipFill>
        <p:spPr>
          <a:xfrm rot="18878159">
            <a:off x="7621808" y="1154179"/>
            <a:ext cx="1099528" cy="1445856"/>
          </a:xfrm>
          <a:prstGeom prst="rect">
            <a:avLst/>
          </a:prstGeom>
          <a:effectLst>
            <a:outerShdw blurRad="50800" dist="38100" dir="2700000" algn="tl" rotWithShape="0">
              <a:prstClr val="black">
                <a:alpha val="40000"/>
              </a:prstClr>
            </a:outerShdw>
          </a:effectLst>
        </p:spPr>
      </p:pic>
      <p:pic>
        <p:nvPicPr>
          <p:cNvPr id="11" name="Picture 10"/>
          <p:cNvPicPr>
            <a:picLocks noChangeAspect="1"/>
          </p:cNvPicPr>
          <p:nvPr/>
        </p:nvPicPr>
        <p:blipFill rotWithShape="1">
          <a:blip r:embed="rId7" cstate="print">
            <a:clrChange>
              <a:clrFrom>
                <a:srgbClr val="FFFFFF"/>
              </a:clrFrom>
              <a:clrTo>
                <a:srgbClr val="FFFFFF">
                  <a:alpha val="0"/>
                </a:srgbClr>
              </a:clrTo>
            </a:clrChange>
            <a:duotone>
              <a:prstClr val="black"/>
              <a:srgbClr val="FF0066">
                <a:tint val="45000"/>
                <a:satMod val="400000"/>
              </a:srgbClr>
            </a:duotone>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val="0"/>
              </a:ext>
            </a:extLst>
          </a:blip>
          <a:srcRect b="7908"/>
          <a:stretch/>
        </p:blipFill>
        <p:spPr>
          <a:xfrm rot="900000">
            <a:off x="6913313" y="2326581"/>
            <a:ext cx="715140" cy="940394"/>
          </a:xfrm>
          <a:prstGeom prst="rect">
            <a:avLst/>
          </a:prstGeom>
          <a:effectLst>
            <a:outerShdw blurRad="50800" dist="38100" dir="2700000" algn="tl" rotWithShape="0">
              <a:prstClr val="black">
                <a:alpha val="40000"/>
              </a:prstClr>
            </a:outerShdw>
          </a:effectLst>
        </p:spPr>
      </p:pic>
    </p:spTree>
    <p:custDataLst>
      <p:custData r:id="rId1"/>
      <p:custData r:id="rId2"/>
    </p:custDataLst>
    <p:extLst>
      <p:ext uri="{BB962C8B-B14F-4D97-AF65-F5344CB8AC3E}">
        <p14:creationId xmlns:p14="http://schemas.microsoft.com/office/powerpoint/2010/main" val="17037033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SHAPE_LOCKS" val="0"/>
</p:tagLst>
</file>

<file path=ppt/tags/tag3.xml><?xml version="1.0" encoding="utf-8"?>
<p:tagLst xmlns:a="http://schemas.openxmlformats.org/drawingml/2006/main" xmlns:r="http://schemas.openxmlformats.org/officeDocument/2006/relationships" xmlns:p="http://schemas.openxmlformats.org/presentationml/2006/main">
  <p:tag name="SHAPE_LOCKS" val="0"/>
</p:tagLst>
</file>

<file path=ppt/tags/tag4.xml><?xml version="1.0" encoding="utf-8"?>
<p:tagLst xmlns:a="http://schemas.openxmlformats.org/drawingml/2006/main" xmlns:r="http://schemas.openxmlformats.org/officeDocument/2006/relationships" xmlns:p="http://schemas.openxmlformats.org/presentationml/2006/main">
  <p:tag name="SHAPE_LOCKS" val="0"/>
</p:tagLst>
</file>

<file path=ppt/tags/tag5.xml><?xml version="1.0" encoding="utf-8"?>
<p:tagLst xmlns:a="http://schemas.openxmlformats.org/drawingml/2006/main" xmlns:r="http://schemas.openxmlformats.org/officeDocument/2006/relationships" xmlns:p="http://schemas.openxmlformats.org/presentationml/2006/main">
  <p:tag name="SHAPE_LOCKS" val="0"/>
</p:tagLst>
</file>

<file path=ppt/theme/theme1.xml><?xml version="1.0" encoding="utf-8"?>
<a:theme xmlns:a="http://schemas.openxmlformats.org/drawingml/2006/main" name="Blank">
  <a:themeElements>
    <a:clrScheme name="DTU">
      <a:dk1>
        <a:srgbClr val="000000"/>
      </a:dk1>
      <a:lt1>
        <a:srgbClr val="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DT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9525" cap="flat" cmpd="sng" algn="ctr">
          <a:solidFill>
            <a:schemeClr val="accent4"/>
          </a:solidFill>
          <a:prstDash val="solid"/>
          <a:miter lim="800000"/>
          <a:headEnd type="none" w="med" len="med"/>
          <a:tailEnd type="none" w="med" len="med"/>
        </a:ln>
        <a:effectLst/>
      </a:spPr>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defPPr marL="0" marR="0" indent="0" algn="ctr" defTabSz="914400" rtl="0" eaLnBrk="1" fontAlgn="base" latinLnBrk="0" hangingPunct="1">
          <a:lnSpc>
            <a:spcPct val="100000"/>
          </a:lnSpc>
          <a:spcBef>
            <a:spcPts val="432"/>
          </a:spcBef>
          <a:spcAft>
            <a:spcPct val="0"/>
          </a:spcAft>
          <a:buClrTx/>
          <a:buSzTx/>
          <a:buFontTx/>
          <a:buNone/>
          <a:tabLst/>
          <a:defRPr kumimoji="0" sz="1600" b="0" i="0" u="none" strike="noStrike" cap="none" normalizeH="0" baseline="0" dirty="0" err="1" smtClean="0">
            <a:ln>
              <a:noFill/>
            </a:ln>
            <a:solidFill>
              <a:srgbClr val="FFFFFF"/>
            </a:solidFill>
            <a:effectLst/>
            <a:latin typeface="+mn-lt"/>
            <a:ea typeface="ＭＳ Ｐゴシック" pitchFamily="-80" charset="-128"/>
          </a:defRPr>
        </a:defPPr>
      </a:lstStyle>
    </a:spDef>
    <a:lnDef>
      <a:spPr bwMode="auto">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square" lIns="0" tIns="0" rIns="0" bIns="0" rtlCol="0">
        <a:spAutoFit/>
      </a:bodyPr>
      <a:lstStyle>
        <a:defPPr algn="l">
          <a:spcBef>
            <a:spcPts val="432"/>
          </a:spcBef>
          <a:defRPr dirty="0" err="1" smtClean="0">
            <a:latin typeface="+mn-lt"/>
          </a:defRPr>
        </a:defPPr>
      </a:lstStyle>
    </a:txDef>
  </a:objectDefaults>
  <a:extraClrSchemeLst/>
  <a:extLst>
    <a:ext uri="{05A4C25C-085E-4340-85A3-A5531E510DB2}">
      <thm15:themeFamily xmlns:thm15="http://schemas.microsoft.com/office/thememl/2012/main" name="1 DTU Template.potx" id="{DCBB0D47-5BC6-435C-9126-D3D343B0B928}" vid="{2DC669D5-2566-4482-AB47-A5699F5A435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TemplafySlideFormConfiguration><![CDATA[{"formFields":[],"formDataEntries":[]}]]></TemplafySlideFormConfiguration>
</file>

<file path=customXml/item11.xml><?xml version="1.0" encoding="utf-8"?>
<TemplafySlideTemplateConfiguration><![CDATA[{"documentContentValidatorConfiguration":{"enableDocumentContentValidator":false,"documentContentValidatorVersion":0},"elementsMetadata":[],"slideId":"636957681585013765","enableDocumentContentUpdater":true,"version":"1.2"}]]></TemplafySlideTemplateConfiguration>
</file>

<file path=customXml/item12.xml><?xml version="1.0" encoding="utf-8"?>
<TemplafySlideFormConfiguration><![CDATA[{"formFields":[],"formDataEntries":[]}]]></TemplafySlideFormConfiguration>
</file>

<file path=customXml/item13.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14.xml><?xml version="1.0" encoding="utf-8"?>
<TemplafySlideFormConfiguration><![CDATA[{"formFields":[],"formDataEntries":[]}]]></TemplafySlideFormConfiguration>
</file>

<file path=customXml/item15.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16.xml><?xml version="1.0" encoding="utf-8"?>
<TemplafyFormConfiguration><![CDATA[{"formFields":[{"required":false,"helpTexts":{"prefix":"","postfix":""},"spacing":{},"type":"datePicker","name":"Date","label":"Date","fullyQualifiedName":"Date"},{"required":false,"placeholder":"","lines":0,"helpTexts":{"prefix":"","postfix":""},"spacing":{},"type":"textBox","name":"PresentationTitle","label":"Presentation title","fullyQualifiedName":"PresentationTitle"}],"formDataEntries":[{"name":"Date","value":"jMP4uc/2A/zo7UrVHWBBFw=="},{"name":"PresentationTitle","value":"AvlRTH9CWmogWkr2wzBeunOLXQaMfPEECzSA+U0O7ui5oW7ItQrLnVuFE1NXFP78BmFZOPzbdctsVVcqmHHkIg=="}]}]]></TemplafyFormConfiguration>
</file>

<file path=customXml/item17.xml><?xml version="1.0" encoding="utf-8"?>
<TemplafySlideFormConfiguration><![CDATA[{"formFields":[],"formDataEntries":[]}]]></TemplafySlideFormConfiguration>
</file>

<file path=customXml/item18.xml><?xml version="1.0" encoding="utf-8"?>
<TemplafySlideFormConfiguration><![CDATA[{"formFields":[],"formDataEntries":[]}]]></TemplafySlideFormConfiguration>
</file>

<file path=customXml/item19.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2.xml><?xml version="1.0" encoding="utf-8"?>
<TemplafySlideFormConfiguration><![CDATA[{"formFields":[],"formDataEntries":[]}]]></TemplafySlideFormConfiguration>
</file>

<file path=customXml/item20.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21.xml><?xml version="1.0" encoding="utf-8"?>
<TemplafySlideFormConfiguration><![CDATA[{"formFields":[],"formDataEntries":[]}]]></TemplafySlideFormConfiguration>
</file>

<file path=customXml/item22.xml><?xml version="1.0" encoding="utf-8"?>
<TemplafySlideFormConfiguration><![CDATA[{"formFields":[],"formDataEntries":[]}]]></TemplafySlideFormConfiguration>
</file>

<file path=customXml/item23.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24.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25.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26.xml><?xml version="1.0" encoding="utf-8"?>
<TemplafySlideFormConfiguration><![CDATA[{"formFields":[],"formDataEntries":[]}]]></TemplafySlideFormConfiguration>
</file>

<file path=customXml/item27.xml><?xml version="1.0" encoding="utf-8"?>
<TemplafySlideFormConfiguration><![CDATA[{"formFields":[],"formDataEntries":[]}]]></TemplafySlideFormConfiguration>
</file>

<file path=customXml/item28.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29.xml><?xml version="1.0" encoding="utf-8"?>
<TemplafySlideFormConfiguration><![CDATA[{"formFields":[],"formDataEntries":[]}]]></TemplafySlideFormConfiguration>
</file>

<file path=customXml/item3.xml><?xml version="1.0" encoding="utf-8"?>
<TemplafyTemplateConfiguration><![CDATA[{"elementsMetadata":[{"type":"shape","id":"3e2bb467-8b42-4c8b-93c8-6cd04590fb8c","elementConfiguration":{"binding":"UserProfile.Offices.Workarea_{{DocumentLanguage}}","disableUpdates":false,"type":"text"}},{"type":"shape","id":"195ca46f-6491-49f5-b421-acea6c84b62c","elementConfiguration":{"format":"{{DateFormats.GeneralDate}}","binding":"Form.Date","disableUpdates":false,"type":"date"}},{"type":"shape","id":"986187ad-f869-4614-ac7b-8322e2e57ef0","elementConfiguration":{"binding":"Form.PresentationTitle","disableUpdates":false,"type":"text"}}],"transformationConfigurations":[{"language":"{{DocumentLanguage}}","disableUpdates":false,"type":"proofingLanguage"}],"templateName":"","templateDescription":"","enableDocumentContentUpdater":true,"version":"1.2"}]]></TemplafyTemplateConfiguration>
</file>

<file path=customXml/item30.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4.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5.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6.xml><?xml version="1.0" encoding="utf-8"?>
<TemplafySlideFormConfiguration><![CDATA[{"formFields":[],"formDataEntries":[]}]]></TemplafySlideFormConfiguration>
</file>

<file path=customXml/item7.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8.xml><?xml version="1.0" encoding="utf-8"?>
<TemplafySlideTemplateConfiguration><![CDATA[{"documentContentValidatorConfiguration":{"enableDocumentContentValidator":false,"documentContentValidatorVersion":0},"elementsMetadata":[],"slideId":"636957681585124447","enableDocumentContentUpdater":true,"version":"1.2"}]]></TemplafySlideTemplateConfiguration>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ADF0CC0E-D1A8-480F-93EB-34B4F6C9AB39}">
  <ds:schemaRefs/>
</ds:datastoreItem>
</file>

<file path=customXml/itemProps10.xml><?xml version="1.0" encoding="utf-8"?>
<ds:datastoreItem xmlns:ds="http://schemas.openxmlformats.org/officeDocument/2006/customXml" ds:itemID="{C422741F-C281-413E-A1DD-12F054411740}">
  <ds:schemaRefs/>
</ds:datastoreItem>
</file>

<file path=customXml/itemProps11.xml><?xml version="1.0" encoding="utf-8"?>
<ds:datastoreItem xmlns:ds="http://schemas.openxmlformats.org/officeDocument/2006/customXml" ds:itemID="{4D5E1A10-B5E6-482A-9521-846112537EBC}">
  <ds:schemaRefs/>
</ds:datastoreItem>
</file>

<file path=customXml/itemProps12.xml><?xml version="1.0" encoding="utf-8"?>
<ds:datastoreItem xmlns:ds="http://schemas.openxmlformats.org/officeDocument/2006/customXml" ds:itemID="{B4032362-8140-4032-AD71-4B9B72E0B709}">
  <ds:schemaRefs/>
</ds:datastoreItem>
</file>

<file path=customXml/itemProps13.xml><?xml version="1.0" encoding="utf-8"?>
<ds:datastoreItem xmlns:ds="http://schemas.openxmlformats.org/officeDocument/2006/customXml" ds:itemID="{E66BB8CA-154A-42E5-913B-AD337C362EB7}">
  <ds:schemaRefs/>
</ds:datastoreItem>
</file>

<file path=customXml/itemProps14.xml><?xml version="1.0" encoding="utf-8"?>
<ds:datastoreItem xmlns:ds="http://schemas.openxmlformats.org/officeDocument/2006/customXml" ds:itemID="{75FDBDE3-3EC3-45C4-8F98-957E1EB071DE}">
  <ds:schemaRefs/>
</ds:datastoreItem>
</file>

<file path=customXml/itemProps15.xml><?xml version="1.0" encoding="utf-8"?>
<ds:datastoreItem xmlns:ds="http://schemas.openxmlformats.org/officeDocument/2006/customXml" ds:itemID="{67F51BA0-8C8E-4F73-8D25-331AE302F02B}">
  <ds:schemaRefs/>
</ds:datastoreItem>
</file>

<file path=customXml/itemProps16.xml><?xml version="1.0" encoding="utf-8"?>
<ds:datastoreItem xmlns:ds="http://schemas.openxmlformats.org/officeDocument/2006/customXml" ds:itemID="{5B29B696-7354-412C-9B8E-ED20D22F6B23}">
  <ds:schemaRefs/>
</ds:datastoreItem>
</file>

<file path=customXml/itemProps17.xml><?xml version="1.0" encoding="utf-8"?>
<ds:datastoreItem xmlns:ds="http://schemas.openxmlformats.org/officeDocument/2006/customXml" ds:itemID="{0B5D5806-530D-426A-9F59-F142B87F467F}">
  <ds:schemaRefs/>
</ds:datastoreItem>
</file>

<file path=customXml/itemProps18.xml><?xml version="1.0" encoding="utf-8"?>
<ds:datastoreItem xmlns:ds="http://schemas.openxmlformats.org/officeDocument/2006/customXml" ds:itemID="{5BE774E6-6E45-4DFB-A804-FEEF4ED8AD42}">
  <ds:schemaRefs/>
</ds:datastoreItem>
</file>

<file path=customXml/itemProps19.xml><?xml version="1.0" encoding="utf-8"?>
<ds:datastoreItem xmlns:ds="http://schemas.openxmlformats.org/officeDocument/2006/customXml" ds:itemID="{34C26D7F-85E9-4B97-AC5B-0F9E7E6DA01E}">
  <ds:schemaRefs/>
</ds:datastoreItem>
</file>

<file path=customXml/itemProps2.xml><?xml version="1.0" encoding="utf-8"?>
<ds:datastoreItem xmlns:ds="http://schemas.openxmlformats.org/officeDocument/2006/customXml" ds:itemID="{7DB343EB-3A94-410F-B351-55FE66E1EA8B}">
  <ds:schemaRefs/>
</ds:datastoreItem>
</file>

<file path=customXml/itemProps20.xml><?xml version="1.0" encoding="utf-8"?>
<ds:datastoreItem xmlns:ds="http://schemas.openxmlformats.org/officeDocument/2006/customXml" ds:itemID="{38CDA881-F553-440A-9AFC-133226E131B9}">
  <ds:schemaRefs/>
</ds:datastoreItem>
</file>

<file path=customXml/itemProps21.xml><?xml version="1.0" encoding="utf-8"?>
<ds:datastoreItem xmlns:ds="http://schemas.openxmlformats.org/officeDocument/2006/customXml" ds:itemID="{D6C5A144-64A1-4416-A09D-2ADE1E672858}">
  <ds:schemaRefs/>
</ds:datastoreItem>
</file>

<file path=customXml/itemProps22.xml><?xml version="1.0" encoding="utf-8"?>
<ds:datastoreItem xmlns:ds="http://schemas.openxmlformats.org/officeDocument/2006/customXml" ds:itemID="{7FEA1E6D-AEEC-41D9-9E9A-45BA2EAE1656}">
  <ds:schemaRefs/>
</ds:datastoreItem>
</file>

<file path=customXml/itemProps23.xml><?xml version="1.0" encoding="utf-8"?>
<ds:datastoreItem xmlns:ds="http://schemas.openxmlformats.org/officeDocument/2006/customXml" ds:itemID="{045D4D1F-E7B9-4317-8FCE-E4B208BCE1F0}">
  <ds:schemaRefs/>
</ds:datastoreItem>
</file>

<file path=customXml/itemProps24.xml><?xml version="1.0" encoding="utf-8"?>
<ds:datastoreItem xmlns:ds="http://schemas.openxmlformats.org/officeDocument/2006/customXml" ds:itemID="{5E5D113F-4955-4A6B-9B78-30BEE3F4575B}">
  <ds:schemaRefs/>
</ds:datastoreItem>
</file>

<file path=customXml/itemProps25.xml><?xml version="1.0" encoding="utf-8"?>
<ds:datastoreItem xmlns:ds="http://schemas.openxmlformats.org/officeDocument/2006/customXml" ds:itemID="{FACF9B92-2FF3-4542-93F5-ED945FAAA494}">
  <ds:schemaRefs/>
</ds:datastoreItem>
</file>

<file path=customXml/itemProps26.xml><?xml version="1.0" encoding="utf-8"?>
<ds:datastoreItem xmlns:ds="http://schemas.openxmlformats.org/officeDocument/2006/customXml" ds:itemID="{9307C37C-1369-614C-9BED-049942E8699D}">
  <ds:schemaRefs/>
</ds:datastoreItem>
</file>

<file path=customXml/itemProps27.xml><?xml version="1.0" encoding="utf-8"?>
<ds:datastoreItem xmlns:ds="http://schemas.openxmlformats.org/officeDocument/2006/customXml" ds:itemID="{0BD328DB-693B-6F48-8954-2E020577257E}">
  <ds:schemaRefs/>
</ds:datastoreItem>
</file>

<file path=customXml/itemProps28.xml><?xml version="1.0" encoding="utf-8"?>
<ds:datastoreItem xmlns:ds="http://schemas.openxmlformats.org/officeDocument/2006/customXml" ds:itemID="{022828B8-7DEA-EC44-878C-1179FC59BEE8}">
  <ds:schemaRefs/>
</ds:datastoreItem>
</file>

<file path=customXml/itemProps29.xml><?xml version="1.0" encoding="utf-8"?>
<ds:datastoreItem xmlns:ds="http://schemas.openxmlformats.org/officeDocument/2006/customXml" ds:itemID="{C471E2EC-3301-4F40-92E8-26A10157D35E}">
  <ds:schemaRefs/>
</ds:datastoreItem>
</file>

<file path=customXml/itemProps3.xml><?xml version="1.0" encoding="utf-8"?>
<ds:datastoreItem xmlns:ds="http://schemas.openxmlformats.org/officeDocument/2006/customXml" ds:itemID="{1334258C-C3E7-4029-A615-C886A240FB15}">
  <ds:schemaRefs/>
</ds:datastoreItem>
</file>

<file path=customXml/itemProps30.xml><?xml version="1.0" encoding="utf-8"?>
<ds:datastoreItem xmlns:ds="http://schemas.openxmlformats.org/officeDocument/2006/customXml" ds:itemID="{6BCD8F1E-93A8-E946-9469-0B87690CBA4C}">
  <ds:schemaRefs/>
</ds:datastoreItem>
</file>

<file path=customXml/itemProps4.xml><?xml version="1.0" encoding="utf-8"?>
<ds:datastoreItem xmlns:ds="http://schemas.openxmlformats.org/officeDocument/2006/customXml" ds:itemID="{1E63F727-B9DE-48F4-865C-33F248ABE124}">
  <ds:schemaRefs/>
</ds:datastoreItem>
</file>

<file path=customXml/itemProps5.xml><?xml version="1.0" encoding="utf-8"?>
<ds:datastoreItem xmlns:ds="http://schemas.openxmlformats.org/officeDocument/2006/customXml" ds:itemID="{93F586B5-733E-4918-8E64-6943ED1A5D73}">
  <ds:schemaRefs/>
</ds:datastoreItem>
</file>

<file path=customXml/itemProps6.xml><?xml version="1.0" encoding="utf-8"?>
<ds:datastoreItem xmlns:ds="http://schemas.openxmlformats.org/officeDocument/2006/customXml" ds:itemID="{2DD74AFB-5874-4D2B-8FE8-68A022424665}">
  <ds:schemaRefs/>
</ds:datastoreItem>
</file>

<file path=customXml/itemProps7.xml><?xml version="1.0" encoding="utf-8"?>
<ds:datastoreItem xmlns:ds="http://schemas.openxmlformats.org/officeDocument/2006/customXml" ds:itemID="{882FF404-4B44-4D90-9A1B-4D666997B0A5}">
  <ds:schemaRefs/>
</ds:datastoreItem>
</file>

<file path=customXml/itemProps8.xml><?xml version="1.0" encoding="utf-8"?>
<ds:datastoreItem xmlns:ds="http://schemas.openxmlformats.org/officeDocument/2006/customXml" ds:itemID="{1C194956-0A1F-467A-89D0-1D0EA1DFF978}">
  <ds:schemaRefs/>
</ds:datastoreItem>
</file>

<file path=customXml/itemProps9.xml><?xml version="1.0" encoding="utf-8"?>
<ds:datastoreItem xmlns:ds="http://schemas.openxmlformats.org/officeDocument/2006/customXml" ds:itemID="{3A362E96-E404-40A9-8341-DE9ED5DCBE4A}">
  <ds:schemaRefs/>
</ds:datastoreItem>
</file>

<file path=docProps/app.xml><?xml version="1.0" encoding="utf-8"?>
<Properties xmlns="http://schemas.openxmlformats.org/officeDocument/2006/extended-properties" xmlns:vt="http://schemas.openxmlformats.org/officeDocument/2006/docPropsVTypes">
  <Template>1 DTU Template</Template>
  <TotalTime>2157</TotalTime>
  <Words>2573</Words>
  <Application>Microsoft Macintosh PowerPoint</Application>
  <PresentationFormat>Custom</PresentationFormat>
  <Paragraphs>460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Cambria Math</vt:lpstr>
      <vt:lpstr>Consolas</vt:lpstr>
      <vt:lpstr>Ink Free</vt:lpstr>
      <vt:lpstr>Open Sans</vt:lpstr>
      <vt:lpstr>Verdana</vt:lpstr>
      <vt:lpstr>Blank</vt:lpstr>
      <vt:lpstr>Structured population models</vt:lpstr>
      <vt:lpstr>Stage-structured population: Beetles</vt:lpstr>
      <vt:lpstr>Analytical solution</vt:lpstr>
      <vt:lpstr>General model parameters</vt:lpstr>
      <vt:lpstr>General model parameters</vt:lpstr>
      <vt:lpstr>General model description:</vt:lpstr>
      <vt:lpstr>Case 1: Two consumers &amp; One resource</vt:lpstr>
      <vt:lpstr>Case 1: Estimation of values</vt:lpstr>
      <vt:lpstr>Case 1: Results</vt:lpstr>
      <vt:lpstr>Case 1: Code in Python</vt:lpstr>
      <vt:lpstr>Case 2: Two consumers &amp; Two substitutable resources</vt:lpstr>
      <vt:lpstr>Case 2: Estimation of values</vt:lpstr>
      <vt:lpstr>Case 2: Results</vt:lpstr>
      <vt:lpstr>Case 2: Code in Python</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DTU</dc:creator>
  <cp:lastModifiedBy>Jonas Bolduan</cp:lastModifiedBy>
  <cp:revision>150</cp:revision>
  <dcterms:created xsi:type="dcterms:W3CDTF">2017-07-31T08:31:56Z</dcterms:created>
  <dcterms:modified xsi:type="dcterms:W3CDTF">2021-10-10T19:50:21Z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IsCodeFreeTemplate">
    <vt:lpwstr>True</vt:lpwstr>
  </property>
  <property fmtid="{D5CDD505-2E9C-101B-9397-08002B2CF9AE}" pid="3" name="TemplafyTenantId">
    <vt:lpwstr>dtu</vt:lpwstr>
  </property>
  <property fmtid="{D5CDD505-2E9C-101B-9397-08002B2CF9AE}" pid="4" name="TemplafyTemplateId">
    <vt:lpwstr>636806498806910458</vt:lpwstr>
  </property>
  <property fmtid="{D5CDD505-2E9C-101B-9397-08002B2CF9AE}" pid="5" name="TemplafyUserProfileId">
    <vt:lpwstr>637303945402291499</vt:lpwstr>
  </property>
  <property fmtid="{D5CDD505-2E9C-101B-9397-08002B2CF9AE}" pid="6" name="TemplafyLanguageCode">
    <vt:lpwstr>en-GB</vt:lpwstr>
  </property>
</Properties>
</file>